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46" r:id="rId3"/>
    <p:sldId id="348" r:id="rId4"/>
    <p:sldId id="349" r:id="rId5"/>
    <p:sldId id="347" r:id="rId6"/>
    <p:sldId id="350" r:id="rId7"/>
    <p:sldId id="351" r:id="rId8"/>
    <p:sldId id="353" r:id="rId9"/>
    <p:sldId id="354" r:id="rId10"/>
    <p:sldId id="355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548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58"/>
    <p:restoredTop sz="93558"/>
  </p:normalViewPr>
  <p:slideViewPr>
    <p:cSldViewPr>
      <p:cViewPr varScale="1">
        <p:scale>
          <a:sx n="171" d="100"/>
          <a:sy n="171" d="100"/>
        </p:scale>
        <p:origin x="168" y="4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Se&#353;it2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8.7585198465264927E-2"/>
          <c:y val="0.10332395875436795"/>
          <c:w val="0.87592650553277129"/>
          <c:h val="0.82835748038106416"/>
        </c:manualLayout>
      </c:layout>
      <c:scatterChart>
        <c:scatterStyle val="lineMarker"/>
        <c:varyColors val="0"/>
        <c:ser>
          <c:idx val="0"/>
          <c:order val="0"/>
          <c:tx>
            <c:strRef>
              <c:f>List1!$B$3</c:f>
              <c:strCache>
                <c:ptCount val="1"/>
                <c:pt idx="0">
                  <c:v>počet obyvatel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poly"/>
            <c:order val="2"/>
            <c:forward val="30"/>
            <c:dispRSqr val="1"/>
            <c:dispEq val="0"/>
            <c:trendlineLbl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</c:trendlineLbl>
          </c:trendline>
          <c:xVal>
            <c:numRef>
              <c:f>List1!$A$4:$A$16</c:f>
              <c:numCache>
                <c:formatCode>General</c:formatCode>
                <c:ptCount val="13"/>
                <c:pt idx="0">
                  <c:v>1869</c:v>
                </c:pt>
                <c:pt idx="1">
                  <c:v>1880</c:v>
                </c:pt>
                <c:pt idx="2">
                  <c:v>1890</c:v>
                </c:pt>
                <c:pt idx="3">
                  <c:v>1900</c:v>
                </c:pt>
                <c:pt idx="4">
                  <c:v>1910</c:v>
                </c:pt>
                <c:pt idx="5">
                  <c:v>1920</c:v>
                </c:pt>
                <c:pt idx="6">
                  <c:v>1930</c:v>
                </c:pt>
                <c:pt idx="7">
                  <c:v>1940</c:v>
                </c:pt>
                <c:pt idx="8">
                  <c:v>1950</c:v>
                </c:pt>
                <c:pt idx="9">
                  <c:v>1960</c:v>
                </c:pt>
                <c:pt idx="10">
                  <c:v>1970</c:v>
                </c:pt>
                <c:pt idx="11">
                  <c:v>1980</c:v>
                </c:pt>
                <c:pt idx="12">
                  <c:v>1990</c:v>
                </c:pt>
              </c:numCache>
            </c:numRef>
          </c:xVal>
          <c:yVal>
            <c:numRef>
              <c:f>List1!$B$4:$B$16</c:f>
              <c:numCache>
                <c:formatCode>#,##0</c:formatCode>
                <c:ptCount val="13"/>
                <c:pt idx="0">
                  <c:v>86128</c:v>
                </c:pt>
                <c:pt idx="1">
                  <c:v>95695</c:v>
                </c:pt>
                <c:pt idx="2">
                  <c:v>101648</c:v>
                </c:pt>
                <c:pt idx="3">
                  <c:v>108581</c:v>
                </c:pt>
                <c:pt idx="4">
                  <c:v>119383</c:v>
                </c:pt>
                <c:pt idx="5">
                  <c:v>120794</c:v>
                </c:pt>
                <c:pt idx="6">
                  <c:v>127479</c:v>
                </c:pt>
                <c:pt idx="7">
                  <c:v>117963</c:v>
                </c:pt>
                <c:pt idx="8">
                  <c:v>127683</c:v>
                </c:pt>
                <c:pt idx="9">
                  <c:v>133823</c:v>
                </c:pt>
                <c:pt idx="10">
                  <c:v>139516</c:v>
                </c:pt>
                <c:pt idx="11">
                  <c:v>138379</c:v>
                </c:pt>
                <c:pt idx="12">
                  <c:v>135886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405-B145-B429-F691E31239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8909456"/>
        <c:axId val="698922080"/>
      </c:scatterChart>
      <c:valAx>
        <c:axId val="698909456"/>
        <c:scaling>
          <c:orientation val="minMax"/>
          <c:max val="203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98922080"/>
        <c:crosses val="autoZero"/>
        <c:crossBetween val="midCat"/>
        <c:majorUnit val="10"/>
      </c:valAx>
      <c:valAx>
        <c:axId val="698922080"/>
        <c:scaling>
          <c:orientation val="minMax"/>
          <c:max val="160000"/>
          <c:min val="8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9890945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29.11.2020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56376" y="226939"/>
            <a:ext cx="956040" cy="745711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 baseline="0">
                <a:solidFill>
                  <a:srgbClr val="655481"/>
                </a:solidFill>
              </a:defRPr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65548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65548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65548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555526"/>
            <a:ext cx="1699500" cy="1325609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6554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Základy statistiky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3219822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Přednáška 9</a:t>
            </a:r>
          </a:p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Časové řady</a:t>
            </a: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6554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Josef Vícha</a:t>
            </a:r>
          </a:p>
          <a:p>
            <a:pPr algn="r"/>
            <a:endParaRPr lang="cs-CZ" altLang="cs-CZ" sz="900" dirty="0">
              <a:solidFill>
                <a:srgbClr val="65548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76B104-38B7-0349-93D3-B07255702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Časové řady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6F0ED6C-7E0A-FC40-BD0C-244FF21A0A62}"/>
              </a:ext>
            </a:extLst>
          </p:cNvPr>
          <p:cNvSpPr txBox="1"/>
          <p:nvPr/>
        </p:nvSpPr>
        <p:spPr>
          <a:xfrm>
            <a:off x="248050" y="719223"/>
            <a:ext cx="85724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klouzavé průměry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/>
              <a:t>zprůměrování několika předcházejících a následujících hodnot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/>
              <a:t>použití pro vyhlazování rozkolísaných časových řad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79F15C6-AC54-3D4E-BDDE-A7C1D6DC4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8885"/>
            <a:ext cx="9144000" cy="288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457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76B104-38B7-0349-93D3-B07255702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Časové řady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6F0ED6C-7E0A-FC40-BD0C-244FF21A0A62}"/>
              </a:ext>
            </a:extLst>
          </p:cNvPr>
          <p:cNvSpPr txBox="1"/>
          <p:nvPr/>
        </p:nvSpPr>
        <p:spPr>
          <a:xfrm>
            <a:off x="251520" y="915566"/>
            <a:ext cx="77048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Statistická řada – uspořádaná posloupnost hodnot znaků.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Časová řada – uspořádání je na základě časového sledu hodnot znaku.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Zásada – konzistentnost – stejně velká časová období, velká území, stejné měrné jednotky.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Sledování vývoje hodnot znaku v čase.</a:t>
            </a:r>
          </a:p>
        </p:txBody>
      </p:sp>
    </p:spTree>
    <p:extLst>
      <p:ext uri="{BB962C8B-B14F-4D97-AF65-F5344CB8AC3E}">
        <p14:creationId xmlns:p14="http://schemas.microsoft.com/office/powerpoint/2010/main" val="835505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76B104-38B7-0349-93D3-B07255702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Časové řady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6F0ED6C-7E0A-FC40-BD0C-244FF21A0A62}"/>
              </a:ext>
            </a:extLst>
          </p:cNvPr>
          <p:cNvSpPr txBox="1"/>
          <p:nvPr/>
        </p:nvSpPr>
        <p:spPr>
          <a:xfrm>
            <a:off x="107504" y="703189"/>
            <a:ext cx="84969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Dělení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400" dirty="0"/>
              <a:t>Charakter dat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sz="2400" dirty="0"/>
              <a:t>Okamžité – data k určitému okamžiku (teplota v 7.00, stav peněz na účtu)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sz="2400" dirty="0"/>
              <a:t>Intervalové – data mají součtový charakter (srážky za 24 hodin, měsíční výdaje, roční přírůstek obyvatel)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021757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76B104-38B7-0349-93D3-B07255702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Časové řady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6F0ED6C-7E0A-FC40-BD0C-244FF21A0A62}"/>
              </a:ext>
            </a:extLst>
          </p:cNvPr>
          <p:cNvSpPr txBox="1"/>
          <p:nvPr/>
        </p:nvSpPr>
        <p:spPr>
          <a:xfrm>
            <a:off x="107504" y="703189"/>
            <a:ext cx="84969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Dělení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400" dirty="0"/>
              <a:t>Délka intervalu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sz="2400" dirty="0"/>
              <a:t>Ekvidistantní (stejná délka intervalu)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sz="2400" dirty="0"/>
              <a:t>Neekvidistantní (např. měsíc)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cs-CZ" sz="2400" dirty="0"/>
              <a:t>Převádíme na ekvidistanční – očištění časové řady, přepočet na stejnou délku („</a:t>
            </a:r>
            <a:r>
              <a:rPr lang="cs-CZ" sz="2400" dirty="0" err="1"/>
              <a:t>normování“měsíců</a:t>
            </a:r>
            <a:r>
              <a:rPr lang="cs-CZ" sz="2400" dirty="0"/>
              <a:t> na 30 dní)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683815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76B104-38B7-0349-93D3-B07255702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Časové řady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ovéPole 2">
                <a:extLst>
                  <a:ext uri="{FF2B5EF4-FFF2-40B4-BE49-F238E27FC236}">
                    <a16:creationId xmlns:a16="http://schemas.microsoft.com/office/drawing/2014/main" id="{A6F0ED6C-7E0A-FC40-BD0C-244FF21A0A62}"/>
                  </a:ext>
                </a:extLst>
              </p:cNvPr>
              <p:cNvSpPr txBox="1"/>
              <p:nvPr/>
            </p:nvSpPr>
            <p:spPr>
              <a:xfrm>
                <a:off x="251520" y="915566"/>
                <a:ext cx="7704856" cy="3820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sz="2000" dirty="0"/>
                  <a:t>Charakteristiky časových řad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sz="2000" dirty="0"/>
                  <a:t>Bazický index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cs-CZ" sz="2000" dirty="0"/>
                  <a:t>Index srovnání se základní hodnotou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cs-CZ" sz="2000" dirty="0"/>
                  <a:t>Poměr </a:t>
                </a:r>
                <a:r>
                  <a:rPr lang="cs-CZ" sz="2000" i="1" dirty="0"/>
                  <a:t>i-té </a:t>
                </a:r>
                <a:r>
                  <a:rPr lang="cs-CZ" sz="2000" dirty="0"/>
                  <a:t>hodnoty a základní hodnoty</a:t>
                </a:r>
              </a:p>
              <a:p>
                <a:pPr lvl="1" algn="ctr"/>
                <a14:m>
                  <m:oMath xmlns:m="http://schemas.openxmlformats.org/officeDocument/2006/math">
                    <m:sSubSup>
                      <m:sSubSupPr>
                        <m:ctrlPr>
                          <a:rPr lang="cs-CZ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cs-CZ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cs-CZ" sz="2000" dirty="0"/>
                  <a:t>    </a:t>
                </a:r>
                <a:r>
                  <a:rPr lang="cs-CZ" sz="2000" i="1" dirty="0" err="1"/>
                  <a:t>y</a:t>
                </a:r>
                <a:r>
                  <a:rPr lang="cs-CZ" sz="2000" i="1" baseline="-25000" dirty="0" err="1"/>
                  <a:t>z</a:t>
                </a:r>
                <a:r>
                  <a:rPr lang="cs-CZ" sz="2000" i="1" dirty="0"/>
                  <a:t> – základní hodnota</a:t>
                </a:r>
                <a:endParaRPr lang="cs-CZ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sz="2000" dirty="0"/>
                  <a:t>Absolutní přírůstek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cs-CZ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cs-CZ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;   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=2,3, …, 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cs-CZ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sz="2000" dirty="0"/>
                  <a:t>Relativní přírůstek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cs-CZ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sSub>
                            <m:sSubPr>
                              <m:ctrlPr>
                                <a:rPr lang="cs-CZ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cs-CZ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den>
                      </m:f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cs-CZ" sz="2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cs-CZ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cs-CZ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cs-CZ" sz="2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cs-CZ" sz="20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cs-CZ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cs-CZ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den>
                      </m:f>
                      <m:r>
                        <a:rPr lang="cs-CZ" sz="2000" i="1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cs-CZ" sz="2000" i="1">
                          <a:latin typeface="Cambria Math" panose="02040503050406030204" pitchFamily="18" charset="0"/>
                        </a:rPr>
                        <m:t>=2,3, …, </m:t>
                      </m:r>
                      <m:r>
                        <a:rPr lang="cs-CZ" sz="2000" i="1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cs-CZ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sz="2000" dirty="0"/>
                  <a:t>Koeficient růstu index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cs-CZ" sz="20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cs-CZ" sz="2000" dirty="0"/>
                  <a:t> </a:t>
                </a:r>
              </a:p>
            </p:txBody>
          </p:sp>
        </mc:Choice>
        <mc:Fallback>
          <p:sp>
            <p:nvSpPr>
              <p:cNvPr id="3" name="TextovéPole 2">
                <a:extLst>
                  <a:ext uri="{FF2B5EF4-FFF2-40B4-BE49-F238E27FC236}">
                    <a16:creationId xmlns:a16="http://schemas.microsoft.com/office/drawing/2014/main" id="{A6F0ED6C-7E0A-FC40-BD0C-244FF21A0A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915566"/>
                <a:ext cx="7704856" cy="3820213"/>
              </a:xfrm>
              <a:prstGeom prst="rect">
                <a:avLst/>
              </a:prstGeom>
              <a:blipFill>
                <a:blip r:embed="rId2"/>
                <a:stretch>
                  <a:fillRect l="-658" t="-997" b="-66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9135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76B104-38B7-0349-93D3-B07255702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Časové řady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61A09FF-2197-5548-A0E8-DE18857406ED}"/>
              </a:ext>
            </a:extLst>
          </p:cNvPr>
          <p:cNvSpPr txBox="1"/>
          <p:nvPr/>
        </p:nvSpPr>
        <p:spPr>
          <a:xfrm>
            <a:off x="245447" y="771550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Příklad</a:t>
            </a: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A2C0E771-3713-C240-800B-02FF2360173A}"/>
              </a:ext>
            </a:extLst>
          </p:cNvPr>
          <p:cNvGraphicFramePr>
            <a:graphicFrameLocks noGrp="1"/>
          </p:cNvGraphicFramePr>
          <p:nvPr/>
        </p:nvGraphicFramePr>
        <p:xfrm>
          <a:off x="2095500" y="1035050"/>
          <a:ext cx="4953000" cy="3073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5500">
                  <a:extLst>
                    <a:ext uri="{9D8B030D-6E8A-4147-A177-3AD203B41FA5}">
                      <a16:colId xmlns:a16="http://schemas.microsoft.com/office/drawing/2014/main" val="3275347503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746768651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167409810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1694682020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1961722506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814490686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Rok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počet obyvetel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Bazický index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Absolutní přírůstek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Relativní přírustek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Koeficient růstu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2211384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1869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86 128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437039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1880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95 695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111,1%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9 567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11%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111,1%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0777362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1890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101 648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118,0%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5 953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6%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106,2%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607409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1900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108 581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126,1%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6 933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7%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106,8%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5576866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1910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119 383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138,6%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10 802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10%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109,9%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8525512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1920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120 794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140,2%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1 411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1%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101,2%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4111500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1930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127 479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148,0%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6 685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6%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105,5%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0012376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1940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117 963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137,0%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-9 516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-7%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92,5%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2418971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1950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127 683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148,2%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9 720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8%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108,2%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9708672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1960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133 823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155,4%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6 140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5%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104,8%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5748138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1970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139 516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162,0%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5 693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4%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104,3%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8224381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1980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138 379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160,7%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-1 137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-1%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99,2%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2435031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1990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135 886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157,8%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-2 493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-2%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98,2%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388506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7091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76B104-38B7-0349-93D3-B07255702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Časové řady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61A09FF-2197-5548-A0E8-DE18857406ED}"/>
              </a:ext>
            </a:extLst>
          </p:cNvPr>
          <p:cNvSpPr txBox="1"/>
          <p:nvPr/>
        </p:nvSpPr>
        <p:spPr>
          <a:xfrm>
            <a:off x="245447" y="771550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Příklad</a:t>
            </a:r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63C77EC6-463C-294C-B7CB-90EBF78C2E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6262526"/>
              </p:ext>
            </p:extLst>
          </p:nvPr>
        </p:nvGraphicFramePr>
        <p:xfrm>
          <a:off x="1451362" y="707469"/>
          <a:ext cx="5568909" cy="4240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78214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76B104-38B7-0349-93D3-B07255702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Časové řady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ovéPole 2">
                <a:extLst>
                  <a:ext uri="{FF2B5EF4-FFF2-40B4-BE49-F238E27FC236}">
                    <a16:creationId xmlns:a16="http://schemas.microsoft.com/office/drawing/2014/main" id="{A6F0ED6C-7E0A-FC40-BD0C-244FF21A0A62}"/>
                  </a:ext>
                </a:extLst>
              </p:cNvPr>
              <p:cNvSpPr txBox="1"/>
              <p:nvPr/>
            </p:nvSpPr>
            <p:spPr>
              <a:xfrm>
                <a:off x="251520" y="627534"/>
                <a:ext cx="7704856" cy="4201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sz="2400" dirty="0"/>
                  <a:t>Součtové časové řady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cs-CZ" sz="2000" dirty="0"/>
                  <a:t>Řada </a:t>
                </a:r>
                <a:r>
                  <a:rPr lang="cs-CZ" sz="2000" i="1" dirty="0" err="1"/>
                  <a:t>y</a:t>
                </a:r>
                <a:r>
                  <a:rPr lang="cs-CZ" sz="2000" i="1" baseline="-25000" dirty="0" err="1"/>
                  <a:t>t</a:t>
                </a:r>
                <a:r>
                  <a:rPr lang="cs-CZ" sz="2000" i="1" dirty="0"/>
                  <a:t> </a:t>
                </a:r>
                <a:r>
                  <a:rPr lang="cs-CZ" sz="2000" dirty="0"/>
                  <a:t> je výsledkem několika složek, vlivy složek lze sčítat</a:t>
                </a:r>
              </a:p>
              <a:p>
                <a:pPr lvl="1" algn="ctr"/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cs-CZ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cs-CZ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cs-CZ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cs-CZ" sz="2000" b="0" dirty="0"/>
                  <a:t> – adaptivní model</a:t>
                </a:r>
              </a:p>
              <a:p>
                <a:pPr lvl="1" algn="ctr"/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cs-CZ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cs-CZ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cs-CZ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cs-CZ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cs-CZ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cs-CZ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cs-CZ" sz="2000" dirty="0"/>
                  <a:t> – multiplikativní model</a:t>
                </a:r>
              </a:p>
              <a:p>
                <a:pPr lvl="1"/>
                <a:endParaRPr lang="cs-CZ" sz="8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cs-CZ" sz="2000" i="1" dirty="0" err="1"/>
                  <a:t>T</a:t>
                </a:r>
                <a:r>
                  <a:rPr lang="cs-CZ" sz="2000" i="1" baseline="-25000" dirty="0" err="1"/>
                  <a:t>t</a:t>
                </a:r>
                <a:r>
                  <a:rPr lang="cs-CZ" sz="2000" i="1" dirty="0"/>
                  <a:t> </a:t>
                </a:r>
                <a:r>
                  <a:rPr lang="cs-CZ" sz="2000" dirty="0"/>
                  <a:t>– trendová složka, odpovídá dlouhodobému vývoji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cs-CZ" sz="10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cs-CZ" sz="2000" i="1" dirty="0"/>
                  <a:t>S</a:t>
                </a:r>
                <a:r>
                  <a:rPr lang="cs-CZ" sz="2000" i="1" baseline="-25000" dirty="0"/>
                  <a:t>t</a:t>
                </a:r>
                <a:r>
                  <a:rPr lang="cs-CZ" sz="2000" i="1" dirty="0"/>
                  <a:t> – </a:t>
                </a:r>
                <a:r>
                  <a:rPr lang="cs-CZ" sz="2000" dirty="0"/>
                  <a:t>sezónní složka, odpovídá pravidelným výkyvům během období (čtvrtletí, roční období atd.)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cs-CZ" sz="105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cs-CZ" sz="2000" i="1" dirty="0" err="1"/>
                  <a:t>C</a:t>
                </a:r>
                <a:r>
                  <a:rPr lang="cs-CZ" sz="2000" i="1" baseline="-25000" dirty="0" err="1"/>
                  <a:t>t</a:t>
                </a:r>
                <a:r>
                  <a:rPr lang="cs-CZ" sz="2000" i="1" dirty="0"/>
                  <a:t> – </a:t>
                </a:r>
                <a:r>
                  <a:rPr lang="cs-CZ" sz="2000" dirty="0"/>
                  <a:t>cyklická složka, odpovídá cyklickým jevům s jinou periodicitou než 1 rok (</a:t>
                </a:r>
                <a:r>
                  <a:rPr lang="cs-CZ" sz="2000" dirty="0" err="1"/>
                  <a:t>dospodářské</a:t>
                </a:r>
                <a:r>
                  <a:rPr lang="cs-CZ" sz="2000" dirty="0"/>
                  <a:t> cykly, dekády …)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cs-CZ" sz="14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cs-CZ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cs-CZ" sz="2000" i="1" dirty="0"/>
                  <a:t> – </a:t>
                </a:r>
                <a:r>
                  <a:rPr lang="cs-CZ" sz="2000" dirty="0"/>
                  <a:t>náhodná složka, zahrnuje náhodné výkyvy v časové řadě, předpokládáme nulovou střední hodnotu, normální rozdělení</a:t>
                </a:r>
              </a:p>
            </p:txBody>
          </p:sp>
        </mc:Choice>
        <mc:Fallback>
          <p:sp>
            <p:nvSpPr>
              <p:cNvPr id="3" name="TextovéPole 2">
                <a:extLst>
                  <a:ext uri="{FF2B5EF4-FFF2-40B4-BE49-F238E27FC236}">
                    <a16:creationId xmlns:a16="http://schemas.microsoft.com/office/drawing/2014/main" id="{A6F0ED6C-7E0A-FC40-BD0C-244FF21A0A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627534"/>
                <a:ext cx="7704856" cy="4201150"/>
              </a:xfrm>
              <a:prstGeom prst="rect">
                <a:avLst/>
              </a:prstGeom>
              <a:blipFill>
                <a:blip r:embed="rId2"/>
                <a:stretch>
                  <a:fillRect l="-987" t="-1205" b="-150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291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76B104-38B7-0349-93D3-B07255702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Časové řady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ovéPole 2">
                <a:extLst>
                  <a:ext uri="{FF2B5EF4-FFF2-40B4-BE49-F238E27FC236}">
                    <a16:creationId xmlns:a16="http://schemas.microsoft.com/office/drawing/2014/main" id="{A6F0ED6C-7E0A-FC40-BD0C-244FF21A0A62}"/>
                  </a:ext>
                </a:extLst>
              </p:cNvPr>
              <p:cNvSpPr txBox="1"/>
              <p:nvPr/>
            </p:nvSpPr>
            <p:spPr>
              <a:xfrm>
                <a:off x="248050" y="719223"/>
                <a:ext cx="8572422" cy="3724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sz="2000" i="1" dirty="0" err="1"/>
                  <a:t>T</a:t>
                </a:r>
                <a:r>
                  <a:rPr lang="cs-CZ" sz="2000" i="1" baseline="-25000" dirty="0" err="1"/>
                  <a:t>t</a:t>
                </a:r>
                <a:r>
                  <a:rPr lang="cs-CZ" sz="2000" i="1" dirty="0"/>
                  <a:t> </a:t>
                </a:r>
                <a:r>
                  <a:rPr lang="cs-CZ" sz="2000" dirty="0"/>
                  <a:t>– trendová složka, </a:t>
                </a:r>
                <a:r>
                  <a:rPr lang="cs-CZ" dirty="0"/>
                  <a:t>nejdůležitější, dlouhodobý vývoj (růst, pokles, stagnace)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cs-CZ" i="1" dirty="0"/>
                  <a:t>odhad pomocí metody nejmenších čtverců a vhodné regrese (lineární, konstantní, exponenciální, polynomický …)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sz="2000" i="1" dirty="0"/>
                  <a:t>S</a:t>
                </a:r>
                <a:r>
                  <a:rPr lang="cs-CZ" sz="2000" i="1" baseline="-25000" dirty="0"/>
                  <a:t>t</a:t>
                </a:r>
                <a:r>
                  <a:rPr lang="cs-CZ" sz="2000" i="1" dirty="0"/>
                  <a:t> – </a:t>
                </a:r>
                <a:r>
                  <a:rPr lang="cs-CZ" sz="2000" dirty="0"/>
                  <a:t>sezónní složka, kratší úsek (méně než rok, čtvrtletí, měsíc)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cs-CZ" sz="2000" dirty="0"/>
                  <a:t>konstantní sezónnost – výkyvy jsou meziročně konstantní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cs-CZ" sz="2000" dirty="0"/>
                  <a:t>periodická sezónnost – výkyvy jsou přímo úměrně závislé na trendu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cs-CZ" sz="2000" dirty="0"/>
                  <a:t>výpočet: </a:t>
                </a:r>
              </a:p>
              <a:p>
                <a:pPr marL="1371600" lvl="2" indent="-457200">
                  <a:buFont typeface="+mj-lt"/>
                  <a:buAutoNum type="arabicPeriod"/>
                </a:pPr>
                <a:r>
                  <a:rPr lang="cs-CZ" sz="2000" i="1" dirty="0"/>
                  <a:t>Odstranění sezónní složky pomocí klouzavých průměrů</a:t>
                </a:r>
              </a:p>
              <a:p>
                <a:pPr marL="1371600" lvl="2" indent="-457200">
                  <a:buFont typeface="+mj-lt"/>
                  <a:buAutoNum type="arabicPeriod"/>
                </a:pPr>
                <a:r>
                  <a:rPr lang="cs-CZ" sz="2000" i="1" dirty="0"/>
                  <a:t>Rozdíl mezi původní čas. řadou a upravenou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cs-CZ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cs-CZ" sz="2000" i="1" dirty="0"/>
                  <a:t> – </a:t>
                </a:r>
                <a:r>
                  <a:rPr lang="cs-CZ" sz="2000" dirty="0"/>
                  <a:t>náhodná složka, tzv. bílý šum,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cs-CZ" sz="2000" dirty="0"/>
                  <a:t>po sobě jdoucí hodnoty se generují nezávisle na sobě okolo nuly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cs-CZ" sz="2000" dirty="0"/>
                  <a:t>pro další zpracování jsou eliminovány pomocí klouzavých průměrů</a:t>
                </a:r>
              </a:p>
            </p:txBody>
          </p:sp>
        </mc:Choice>
        <mc:Fallback>
          <p:sp>
            <p:nvSpPr>
              <p:cNvPr id="3" name="TextovéPole 2">
                <a:extLst>
                  <a:ext uri="{FF2B5EF4-FFF2-40B4-BE49-F238E27FC236}">
                    <a16:creationId xmlns:a16="http://schemas.microsoft.com/office/drawing/2014/main" id="{A6F0ED6C-7E0A-FC40-BD0C-244FF21A0A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050" y="719223"/>
                <a:ext cx="8572422" cy="3724096"/>
              </a:xfrm>
              <a:prstGeom prst="rect">
                <a:avLst/>
              </a:prstGeom>
              <a:blipFill>
                <a:blip r:embed="rId2"/>
                <a:stretch>
                  <a:fillRect l="-592" t="-1020" b="-238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4154746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FVP">
      <a:dk1>
        <a:srgbClr val="65548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14262</TotalTime>
  <Words>589</Words>
  <Application>Microsoft Macintosh PowerPoint</Application>
  <PresentationFormat>Předvádění na obrazovce (16:9)</PresentationFormat>
  <Paragraphs>147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Calibri</vt:lpstr>
      <vt:lpstr>Cambria Math</vt:lpstr>
      <vt:lpstr>Times New Roman</vt:lpstr>
      <vt:lpstr>SLU</vt:lpstr>
      <vt:lpstr>Základy statistiky</vt:lpstr>
      <vt:lpstr>Časové řady</vt:lpstr>
      <vt:lpstr>Časové řady</vt:lpstr>
      <vt:lpstr>Časové řady</vt:lpstr>
      <vt:lpstr>Časové řady</vt:lpstr>
      <vt:lpstr>Časové řady</vt:lpstr>
      <vt:lpstr>Časové řady</vt:lpstr>
      <vt:lpstr>Časové řady</vt:lpstr>
      <vt:lpstr>Časové řady</vt:lpstr>
      <vt:lpstr>Časové řady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Josef Vícha</cp:lastModifiedBy>
  <cp:revision>215</cp:revision>
  <dcterms:created xsi:type="dcterms:W3CDTF">2016-07-06T15:42:34Z</dcterms:created>
  <dcterms:modified xsi:type="dcterms:W3CDTF">2020-11-29T17:39:09Z</dcterms:modified>
</cp:coreProperties>
</file>