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61"/>
  </p:notesMasterIdLst>
  <p:handoutMasterIdLst>
    <p:handoutMasterId r:id="rId62"/>
  </p:handoutMasterIdLst>
  <p:sldIdLst>
    <p:sldId id="316" r:id="rId2"/>
    <p:sldId id="256" r:id="rId3"/>
    <p:sldId id="318" r:id="rId4"/>
    <p:sldId id="314" r:id="rId5"/>
    <p:sldId id="319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304" r:id="rId18"/>
    <p:sldId id="269" r:id="rId19"/>
    <p:sldId id="270" r:id="rId20"/>
    <p:sldId id="271" r:id="rId21"/>
    <p:sldId id="272" r:id="rId22"/>
    <p:sldId id="30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30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01" r:id="rId60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949583" cy="4960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3847738" y="0"/>
            <a:ext cx="2949583" cy="4960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1" y="9431814"/>
            <a:ext cx="2949583" cy="4960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3847738" y="9431814"/>
            <a:ext cx="2949583" cy="4960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39D2F4-133B-46EC-B3BF-6ADC92B24148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22473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Move="1" noResize="1"/>
          </p:cNvSpPr>
          <p:nvPr/>
        </p:nvSpPr>
        <p:spPr>
          <a:xfrm>
            <a:off x="0" y="0"/>
            <a:ext cx="6797675" cy="9928225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záhlaví 2"/>
          <p:cNvSpPr txBox="1">
            <a:spLocks noGrp="1"/>
          </p:cNvSpPr>
          <p:nvPr>
            <p:ph type="hdr" sz="quarter"/>
          </p:nvPr>
        </p:nvSpPr>
        <p:spPr>
          <a:xfrm>
            <a:off x="-353" y="0"/>
            <a:ext cx="2945659" cy="496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idx="1"/>
          </p:nvPr>
        </p:nvSpPr>
        <p:spPr>
          <a:xfrm>
            <a:off x="3850230" y="0"/>
            <a:ext cx="2945659" cy="496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Zástupný symbol pro obrázek snímku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Zástupný symbol pro poznámky 5"/>
          <p:cNvSpPr txBox="1"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80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cs-CZ"/>
          </a:p>
        </p:txBody>
      </p:sp>
      <p:sp>
        <p:nvSpPr>
          <p:cNvPr id="7" name="Zástupný symbol pro zápatí 6"/>
          <p:cNvSpPr txBox="1">
            <a:spLocks noGrp="1"/>
          </p:cNvSpPr>
          <p:nvPr>
            <p:ph type="ftr" sz="quarter" idx="4"/>
          </p:nvPr>
        </p:nvSpPr>
        <p:spPr>
          <a:xfrm>
            <a:off x="-353" y="9429857"/>
            <a:ext cx="2945659" cy="496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Zástupný symbol pro číslo snímku 7"/>
          <p:cNvSpPr txBox="1">
            <a:spLocks noGrp="1"/>
          </p:cNvSpPr>
          <p:nvPr>
            <p:ph type="sldNum" sz="quarter" idx="5"/>
          </p:nvPr>
        </p:nvSpPr>
        <p:spPr>
          <a:xfrm>
            <a:off x="3850230" y="9429857"/>
            <a:ext cx="2945659" cy="496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79B8549-B121-45D3-A462-93989CB6C2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1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cs-CZ" sz="1200" b="0" i="0" u="none" strike="noStrike" kern="0" cap="none" spc="0" baseline="0">
        <a:solidFill>
          <a:srgbClr val="000000"/>
        </a:solidFill>
        <a:uFillTx/>
        <a:latin typeface="Arial" pitchFamily="18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308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403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73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993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544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643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42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908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96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295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88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134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308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642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508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859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472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235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331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87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249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555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7980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381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8625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970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717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9300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0950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5962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6719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4438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74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547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9248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5903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514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8265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7075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1531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769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0714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0427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85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5652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469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665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0902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7167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6656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805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963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282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936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055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907"/>
            <a:ext cx="5438140" cy="446848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02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 lvl="0"/>
            <a:fld id="{903F80A1-FCCC-48F9-B2E6-978F33B43789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65358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E6CDE7-6A46-4149-9AE8-8DDD596C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82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E6CDE7-6A46-4149-9AE8-8DDD596C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215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E6CDE7-6A46-4149-9AE8-8DDD596C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546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E6CDE7-6A46-4149-9AE8-8DDD596C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477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E6CDE7-6A46-4149-9AE8-8DDD596C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928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E6CDE7-6A46-4149-9AE8-8DDD596C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96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B343DA-EDB3-4853-8112-7B5DFB8960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89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6ADA73-0A3E-499D-9F61-08B60CE4E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49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 lvl="0"/>
            <a:fld id="{BFE6CDE7-6A46-4149-9AE8-8DDD596C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57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 lvl="0"/>
            <a:fld id="{66B17F20-25C2-40E6-9A2A-3078C0B337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4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EA61C8-D5B7-4FE3-9635-C3B1C8D3DC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87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0A73A5-4373-4F50-AB5D-1E246C9D4E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74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FFFC52-138E-48BC-8771-BF480CF08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0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DDE388-C5FA-4C1F-A542-86BF6B3E0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527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489064-54F8-4299-8E08-A4764B52AB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54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4F5CF5-8CF1-4023-B868-29251AFDA9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20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21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771F5D20-3F3B-476C-AD77-CA9C806856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88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lekare.cz/nemoci-vysetreni/ucho#utm_source=uL%C3%A9ka%C5%99e.cz&amp;utm_medium=autolinks&amp;utm_term=ucho&amp;utm_campaign=autolinks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lekare.cz/nemoci-vysetreni/micha#utm_source=uL%C3%A9ka%C5%99e.cz&amp;utm_medium=autolinks&amp;utm_term=m%C3%ADchy&amp;utm_campaign=autolinks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lekare.cz/nemoci-vysetreni/ekg-krivky#utm_source=uL%C3%A9ka%C5%99e.cz&amp;utm_medium=autolinks&amp;utm_term=srde%C4%8Dn%C3%AD+rytmus&amp;utm_campaign=autolinks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lekare.cz/nemoci-vysetreni/krev#utm_source=uL%C3%A9ka%C5%99e.cz&amp;utm_medium=autolinks&amp;utm_term=krev&amp;utm_campaign=autolinks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eskatelevize.cz/video/2030-zaklady-prvni-pomoci?backlink=6vkrs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39552" y="2006658"/>
            <a:ext cx="8496944" cy="2554545"/>
          </a:xfr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4400" dirty="0">
                <a:solidFill>
                  <a:srgbClr val="14181C"/>
                </a:solidFill>
                <a:latin typeface="Arial" pitchFamily="34"/>
                <a:cs typeface="Arial" pitchFamily="34"/>
              </a:rPr>
              <a:t>      </a:t>
            </a:r>
            <a:br>
              <a:rPr lang="cs-CZ" sz="4400" dirty="0">
                <a:solidFill>
                  <a:srgbClr val="14181C"/>
                </a:solidFill>
                <a:latin typeface="Arial" pitchFamily="34"/>
                <a:cs typeface="Arial" pitchFamily="34"/>
              </a:rPr>
            </a:br>
            <a:r>
              <a:rPr lang="cs-CZ" sz="4400" dirty="0">
                <a:solidFill>
                  <a:srgbClr val="14181C"/>
                </a:solidFill>
                <a:latin typeface="Arial" pitchFamily="34"/>
                <a:cs typeface="Arial" pitchFamily="34"/>
              </a:rPr>
              <a:t> </a:t>
            </a:r>
            <a:br>
              <a:rPr lang="cs-CZ" sz="4400" dirty="0">
                <a:solidFill>
                  <a:srgbClr val="14181C"/>
                </a:solidFill>
                <a:latin typeface="Arial" pitchFamily="34"/>
                <a:cs typeface="Arial" pitchFamily="34"/>
              </a:rPr>
            </a:br>
            <a:r>
              <a:rPr lang="cs-CZ" sz="2800" b="1" dirty="0">
                <a:solidFill>
                  <a:srgbClr val="14181C"/>
                </a:solidFill>
                <a:latin typeface="Arial" pitchFamily="34"/>
                <a:cs typeface="Arial" pitchFamily="34"/>
              </a:rPr>
              <a:t>ZDRAVÍ A NEMOC</a:t>
            </a:r>
            <a:br>
              <a:rPr lang="cs-CZ" sz="2400" dirty="0">
                <a:latin typeface="Arial" pitchFamily="34"/>
                <a:cs typeface="Arial" pitchFamily="34"/>
              </a:rPr>
            </a:br>
            <a:br>
              <a:rPr lang="cs-CZ" sz="2400" dirty="0">
                <a:latin typeface="Arial" pitchFamily="34"/>
                <a:cs typeface="Arial" pitchFamily="34"/>
              </a:rPr>
            </a:br>
            <a:r>
              <a:rPr lang="cs-CZ" sz="2000" dirty="0">
                <a:latin typeface="Arial" pitchFamily="34"/>
                <a:cs typeface="Arial" pitchFamily="34"/>
              </a:rPr>
              <a:t>PhDr. Zdeňka Římovská, Ph.D.</a:t>
            </a:r>
            <a:endParaRPr lang="cs-CZ" sz="2000" b="1" dirty="0"/>
          </a:p>
        </p:txBody>
      </p:sp>
      <p:pic>
        <p:nvPicPr>
          <p:cNvPr id="4" name="Picture 2" descr="http://www.hokej-krnov-mladez.cz/userfiles/image/Zdrav%C3%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49451" y="980728"/>
            <a:ext cx="5702869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44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259632" y="260648"/>
            <a:ext cx="7362329" cy="707886"/>
          </a:xfrm>
          <a:solidFill>
            <a:schemeClr val="accent6">
              <a:lumMod val="20000"/>
              <a:lumOff val="80000"/>
            </a:schemeClr>
          </a:solidFill>
        </p:spPr>
        <p:txBody>
          <a:bodyPr wrap="square" anchorCtr="1">
            <a:spAutoFit/>
          </a:bodyPr>
          <a:lstStyle/>
          <a:p>
            <a:pPr lvl="0" algn="ctr"/>
            <a:r>
              <a:rPr lang="cs-CZ" b="1" dirty="0"/>
              <a:t>Determinanty zdraví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806722" y="1052734"/>
            <a:ext cx="8351837" cy="3747180"/>
          </a:xfrm>
        </p:spPr>
        <p:txBody>
          <a:bodyPr>
            <a:spAutoFit/>
          </a:bodyPr>
          <a:lstStyle/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Arial" pitchFamily="34"/>
                <a:ea typeface="Microsoft YaHei" pitchFamily="2"/>
                <a:cs typeface="Arial" pitchFamily="34"/>
              </a:rPr>
              <a:t>Faktory působící na potenciál zdraví, mohou jej ovlivnit </a:t>
            </a:r>
            <a:r>
              <a:rPr lang="cs-CZ" sz="2000" dirty="0">
                <a:latin typeface="Arial" pitchFamily="34"/>
                <a:ea typeface="Microsoft YaHei" pitchFamily="2"/>
                <a:cs typeface="Arial" pitchFamily="34"/>
              </a:rPr>
              <a:t>(pozitivně, negativně)</a:t>
            </a: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dirty="0">
                <a:latin typeface="Arial" pitchFamily="34"/>
                <a:ea typeface="Microsoft YaHei" pitchFamily="2"/>
                <a:cs typeface="Arial" pitchFamily="34"/>
              </a:rPr>
              <a:t>Genetická výbava </a:t>
            </a:r>
            <a:r>
              <a:rPr lang="cs-CZ" sz="2000" dirty="0">
                <a:latin typeface="Arial" pitchFamily="34"/>
                <a:ea typeface="Microsoft YaHei" pitchFamily="2"/>
                <a:cs typeface="Arial" pitchFamily="34"/>
              </a:rPr>
              <a:t>(10-20%) – genetika, pohlaví, věk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dirty="0">
                <a:latin typeface="Arial" pitchFamily="34"/>
                <a:ea typeface="Microsoft YaHei" pitchFamily="2"/>
                <a:cs typeface="Arial" pitchFamily="34"/>
              </a:rPr>
              <a:t>Životní styl </a:t>
            </a:r>
            <a:r>
              <a:rPr lang="cs-CZ" sz="2000" dirty="0">
                <a:latin typeface="Arial" pitchFamily="34"/>
                <a:ea typeface="Microsoft YaHei" pitchFamily="2"/>
                <a:cs typeface="Arial" pitchFamily="34"/>
              </a:rPr>
              <a:t>(50%)</a:t>
            </a:r>
            <a:r>
              <a:rPr lang="cs-CZ" sz="2000" b="1" dirty="0"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cs-CZ" sz="2000" dirty="0">
                <a:latin typeface="Arial" pitchFamily="34"/>
                <a:ea typeface="Microsoft YaHei" pitchFamily="2"/>
                <a:cs typeface="Arial" pitchFamily="34"/>
              </a:rPr>
              <a:t>– způsob života, vzdělání, charakter chování a schopnost zvládat problémy, finanční příjem, společenské postavení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dirty="0">
                <a:latin typeface="Arial" pitchFamily="34"/>
                <a:ea typeface="Microsoft YaHei" pitchFamily="2"/>
                <a:cs typeface="Arial" pitchFamily="34"/>
              </a:rPr>
              <a:t>Životní/pracovní prostředí </a:t>
            </a:r>
            <a:r>
              <a:rPr lang="cs-CZ" sz="2000" b="1" dirty="0">
                <a:latin typeface="Arial" pitchFamily="34"/>
                <a:ea typeface="Microsoft YaHei" pitchFamily="2"/>
                <a:cs typeface="Arial" pitchFamily="34"/>
              </a:rPr>
              <a:t>(20-30%) </a:t>
            </a:r>
            <a:r>
              <a:rPr lang="cs-CZ" sz="2000" dirty="0">
                <a:latin typeface="Arial" pitchFamily="34"/>
                <a:ea typeface="Microsoft YaHei" pitchFamily="2"/>
                <a:cs typeface="Arial" pitchFamily="34"/>
              </a:rPr>
              <a:t>– fyzické prostředí – voda, ovzduší, potraviny, úroveň hluku, zaměstnání a pracovní podmínky, sociální podpora a sociální sítě, kultur, zvyky a tradice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dirty="0">
                <a:latin typeface="Arial" pitchFamily="34"/>
                <a:ea typeface="Microsoft YaHei" pitchFamily="2"/>
                <a:cs typeface="Arial" pitchFamily="34"/>
              </a:rPr>
              <a:t>Zdravotní péče </a:t>
            </a:r>
            <a:r>
              <a:rPr lang="cs-CZ" sz="2000" dirty="0">
                <a:latin typeface="Arial" pitchFamily="34"/>
                <a:ea typeface="Microsoft YaHei" pitchFamily="2"/>
                <a:cs typeface="Arial" pitchFamily="34"/>
              </a:rPr>
              <a:t>(10%)</a:t>
            </a:r>
            <a:r>
              <a:rPr lang="cs-CZ" sz="2000" b="1" dirty="0"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cs-CZ" sz="2000" dirty="0">
                <a:latin typeface="Arial" pitchFamily="34"/>
                <a:ea typeface="Microsoft YaHei" pitchFamily="2"/>
                <a:cs typeface="Arial" pitchFamily="34"/>
              </a:rPr>
              <a:t>– úroveň zdravotnictví, dostupnost preventivních a léčebných služeb</a:t>
            </a:r>
          </a:p>
        </p:txBody>
      </p:sp>
      <p:pic>
        <p:nvPicPr>
          <p:cNvPr id="4" name="Picture 2" descr="https://encrypted-tbn0.gstatic.com/images?q=tbn:ANd9GcSmxkDoEg3dHF9cvgFp3JWq8m_6jPYEvR10NcjfkR0sIxKQmDTfaw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35896" y="4915857"/>
            <a:ext cx="4009305" cy="1872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475656" y="492195"/>
            <a:ext cx="6750769" cy="707886"/>
          </a:xfrm>
          <a:solidFill>
            <a:schemeClr val="accent6">
              <a:lumMod val="20000"/>
              <a:lumOff val="80000"/>
            </a:schemeClr>
          </a:solidFill>
        </p:spPr>
        <p:txBody>
          <a:bodyPr wrap="square" anchorCtr="1">
            <a:spAutoFit/>
          </a:bodyPr>
          <a:lstStyle/>
          <a:p>
            <a:pPr lvl="0" algn="ctr"/>
            <a:r>
              <a:rPr lang="cs-CZ" b="1" dirty="0"/>
              <a:t>STRESORY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259632" y="1704536"/>
            <a:ext cx="7758113" cy="4362733"/>
          </a:xfrm>
        </p:spPr>
        <p:txBody>
          <a:bodyPr>
            <a:spAutoFit/>
          </a:bodyPr>
          <a:lstStyle/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determinanty zdraví, které působí na organismus jako zátěž</a:t>
            </a:r>
          </a:p>
          <a:p>
            <a:pPr marL="342717" lvl="0" indent="-342717">
              <a:spcBef>
                <a:spcPts val="6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b="1" dirty="0">
              <a:latin typeface="" pitchFamily="16"/>
              <a:ea typeface="Microsoft YaHei" pitchFamily="2"/>
              <a:cs typeface="Mangal" pitchFamily="2"/>
            </a:endParaRPr>
          </a:p>
          <a:p>
            <a:pPr marL="342717" lvl="0" indent="-342717">
              <a:spcBef>
                <a:spcPts val="6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" pitchFamily="16"/>
                <a:ea typeface="Microsoft YaHei" pitchFamily="2"/>
                <a:cs typeface="Mangal" pitchFamily="2"/>
              </a:rPr>
              <a:t>Faktory, které mohou ovlivnit účinek stresorů</a:t>
            </a: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dirty="0">
                <a:latin typeface="" pitchFamily="16"/>
                <a:ea typeface="Microsoft YaHei" pitchFamily="2"/>
                <a:cs typeface="Mangal" pitchFamily="2"/>
              </a:rPr>
              <a:t>kvalita stresoru </a:t>
            </a: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(chemické, fyzikální, biologické stresory)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dirty="0">
                <a:latin typeface="" pitchFamily="16"/>
                <a:ea typeface="Microsoft YaHei" pitchFamily="2"/>
                <a:cs typeface="Mangal" pitchFamily="2"/>
              </a:rPr>
              <a:t>kvantita dávky stresoru </a:t>
            </a: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(koncentrace, síla, množství stresoru)</a:t>
            </a: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dirty="0">
                <a:latin typeface="" pitchFamily="16"/>
                <a:ea typeface="Microsoft YaHei" pitchFamily="2"/>
                <a:cs typeface="Mangal" pitchFamily="2"/>
              </a:rPr>
              <a:t>rozložení dávky stresoru v čase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dirty="0">
                <a:latin typeface="" pitchFamily="16"/>
                <a:ea typeface="Microsoft YaHei" pitchFamily="2"/>
                <a:cs typeface="Mangal" pitchFamily="2"/>
              </a:rPr>
              <a:t>souběh stresorů </a:t>
            </a: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(souběžné působení více stresorů)</a:t>
            </a: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dirty="0">
                <a:latin typeface="" pitchFamily="16"/>
                <a:ea typeface="Microsoft YaHei" pitchFamily="2"/>
                <a:cs typeface="Mangal" pitchFamily="2"/>
              </a:rPr>
              <a:t>stav organismu</a:t>
            </a: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 (momentální potenciál zdraví)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dirty="0">
                <a:latin typeface="" pitchFamily="16"/>
                <a:ea typeface="Microsoft YaHei" pitchFamily="2"/>
                <a:cs typeface="Mangal" pitchFamily="2"/>
              </a:rPr>
              <a:t>zkušenost organismu</a:t>
            </a: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 (návyk na stresor, imunologická připravenost)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91242" y="246238"/>
            <a:ext cx="2082957" cy="1380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187624" y="327857"/>
            <a:ext cx="6138887" cy="707886"/>
          </a:xfr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cs-CZ" b="1" dirty="0"/>
              <a:t>Oblasti ochrany zdraví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115616" y="1617000"/>
            <a:ext cx="8028384" cy="4798750"/>
          </a:xfrm>
        </p:spPr>
        <p:txBody>
          <a:bodyPr wrap="square">
            <a:spAutoFit/>
          </a:bodyPr>
          <a:lstStyle/>
          <a:p>
            <a:pPr marL="0" lvl="0" indent="0"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dirty="0">
                <a:latin typeface="" pitchFamily="16"/>
                <a:ea typeface="Microsoft YaHei" pitchFamily="2"/>
                <a:cs typeface="Mangal" pitchFamily="2"/>
              </a:rPr>
              <a:t>Péče o životní a pracovní podmínky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Pitná voda, koupaliště, školská zařízení, zdravotnická zařízení, zařízení sociálních služeb, stravovací provozy, zotavovací akce, ochrana před hlukem, vibracemi, zářením, ochrana při práci</a:t>
            </a:r>
          </a:p>
          <a:p>
            <a:pPr marL="0" lvl="0" indent="0"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dirty="0">
                <a:latin typeface="" pitchFamily="16"/>
                <a:ea typeface="Microsoft YaHei" pitchFamily="2"/>
                <a:cs typeface="Mangal" pitchFamily="2"/>
              </a:rPr>
              <a:t>Předcházení vzniku a šíření infekčních chorob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očkování, dezinfekce, dezinsekce a deratizace, identifikace patologických agens, izolace ohniska nákazy, včetně karanténních opatření, specifická opatření při HIV pozitivitě</a:t>
            </a:r>
          </a:p>
          <a:p>
            <a:pPr marL="0" lvl="0" indent="0"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dirty="0">
                <a:latin typeface="" pitchFamily="16"/>
                <a:ea typeface="Microsoft YaHei" pitchFamily="2"/>
                <a:cs typeface="Mangal" pitchFamily="2"/>
              </a:rPr>
              <a:t>Státní správa v ochraně veřejného zdraví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Ministerstvo zdravotnictví, Krajské hygienické stanice, Státní zdravotní ústav a jeho krajská pracoviště, Česká zemědělská a potravinářská inspekce, Státní veterinární správa, Státní úřad radiační ochrany</a:t>
            </a:r>
          </a:p>
        </p:txBody>
      </p:sp>
      <p:sp>
        <p:nvSpPr>
          <p:cNvPr id="4" name="Volný tvar 3"/>
          <p:cNvSpPr/>
          <p:nvPr/>
        </p:nvSpPr>
        <p:spPr>
          <a:xfrm>
            <a:off x="6804251" y="203042"/>
            <a:ext cx="1971473" cy="128174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37869" y="346841"/>
            <a:ext cx="1104229" cy="966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48245" y="4149080"/>
            <a:ext cx="4440244" cy="19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Volný tvar 3"/>
          <p:cNvSpPr/>
          <p:nvPr/>
        </p:nvSpPr>
        <p:spPr>
          <a:xfrm>
            <a:off x="1403648" y="1556792"/>
            <a:ext cx="7129439" cy="155736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bg1">
              <a:lumMod val="95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4D5B6B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Životní styl a jeho vliv na zdraví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331640" y="116632"/>
            <a:ext cx="6966793" cy="707886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anchorCtr="1">
            <a:spAutoFit/>
          </a:bodyPr>
          <a:lstStyle/>
          <a:p>
            <a:pPr lvl="0" algn="ctr"/>
            <a:r>
              <a:rPr lang="cs-CZ" b="1" dirty="0"/>
              <a:t>Životní styl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115616" y="975211"/>
            <a:ext cx="8028384" cy="6949082"/>
          </a:xfrm>
        </p:spPr>
        <p:txBody>
          <a:bodyPr wrap="square">
            <a:spAutoFit/>
          </a:bodyPr>
          <a:lstStyle/>
          <a:p>
            <a:pPr marL="342717" lvl="0" indent="-342717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charakterizován souhrou dobrovolného chování a životní situace</a:t>
            </a:r>
          </a:p>
          <a:p>
            <a:pPr marL="342717" lvl="0" indent="-342717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jedinec si vybírá z alternativ, může zvolit vhodné i ty poškozující zdraví</a:t>
            </a:r>
          </a:p>
          <a:p>
            <a:pPr marL="342717" lvl="0" indent="-342717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osvojování životního stylu začíná v dětství.</a:t>
            </a:r>
          </a:p>
          <a:p>
            <a:pPr marL="0" lvl="0" indent="0">
              <a:lnSpc>
                <a:spcPct val="90000"/>
              </a:lnSpc>
              <a:spcBef>
                <a:spcPts val="5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3200" dirty="0">
              <a:latin typeface="" pitchFamily="16"/>
              <a:ea typeface="Microsoft YaHei" pitchFamily="2"/>
              <a:cs typeface="Mangal" pitchFamily="2"/>
            </a:endParaRPr>
          </a:p>
          <a:p>
            <a:pPr marL="342717" lvl="0" indent="-342717">
              <a:lnSpc>
                <a:spcPct val="90000"/>
              </a:lnSpc>
              <a:spcBef>
                <a:spcPts val="6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400" b="1" dirty="0">
                <a:latin typeface="" pitchFamily="16"/>
                <a:ea typeface="Microsoft YaHei" pitchFamily="2"/>
                <a:cs typeface="Mangal" pitchFamily="2"/>
              </a:rPr>
              <a:t>Životní styl současnosti </a:t>
            </a:r>
            <a:r>
              <a:rPr lang="cs-CZ" sz="2400" dirty="0">
                <a:latin typeface="" pitchFamily="16"/>
                <a:ea typeface="Microsoft YaHei" pitchFamily="2"/>
                <a:cs typeface="Mangal" pitchFamily="2"/>
              </a:rPr>
              <a:t>- rizika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kouření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nesprávná výživa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nízká pohybová aktivita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nadměrná psychická zátěž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nadměrná konzumace alkoholu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zneužívání drog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rizikové sexuální chování</a:t>
            </a:r>
          </a:p>
          <a:p>
            <a:pPr marL="342717" lvl="0" indent="-342717">
              <a:lnSpc>
                <a:spcPct val="90000"/>
              </a:lnSpc>
              <a:spcBef>
                <a:spcPts val="5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200" dirty="0">
              <a:latin typeface="" pitchFamily="16"/>
              <a:ea typeface="Microsoft YaHei" pitchFamily="2"/>
              <a:cs typeface="Mangal" pitchFamily="2"/>
            </a:endParaRPr>
          </a:p>
          <a:p>
            <a:pPr marL="342717" lvl="0" indent="-342717">
              <a:lnSpc>
                <a:spcPct val="90000"/>
              </a:lnSpc>
              <a:spcBef>
                <a:spcPts val="6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400" dirty="0">
              <a:latin typeface="" pitchFamily="16"/>
              <a:ea typeface="Microsoft YaHei" pitchFamily="2"/>
              <a:cs typeface="Mangal" pitchFamily="2"/>
            </a:endParaRPr>
          </a:p>
          <a:p>
            <a:pPr marL="342717" lvl="0" indent="-342717">
              <a:lnSpc>
                <a:spcPct val="90000"/>
              </a:lnSpc>
              <a:spcBef>
                <a:spcPts val="6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400" dirty="0">
              <a:latin typeface="" pitchFamily="16"/>
              <a:ea typeface="Microsoft YaHei" pitchFamily="2"/>
              <a:cs typeface="Mangal" pitchFamily="2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00192" y="4797152"/>
            <a:ext cx="2604128" cy="172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259632" y="193626"/>
            <a:ext cx="7884368" cy="1077218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anchorCtr="1">
            <a:spAutoFit/>
          </a:bodyPr>
          <a:lstStyle/>
          <a:p>
            <a:pPr lvl="0" algn="ctr"/>
            <a:r>
              <a:rPr lang="cs-CZ" sz="3200" b="1" dirty="0"/>
              <a:t>Podmínky pro vedení správného/zdravého životního stylu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312862" y="1001747"/>
            <a:ext cx="7831138" cy="6841873"/>
          </a:xfrm>
        </p:spPr>
        <p:txBody>
          <a:bodyPr>
            <a:spAutoFit/>
          </a:bodyPr>
          <a:lstStyle/>
          <a:p>
            <a:pPr marL="342717" lvl="0" indent="-342717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200" dirty="0">
              <a:latin typeface="" pitchFamily="16"/>
              <a:ea typeface="Microsoft YaHei" pitchFamily="2"/>
              <a:cs typeface="Mangal" pitchFamily="2"/>
            </a:endParaRPr>
          </a:p>
          <a:p>
            <a:pPr marL="457200" lvl="0" indent="-45720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+mj-lt"/>
              <a:buAutoNum type="arabicParenR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dostatečná informovanost </a:t>
            </a:r>
            <a:r>
              <a:rPr lang="cs-CZ" sz="2200" b="1" i="1" dirty="0">
                <a:latin typeface="" pitchFamily="16"/>
                <a:ea typeface="Microsoft YaHei" pitchFamily="2"/>
                <a:cs typeface="Mangal" pitchFamily="2"/>
              </a:rPr>
              <a:t>o podpoře zdraví</a:t>
            </a:r>
          </a:p>
          <a:p>
            <a:pPr marL="457200" lvl="0" indent="-45720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+mj-lt"/>
              <a:buAutoNum type="arabicParenR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dostatečná znalost </a:t>
            </a:r>
            <a:r>
              <a:rPr lang="cs-CZ" sz="2200" b="1" i="1" dirty="0">
                <a:latin typeface="" pitchFamily="16"/>
                <a:ea typeface="Microsoft YaHei" pitchFamily="2"/>
                <a:cs typeface="Mangal" pitchFamily="2"/>
              </a:rPr>
              <a:t>o zdraví škodlivých a zdraví prospěšných faktorech  </a:t>
            </a:r>
          </a:p>
          <a:p>
            <a:pPr marL="457200" lvl="0" indent="-45720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+mj-lt"/>
              <a:buAutoNum type="arabicParenR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dostatečná </a:t>
            </a:r>
            <a:r>
              <a:rPr lang="cs-CZ" sz="2200" b="1" i="1" dirty="0">
                <a:latin typeface="" pitchFamily="16"/>
                <a:ea typeface="Microsoft YaHei" pitchFamily="2"/>
                <a:cs typeface="Mangal" pitchFamily="2"/>
              </a:rPr>
              <a:t>motivace</a:t>
            </a:r>
          </a:p>
          <a:p>
            <a:pPr marL="457200" lvl="0" indent="-45720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+mj-lt"/>
              <a:buAutoNum type="arabicParenR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 </a:t>
            </a:r>
            <a:r>
              <a:rPr lang="cs-CZ" sz="2200" b="1" i="1" dirty="0">
                <a:latin typeface="" pitchFamily="16"/>
                <a:ea typeface="Microsoft YaHei" pitchFamily="2"/>
                <a:cs typeface="Mangal" pitchFamily="2"/>
              </a:rPr>
              <a:t>podmínky</a:t>
            </a: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 </a:t>
            </a:r>
            <a:r>
              <a:rPr lang="cs-CZ" sz="2200" b="1" i="1" dirty="0">
                <a:latin typeface="" pitchFamily="16"/>
                <a:ea typeface="Microsoft YaHei" pitchFamily="2"/>
                <a:cs typeface="Mangal" pitchFamily="2"/>
              </a:rPr>
              <a:t>pro realizaci </a:t>
            </a: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zdraví prospěšných přístupů</a:t>
            </a:r>
          </a:p>
          <a:p>
            <a:pPr marL="0" lvl="0" indent="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200" dirty="0">
              <a:latin typeface="" pitchFamily="16"/>
              <a:ea typeface="Microsoft YaHei" pitchFamily="2"/>
              <a:cs typeface="Mangal" pitchFamily="2"/>
            </a:endParaRPr>
          </a:p>
          <a:p>
            <a:pPr marL="342717" lvl="0" indent="-342717">
              <a:lnSpc>
                <a:spcPct val="90000"/>
              </a:lnSpc>
              <a:spcBef>
                <a:spcPts val="6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400" b="1" dirty="0">
                <a:latin typeface="" pitchFamily="16"/>
                <a:ea typeface="Microsoft YaHei" pitchFamily="2"/>
                <a:cs typeface="Mangal" pitchFamily="2"/>
              </a:rPr>
              <a:t>Následky nesprávného životního stylu</a:t>
            </a:r>
          </a:p>
          <a:p>
            <a:pPr marL="342717" lvl="0" indent="-342717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i="1" dirty="0">
                <a:latin typeface="" pitchFamily="16"/>
                <a:ea typeface="Microsoft YaHei" pitchFamily="2"/>
                <a:cs typeface="Mangal" pitchFamily="2"/>
              </a:rPr>
              <a:t>Chronické neinfekční choroby </a:t>
            </a: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– kardiovaskulární choroby, obezita, diabetes, nádorová onemocnění, choroby jater, osteoporóza, vady držení těla</a:t>
            </a:r>
          </a:p>
          <a:p>
            <a:pPr marL="342717" lvl="0" indent="-342717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i="1" dirty="0">
                <a:latin typeface="" pitchFamily="16"/>
                <a:ea typeface="Microsoft YaHei" pitchFamily="2"/>
                <a:cs typeface="Mangal" pitchFamily="2"/>
              </a:rPr>
              <a:t>Závislosti</a:t>
            </a:r>
          </a:p>
          <a:p>
            <a:pPr marL="342717" lvl="0" indent="-342717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i="1" dirty="0">
                <a:latin typeface="" pitchFamily="16"/>
                <a:ea typeface="Microsoft YaHei" pitchFamily="2"/>
                <a:cs typeface="Mangal" pitchFamily="2"/>
              </a:rPr>
              <a:t>Pohlavní choroby</a:t>
            </a:r>
          </a:p>
          <a:p>
            <a:pPr marL="342717" lvl="0" indent="-342717">
              <a:lnSpc>
                <a:spcPct val="90000"/>
              </a:lnSpc>
              <a:spcBef>
                <a:spcPts val="5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200" dirty="0">
              <a:latin typeface="" pitchFamily="16"/>
              <a:ea typeface="Microsoft YaHei" pitchFamily="2"/>
              <a:cs typeface="Mangal" pitchFamily="2"/>
            </a:endParaRPr>
          </a:p>
          <a:p>
            <a:pPr marL="0" lvl="0" indent="0">
              <a:lnSpc>
                <a:spcPct val="90000"/>
              </a:lnSpc>
              <a:spcBef>
                <a:spcPts val="5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200" dirty="0">
              <a:latin typeface="" pitchFamily="16"/>
              <a:ea typeface="Microsoft YaHei" pitchFamily="2"/>
              <a:cs typeface="Mangal" pitchFamily="2"/>
            </a:endParaRPr>
          </a:p>
          <a:p>
            <a:pPr marL="0" lvl="0" indent="0">
              <a:lnSpc>
                <a:spcPct val="90000"/>
              </a:lnSpc>
              <a:spcBef>
                <a:spcPts val="5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200" dirty="0">
              <a:latin typeface="" pitchFamily="16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259632" y="332656"/>
            <a:ext cx="7110041" cy="707886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anchorCtr="1">
            <a:spAutoFit/>
          </a:bodyPr>
          <a:lstStyle/>
          <a:p>
            <a:pPr lvl="0" algn="ctr"/>
            <a:r>
              <a:rPr lang="cs-CZ" b="1" dirty="0"/>
              <a:t>Kolorektální karcinom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187624" y="1484784"/>
            <a:ext cx="7956376" cy="4867999"/>
          </a:xfrm>
        </p:spPr>
        <p:txBody>
          <a:bodyPr wrap="square">
            <a:spAutoFit/>
          </a:bodyPr>
          <a:lstStyle/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Nádorové </a:t>
            </a:r>
            <a:r>
              <a:rPr lang="cs-CZ" sz="2200" b="1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onemocnění tlustého střeva a konečníku</a:t>
            </a:r>
          </a:p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Nejčastější příčina úmrtí v ČR, ČR na 1.-2. místě i celosvětově </a:t>
            </a:r>
            <a:r>
              <a:rPr lang="cs-CZ" sz="2200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(střídání s Maďarskem)</a:t>
            </a:r>
          </a:p>
          <a:p>
            <a:pPr marL="342717" lvl="0" indent="-342717"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Rizikové faktory</a:t>
            </a:r>
          </a:p>
          <a:p>
            <a:pPr marL="342717" lvl="0" indent="-342717"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věk – typicky 70–80 let,</a:t>
            </a:r>
          </a:p>
          <a:p>
            <a:pPr marL="342717" lvl="0" indent="-342717"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genetická predispozice</a:t>
            </a:r>
          </a:p>
          <a:p>
            <a:pPr marL="342717" lvl="0" indent="-342717"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anamnéza střevních polypů chronické střevní záněty</a:t>
            </a:r>
          </a:p>
          <a:p>
            <a:pPr marL="342717" lvl="0" indent="-342717"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složení stravy s nízkým obsahem vlákniny, naopak častá konzumace červeného masa</a:t>
            </a:r>
          </a:p>
          <a:p>
            <a:pPr marL="342717" lvl="0" indent="-342717"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obezita</a:t>
            </a:r>
          </a:p>
          <a:p>
            <a:pPr marL="342717" lvl="0" indent="-342717"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kouření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390017"/>
            <a:ext cx="3692165" cy="5703279"/>
          </a:xfr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0" algn="l">
              <a:spcBef>
                <a:spcPts val="450"/>
              </a:spcBef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600" b="1" spc="-100" dirty="0" err="1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Screening</a:t>
            </a:r>
            <a:br>
              <a:rPr lang="cs-CZ" sz="2400" b="1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</a:br>
            <a:br>
              <a:rPr lang="cs-CZ" sz="2400" b="1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</a:br>
            <a:r>
              <a:rPr lang="cs-CZ" sz="2400" b="1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•  záchyt časných </a:t>
            </a:r>
            <a:r>
              <a:rPr lang="cs-CZ" sz="2400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(kurativních) </a:t>
            </a:r>
            <a:r>
              <a:rPr lang="cs-CZ" sz="2400" b="1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stádií karcinomu </a:t>
            </a:r>
            <a:r>
              <a:rPr lang="cs-CZ" sz="2400" b="1" spc="-100" dirty="0" err="1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kolorekta</a:t>
            </a:r>
            <a:r>
              <a:rPr lang="cs-CZ" sz="2400" b="1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br>
              <a:rPr lang="cs-CZ" sz="2400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</a:br>
            <a:r>
              <a:rPr lang="cs-CZ" sz="2400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(test OK)</a:t>
            </a:r>
            <a:br>
              <a:rPr lang="cs-CZ" sz="2400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</a:br>
            <a:br>
              <a:rPr lang="cs-CZ" sz="2400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</a:br>
            <a:br>
              <a:rPr lang="cs-CZ" sz="2400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</a:br>
            <a:endParaRPr lang="cs-CZ" sz="2400" spc="-1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4088" y="1196752"/>
            <a:ext cx="3456384" cy="5544616"/>
          </a:xfr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342717" lvl="0" indent="-342717">
              <a:spcBef>
                <a:spcPts val="4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600" b="1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Prevence</a:t>
            </a:r>
          </a:p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Úprava nadváhy</a:t>
            </a:r>
          </a:p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Úprava stravy - vysoký podíl živočišných tuků v potravě, nízké zastoupení vlákniny</a:t>
            </a:r>
          </a:p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Tělesná aktivita</a:t>
            </a:r>
          </a:p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pc="-1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Úprava zácpy</a:t>
            </a:r>
          </a:p>
        </p:txBody>
      </p:sp>
    </p:spTree>
    <p:extLst>
      <p:ext uri="{BB962C8B-B14F-4D97-AF65-F5344CB8AC3E}">
        <p14:creationId xmlns:p14="http://schemas.microsoft.com/office/powerpoint/2010/main" val="614906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259632" y="374571"/>
            <a:ext cx="7545388" cy="70788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spAutoFit/>
          </a:bodyPr>
          <a:lstStyle/>
          <a:p>
            <a:pPr lvl="0"/>
            <a:r>
              <a:rPr lang="cs-CZ" b="1" dirty="0">
                <a:solidFill>
                  <a:srgbClr val="750B3D"/>
                </a:solidFill>
              </a:rPr>
              <a:t>Ischemická choroba srdeční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259633" y="1578485"/>
            <a:ext cx="7545388" cy="1926168"/>
          </a:xfrm>
        </p:spPr>
        <p:txBody>
          <a:bodyPr wrap="square">
            <a:spAutoFit/>
          </a:bodyPr>
          <a:lstStyle/>
          <a:p>
            <a:pPr marL="342717" lvl="0" indent="-342717">
              <a:spcBef>
                <a:spcPts val="475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hlavní příčina úmrtnosti u mužů nad 45 let věku a u žen nad 65 let věku v celé Evropě</a:t>
            </a:r>
          </a:p>
          <a:p>
            <a:pPr marL="342717" lvl="0" indent="-342717">
              <a:spcBef>
                <a:spcPts val="475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ČR patří k evropským zemím s nejvyšší úmrtností, přestože se od počátku 80. let výrazně snižuje úmrtnost na srdeční cévní choroby i na CMP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24128" y="4365104"/>
            <a:ext cx="2943052" cy="2207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403648" y="94113"/>
            <a:ext cx="6440116" cy="707886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lvl="0"/>
            <a:r>
              <a:rPr lang="cs-CZ" b="1" dirty="0">
                <a:solidFill>
                  <a:srgbClr val="3F6D19"/>
                </a:solidFill>
              </a:rPr>
              <a:t>Prevence ICHS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043608" y="975578"/>
            <a:ext cx="7993261" cy="5667705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buClr>
                <a:srgbClr val="FEB80A"/>
              </a:buClr>
              <a:buSzPct val="100000"/>
              <a:buFont typeface="Arial" panose="020B0604020202020204" pitchFamily="34" charset="0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600" b="1" u="sng" dirty="0">
                <a:latin typeface="" pitchFamily="16"/>
                <a:ea typeface="Microsoft YaHei" pitchFamily="2"/>
                <a:cs typeface="Mangal" pitchFamily="2"/>
              </a:rPr>
              <a:t>nekouřit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EB80A"/>
              </a:buClr>
              <a:buSzPct val="100000"/>
              <a:buFont typeface="Arial" panose="020B0604020202020204" pitchFamily="34" charset="0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600" b="1" u="sng" dirty="0">
                <a:latin typeface="" pitchFamily="16"/>
                <a:ea typeface="Microsoft YaHei" pitchFamily="2"/>
                <a:cs typeface="Mangal" pitchFamily="2"/>
              </a:rPr>
              <a:t>vhodné složení stravy</a:t>
            </a:r>
          </a:p>
          <a:p>
            <a:pPr marL="285750" lvl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171359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cs-CZ" sz="1600" b="1" dirty="0">
                <a:solidFill>
                  <a:srgbClr val="0D0D0D"/>
                </a:solidFill>
                <a:latin typeface="" pitchFamily="16"/>
                <a:ea typeface="Microsoft YaHei" pitchFamily="2"/>
                <a:cs typeface="Mangal" pitchFamily="2"/>
              </a:rPr>
              <a:t>dostatek ovoce a zeleniny </a:t>
            </a:r>
            <a:r>
              <a:rPr lang="cs-CZ" sz="1600" dirty="0">
                <a:solidFill>
                  <a:srgbClr val="0D0D0D"/>
                </a:solidFill>
                <a:latin typeface="" pitchFamily="16"/>
                <a:ea typeface="Microsoft YaHei" pitchFamily="2"/>
                <a:cs typeface="Mangal" pitchFamily="2"/>
              </a:rPr>
              <a:t>(více jako 400 g denně)</a:t>
            </a:r>
          </a:p>
          <a:p>
            <a:pPr marL="285750" lvl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171359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cs-CZ" sz="1600" b="1" dirty="0">
                <a:solidFill>
                  <a:srgbClr val="0D0D0D"/>
                </a:solidFill>
                <a:latin typeface="" pitchFamily="16"/>
                <a:ea typeface="Microsoft YaHei" pitchFamily="2"/>
                <a:cs typeface="Mangal" pitchFamily="2"/>
              </a:rPr>
              <a:t>dostatek luštěnin, ořechů, semen, ryb </a:t>
            </a:r>
            <a:r>
              <a:rPr lang="cs-CZ" sz="1600" dirty="0">
                <a:solidFill>
                  <a:srgbClr val="0D0D0D"/>
                </a:solidFill>
                <a:latin typeface="" pitchFamily="16"/>
                <a:ea typeface="Microsoft YaHei" pitchFamily="2"/>
                <a:cs typeface="Mangal" pitchFamily="2"/>
              </a:rPr>
              <a:t>(minimálně 2 porce - 140 g týdně)</a:t>
            </a:r>
          </a:p>
          <a:p>
            <a:pPr marL="285750" lvl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171359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cs-CZ" sz="1600" b="1" dirty="0">
                <a:solidFill>
                  <a:srgbClr val="0D0D0D"/>
                </a:solidFill>
                <a:latin typeface="" pitchFamily="16"/>
                <a:ea typeface="Microsoft YaHei" pitchFamily="2"/>
                <a:cs typeface="Mangal" pitchFamily="2"/>
              </a:rPr>
              <a:t>omezení příjmu tuků pod 30% celkové energie a tučných pokrmů živočišného původu</a:t>
            </a:r>
          </a:p>
          <a:p>
            <a:pPr marL="285750" lvl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171359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cs-CZ" sz="1600" b="1" dirty="0">
                <a:solidFill>
                  <a:srgbClr val="0D0D0D"/>
                </a:solidFill>
                <a:latin typeface="" pitchFamily="16"/>
                <a:ea typeface="Microsoft YaHei" pitchFamily="2"/>
                <a:cs typeface="Mangal" pitchFamily="2"/>
              </a:rPr>
              <a:t>u hypertenze omezení příjmu soli pod 5 - 6 g denně</a:t>
            </a:r>
          </a:p>
          <a:p>
            <a:pPr marL="285750" lvl="1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171359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cs-CZ" sz="1600" b="1" dirty="0">
                <a:solidFill>
                  <a:srgbClr val="0D0D0D"/>
                </a:solidFill>
                <a:latin typeface="" pitchFamily="16"/>
                <a:ea typeface="Microsoft YaHei" pitchFamily="2"/>
                <a:cs typeface="Mangal" pitchFamily="2"/>
              </a:rPr>
              <a:t>alkoholu maximálně 2 drinky u mužů a 1 drink u žen denně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EB80A"/>
              </a:buClr>
              <a:buSzPct val="100000"/>
              <a:buFont typeface="Arial" panose="020B0604020202020204" pitchFamily="34" charset="0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600" b="1" u="sng" dirty="0">
                <a:latin typeface="" pitchFamily="16"/>
                <a:ea typeface="Microsoft YaHei" pitchFamily="2"/>
                <a:cs typeface="Mangal" pitchFamily="2"/>
              </a:rPr>
              <a:t>tělesná hmotnost</a:t>
            </a:r>
            <a:r>
              <a:rPr lang="cs-CZ" sz="1600" b="1" dirty="0">
                <a:latin typeface="" pitchFamily="16"/>
                <a:ea typeface="Microsoft YaHei" pitchFamily="2"/>
                <a:cs typeface="Mangal" pitchFamily="2"/>
              </a:rPr>
              <a:t>:  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EB80A"/>
              </a:buClr>
              <a:buSzPct val="100000"/>
              <a:buFont typeface="Arial" panose="020B0604020202020204" pitchFamily="34" charset="0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600" dirty="0">
                <a:latin typeface="" pitchFamily="16"/>
                <a:ea typeface="Microsoft YaHei" pitchFamily="2"/>
                <a:cs typeface="Mangal" pitchFamily="2"/>
              </a:rPr>
              <a:t>udržení tělesné hmotnosti v normě či váhová redukce u nadváhy a obezity (BMI v dospělosti 20 - 25), zastoupení tělesného tuku (muži do 25%, mladší muži do 20%, ženy do 30%, mladší ženy do 25% celkové hmotnosti)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EB80A"/>
              </a:buClr>
              <a:buSzPct val="100000"/>
              <a:buFont typeface="Arial" panose="020B0604020202020204" pitchFamily="34" charset="0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600" b="1" u="sng" dirty="0">
                <a:latin typeface="" pitchFamily="16"/>
                <a:ea typeface="Microsoft YaHei" pitchFamily="2"/>
                <a:cs typeface="Mangal" pitchFamily="2"/>
              </a:rPr>
              <a:t>pohybová hmotnost:</a:t>
            </a:r>
            <a:r>
              <a:rPr lang="cs-CZ" sz="1600" b="1" u="sng" dirty="0">
                <a:solidFill>
                  <a:srgbClr val="272E37"/>
                </a:solidFill>
                <a:latin typeface="" pitchFamily="16"/>
                <a:ea typeface="Microsoft YaHei" pitchFamily="2"/>
                <a:cs typeface="Mangal" pitchFamily="2"/>
              </a:rPr>
              <a:t> </a:t>
            </a:r>
            <a:r>
              <a:rPr lang="cs-CZ" sz="1600" b="1" dirty="0">
                <a:solidFill>
                  <a:srgbClr val="272E37"/>
                </a:solidFill>
                <a:latin typeface="" pitchFamily="16"/>
                <a:ea typeface="Microsoft YaHei" pitchFamily="2"/>
                <a:cs typeface="Mangal" pitchFamily="2"/>
              </a:rPr>
              <a:t> </a:t>
            </a:r>
          </a:p>
          <a:p>
            <a:pPr marL="109444" indent="0">
              <a:lnSpc>
                <a:spcPct val="90000"/>
              </a:lnSpc>
              <a:spcBef>
                <a:spcPts val="450"/>
              </a:spcBef>
              <a:buNone/>
              <a:tabLst>
                <a:tab pos="571325" algn="l"/>
                <a:tab pos="1485725" algn="l"/>
                <a:tab pos="2400125" algn="l"/>
                <a:tab pos="3314525" algn="l"/>
                <a:tab pos="4228925" algn="l"/>
                <a:tab pos="5143325" algn="l"/>
                <a:tab pos="6057725" algn="l"/>
                <a:tab pos="6972125" algn="l"/>
                <a:tab pos="7886525" algn="l"/>
                <a:tab pos="8800925" algn="l"/>
                <a:tab pos="9715325" algn="l"/>
              </a:tabLst>
            </a:pPr>
            <a:r>
              <a:rPr lang="cs-CZ" sz="1600" dirty="0">
                <a:latin typeface="" pitchFamily="16"/>
                <a:ea typeface="Microsoft YaHei" pitchFamily="2"/>
                <a:cs typeface="Mangal" pitchFamily="2"/>
              </a:rPr>
              <a:t>    - minimální aerobní fyzická aktivita alespoň 20 - 30 minut 5x týdně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FEB80A"/>
              </a:buClr>
              <a:buSzPct val="100000"/>
              <a:buFont typeface="Arial" panose="020B0604020202020204" pitchFamily="34" charset="0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600" b="1" u="sng" dirty="0">
                <a:latin typeface="" pitchFamily="16"/>
                <a:ea typeface="Microsoft YaHei" pitchFamily="2"/>
                <a:cs typeface="Mangal" pitchFamily="2"/>
              </a:rPr>
              <a:t>psychosociální odolnost: </a:t>
            </a:r>
            <a:r>
              <a:rPr lang="cs-CZ" sz="1600" b="1" dirty="0">
                <a:latin typeface="" pitchFamily="16"/>
                <a:ea typeface="Microsoft YaHei" pitchFamily="2"/>
                <a:cs typeface="Mangal" pitchFamily="2"/>
              </a:rPr>
              <a:t> </a:t>
            </a:r>
          </a:p>
          <a:p>
            <a:pPr marL="109444" indent="0">
              <a:lnSpc>
                <a:spcPct val="90000"/>
              </a:lnSpc>
              <a:spcBef>
                <a:spcPts val="420"/>
              </a:spcBef>
              <a:buNone/>
              <a:tabLst>
                <a:tab pos="571325" algn="l"/>
                <a:tab pos="1485725" algn="l"/>
                <a:tab pos="2400125" algn="l"/>
                <a:tab pos="3314525" algn="l"/>
                <a:tab pos="4228925" algn="l"/>
                <a:tab pos="5143325" algn="l"/>
                <a:tab pos="6057725" algn="l"/>
                <a:tab pos="6972125" algn="l"/>
                <a:tab pos="7886525" algn="l"/>
                <a:tab pos="8800925" algn="l"/>
                <a:tab pos="9715325" algn="l"/>
              </a:tabLst>
            </a:pPr>
            <a:r>
              <a:rPr lang="cs-CZ" sz="1600" b="1" dirty="0">
                <a:latin typeface="" pitchFamily="16"/>
                <a:ea typeface="Microsoft YaHei" pitchFamily="2"/>
                <a:cs typeface="Mangal" pitchFamily="2"/>
              </a:rPr>
              <a:t>    </a:t>
            </a:r>
            <a:r>
              <a:rPr lang="cs-CZ" sz="1600" dirty="0">
                <a:latin typeface="" pitchFamily="16"/>
                <a:ea typeface="Microsoft YaHei" pitchFamily="2"/>
                <a:cs typeface="Mangal" pitchFamily="2"/>
              </a:rPr>
              <a:t>- emoční „otužilost“ a dostatečná adaptabilita na stresovou zátěž,     </a:t>
            </a:r>
          </a:p>
          <a:p>
            <a:pPr marL="395194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tabLst>
                <a:tab pos="571325" algn="l"/>
                <a:tab pos="1485725" algn="l"/>
                <a:tab pos="2400125" algn="l"/>
                <a:tab pos="3314525" algn="l"/>
                <a:tab pos="4228925" algn="l"/>
                <a:tab pos="5143325" algn="l"/>
                <a:tab pos="6057725" algn="l"/>
                <a:tab pos="6972125" algn="l"/>
                <a:tab pos="7886525" algn="l"/>
                <a:tab pos="8800925" algn="l"/>
                <a:tab pos="9715325" algn="l"/>
              </a:tabLst>
            </a:pPr>
            <a:r>
              <a:rPr lang="cs-CZ" sz="1600" dirty="0">
                <a:latin typeface="" pitchFamily="16"/>
                <a:ea typeface="Microsoft YaHei" pitchFamily="2"/>
                <a:cs typeface="Mangal" pitchFamily="2"/>
              </a:rPr>
              <a:t>    sociální a zejména pracovní zázemí (pracovní a finanční jistoty), vzdělání</a:t>
            </a:r>
            <a:endParaRPr lang="cs-CZ" sz="1600" b="1" dirty="0">
              <a:latin typeface="" pitchFamily="16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043608" y="396534"/>
            <a:ext cx="7776864" cy="5139869"/>
          </a:xfr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cs-CZ" sz="4400" dirty="0">
                <a:solidFill>
                  <a:srgbClr val="14181C"/>
                </a:solidFill>
                <a:latin typeface="Arial" pitchFamily="34"/>
                <a:cs typeface="Arial" pitchFamily="34"/>
              </a:rPr>
              <a:t>        </a:t>
            </a:r>
            <a:br>
              <a:rPr lang="cs-CZ" sz="4400" dirty="0">
                <a:solidFill>
                  <a:srgbClr val="14181C"/>
                </a:solidFill>
                <a:latin typeface="Arial" pitchFamily="34"/>
                <a:cs typeface="Arial" pitchFamily="34"/>
              </a:rPr>
            </a:br>
            <a:r>
              <a:rPr lang="cs-CZ" sz="4400" dirty="0">
                <a:solidFill>
                  <a:srgbClr val="14181C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800" b="1" dirty="0">
                <a:solidFill>
                  <a:srgbClr val="14181C"/>
                </a:solidFill>
                <a:latin typeface="Arial" pitchFamily="34"/>
                <a:cs typeface="Arial" pitchFamily="34"/>
              </a:rPr>
              <a:t>ZDRAVÍ A NEMOC</a:t>
            </a:r>
            <a:br>
              <a:rPr lang="cs-CZ" dirty="0">
                <a:latin typeface="Arial" pitchFamily="34"/>
                <a:cs typeface="Arial" pitchFamily="34"/>
              </a:rPr>
            </a:br>
            <a:r>
              <a:rPr lang="cs-CZ" sz="2000" b="1" u="sng" dirty="0">
                <a:latin typeface="Arial" pitchFamily="34"/>
                <a:cs typeface="Arial" pitchFamily="34"/>
              </a:rPr>
              <a:t>Obsah </a:t>
            </a:r>
            <a:br>
              <a:rPr lang="cs-CZ" sz="2000" b="1" u="sng" dirty="0">
                <a:latin typeface="Arial" pitchFamily="34"/>
                <a:cs typeface="Arial" pitchFamily="34"/>
              </a:rPr>
            </a:br>
            <a:r>
              <a:rPr lang="cs-CZ" sz="2000" b="1" dirty="0"/>
              <a:t>Zdraví a nemoc – holistické pojetí zdraví, etické hodnoty v péči o zdraví, systém zdravotní péče v ČR</a:t>
            </a:r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/>
              <a:t>2. Faktory ovlivňující zdraví – determinanty zdraví, </a:t>
            </a:r>
            <a:br>
              <a:rPr lang="cs-CZ" sz="2000" b="1" dirty="0"/>
            </a:br>
            <a:r>
              <a:rPr lang="cs-CZ" sz="2000" b="1" dirty="0"/>
              <a:t>Prevence a podpora zdraví, </a:t>
            </a:r>
            <a:br>
              <a:rPr lang="cs-CZ" sz="2000" b="1" dirty="0"/>
            </a:br>
            <a:r>
              <a:rPr lang="cs-CZ" sz="2000" b="1" dirty="0"/>
              <a:t>Světová zdravotnická organizace, </a:t>
            </a:r>
            <a:br>
              <a:rPr lang="cs-CZ" sz="2000" b="1" dirty="0"/>
            </a:br>
            <a:r>
              <a:rPr lang="cs-CZ" sz="2000" b="1" dirty="0"/>
              <a:t>program Zdraví 21 – Zdraví pro všechny v 21. století, </a:t>
            </a:r>
            <a:br>
              <a:rPr lang="cs-CZ" sz="2000" b="1" dirty="0"/>
            </a:br>
            <a:r>
              <a:rPr lang="cs-CZ" sz="2000" b="1" dirty="0"/>
              <a:t>zdraví  do roku 2030</a:t>
            </a:r>
            <a:br>
              <a:rPr lang="cs-CZ" sz="2000" b="1" dirty="0"/>
            </a:br>
            <a:r>
              <a:rPr lang="cs-CZ" sz="2000" b="1" dirty="0"/>
              <a:t>životní a pracovní prostředí a jejich vliv na zdraví,</a:t>
            </a:r>
            <a:br>
              <a:rPr lang="cs-CZ" sz="2000" b="1" dirty="0"/>
            </a:br>
            <a:r>
              <a:rPr lang="cs-CZ" sz="2000" b="1" dirty="0"/>
              <a:t> životní styl, základy hygieny a epidemiologie, prevence šíření nákaz</a:t>
            </a:r>
            <a:br>
              <a:rPr lang="cs-CZ" sz="2000" b="1" dirty="0"/>
            </a:br>
            <a:endParaRPr lang="cs-CZ" sz="2000" b="1" dirty="0"/>
          </a:p>
        </p:txBody>
      </p:sp>
      <p:pic>
        <p:nvPicPr>
          <p:cNvPr id="4" name="Picture 2" descr="http://www.hokej-krnov-mladez.cz/userfiles/image/Zdrav%C3%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31840" y="548680"/>
            <a:ext cx="3960440" cy="1132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619672" y="85855"/>
            <a:ext cx="7049591" cy="707886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lvl="0"/>
            <a:r>
              <a:rPr lang="cs-CZ" b="1" dirty="0"/>
              <a:t>Obezita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043608" y="1175909"/>
            <a:ext cx="7992888" cy="3431709"/>
          </a:xfrm>
        </p:spPr>
        <p:txBody>
          <a:bodyPr wrap="square">
            <a:spAutoFit/>
          </a:bodyPr>
          <a:lstStyle/>
          <a:p>
            <a:pPr marL="342717" lvl="0" indent="-342717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nejčastější metabolické onemocnění dnešní doby -  civilizační onemocnění, globální zdravotní problém lidstva</a:t>
            </a:r>
          </a:p>
          <a:p>
            <a:pPr marL="0" lvl="0" indent="0">
              <a:lnSpc>
                <a:spcPct val="90000"/>
              </a:lnSpc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b="1" i="1" u="sng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Příčiny obezity</a:t>
            </a:r>
          </a:p>
          <a:p>
            <a:pPr marL="342717" lvl="0" indent="-342717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nadměrné přijímání potravy při nízké pohybové aktivitě</a:t>
            </a:r>
          </a:p>
          <a:p>
            <a:pPr marL="342717" lvl="0" indent="-342717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dědičnost </a:t>
            </a:r>
            <a:r>
              <a:rPr lang="cs-CZ" sz="18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(50%)</a:t>
            </a:r>
          </a:p>
          <a:p>
            <a:pPr marL="342717" lvl="0" indent="-342717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porucha regulace bílkoviny </a:t>
            </a:r>
            <a:r>
              <a:rPr lang="cs-CZ" sz="1800" b="1" dirty="0" err="1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leptinu</a:t>
            </a:r>
            <a:r>
              <a:rPr lang="cs-CZ" sz="18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(</a:t>
            </a:r>
            <a:r>
              <a:rPr lang="cs-CZ" sz="1800" dirty="0" err="1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leptin</a:t>
            </a:r>
            <a:r>
              <a:rPr lang="cs-CZ" sz="18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je jeden z regulátorů tělesné hmotnosti tím, že působí na centrum sytosti a vyvolává v něm pocit hladu nebo naopak pocit nasycení)</a:t>
            </a:r>
          </a:p>
          <a:p>
            <a:pPr marL="318961" lvl="0" indent="-318961">
              <a:lnSpc>
                <a:spcPct val="90000"/>
              </a:lnSpc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b="1" i="1" u="sng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Zdravotní komplikace</a:t>
            </a:r>
          </a:p>
          <a:p>
            <a:pPr marL="0" lvl="0" indent="0">
              <a:lnSpc>
                <a:spcPct val="90000"/>
              </a:lnSpc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1800" b="1" dirty="0">
              <a:latin typeface="" pitchFamily="16"/>
              <a:ea typeface="Microsoft YaHei" pitchFamily="2"/>
              <a:cs typeface="Mangal" pitchFamily="2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1403648" y="4149080"/>
            <a:ext cx="7913687" cy="25719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i="0" u="none" strike="noStrike" kern="1200" cap="none" spc="0" baseline="0" dirty="0">
                <a:solidFill>
                  <a:srgbClr val="0D0D0D"/>
                </a:solidFill>
                <a:uFillTx/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1. mechanické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0" i="0" u="none" strike="noStrike" kern="1200" cap="none" spc="0" baseline="0" dirty="0">
                <a:solidFill>
                  <a:srgbClr val="0D0D0D"/>
                </a:solidFill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velké zatížení kloubů, šlach, dýchací potíže (dyspnoe)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i="0" u="none" strike="noStrike" kern="1200" cap="none" spc="0" baseline="0" dirty="0">
                <a:solidFill>
                  <a:srgbClr val="0D0D0D"/>
                </a:solidFill>
                <a:uFillTx/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2. metabolické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0" i="0" u="none" strike="noStrike" kern="1200" cap="none" spc="0" baseline="0" dirty="0">
                <a:solidFill>
                  <a:srgbClr val="0D0D0D"/>
                </a:solidFill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diabetes </a:t>
            </a:r>
            <a:r>
              <a:rPr lang="cs-CZ" b="0" i="0" u="none" strike="noStrike" kern="1200" cap="none" spc="0" baseline="0" dirty="0" err="1">
                <a:solidFill>
                  <a:srgbClr val="0D0D0D"/>
                </a:solidFill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mellitus</a:t>
            </a:r>
            <a:r>
              <a:rPr lang="cs-CZ" b="0" i="0" u="none" strike="noStrike" kern="1200" cap="none" spc="0" baseline="0" dirty="0">
                <a:solidFill>
                  <a:srgbClr val="0D0D0D"/>
                </a:solidFill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 2. typu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0" i="0" u="none" strike="noStrike" kern="1200" cap="none" spc="0" baseline="0" dirty="0">
                <a:solidFill>
                  <a:srgbClr val="0D0D0D"/>
                </a:solidFill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hypertenze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0" i="0" u="none" strike="noStrike" kern="1200" cap="none" spc="0" baseline="0" dirty="0">
                <a:solidFill>
                  <a:srgbClr val="0D0D0D"/>
                </a:solidFill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kardiovaskulární onemocnění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0" i="0" u="none" strike="noStrike" kern="1200" cap="none" spc="0" baseline="0" dirty="0" err="1">
                <a:solidFill>
                  <a:srgbClr val="0D0D0D"/>
                </a:solidFill>
                <a:uFillTx/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Hypercholesterolémie</a:t>
            </a:r>
            <a:endParaRPr lang="cs-CZ" b="0" i="0" u="none" strike="noStrike" kern="1200" cap="none" spc="0" baseline="0" dirty="0">
              <a:solidFill>
                <a:srgbClr val="0D0D0D"/>
              </a:solidFill>
              <a:uFillTx/>
              <a:latin typeface="Arial" panose="020B0604020202020204" pitchFamily="34" charset="0"/>
              <a:ea typeface="Arial" pitchFamily="2"/>
              <a:cs typeface="Arial" panose="020B0604020202020204" pitchFamily="34" charset="0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 dirty="0">
              <a:solidFill>
                <a:srgbClr val="0D0D0D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4A0A3E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Snížení tělesné hmotnosti o 5% výrazně redukuje zdravotní rizika.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403648" y="250557"/>
            <a:ext cx="7258373" cy="707886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lvl="0"/>
            <a:r>
              <a:rPr lang="cs-CZ" b="1" dirty="0"/>
              <a:t>Osteoporóza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067921" y="1041645"/>
            <a:ext cx="8076079" cy="2177006"/>
          </a:xfrm>
        </p:spPr>
        <p:txBody>
          <a:bodyPr wrap="square">
            <a:spAutoFit/>
          </a:bodyPr>
          <a:lstStyle/>
          <a:p>
            <a:pPr marL="342717" lvl="0" indent="-342717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patří mezi nejčastější onemocnění v civilizovaných zemích</a:t>
            </a:r>
          </a:p>
          <a:p>
            <a:pPr marL="342717" lvl="0" indent="-342717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postihuje kostní tkáň </a:t>
            </a:r>
            <a:r>
              <a:rPr lang="cs-CZ" sz="22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- dochází k úbytku kostní hmoty, a to rovnoměrně složky anorganické i organické</a:t>
            </a:r>
          </a:p>
          <a:p>
            <a:pPr marL="342717" lvl="0" indent="-342717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nízká hustota kosti, porucha její mikroskopické stavby, a v důsledku toho zvýšené riziko zlomenin </a:t>
            </a:r>
            <a:r>
              <a:rPr lang="cs-CZ" sz="22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– což snižuje kvalitu života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78521" y="4869160"/>
            <a:ext cx="1833234" cy="1878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Volný tvar 4"/>
          <p:cNvSpPr/>
          <p:nvPr/>
        </p:nvSpPr>
        <p:spPr>
          <a:xfrm>
            <a:off x="1259632" y="2996952"/>
            <a:ext cx="7970417" cy="333898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2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200" b="1" i="1" u="sng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Příčiny - složité a multifaktoriální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 genetické</a:t>
            </a:r>
            <a:r>
              <a:rPr lang="cs-CZ" sz="2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 (85%)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2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hormonální</a:t>
            </a:r>
            <a:r>
              <a:rPr lang="cs-CZ" sz="2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 (nedostatek estrogenu): po 55. roce se vyskytuje u 1/3 žen a 1/5 mužů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2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věk</a:t>
            </a:r>
            <a:r>
              <a:rPr lang="cs-CZ" sz="2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 (po 35. roce života kostní hmoty ubývá)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2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nedostatečná výživa</a:t>
            </a:r>
            <a:r>
              <a:rPr lang="cs-CZ" sz="2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, nedostatek Ca a vitaminu D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2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nedostatečný vývoj vrcholu kostní hmoty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 nedostatečná fyzická aktivita, kouření,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 velká konzumace alkoholu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331640" y="1772816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0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začíná v dětství a trvá celý život</a:t>
            </a:r>
          </a:p>
          <a:p>
            <a:pPr lvl="0" hangingPunct="0">
              <a:buClr>
                <a:srgbClr val="0000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lvl="0" hangingPunct="0">
              <a:buClr>
                <a:srgbClr val="0000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3F6D19"/>
                </a:solidFill>
                <a:latin typeface="Times New Roman" pitchFamily="18"/>
                <a:ea typeface="Arial Unicode MS" pitchFamily="2"/>
                <a:cs typeface="Tahoma" pitchFamily="2"/>
              </a:rPr>
              <a:t>Cíl prevence:</a:t>
            </a:r>
          </a:p>
          <a:p>
            <a:pPr marL="285750" lvl="0" indent="-285750" hangingPunct="0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vytvářet maximum kostní hmoty během dětství a dospívání</a:t>
            </a:r>
          </a:p>
          <a:p>
            <a:pPr marL="285750" lvl="0" indent="-285750" hangingPunct="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uchovat co nejvíce kostní hmoty v dalším životě (pohyb, vápník, vit. D, substituční terapie)</a:t>
            </a:r>
          </a:p>
        </p:txBody>
      </p:sp>
      <p:sp>
        <p:nvSpPr>
          <p:cNvPr id="4" name="Obdélník 3"/>
          <p:cNvSpPr/>
          <p:nvPr/>
        </p:nvSpPr>
        <p:spPr>
          <a:xfrm>
            <a:off x="2627784" y="548680"/>
            <a:ext cx="37082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Prevence</a:t>
            </a:r>
          </a:p>
        </p:txBody>
      </p:sp>
    </p:spTree>
    <p:extLst>
      <p:ext uri="{BB962C8B-B14F-4D97-AF65-F5344CB8AC3E}">
        <p14:creationId xmlns:p14="http://schemas.microsoft.com/office/powerpoint/2010/main" val="2760917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259632" y="188914"/>
            <a:ext cx="7992888" cy="2664022"/>
            <a:chOff x="444599" y="548950"/>
            <a:chExt cx="8484100" cy="2323287"/>
          </a:xfrm>
        </p:grpSpPr>
        <p:pic>
          <p:nvPicPr>
            <p:cNvPr id="3" name="Rectangle 2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44599" y="548950"/>
              <a:ext cx="8254800" cy="883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4" name="TextovéPole 3"/>
            <p:cNvSpPr txBox="1"/>
            <p:nvPr/>
          </p:nvSpPr>
          <p:spPr>
            <a:xfrm>
              <a:off x="673899" y="1988836"/>
              <a:ext cx="8254800" cy="88340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6798" rIns="90004" bIns="46798" anchor="b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Zástupný symbol pro text 4"/>
          <p:cNvSpPr txBox="1">
            <a:spLocks noGrp="1"/>
          </p:cNvSpPr>
          <p:nvPr>
            <p:ph type="body" idx="4294967295"/>
          </p:nvPr>
        </p:nvSpPr>
        <p:spPr>
          <a:xfrm>
            <a:off x="1115616" y="1377883"/>
            <a:ext cx="7486650" cy="5133713"/>
          </a:xfrm>
        </p:spPr>
        <p:txBody>
          <a:bodyPr>
            <a:spAutoFit/>
          </a:bodyPr>
          <a:lstStyle/>
          <a:p>
            <a:pPr marL="342717" lvl="0" indent="-342717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Arial" pitchFamily="34"/>
                <a:ea typeface="Microsoft YaHei" pitchFamily="2"/>
                <a:cs typeface="Arial" pitchFamily="34"/>
              </a:rPr>
              <a:t>jakákoliv spotřeba tabáku, kouření cigaret, dýmky, doutníku, žvýkání tabáku nebo jeho šňupání a také pasivní vystavení produktům hoření tabáku.</a:t>
            </a:r>
          </a:p>
          <a:p>
            <a:pPr marL="447479" lvl="0" indent="-382676" algn="ctr">
              <a:lnSpc>
                <a:spcPct val="90000"/>
              </a:lnSpc>
              <a:spcBef>
                <a:spcPts val="550"/>
              </a:spcBef>
              <a:buNone/>
              <a:tabLst>
                <a:tab pos="571316" algn="l"/>
                <a:tab pos="1485716" algn="l"/>
                <a:tab pos="2400116" algn="l"/>
                <a:tab pos="3314516" algn="l"/>
                <a:tab pos="4228916" algn="l"/>
                <a:tab pos="5143316" algn="l"/>
                <a:tab pos="6057716" algn="l"/>
                <a:tab pos="6972116" algn="l"/>
                <a:tab pos="7886516" algn="l"/>
                <a:tab pos="8800916" algn="l"/>
                <a:tab pos="9715316" algn="l"/>
              </a:tabLst>
            </a:pPr>
            <a:endParaRPr lang="cs-CZ" sz="2200" dirty="0">
              <a:latin typeface="" pitchFamily="16"/>
              <a:ea typeface="Microsoft YaHei" pitchFamily="2"/>
              <a:cs typeface="Mangal" pitchFamily="2"/>
            </a:endParaRPr>
          </a:p>
          <a:p>
            <a:pPr marL="447479" lvl="0" indent="-382676" algn="ctr">
              <a:lnSpc>
                <a:spcPct val="90000"/>
              </a:lnSpc>
              <a:spcBef>
                <a:spcPts val="550"/>
              </a:spcBef>
              <a:buNone/>
              <a:tabLst>
                <a:tab pos="571316" algn="l"/>
                <a:tab pos="1485716" algn="l"/>
                <a:tab pos="2400116" algn="l"/>
                <a:tab pos="3314516" algn="l"/>
                <a:tab pos="4228916" algn="l"/>
                <a:tab pos="5143316" algn="l"/>
                <a:tab pos="6057716" algn="l"/>
                <a:tab pos="6972116" algn="l"/>
                <a:tab pos="7886516" algn="l"/>
                <a:tab pos="8800916" algn="l"/>
                <a:tab pos="9715316" algn="l"/>
              </a:tabLst>
            </a:pPr>
            <a:endParaRPr lang="cs-CZ" sz="2200" dirty="0">
              <a:latin typeface="" pitchFamily="16"/>
              <a:ea typeface="Microsoft YaHei" pitchFamily="2"/>
              <a:cs typeface="Mangal" pitchFamily="2"/>
            </a:endParaRPr>
          </a:p>
          <a:p>
            <a:pPr marL="447479" lvl="0" indent="-382676" algn="ctr">
              <a:lnSpc>
                <a:spcPct val="90000"/>
              </a:lnSpc>
              <a:spcBef>
                <a:spcPts val="550"/>
              </a:spcBef>
              <a:buNone/>
              <a:tabLst>
                <a:tab pos="571316" algn="l"/>
                <a:tab pos="1485716" algn="l"/>
                <a:tab pos="2400116" algn="l"/>
                <a:tab pos="3314516" algn="l"/>
                <a:tab pos="4228916" algn="l"/>
                <a:tab pos="5143316" algn="l"/>
                <a:tab pos="6057716" algn="l"/>
                <a:tab pos="6972116" algn="l"/>
                <a:tab pos="7886516" algn="l"/>
                <a:tab pos="8800916" algn="l"/>
                <a:tab pos="9715316" algn="l"/>
              </a:tabLst>
            </a:pPr>
            <a:endParaRPr lang="cs-CZ" sz="2200" dirty="0">
              <a:latin typeface="" pitchFamily="16"/>
              <a:ea typeface="Microsoft YaHei" pitchFamily="2"/>
              <a:cs typeface="Mangal" pitchFamily="2"/>
            </a:endParaRPr>
          </a:p>
          <a:p>
            <a:pPr marL="447479" lvl="0" indent="-382676" algn="ctr">
              <a:lnSpc>
                <a:spcPct val="90000"/>
              </a:lnSpc>
              <a:spcBef>
                <a:spcPts val="550"/>
              </a:spcBef>
              <a:buNone/>
              <a:tabLst>
                <a:tab pos="571316" algn="l"/>
                <a:tab pos="1485716" algn="l"/>
                <a:tab pos="2400116" algn="l"/>
                <a:tab pos="3314516" algn="l"/>
                <a:tab pos="4228916" algn="l"/>
                <a:tab pos="5143316" algn="l"/>
                <a:tab pos="6057716" algn="l"/>
                <a:tab pos="6972116" algn="l"/>
                <a:tab pos="7886516" algn="l"/>
                <a:tab pos="8800916" algn="l"/>
                <a:tab pos="9715316" algn="l"/>
              </a:tabLst>
            </a:pPr>
            <a:endParaRPr lang="cs-CZ" sz="2200" dirty="0">
              <a:latin typeface="" pitchFamily="16"/>
              <a:ea typeface="Microsoft YaHei" pitchFamily="2"/>
              <a:cs typeface="Mangal" pitchFamily="2"/>
            </a:endParaRPr>
          </a:p>
          <a:p>
            <a:pPr marL="447479" lvl="0" indent="-382676" algn="ctr">
              <a:lnSpc>
                <a:spcPct val="90000"/>
              </a:lnSpc>
              <a:spcBef>
                <a:spcPts val="550"/>
              </a:spcBef>
              <a:buNone/>
              <a:tabLst>
                <a:tab pos="571316" algn="l"/>
                <a:tab pos="1485716" algn="l"/>
                <a:tab pos="2400116" algn="l"/>
                <a:tab pos="3314516" algn="l"/>
                <a:tab pos="4228916" algn="l"/>
                <a:tab pos="5143316" algn="l"/>
                <a:tab pos="6057716" algn="l"/>
                <a:tab pos="6972116" algn="l"/>
                <a:tab pos="7886516" algn="l"/>
                <a:tab pos="8800916" algn="l"/>
                <a:tab pos="9715316" algn="l"/>
              </a:tabLst>
            </a:pPr>
            <a:endParaRPr lang="cs-CZ" sz="2200" dirty="0">
              <a:latin typeface="" pitchFamily="16"/>
              <a:ea typeface="Microsoft YaHei" pitchFamily="2"/>
              <a:cs typeface="Mangal" pitchFamily="2"/>
            </a:endParaRPr>
          </a:p>
          <a:p>
            <a:pPr marL="447479" lvl="0" indent="-382676" algn="ctr">
              <a:lnSpc>
                <a:spcPct val="90000"/>
              </a:lnSpc>
              <a:spcBef>
                <a:spcPts val="550"/>
              </a:spcBef>
              <a:buNone/>
              <a:tabLst>
                <a:tab pos="571316" algn="l"/>
                <a:tab pos="1485716" algn="l"/>
                <a:tab pos="2400116" algn="l"/>
                <a:tab pos="3314516" algn="l"/>
                <a:tab pos="4228916" algn="l"/>
                <a:tab pos="5143316" algn="l"/>
                <a:tab pos="6057716" algn="l"/>
                <a:tab pos="6972116" algn="l"/>
                <a:tab pos="7886516" algn="l"/>
                <a:tab pos="8800916" algn="l"/>
                <a:tab pos="9715316" algn="l"/>
              </a:tabLst>
            </a:pPr>
            <a:endParaRPr lang="cs-CZ" sz="2200" dirty="0">
              <a:latin typeface="" pitchFamily="16"/>
              <a:ea typeface="Microsoft YaHei" pitchFamily="2"/>
              <a:cs typeface="Mangal" pitchFamily="2"/>
            </a:endParaRPr>
          </a:p>
          <a:p>
            <a:pPr marL="447479" lvl="0" indent="-382676" algn="ctr">
              <a:lnSpc>
                <a:spcPct val="90000"/>
              </a:lnSpc>
              <a:spcBef>
                <a:spcPts val="550"/>
              </a:spcBef>
              <a:buNone/>
              <a:tabLst>
                <a:tab pos="571316" algn="l"/>
                <a:tab pos="1485716" algn="l"/>
                <a:tab pos="2400116" algn="l"/>
                <a:tab pos="3314516" algn="l"/>
                <a:tab pos="4228916" algn="l"/>
                <a:tab pos="5143316" algn="l"/>
                <a:tab pos="6057716" algn="l"/>
                <a:tab pos="6972116" algn="l"/>
                <a:tab pos="7886516" algn="l"/>
                <a:tab pos="8800916" algn="l"/>
                <a:tab pos="9715316" algn="l"/>
              </a:tabLst>
            </a:pPr>
            <a:endParaRPr lang="cs-CZ" sz="2200" dirty="0">
              <a:latin typeface="" pitchFamily="16"/>
              <a:ea typeface="Microsoft YaHei" pitchFamily="2"/>
              <a:cs typeface="Mangal" pitchFamily="2"/>
            </a:endParaRPr>
          </a:p>
          <a:p>
            <a:pPr marL="447479" lvl="0" indent="-382676" algn="ctr">
              <a:lnSpc>
                <a:spcPct val="90000"/>
              </a:lnSpc>
              <a:spcBef>
                <a:spcPts val="550"/>
              </a:spcBef>
              <a:buNone/>
              <a:tabLst>
                <a:tab pos="571316" algn="l"/>
                <a:tab pos="1485716" algn="l"/>
                <a:tab pos="2400116" algn="l"/>
                <a:tab pos="3314516" algn="l"/>
                <a:tab pos="4228916" algn="l"/>
                <a:tab pos="5143316" algn="l"/>
                <a:tab pos="6057716" algn="l"/>
                <a:tab pos="6972116" algn="l"/>
                <a:tab pos="7886516" algn="l"/>
                <a:tab pos="8800916" algn="l"/>
                <a:tab pos="9715316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„Lidé kouří nikoli proto, že chtějí kouřit,</a:t>
            </a:r>
          </a:p>
          <a:p>
            <a:pPr marL="447479" lvl="0" indent="-382676" algn="ctr">
              <a:lnSpc>
                <a:spcPct val="90000"/>
              </a:lnSpc>
              <a:spcBef>
                <a:spcPts val="550"/>
              </a:spcBef>
              <a:buNone/>
              <a:tabLst>
                <a:tab pos="571316" algn="l"/>
                <a:tab pos="1485716" algn="l"/>
                <a:tab pos="2400116" algn="l"/>
                <a:tab pos="3314516" algn="l"/>
                <a:tab pos="4228916" algn="l"/>
                <a:tab pos="5143316" algn="l"/>
                <a:tab pos="6057716" algn="l"/>
                <a:tab pos="6972116" algn="l"/>
                <a:tab pos="7886516" algn="l"/>
                <a:tab pos="8800916" algn="l"/>
                <a:tab pos="9715316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ale protože nemohou přestat.„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3454557" y="2984400"/>
            <a:ext cx="2160361" cy="1545116"/>
            <a:chOff x="3454557" y="2984400"/>
            <a:chExt cx="2160361" cy="154511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454557" y="2984400"/>
              <a:ext cx="2160361" cy="15447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ovéPole 7"/>
            <p:cNvSpPr txBox="1"/>
            <p:nvPr/>
          </p:nvSpPr>
          <p:spPr>
            <a:xfrm>
              <a:off x="3454557" y="2984400"/>
              <a:ext cx="2160361" cy="154511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59632" y="260648"/>
            <a:ext cx="7780382" cy="119694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Zástupný symbol pro text 4"/>
          <p:cNvSpPr txBox="1">
            <a:spLocks noGrp="1"/>
          </p:cNvSpPr>
          <p:nvPr>
            <p:ph type="body" idx="4294967295"/>
          </p:nvPr>
        </p:nvSpPr>
        <p:spPr>
          <a:xfrm>
            <a:off x="1444602" y="2132856"/>
            <a:ext cx="7618413" cy="3425825"/>
          </a:xfrm>
        </p:spPr>
        <p:txBody>
          <a:bodyPr>
            <a:spAutoFit/>
          </a:bodyPr>
          <a:lstStyle/>
          <a:p>
            <a:pPr marL="407703" lvl="0" indent="-3429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5" algn="l"/>
                <a:tab pos="1485725" algn="l"/>
                <a:tab pos="2400125" algn="l"/>
                <a:tab pos="3314525" algn="l"/>
                <a:tab pos="4228925" algn="l"/>
                <a:tab pos="5143325" algn="l"/>
                <a:tab pos="6057725" algn="l"/>
                <a:tab pos="6972125" algn="l"/>
                <a:tab pos="7886525" algn="l"/>
                <a:tab pos="8800925" algn="l"/>
                <a:tab pos="9715325" algn="l"/>
              </a:tabLst>
            </a:pPr>
            <a:endParaRPr lang="cs-CZ" sz="2000" dirty="0">
              <a:latin typeface="" pitchFamily="16"/>
              <a:ea typeface="Microsoft YaHei" pitchFamily="2"/>
              <a:cs typeface="Mangal" pitchFamily="2"/>
            </a:endParaRPr>
          </a:p>
          <a:p>
            <a:pPr marL="342717" lvl="0" indent="-342717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pocit zvládnutí stresu</a:t>
            </a:r>
          </a:p>
          <a:p>
            <a:pPr marL="342717" lvl="0" indent="-342717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zvýšení pocitu sebehodnocení</a:t>
            </a:r>
          </a:p>
          <a:p>
            <a:pPr marL="342717" lvl="0" indent="-342717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překonání pocitů nejistoty</a:t>
            </a:r>
          </a:p>
          <a:p>
            <a:pPr marL="342717" lvl="0" indent="-342717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odstranění pocitů závislosti na druhých lidech</a:t>
            </a:r>
          </a:p>
          <a:p>
            <a:pPr marL="342717" lvl="0" indent="-342717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zlepšení pocitů bezmoci a nenacházení naděje a opory</a:t>
            </a:r>
          </a:p>
          <a:p>
            <a:pPr marL="342717" lvl="0" indent="-342717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přijetí do (žádoucí) skupiny lidí, kteří kouří</a:t>
            </a:r>
          </a:p>
          <a:p>
            <a:pPr marL="342717" lvl="0" indent="-342717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získání pocitu dospělosti</a:t>
            </a:r>
          </a:p>
          <a:p>
            <a:pPr marL="342717" lvl="0" indent="-342717"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přiblížení se obrazu „ideálního (úspěšného) muže“ či „společensky úspěšné ženy“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539760" y="196618"/>
            <a:ext cx="6929594" cy="1159203"/>
            <a:chOff x="611559" y="267836"/>
            <a:chExt cx="8081723" cy="1159203"/>
          </a:xfrm>
        </p:grpSpPr>
        <p:pic>
          <p:nvPicPr>
            <p:cNvPr id="3" name="Rectangle 2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611559" y="268202"/>
              <a:ext cx="8081723" cy="1158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ovéPole 3"/>
            <p:cNvSpPr txBox="1"/>
            <p:nvPr/>
          </p:nvSpPr>
          <p:spPr>
            <a:xfrm>
              <a:off x="611559" y="267836"/>
              <a:ext cx="8081723" cy="115920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6798" rIns="90004" bIns="46798" anchor="b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Zástupný symbol pro text 4"/>
          <p:cNvSpPr txBox="1">
            <a:spLocks noGrp="1"/>
          </p:cNvSpPr>
          <p:nvPr>
            <p:ph type="body" idx="4294967295"/>
          </p:nvPr>
        </p:nvSpPr>
        <p:spPr>
          <a:xfrm>
            <a:off x="1366951" y="1427986"/>
            <a:ext cx="7624763" cy="1308100"/>
          </a:xfrm>
        </p:spPr>
        <p:txBody>
          <a:bodyPr>
            <a:spAutoFit/>
          </a:bodyPr>
          <a:lstStyle/>
          <a:p>
            <a:pPr marL="342717" lvl="0" indent="-342717"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nádorové onemocnění plic a následné úmrtí (80 – 90 %)</a:t>
            </a:r>
          </a:p>
          <a:p>
            <a:pPr marL="342717" lvl="0" indent="-342717"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Arial" pitchFamily="34"/>
                <a:ea typeface="Microsoft YaHei" pitchFamily="2"/>
                <a:cs typeface="Arial" pitchFamily="34"/>
              </a:rPr>
              <a:t>onemocnění</a:t>
            </a: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 průdušek a rozedma plic (75%)</a:t>
            </a:r>
          </a:p>
          <a:p>
            <a:pPr marL="342717" lvl="0" indent="-342717"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srdeční infarkt (kouření zodpovědné za 30% úmrtí)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2411760" y="3140968"/>
            <a:ext cx="1501399" cy="1338955"/>
            <a:chOff x="1630439" y="3170160"/>
            <a:chExt cx="1501399" cy="1338955"/>
          </a:xfrm>
        </p:grpSpPr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630439" y="3170160"/>
              <a:ext cx="1501399" cy="13386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ovéPole 7"/>
            <p:cNvSpPr txBox="1"/>
            <p:nvPr/>
          </p:nvSpPr>
          <p:spPr>
            <a:xfrm>
              <a:off x="1630439" y="3170160"/>
              <a:ext cx="1501399" cy="133895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6070099" y="2962519"/>
            <a:ext cx="2241170" cy="1757303"/>
            <a:chOff x="5940152" y="3039849"/>
            <a:chExt cx="2529202" cy="2014715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940152" y="3039849"/>
              <a:ext cx="2529202" cy="20143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ovéPole 10"/>
            <p:cNvSpPr txBox="1"/>
            <p:nvPr/>
          </p:nvSpPr>
          <p:spPr>
            <a:xfrm>
              <a:off x="5940152" y="3039849"/>
              <a:ext cx="2529202" cy="20147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2" name="Volný tvar 11"/>
          <p:cNvSpPr/>
          <p:nvPr/>
        </p:nvSpPr>
        <p:spPr>
          <a:xfrm>
            <a:off x="2555776" y="5150644"/>
            <a:ext cx="6181920" cy="1569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" pitchFamily="34"/>
              </a:rPr>
              <a:t>Charakteristika kuřáka</a:t>
            </a:r>
          </a:p>
          <a:p>
            <a:pPr marL="342900" marR="0" lvl="0" indent="-3429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" pitchFamily="34"/>
              </a:rPr>
              <a:t> kladou menší váhu na hodnotu zdraví</a:t>
            </a:r>
          </a:p>
          <a:p>
            <a:pPr marL="342900" marR="0" lvl="0" indent="-3429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" pitchFamily="34"/>
              </a:rPr>
              <a:t> obvykle pijí více kávy než nekuřáci</a:t>
            </a:r>
          </a:p>
          <a:p>
            <a:pPr marL="342900" marR="0" lvl="0" indent="-3429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" pitchFamily="34"/>
              </a:rPr>
              <a:t> konzumují obvykle více alkoholu než nekuřáci</a:t>
            </a:r>
          </a:p>
          <a:p>
            <a:pPr marL="342900" marR="0" lvl="0" indent="-3429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al Unicode MS" pitchFamily="2"/>
                <a:cs typeface="Arial" pitchFamily="34"/>
              </a:rPr>
              <a:t> jsou méně fyzicky zdatní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59632" y="260648"/>
            <a:ext cx="7174680" cy="119954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Zástupný symbol pro text 4"/>
          <p:cNvSpPr txBox="1">
            <a:spLocks noGrp="1"/>
          </p:cNvSpPr>
          <p:nvPr>
            <p:ph type="body" idx="4294967295"/>
          </p:nvPr>
        </p:nvSpPr>
        <p:spPr>
          <a:xfrm>
            <a:off x="1172033" y="2276872"/>
            <a:ext cx="7781925" cy="3111500"/>
          </a:xfrm>
        </p:spPr>
        <p:txBody>
          <a:bodyPr>
            <a:spAutoFit/>
          </a:bodyPr>
          <a:lstStyle/>
          <a:p>
            <a:pPr marL="342717" lvl="0" indent="-342717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pohybuje se v rozmezí od úplné abstinence po pravidelné těžké pití (alkoholismus).</a:t>
            </a:r>
          </a:p>
          <a:p>
            <a:pPr marL="342717" lvl="0" indent="-342717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" pitchFamily="16"/>
                <a:ea typeface="Microsoft YaHei" pitchFamily="2"/>
                <a:cs typeface="Mangal" pitchFamily="2"/>
              </a:rPr>
              <a:t>Rizikové pití</a:t>
            </a: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 s pravděpodobnými zdravotními následky je </a:t>
            </a:r>
            <a:r>
              <a:rPr lang="cs-CZ" sz="2200" u="sng" dirty="0">
                <a:latin typeface="" pitchFamily="16"/>
                <a:ea typeface="Microsoft YaHei" pitchFamily="2"/>
                <a:cs typeface="Mangal" pitchFamily="2"/>
              </a:rPr>
              <a:t>u mužů 350 g</a:t>
            </a: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 (35 jednotek) alkoholu týdně, </a:t>
            </a:r>
            <a:r>
              <a:rPr lang="cs-CZ" sz="2200" u="sng" dirty="0">
                <a:latin typeface="" pitchFamily="16"/>
                <a:ea typeface="Microsoft YaHei" pitchFamily="2"/>
                <a:cs typeface="Mangal" pitchFamily="2"/>
              </a:rPr>
              <a:t>u žen 210 g</a:t>
            </a: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 (21 jednotek) alkoholu týdně.</a:t>
            </a:r>
          </a:p>
          <a:p>
            <a:pPr marL="342717" lvl="0" indent="-342717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Při tomto množství alkoholu může dojít k poškození duševního i somatického zdraví.</a:t>
            </a:r>
          </a:p>
          <a:p>
            <a:pPr marL="342717" lvl="0" indent="-342717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" pitchFamily="16"/>
                <a:ea typeface="Microsoft YaHei" pitchFamily="2"/>
                <a:cs typeface="Mangal" pitchFamily="2"/>
              </a:rPr>
              <a:t>10 g alkoholu je obsaženo v 1 sklence vína, 0,5 l piva, 1 stopce destilátu.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13313" y="260648"/>
            <a:ext cx="7721673" cy="140795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Zástupný symbol pro text 4"/>
          <p:cNvSpPr txBox="1">
            <a:spLocks noGrp="1"/>
          </p:cNvSpPr>
          <p:nvPr>
            <p:ph type="body" idx="4294967295"/>
          </p:nvPr>
        </p:nvSpPr>
        <p:spPr>
          <a:xfrm>
            <a:off x="1108895" y="1910736"/>
            <a:ext cx="7470402" cy="3293209"/>
          </a:xfrm>
        </p:spPr>
        <p:txBody>
          <a:bodyPr wrap="square">
            <a:spAutoFit/>
          </a:bodyPr>
          <a:lstStyle/>
          <a:p>
            <a:pPr marL="342717" lvl="0" indent="-342717"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i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Abstinent</a:t>
            </a: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– odmítá z jakéhokoliv důvodu alkohol, žízeň hasí např. minerálkou. Občas nejsou společností správně pochopeni.</a:t>
            </a:r>
          </a:p>
          <a:p>
            <a:pPr marL="342717" lvl="0" indent="-342717"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i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Konzument</a:t>
            </a: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– většina lidí pijících „příležitostně.“ Pijí pro tekutinu a chuť.</a:t>
            </a:r>
          </a:p>
          <a:p>
            <a:pPr marL="342717" lvl="0" indent="-342717"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i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Piják</a:t>
            </a: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– žádá účinky alkoholu – tj. především euforii.</a:t>
            </a:r>
          </a:p>
          <a:p>
            <a:pPr marL="342717" lvl="0" indent="-342717"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i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Alkoholik</a:t>
            </a: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- pije vše co mu přijde pod ruku, pije denně, je to droga. </a:t>
            </a:r>
            <a:r>
              <a:rPr lang="cs-CZ" dirty="0">
                <a:latin typeface="" pitchFamily="16"/>
                <a:ea typeface="Microsoft YaHei" pitchFamily="2"/>
                <a:cs typeface="Mangal" pitchFamily="2"/>
              </a:rPr>
              <a:t> 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660232" y="5233904"/>
            <a:ext cx="2245037" cy="1516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/>
          <p:cNvSpPr txBox="1"/>
          <p:nvPr/>
        </p:nvSpPr>
        <p:spPr>
          <a:xfrm>
            <a:off x="899595" y="2020220"/>
            <a:ext cx="7799804" cy="44839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text 4"/>
          <p:cNvSpPr txBox="1">
            <a:spLocks noGrp="1"/>
          </p:cNvSpPr>
          <p:nvPr>
            <p:ph type="body" idx="4294967295"/>
          </p:nvPr>
        </p:nvSpPr>
        <p:spPr>
          <a:xfrm>
            <a:off x="899595" y="1772816"/>
            <a:ext cx="8244405" cy="3578416"/>
          </a:xfrm>
        </p:spPr>
        <p:txBody>
          <a:bodyPr wrap="square">
            <a:spAutoFit/>
          </a:bodyPr>
          <a:lstStyle/>
          <a:p>
            <a:pPr marL="64803" lvl="0" indent="0">
              <a:lnSpc>
                <a:spcPct val="90000"/>
              </a:lnSpc>
              <a:spcBef>
                <a:spcPts val="550"/>
              </a:spcBef>
              <a:buNone/>
              <a:tabLst>
                <a:tab pos="571325" algn="l"/>
                <a:tab pos="1485725" algn="l"/>
                <a:tab pos="2400125" algn="l"/>
                <a:tab pos="3314525" algn="l"/>
                <a:tab pos="4228925" algn="l"/>
                <a:tab pos="5143325" algn="l"/>
                <a:tab pos="6057725" algn="l"/>
                <a:tab pos="6972125" algn="l"/>
                <a:tab pos="7886525" algn="l"/>
                <a:tab pos="8800925" algn="l"/>
                <a:tab pos="9715325" algn="l"/>
              </a:tabLst>
            </a:pPr>
            <a:r>
              <a:rPr lang="cs-CZ" sz="2200" dirty="0">
                <a:latin typeface="Arial" pitchFamily="34"/>
                <a:ea typeface="Microsoft YaHei" pitchFamily="2"/>
                <a:cs typeface="Arial" pitchFamily="34"/>
              </a:rPr>
              <a:t>Pozitiva u mírných až středních konzumentů (10 - 30g alkoholu denně):</a:t>
            </a:r>
          </a:p>
          <a:p>
            <a:pPr marL="342717" lvl="0" indent="-342717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Arial" pitchFamily="34"/>
                <a:ea typeface="Microsoft YaHei" pitchFamily="2"/>
                <a:cs typeface="Arial" pitchFamily="34"/>
              </a:rPr>
              <a:t>snížení mortality na ICHS, okluzivní CMP</a:t>
            </a:r>
          </a:p>
          <a:p>
            <a:pPr marL="342900" lvl="2" indent="-3429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itchFamily="34"/>
              <a:buChar char="•"/>
              <a:tabLst>
                <a:tab pos="685800" algn="l"/>
                <a:tab pos="1600200" algn="l"/>
                <a:tab pos="2514599" algn="l"/>
                <a:tab pos="3428999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</a:tabLst>
            </a:pPr>
            <a:r>
              <a:rPr lang="cs-CZ" sz="2200" dirty="0">
                <a:latin typeface="Arial" pitchFamily="34"/>
                <a:ea typeface="Microsoft YaHei" pitchFamily="2"/>
                <a:cs typeface="Arial" pitchFamily="34"/>
              </a:rPr>
              <a:t>snižuje krevní srážlivost</a:t>
            </a:r>
          </a:p>
          <a:p>
            <a:pPr marL="342900" lvl="2" indent="-3429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itchFamily="34"/>
              <a:buChar char="•"/>
              <a:tabLst>
                <a:tab pos="685800" algn="l"/>
                <a:tab pos="1600200" algn="l"/>
                <a:tab pos="2514599" algn="l"/>
                <a:tab pos="3428999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</a:tabLst>
            </a:pPr>
            <a:r>
              <a:rPr lang="cs-CZ" sz="2200" dirty="0">
                <a:latin typeface="Arial" pitchFamily="34"/>
                <a:ea typeface="Microsoft YaHei" pitchFamily="2"/>
                <a:cs typeface="Arial" pitchFamily="34"/>
              </a:rPr>
              <a:t>zvyšuje HDL cholesterol</a:t>
            </a:r>
          </a:p>
          <a:p>
            <a:pPr marL="342717" lvl="0" indent="-342717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Arial" pitchFamily="34"/>
                <a:ea typeface="Microsoft YaHei" pitchFamily="2"/>
                <a:cs typeface="Arial" pitchFamily="34"/>
              </a:rPr>
              <a:t>antioxidační účinky </a:t>
            </a:r>
            <a:r>
              <a:rPr lang="cs-CZ" sz="2200" dirty="0" err="1">
                <a:latin typeface="Arial" pitchFamily="34"/>
                <a:ea typeface="Microsoft YaHei" pitchFamily="2"/>
                <a:cs typeface="Arial" pitchFamily="34"/>
              </a:rPr>
              <a:t>polyfenolických</a:t>
            </a:r>
            <a:r>
              <a:rPr lang="cs-CZ" sz="2200" dirty="0">
                <a:latin typeface="Arial" pitchFamily="34"/>
                <a:ea typeface="Microsoft YaHei" pitchFamily="2"/>
                <a:cs typeface="Arial" pitchFamily="34"/>
              </a:rPr>
              <a:t> substancí obsažených ve víně (</a:t>
            </a:r>
            <a:r>
              <a:rPr lang="cs-CZ" sz="2200" dirty="0" err="1">
                <a:latin typeface="Arial" pitchFamily="34"/>
                <a:ea typeface="Microsoft YaHei" pitchFamily="2"/>
                <a:cs typeface="Arial" pitchFamily="34"/>
              </a:rPr>
              <a:t>resveratrol</a:t>
            </a:r>
            <a:r>
              <a:rPr lang="cs-CZ" sz="2200" dirty="0">
                <a:latin typeface="Arial" pitchFamily="34"/>
                <a:ea typeface="Microsoft YaHei" pitchFamily="2"/>
                <a:cs typeface="Arial" pitchFamily="34"/>
              </a:rPr>
              <a:t>)</a:t>
            </a:r>
          </a:p>
          <a:p>
            <a:pPr marL="342717" lvl="0" indent="-342717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Arial" pitchFamily="34"/>
                <a:ea typeface="Microsoft YaHei" pitchFamily="2"/>
                <a:cs typeface="Arial" pitchFamily="34"/>
              </a:rPr>
              <a:t>Psychika: euforie, uvolnění, ztráta ostychu a zábran, sociální konverzace</a:t>
            </a:r>
          </a:p>
        </p:txBody>
      </p:sp>
      <p:sp>
        <p:nvSpPr>
          <p:cNvPr id="4" name="TextovéPole 7"/>
          <p:cNvSpPr txBox="1"/>
          <p:nvPr/>
        </p:nvSpPr>
        <p:spPr>
          <a:xfrm>
            <a:off x="1691680" y="404664"/>
            <a:ext cx="7128790" cy="646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 dirty="0">
                <a:solidFill>
                  <a:srgbClr val="333300"/>
                </a:solidFill>
                <a:uFillTx/>
                <a:latin typeface="Arial" pitchFamily="34"/>
                <a:cs typeface="Arial" pitchFamily="34"/>
              </a:rPr>
              <a:t>Pozitiva užívání alkoholu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187623" y="215227"/>
            <a:ext cx="7416826" cy="2368982"/>
            <a:chOff x="444599" y="548950"/>
            <a:chExt cx="8159849" cy="2368982"/>
          </a:xfrm>
        </p:grpSpPr>
        <p:pic>
          <p:nvPicPr>
            <p:cNvPr id="3" name="Rectangle 2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44599" y="548950"/>
              <a:ext cx="8159849" cy="883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ovéPole 3"/>
            <p:cNvSpPr txBox="1"/>
            <p:nvPr/>
          </p:nvSpPr>
          <p:spPr>
            <a:xfrm>
              <a:off x="466158" y="2034531"/>
              <a:ext cx="7776866" cy="88340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6798" rIns="90004" bIns="46798" anchor="b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Zástupný symbol pro text 4"/>
          <p:cNvSpPr txBox="1">
            <a:spLocks noGrp="1"/>
          </p:cNvSpPr>
          <p:nvPr>
            <p:ph type="body" idx="4294967295"/>
          </p:nvPr>
        </p:nvSpPr>
        <p:spPr>
          <a:xfrm>
            <a:off x="1008283" y="1367654"/>
            <a:ext cx="8135717" cy="5804153"/>
          </a:xfrm>
        </p:spPr>
        <p:txBody>
          <a:bodyPr wrap="square">
            <a:spAutoFit/>
          </a:bodyPr>
          <a:lstStyle/>
          <a:p>
            <a:pPr marL="0" lvl="0" inden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Gastrointestinální systém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Nervový systém (Korsakova psychóza, fetální alkoholový syndrom)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Reproduktivní systém (nižší schopnost erekce)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Zvýšené riziko Ca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dirty="0">
              <a:latin typeface="" pitchFamily="16"/>
              <a:ea typeface="Microsoft YaHei" pitchFamily="2"/>
              <a:cs typeface="Mangal" pitchFamily="2"/>
            </a:endParaRP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dirty="0">
              <a:latin typeface="" pitchFamily="16"/>
              <a:ea typeface="Microsoft YaHei" pitchFamily="2"/>
              <a:cs typeface="Mangal" pitchFamily="2"/>
            </a:endParaRPr>
          </a:p>
          <a:p>
            <a:pPr marL="447479" lvl="0" indent="-382676" algn="ctr">
              <a:lnSpc>
                <a:spcPct val="90000"/>
              </a:lnSpc>
              <a:spcBef>
                <a:spcPts val="500"/>
              </a:spcBef>
              <a:buNone/>
              <a:tabLst>
                <a:tab pos="447479" algn="l"/>
                <a:tab pos="914042" algn="l"/>
                <a:tab pos="1828442" algn="l"/>
                <a:tab pos="2742842" algn="l"/>
                <a:tab pos="3657242" algn="l"/>
                <a:tab pos="4571642" algn="l"/>
                <a:tab pos="5486042" algn="l"/>
                <a:tab pos="6400442" algn="l"/>
                <a:tab pos="7314842" algn="l"/>
                <a:tab pos="8229242" algn="l"/>
                <a:tab pos="9143642" algn="l"/>
                <a:tab pos="10058042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			DOPRAVNÍ NEHODY!!!!!!!!!!!!</a:t>
            </a:r>
          </a:p>
          <a:p>
            <a:pPr marL="447479" lvl="0" indent="-382676" algn="ctr">
              <a:lnSpc>
                <a:spcPct val="90000"/>
              </a:lnSpc>
              <a:spcBef>
                <a:spcPts val="500"/>
              </a:spcBef>
              <a:buNone/>
              <a:tabLst>
                <a:tab pos="571316" algn="l"/>
                <a:tab pos="1485716" algn="l"/>
                <a:tab pos="2400116" algn="l"/>
                <a:tab pos="3314516" algn="l"/>
                <a:tab pos="4228916" algn="l"/>
                <a:tab pos="5143316" algn="l"/>
                <a:tab pos="6057716" algn="l"/>
                <a:tab pos="6972116" algn="l"/>
                <a:tab pos="7886516" algn="l"/>
                <a:tab pos="8800916" algn="l"/>
                <a:tab pos="9715316" algn="l"/>
              </a:tabLst>
            </a:pPr>
            <a:endParaRPr lang="cs-CZ" sz="2000" dirty="0">
              <a:latin typeface="" pitchFamily="16"/>
              <a:ea typeface="Microsoft YaHei" pitchFamily="2"/>
              <a:cs typeface="Mangal" pitchFamily="2"/>
            </a:endParaRPr>
          </a:p>
          <a:p>
            <a:pPr marL="447479" lvl="0" indent="-382676" algn="ctr">
              <a:lnSpc>
                <a:spcPct val="90000"/>
              </a:lnSpc>
              <a:spcBef>
                <a:spcPts val="500"/>
              </a:spcBef>
              <a:buNone/>
              <a:tabLst>
                <a:tab pos="571316" algn="l"/>
                <a:tab pos="1485716" algn="l"/>
                <a:tab pos="2400116" algn="l"/>
                <a:tab pos="3314516" algn="l"/>
                <a:tab pos="4228916" algn="l"/>
                <a:tab pos="5143316" algn="l"/>
                <a:tab pos="6057716" algn="l"/>
                <a:tab pos="6972116" algn="l"/>
                <a:tab pos="7886516" algn="l"/>
                <a:tab pos="8800916" algn="l"/>
                <a:tab pos="9715316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Další následky</a:t>
            </a:r>
          </a:p>
          <a:p>
            <a:pPr marL="0" lvl="0" indent="0" algn="ctr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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                      - rozvrat rodiny, zneužívání dětí,</a:t>
            </a:r>
          </a:p>
          <a:p>
            <a:pPr marL="447479" lvl="0" indent="-382676" algn="ctr">
              <a:lnSpc>
                <a:spcPct val="90000"/>
              </a:lnSpc>
              <a:spcBef>
                <a:spcPts val="500"/>
              </a:spcBef>
              <a:buNone/>
              <a:tabLst>
                <a:tab pos="571316" algn="l"/>
                <a:tab pos="1485716" algn="l"/>
                <a:tab pos="2400116" algn="l"/>
                <a:tab pos="3314516" algn="l"/>
                <a:tab pos="4228916" algn="l"/>
                <a:tab pos="5143316" algn="l"/>
                <a:tab pos="6057716" algn="l"/>
                <a:tab pos="6972116" algn="l"/>
                <a:tab pos="7886516" algn="l"/>
                <a:tab pos="8800916" algn="l"/>
                <a:tab pos="9715316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                                             problémy spojené s výkonem zaměstnání,</a:t>
            </a:r>
          </a:p>
          <a:p>
            <a:pPr marL="447479" lvl="0" indent="-382676" algn="ctr">
              <a:lnSpc>
                <a:spcPct val="90000"/>
              </a:lnSpc>
              <a:spcBef>
                <a:spcPts val="500"/>
              </a:spcBef>
              <a:buNone/>
              <a:tabLst>
                <a:tab pos="571316" algn="l"/>
                <a:tab pos="1485716" algn="l"/>
                <a:tab pos="2400116" algn="l"/>
                <a:tab pos="3314516" algn="l"/>
                <a:tab pos="4228916" algn="l"/>
                <a:tab pos="5143316" algn="l"/>
                <a:tab pos="6057716" algn="l"/>
                <a:tab pos="6972116" algn="l"/>
                <a:tab pos="7886516" algn="l"/>
                <a:tab pos="8800916" algn="l"/>
                <a:tab pos="9715316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                                        neúmyslné zranění, sebevraždy, násilí,</a:t>
            </a:r>
          </a:p>
          <a:p>
            <a:pPr marL="447479" lvl="0" indent="-382676" algn="ctr">
              <a:lnSpc>
                <a:spcPct val="90000"/>
              </a:lnSpc>
              <a:spcBef>
                <a:spcPts val="500"/>
              </a:spcBef>
              <a:buNone/>
              <a:tabLst>
                <a:tab pos="571316" algn="l"/>
                <a:tab pos="1485716" algn="l"/>
                <a:tab pos="2400116" algn="l"/>
                <a:tab pos="3314516" algn="l"/>
                <a:tab pos="4228916" algn="l"/>
                <a:tab pos="5143316" algn="l"/>
                <a:tab pos="6057716" algn="l"/>
                <a:tab pos="6972116" algn="l"/>
                <a:tab pos="7886516" algn="l"/>
                <a:tab pos="8800916" algn="l"/>
                <a:tab pos="9715316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           závažné trestné činy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dirty="0">
              <a:latin typeface="" pitchFamily="16"/>
              <a:ea typeface="Microsoft YaHei" pitchFamily="2"/>
              <a:cs typeface="Mangal" pitchFamily="2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1763688" y="3429000"/>
            <a:ext cx="1674714" cy="2203557"/>
            <a:chOff x="1187622" y="3573018"/>
            <a:chExt cx="1674714" cy="2203557"/>
          </a:xfrm>
        </p:grpSpPr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187622" y="3573018"/>
              <a:ext cx="1674714" cy="2203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ovéPole 7"/>
            <p:cNvSpPr txBox="1"/>
            <p:nvPr/>
          </p:nvSpPr>
          <p:spPr>
            <a:xfrm>
              <a:off x="1187622" y="3573018"/>
              <a:ext cx="1674714" cy="22035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043608" y="242645"/>
            <a:ext cx="7776864" cy="5447645"/>
          </a:xfr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cs-CZ" sz="4400" dirty="0">
                <a:solidFill>
                  <a:srgbClr val="14181C"/>
                </a:solidFill>
                <a:latin typeface="Arial" pitchFamily="34"/>
                <a:cs typeface="Arial" pitchFamily="34"/>
              </a:rPr>
              <a:t>        </a:t>
            </a:r>
            <a:br>
              <a:rPr lang="cs-CZ" sz="4400" dirty="0">
                <a:solidFill>
                  <a:srgbClr val="14181C"/>
                </a:solidFill>
                <a:latin typeface="Arial" pitchFamily="34"/>
                <a:cs typeface="Arial" pitchFamily="34"/>
              </a:rPr>
            </a:br>
            <a:r>
              <a:rPr lang="cs-CZ" sz="4400" dirty="0">
                <a:solidFill>
                  <a:srgbClr val="14181C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800" b="1" dirty="0">
                <a:solidFill>
                  <a:srgbClr val="14181C"/>
                </a:solidFill>
                <a:latin typeface="Arial" pitchFamily="34"/>
                <a:cs typeface="Arial" pitchFamily="34"/>
              </a:rPr>
              <a:t>ZDRAVÍ A NEMOC</a:t>
            </a:r>
            <a:br>
              <a:rPr lang="cs-CZ" dirty="0">
                <a:latin typeface="Arial" pitchFamily="34"/>
                <a:cs typeface="Arial" pitchFamily="34"/>
              </a:rPr>
            </a:br>
            <a:r>
              <a:rPr lang="cs-CZ" sz="2000" b="1" u="sng" dirty="0">
                <a:latin typeface="Arial" pitchFamily="34"/>
                <a:cs typeface="Arial" pitchFamily="34"/>
              </a:rPr>
              <a:t>Obsah </a:t>
            </a:r>
            <a:br>
              <a:rPr lang="cs-CZ" sz="2000" b="1" u="sng" dirty="0">
                <a:latin typeface="Arial" pitchFamily="34"/>
                <a:cs typeface="Arial" pitchFamily="34"/>
              </a:rPr>
            </a:br>
            <a:br>
              <a:rPr lang="cs-CZ" sz="2000" b="1" dirty="0"/>
            </a:br>
            <a:r>
              <a:rPr lang="cs-CZ" sz="2000" b="1" dirty="0"/>
              <a:t>3. Vybrané poruchy kardiovaskulárního systému související se životním stylem a životním prostředím, prevence.</a:t>
            </a:r>
            <a:br>
              <a:rPr lang="cs-CZ" sz="2000" b="1" dirty="0"/>
            </a:br>
            <a:r>
              <a:rPr lang="cs-CZ" sz="2000" b="1" dirty="0"/>
              <a:t> Onkologická onemocnění související se životním stylem a životním prostředím, prevence</a:t>
            </a:r>
            <a:br>
              <a:rPr lang="cs-CZ" sz="2000" b="1" dirty="0"/>
            </a:br>
            <a:r>
              <a:rPr lang="cs-CZ" sz="2000" b="1" dirty="0"/>
              <a:t>4. Vybrané poruchy endokrinního systému související se životním stylem a životním prostředím, prevence, vybrané poruchy pohlavního systému související se životním stylem a životním prostředím, prevence</a:t>
            </a:r>
            <a:br>
              <a:rPr lang="cs-CZ" sz="2000" b="1" dirty="0"/>
            </a:br>
            <a:r>
              <a:rPr lang="cs-CZ" sz="2000" b="1" dirty="0"/>
              <a:t>5. Paliativní a hospicová péče</a:t>
            </a:r>
            <a:br>
              <a:rPr lang="cs-CZ" sz="2000" b="1" dirty="0"/>
            </a:br>
            <a:r>
              <a:rPr lang="cs-CZ" sz="2000" b="1" dirty="0"/>
              <a:t>6. Základy první pomoci</a:t>
            </a:r>
            <a:br>
              <a:rPr lang="cs-CZ" sz="2000" b="1" u="sng" dirty="0">
                <a:latin typeface="Arial" pitchFamily="34"/>
                <a:cs typeface="Arial" pitchFamily="34"/>
              </a:rPr>
            </a:br>
            <a:endParaRPr lang="cs-CZ" sz="2000" b="1" dirty="0"/>
          </a:p>
        </p:txBody>
      </p:sp>
      <p:pic>
        <p:nvPicPr>
          <p:cNvPr id="4" name="Picture 2" descr="http://www.hokej-krnov-mladez.cz/userfiles/image/Zdrav%C3%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1820" y="242645"/>
            <a:ext cx="3960440" cy="80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873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331640" y="260648"/>
            <a:ext cx="6480720" cy="646331"/>
          </a:xfr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lvl="0"/>
            <a:r>
              <a:rPr lang="cs-CZ" sz="3600" b="1" dirty="0">
                <a:solidFill>
                  <a:srgbClr val="009900"/>
                </a:solidFill>
                <a:effectLst>
                  <a:outerShdw dist="17962" dir="2700000">
                    <a:srgbClr val="000000"/>
                  </a:outerShdw>
                </a:effectLst>
              </a:rPr>
              <a:t>Nealkoholové návykové látky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101420" y="1628800"/>
            <a:ext cx="8029450" cy="4490973"/>
          </a:xfrm>
        </p:spPr>
        <p:txBody>
          <a:bodyPr wrap="square" lIns="91440" tIns="45720">
            <a:spAutoFit/>
          </a:bodyPr>
          <a:lstStyle/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užívání nelegálních  návykových látek nebo oficiálně předepisovaných léků, které neodpovídá účelům lékařské péče</a:t>
            </a:r>
          </a:p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vznik závislosti je proces </a:t>
            </a:r>
            <a:r>
              <a:rPr lang="cs-CZ" sz="20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( postupné navyšování hodnoty návykové látky pro jedince na úkor ostatních hodnot a životních aktivit)</a:t>
            </a:r>
          </a:p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termín „zneužívání“ </a:t>
            </a:r>
            <a:r>
              <a:rPr lang="cs-CZ" sz="20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používán hlavně ve vztahu</a:t>
            </a:r>
            <a:r>
              <a:rPr lang="cs-CZ" sz="20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k ilegálním drogám</a:t>
            </a:r>
          </a:p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hlavní uživatelé - muži, zvyšuje se nadužívání u žen</a:t>
            </a:r>
          </a:p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průměrný věk uživatelů - </a:t>
            </a:r>
            <a:r>
              <a:rPr lang="cs-CZ" sz="20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věková kategorie 25-35 let, snižuje se podíl uživatelů ve věku 15-24 let</a:t>
            </a:r>
          </a:p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věková skupina do 15 let preferuje zneužívání těkavých látek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823399" y="282119"/>
            <a:ext cx="1007725" cy="982835"/>
            <a:chOff x="6732242" y="5373215"/>
            <a:chExt cx="1799813" cy="13519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6732242" y="5373215"/>
              <a:ext cx="1799813" cy="13516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ovéPole 5"/>
            <p:cNvSpPr txBox="1"/>
            <p:nvPr/>
          </p:nvSpPr>
          <p:spPr>
            <a:xfrm>
              <a:off x="6732242" y="5373215"/>
              <a:ext cx="1799813" cy="13519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6064" y="308902"/>
            <a:ext cx="8226425" cy="830997"/>
          </a:xfrm>
          <a:solidFill>
            <a:schemeClr val="bg1"/>
          </a:solidFill>
        </p:spPr>
        <p:txBody>
          <a:bodyPr anchor="ctr" anchorCtr="1">
            <a:spAutoFit/>
          </a:bodyPr>
          <a:lstStyle/>
          <a:p>
            <a:pPr lvl="0" algn="ctr"/>
            <a:r>
              <a:rPr lang="cs-CZ" sz="2400" b="1" dirty="0">
                <a:effectLst>
                  <a:outerShdw dist="17962" dir="2700000">
                    <a:srgbClr val="000000"/>
                  </a:outerShdw>
                </a:effectLst>
              </a:rPr>
              <a:t>Užívání drog nemá jedinou příčinu, jde o komplexní interakci mezi osobou, drogou a prostředím</a:t>
            </a:r>
          </a:p>
        </p:txBody>
      </p:sp>
      <p:sp>
        <p:nvSpPr>
          <p:cNvPr id="3" name="AutoShape 4"/>
          <p:cNvSpPr/>
          <p:nvPr/>
        </p:nvSpPr>
        <p:spPr>
          <a:xfrm rot="5399996" flipV="1">
            <a:off x="1716881" y="524029"/>
            <a:ext cx="1500137" cy="3998817"/>
          </a:xfrm>
          <a:custGeom>
            <a:avLst>
              <a:gd name="f0" fmla="val 9186"/>
              <a:gd name="f1" fmla="val 184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+- 0 0 f11"/>
              <a:gd name="f19" fmla="+- 3590 0 f7"/>
              <a:gd name="f20" fmla="+- 0 0 f3"/>
              <a:gd name="f21" fmla="+- 21600 0 f14"/>
              <a:gd name="f22" fmla="+- 18010 0 f8"/>
              <a:gd name="f23" fmla="+- f8 0 f7"/>
              <a:gd name="f24" fmla="pin -2147483647 f0 2147483647"/>
              <a:gd name="f25" fmla="pin -2147483647 f1 2147483647"/>
              <a:gd name="f26" fmla="val f24"/>
              <a:gd name="f27" fmla="val f25"/>
              <a:gd name="f28" fmla="abs f18"/>
              <a:gd name="f29" fmla="abs f19"/>
              <a:gd name="f30" fmla="?: f18 f20 f3"/>
              <a:gd name="f31" fmla="?: f18 f3 f20"/>
              <a:gd name="f32" fmla="?: f18 f4 f3"/>
              <a:gd name="f33" fmla="?: f18 f3 f4"/>
              <a:gd name="f34" fmla="abs f21"/>
              <a:gd name="f35" fmla="?: f19 f20 f3"/>
              <a:gd name="f36" fmla="?: f19 f3 f20"/>
              <a:gd name="f37" fmla="?: f21 0 f2"/>
              <a:gd name="f38" fmla="?: f21 f2 0"/>
              <a:gd name="f39" fmla="abs f22"/>
              <a:gd name="f40" fmla="?: f21 f20 f3"/>
              <a:gd name="f41" fmla="?: f21 f3 f20"/>
              <a:gd name="f42" fmla="?: f21 f4 f3"/>
              <a:gd name="f43" fmla="?: f21 f3 f4"/>
              <a:gd name="f44" fmla="?: f22 f20 f3"/>
              <a:gd name="f45" fmla="?: f22 f3 f20"/>
              <a:gd name="f46" fmla="?: f18 0 f2"/>
              <a:gd name="f47" fmla="?: f18 f2 0"/>
              <a:gd name="f48" fmla="*/ f23 1 21600"/>
              <a:gd name="f49" fmla="*/ f24 f16 1"/>
              <a:gd name="f50" fmla="*/ f25 f17 1"/>
              <a:gd name="f51" fmla="+- f26 0 10800"/>
              <a:gd name="f52" fmla="+- f27 0 10800"/>
              <a:gd name="f53" fmla="+- f27 0 21600"/>
              <a:gd name="f54" fmla="+- f26 0 21600"/>
              <a:gd name="f55" fmla="?: f18 f33 f32"/>
              <a:gd name="f56" fmla="?: f18 f32 f33"/>
              <a:gd name="f57" fmla="?: f19 f31 f30"/>
              <a:gd name="f58" fmla="?: f19 f38 f37"/>
              <a:gd name="f59" fmla="?: f19 f37 f38"/>
              <a:gd name="f60" fmla="?: f21 f35 f36"/>
              <a:gd name="f61" fmla="?: f21 f43 f42"/>
              <a:gd name="f62" fmla="?: f21 f42 f43"/>
              <a:gd name="f63" fmla="?: f22 f41 f40"/>
              <a:gd name="f64" fmla="?: f22 f47 f46"/>
              <a:gd name="f65" fmla="?: f22 f46 f47"/>
              <a:gd name="f66" fmla="?: f18 f44 f45"/>
              <a:gd name="f67" fmla="*/ 800 f48 1"/>
              <a:gd name="f68" fmla="*/ 20800 f48 1"/>
              <a:gd name="f69" fmla="abs f51"/>
              <a:gd name="f70" fmla="abs f52"/>
              <a:gd name="f71" fmla="?: f19 f56 f55"/>
              <a:gd name="f72" fmla="?: f21 f58 f59"/>
              <a:gd name="f73" fmla="?: f22 f62 f61"/>
              <a:gd name="f74" fmla="?: f18 f64 f65"/>
              <a:gd name="f75" fmla="*/ f67 1 f48"/>
              <a:gd name="f76" fmla="*/ f68 1 f48"/>
              <a:gd name="f77" fmla="+- f69 0 f70"/>
              <a:gd name="f78" fmla="+- f70 0 f69"/>
              <a:gd name="f79" fmla="*/ f75 f16 1"/>
              <a:gd name="f80" fmla="*/ f76 f16 1"/>
              <a:gd name="f81" fmla="*/ f76 f17 1"/>
              <a:gd name="f82" fmla="*/ f75 f17 1"/>
              <a:gd name="f83" fmla="?: f52 f9 f77"/>
              <a:gd name="f84" fmla="?: f52 f77 f9"/>
              <a:gd name="f85" fmla="?: f51 f9 f78"/>
              <a:gd name="f86" fmla="?: f51 f78 f9"/>
              <a:gd name="f87" fmla="?: f26 f9 f83"/>
              <a:gd name="f88" fmla="?: f26 f9 f84"/>
              <a:gd name="f89" fmla="?: f53 f85 f9"/>
              <a:gd name="f90" fmla="?: f53 f86 f9"/>
              <a:gd name="f91" fmla="?: f54 f84 f9"/>
              <a:gd name="f92" fmla="?: f54 f83 f9"/>
              <a:gd name="f93" fmla="?: f27 f9 f86"/>
              <a:gd name="f94" fmla="?: f27 f9 f85"/>
              <a:gd name="f95" fmla="?: f87 f26 0"/>
              <a:gd name="f96" fmla="?: f87 f27 6280"/>
              <a:gd name="f97" fmla="?: f88 f26 0"/>
              <a:gd name="f98" fmla="?: f88 f27 15320"/>
              <a:gd name="f99" fmla="?: f89 f26 6280"/>
              <a:gd name="f100" fmla="?: f89 f27 21600"/>
              <a:gd name="f101" fmla="?: f90 f26 15320"/>
              <a:gd name="f102" fmla="?: f90 f27 21600"/>
              <a:gd name="f103" fmla="?: f91 f26 21600"/>
              <a:gd name="f104" fmla="?: f91 f27 15320"/>
              <a:gd name="f105" fmla="?: f92 f26 21600"/>
              <a:gd name="f106" fmla="?: f92 f27 6280"/>
              <a:gd name="f107" fmla="?: f93 f26 15320"/>
              <a:gd name="f108" fmla="?: f93 f27 0"/>
              <a:gd name="f109" fmla="?: f94 f26 6280"/>
              <a:gd name="f110" fmla="?: f94 f27 0"/>
            </a:gdLst>
            <a:ahLst>
              <a:ahXY gdRefX="f0" minX="f15" maxX="f10" gdRefY="f1" minY="f15" maxY="f10">
                <a:pos x="f49" y="f5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1600" h="21600">
                <a:moveTo>
                  <a:pt x="f11" y="f7"/>
                </a:moveTo>
                <a:arcTo wR="f28" hR="f29" stAng="f71" swAng="f57"/>
                <a:lnTo>
                  <a:pt x="f95" y="f96"/>
                </a:lnTo>
                <a:lnTo>
                  <a:pt x="f7" y="f12"/>
                </a:lnTo>
                <a:lnTo>
                  <a:pt x="f7" y="f13"/>
                </a:lnTo>
                <a:lnTo>
                  <a:pt x="f97" y="f98"/>
                </a:lnTo>
                <a:lnTo>
                  <a:pt x="f7" y="f14"/>
                </a:lnTo>
                <a:arcTo wR="f29" hR="f34" stAng="f72" swAng="f60"/>
                <a:lnTo>
                  <a:pt x="f99" y="f100"/>
                </a:lnTo>
                <a:lnTo>
                  <a:pt x="f12" y="f8"/>
                </a:lnTo>
                <a:lnTo>
                  <a:pt x="f13" y="f8"/>
                </a:lnTo>
                <a:lnTo>
                  <a:pt x="f101" y="f102"/>
                </a:lnTo>
                <a:lnTo>
                  <a:pt x="f14" y="f8"/>
                </a:lnTo>
                <a:arcTo wR="f34" hR="f39" stAng="f73" swAng="f63"/>
                <a:lnTo>
                  <a:pt x="f103" y="f104"/>
                </a:lnTo>
                <a:lnTo>
                  <a:pt x="f8" y="f13"/>
                </a:lnTo>
                <a:lnTo>
                  <a:pt x="f8" y="f12"/>
                </a:lnTo>
                <a:lnTo>
                  <a:pt x="f105" y="f106"/>
                </a:lnTo>
                <a:lnTo>
                  <a:pt x="f8" y="f11"/>
                </a:lnTo>
                <a:arcTo wR="f39" hR="f28" stAng="f74" swAng="f66"/>
                <a:lnTo>
                  <a:pt x="f107" y="f108"/>
                </a:lnTo>
                <a:lnTo>
                  <a:pt x="f13" y="f7"/>
                </a:lnTo>
                <a:lnTo>
                  <a:pt x="f12" y="f7"/>
                </a:lnTo>
                <a:lnTo>
                  <a:pt x="f109" y="f110"/>
                </a:lnTo>
                <a:close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eaVert" wrap="square" lIns="90004" tIns="46798" rIns="90004" bIns="46798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FFFF4A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droga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(schopnost navozovat libé pocity, toleranci, odvykací stav)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rgbClr val="00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AutoShape 5"/>
          <p:cNvSpPr/>
          <p:nvPr/>
        </p:nvSpPr>
        <p:spPr>
          <a:xfrm>
            <a:off x="4859277" y="1773359"/>
            <a:ext cx="3889436" cy="1726917"/>
          </a:xfrm>
          <a:custGeom>
            <a:avLst>
              <a:gd name="f0" fmla="val 5229"/>
              <a:gd name="f1" fmla="val 19059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+- 0 0 f11"/>
              <a:gd name="f19" fmla="+- 3590 0 f7"/>
              <a:gd name="f20" fmla="+- 0 0 f3"/>
              <a:gd name="f21" fmla="+- 21600 0 f14"/>
              <a:gd name="f22" fmla="+- 18010 0 f8"/>
              <a:gd name="f23" fmla="+- f8 0 f7"/>
              <a:gd name="f24" fmla="pin -2147483647 f0 2147483647"/>
              <a:gd name="f25" fmla="pin -2147483647 f1 2147483647"/>
              <a:gd name="f26" fmla="val f24"/>
              <a:gd name="f27" fmla="val f25"/>
              <a:gd name="f28" fmla="abs f18"/>
              <a:gd name="f29" fmla="abs f19"/>
              <a:gd name="f30" fmla="?: f18 f20 f3"/>
              <a:gd name="f31" fmla="?: f18 f3 f20"/>
              <a:gd name="f32" fmla="?: f18 f4 f3"/>
              <a:gd name="f33" fmla="?: f18 f3 f4"/>
              <a:gd name="f34" fmla="abs f21"/>
              <a:gd name="f35" fmla="?: f19 f20 f3"/>
              <a:gd name="f36" fmla="?: f19 f3 f20"/>
              <a:gd name="f37" fmla="?: f21 0 f2"/>
              <a:gd name="f38" fmla="?: f21 f2 0"/>
              <a:gd name="f39" fmla="abs f22"/>
              <a:gd name="f40" fmla="?: f21 f20 f3"/>
              <a:gd name="f41" fmla="?: f21 f3 f20"/>
              <a:gd name="f42" fmla="?: f21 f4 f3"/>
              <a:gd name="f43" fmla="?: f21 f3 f4"/>
              <a:gd name="f44" fmla="?: f22 f20 f3"/>
              <a:gd name="f45" fmla="?: f22 f3 f20"/>
              <a:gd name="f46" fmla="?: f18 0 f2"/>
              <a:gd name="f47" fmla="?: f18 f2 0"/>
              <a:gd name="f48" fmla="*/ f23 1 21600"/>
              <a:gd name="f49" fmla="*/ f24 f16 1"/>
              <a:gd name="f50" fmla="*/ f25 f17 1"/>
              <a:gd name="f51" fmla="+- f26 0 10800"/>
              <a:gd name="f52" fmla="+- f27 0 10800"/>
              <a:gd name="f53" fmla="+- f27 0 21600"/>
              <a:gd name="f54" fmla="+- f26 0 21600"/>
              <a:gd name="f55" fmla="?: f18 f33 f32"/>
              <a:gd name="f56" fmla="?: f18 f32 f33"/>
              <a:gd name="f57" fmla="?: f19 f31 f30"/>
              <a:gd name="f58" fmla="?: f19 f38 f37"/>
              <a:gd name="f59" fmla="?: f19 f37 f38"/>
              <a:gd name="f60" fmla="?: f21 f35 f36"/>
              <a:gd name="f61" fmla="?: f21 f43 f42"/>
              <a:gd name="f62" fmla="?: f21 f42 f43"/>
              <a:gd name="f63" fmla="?: f22 f41 f40"/>
              <a:gd name="f64" fmla="?: f22 f47 f46"/>
              <a:gd name="f65" fmla="?: f22 f46 f47"/>
              <a:gd name="f66" fmla="?: f18 f44 f45"/>
              <a:gd name="f67" fmla="*/ 800 f48 1"/>
              <a:gd name="f68" fmla="*/ 20800 f48 1"/>
              <a:gd name="f69" fmla="abs f51"/>
              <a:gd name="f70" fmla="abs f52"/>
              <a:gd name="f71" fmla="?: f19 f56 f55"/>
              <a:gd name="f72" fmla="?: f21 f58 f59"/>
              <a:gd name="f73" fmla="?: f22 f62 f61"/>
              <a:gd name="f74" fmla="?: f18 f64 f65"/>
              <a:gd name="f75" fmla="*/ f67 1 f48"/>
              <a:gd name="f76" fmla="*/ f68 1 f48"/>
              <a:gd name="f77" fmla="+- f69 0 f70"/>
              <a:gd name="f78" fmla="+- f70 0 f69"/>
              <a:gd name="f79" fmla="*/ f75 f16 1"/>
              <a:gd name="f80" fmla="*/ f76 f16 1"/>
              <a:gd name="f81" fmla="*/ f76 f17 1"/>
              <a:gd name="f82" fmla="*/ f75 f17 1"/>
              <a:gd name="f83" fmla="?: f52 f9 f77"/>
              <a:gd name="f84" fmla="?: f52 f77 f9"/>
              <a:gd name="f85" fmla="?: f51 f9 f78"/>
              <a:gd name="f86" fmla="?: f51 f78 f9"/>
              <a:gd name="f87" fmla="?: f26 f9 f83"/>
              <a:gd name="f88" fmla="?: f26 f9 f84"/>
              <a:gd name="f89" fmla="?: f53 f85 f9"/>
              <a:gd name="f90" fmla="?: f53 f86 f9"/>
              <a:gd name="f91" fmla="?: f54 f84 f9"/>
              <a:gd name="f92" fmla="?: f54 f83 f9"/>
              <a:gd name="f93" fmla="?: f27 f9 f86"/>
              <a:gd name="f94" fmla="?: f27 f9 f85"/>
              <a:gd name="f95" fmla="?: f87 f26 0"/>
              <a:gd name="f96" fmla="?: f87 f27 6280"/>
              <a:gd name="f97" fmla="?: f88 f26 0"/>
              <a:gd name="f98" fmla="?: f88 f27 15320"/>
              <a:gd name="f99" fmla="?: f89 f26 6280"/>
              <a:gd name="f100" fmla="?: f89 f27 21600"/>
              <a:gd name="f101" fmla="?: f90 f26 15320"/>
              <a:gd name="f102" fmla="?: f90 f27 21600"/>
              <a:gd name="f103" fmla="?: f91 f26 21600"/>
              <a:gd name="f104" fmla="?: f91 f27 15320"/>
              <a:gd name="f105" fmla="?: f92 f26 21600"/>
              <a:gd name="f106" fmla="?: f92 f27 6280"/>
              <a:gd name="f107" fmla="?: f93 f26 15320"/>
              <a:gd name="f108" fmla="?: f93 f27 0"/>
              <a:gd name="f109" fmla="?: f94 f26 6280"/>
              <a:gd name="f110" fmla="?: f94 f27 0"/>
            </a:gdLst>
            <a:ahLst>
              <a:ahXY gdRefX="f0" minX="f15" maxX="f10" gdRefY="f1" minY="f15" maxY="f10">
                <a:pos x="f49" y="f5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1600" h="21600">
                <a:moveTo>
                  <a:pt x="f11" y="f7"/>
                </a:moveTo>
                <a:arcTo wR="f28" hR="f29" stAng="f71" swAng="f57"/>
                <a:lnTo>
                  <a:pt x="f95" y="f96"/>
                </a:lnTo>
                <a:lnTo>
                  <a:pt x="f7" y="f12"/>
                </a:lnTo>
                <a:lnTo>
                  <a:pt x="f7" y="f13"/>
                </a:lnTo>
                <a:lnTo>
                  <a:pt x="f97" y="f98"/>
                </a:lnTo>
                <a:lnTo>
                  <a:pt x="f7" y="f14"/>
                </a:lnTo>
                <a:arcTo wR="f29" hR="f34" stAng="f72" swAng="f60"/>
                <a:lnTo>
                  <a:pt x="f99" y="f100"/>
                </a:lnTo>
                <a:lnTo>
                  <a:pt x="f12" y="f8"/>
                </a:lnTo>
                <a:lnTo>
                  <a:pt x="f13" y="f8"/>
                </a:lnTo>
                <a:lnTo>
                  <a:pt x="f101" y="f102"/>
                </a:lnTo>
                <a:lnTo>
                  <a:pt x="f14" y="f8"/>
                </a:lnTo>
                <a:arcTo wR="f34" hR="f39" stAng="f73" swAng="f63"/>
                <a:lnTo>
                  <a:pt x="f103" y="f104"/>
                </a:lnTo>
                <a:lnTo>
                  <a:pt x="f8" y="f13"/>
                </a:lnTo>
                <a:lnTo>
                  <a:pt x="f8" y="f12"/>
                </a:lnTo>
                <a:lnTo>
                  <a:pt x="f105" y="f106"/>
                </a:lnTo>
                <a:lnTo>
                  <a:pt x="f8" y="f11"/>
                </a:lnTo>
                <a:arcTo wR="f39" hR="f28" stAng="f74" swAng="f66"/>
                <a:lnTo>
                  <a:pt x="f107" y="f108"/>
                </a:lnTo>
                <a:lnTo>
                  <a:pt x="f13" y="f7"/>
                </a:lnTo>
                <a:lnTo>
                  <a:pt x="f12" y="f7"/>
                </a:lnTo>
                <a:lnTo>
                  <a:pt x="f109" y="f110"/>
                </a:lnTo>
                <a:close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6798" rIns="90004" bIns="46798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FF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osobnost postiženého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2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(nevyzrálá, emočně nestabilní, specifická   porucha osobnosti, narušené hodnotové schéma)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>
              <a:solidFill>
                <a:srgbClr val="00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AutoShape 6"/>
          <p:cNvSpPr/>
          <p:nvPr/>
        </p:nvSpPr>
        <p:spPr>
          <a:xfrm>
            <a:off x="467541" y="4590937"/>
            <a:ext cx="4104458" cy="1790386"/>
          </a:xfrm>
          <a:custGeom>
            <a:avLst>
              <a:gd name="f0" fmla="val 8875"/>
              <a:gd name="f1" fmla="val 2152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+- 0 0 f11"/>
              <a:gd name="f19" fmla="+- 3590 0 f7"/>
              <a:gd name="f20" fmla="+- 0 0 f3"/>
              <a:gd name="f21" fmla="+- 21600 0 f14"/>
              <a:gd name="f22" fmla="+- 18010 0 f8"/>
              <a:gd name="f23" fmla="+- f8 0 f7"/>
              <a:gd name="f24" fmla="pin -2147483647 f0 2147483647"/>
              <a:gd name="f25" fmla="pin -2147483647 f1 2147483647"/>
              <a:gd name="f26" fmla="val f24"/>
              <a:gd name="f27" fmla="val f25"/>
              <a:gd name="f28" fmla="abs f18"/>
              <a:gd name="f29" fmla="abs f19"/>
              <a:gd name="f30" fmla="?: f18 f20 f3"/>
              <a:gd name="f31" fmla="?: f18 f3 f20"/>
              <a:gd name="f32" fmla="?: f18 f4 f3"/>
              <a:gd name="f33" fmla="?: f18 f3 f4"/>
              <a:gd name="f34" fmla="abs f21"/>
              <a:gd name="f35" fmla="?: f19 f20 f3"/>
              <a:gd name="f36" fmla="?: f19 f3 f20"/>
              <a:gd name="f37" fmla="?: f21 0 f2"/>
              <a:gd name="f38" fmla="?: f21 f2 0"/>
              <a:gd name="f39" fmla="abs f22"/>
              <a:gd name="f40" fmla="?: f21 f20 f3"/>
              <a:gd name="f41" fmla="?: f21 f3 f20"/>
              <a:gd name="f42" fmla="?: f21 f4 f3"/>
              <a:gd name="f43" fmla="?: f21 f3 f4"/>
              <a:gd name="f44" fmla="?: f22 f20 f3"/>
              <a:gd name="f45" fmla="?: f22 f3 f20"/>
              <a:gd name="f46" fmla="?: f18 0 f2"/>
              <a:gd name="f47" fmla="?: f18 f2 0"/>
              <a:gd name="f48" fmla="*/ f23 1 21600"/>
              <a:gd name="f49" fmla="*/ f24 f16 1"/>
              <a:gd name="f50" fmla="*/ f25 f17 1"/>
              <a:gd name="f51" fmla="+- f26 0 10800"/>
              <a:gd name="f52" fmla="+- f27 0 10800"/>
              <a:gd name="f53" fmla="+- f27 0 21600"/>
              <a:gd name="f54" fmla="+- f26 0 21600"/>
              <a:gd name="f55" fmla="?: f18 f33 f32"/>
              <a:gd name="f56" fmla="?: f18 f32 f33"/>
              <a:gd name="f57" fmla="?: f19 f31 f30"/>
              <a:gd name="f58" fmla="?: f19 f38 f37"/>
              <a:gd name="f59" fmla="?: f19 f37 f38"/>
              <a:gd name="f60" fmla="?: f21 f35 f36"/>
              <a:gd name="f61" fmla="?: f21 f43 f42"/>
              <a:gd name="f62" fmla="?: f21 f42 f43"/>
              <a:gd name="f63" fmla="?: f22 f41 f40"/>
              <a:gd name="f64" fmla="?: f22 f47 f46"/>
              <a:gd name="f65" fmla="?: f22 f46 f47"/>
              <a:gd name="f66" fmla="?: f18 f44 f45"/>
              <a:gd name="f67" fmla="*/ 800 f48 1"/>
              <a:gd name="f68" fmla="*/ 20800 f48 1"/>
              <a:gd name="f69" fmla="abs f51"/>
              <a:gd name="f70" fmla="abs f52"/>
              <a:gd name="f71" fmla="?: f19 f56 f55"/>
              <a:gd name="f72" fmla="?: f21 f58 f59"/>
              <a:gd name="f73" fmla="?: f22 f62 f61"/>
              <a:gd name="f74" fmla="?: f18 f64 f65"/>
              <a:gd name="f75" fmla="*/ f67 1 f48"/>
              <a:gd name="f76" fmla="*/ f68 1 f48"/>
              <a:gd name="f77" fmla="+- f69 0 f70"/>
              <a:gd name="f78" fmla="+- f70 0 f69"/>
              <a:gd name="f79" fmla="*/ f75 f16 1"/>
              <a:gd name="f80" fmla="*/ f76 f16 1"/>
              <a:gd name="f81" fmla="*/ f76 f17 1"/>
              <a:gd name="f82" fmla="*/ f75 f17 1"/>
              <a:gd name="f83" fmla="?: f52 f9 f77"/>
              <a:gd name="f84" fmla="?: f52 f77 f9"/>
              <a:gd name="f85" fmla="?: f51 f9 f78"/>
              <a:gd name="f86" fmla="?: f51 f78 f9"/>
              <a:gd name="f87" fmla="?: f26 f9 f83"/>
              <a:gd name="f88" fmla="?: f26 f9 f84"/>
              <a:gd name="f89" fmla="?: f53 f85 f9"/>
              <a:gd name="f90" fmla="?: f53 f86 f9"/>
              <a:gd name="f91" fmla="?: f54 f84 f9"/>
              <a:gd name="f92" fmla="?: f54 f83 f9"/>
              <a:gd name="f93" fmla="?: f27 f9 f86"/>
              <a:gd name="f94" fmla="?: f27 f9 f85"/>
              <a:gd name="f95" fmla="?: f87 f26 0"/>
              <a:gd name="f96" fmla="?: f87 f27 6280"/>
              <a:gd name="f97" fmla="?: f88 f26 0"/>
              <a:gd name="f98" fmla="?: f88 f27 15320"/>
              <a:gd name="f99" fmla="?: f89 f26 6280"/>
              <a:gd name="f100" fmla="?: f89 f27 21600"/>
              <a:gd name="f101" fmla="?: f90 f26 15320"/>
              <a:gd name="f102" fmla="?: f90 f27 21600"/>
              <a:gd name="f103" fmla="?: f91 f26 21600"/>
              <a:gd name="f104" fmla="?: f91 f27 15320"/>
              <a:gd name="f105" fmla="?: f92 f26 21600"/>
              <a:gd name="f106" fmla="?: f92 f27 6280"/>
              <a:gd name="f107" fmla="?: f93 f26 15320"/>
              <a:gd name="f108" fmla="?: f93 f27 0"/>
              <a:gd name="f109" fmla="?: f94 f26 6280"/>
              <a:gd name="f110" fmla="?: f94 f27 0"/>
            </a:gdLst>
            <a:ahLst>
              <a:ahXY gdRefX="f0" minX="f15" maxX="f10" gdRefY="f1" minY="f15" maxY="f10">
                <a:pos x="f49" y="f5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1600" h="21600">
                <a:moveTo>
                  <a:pt x="f11" y="f7"/>
                </a:moveTo>
                <a:arcTo wR="f28" hR="f29" stAng="f71" swAng="f57"/>
                <a:lnTo>
                  <a:pt x="f95" y="f96"/>
                </a:lnTo>
                <a:lnTo>
                  <a:pt x="f7" y="f12"/>
                </a:lnTo>
                <a:lnTo>
                  <a:pt x="f7" y="f13"/>
                </a:lnTo>
                <a:lnTo>
                  <a:pt x="f97" y="f98"/>
                </a:lnTo>
                <a:lnTo>
                  <a:pt x="f7" y="f14"/>
                </a:lnTo>
                <a:arcTo wR="f29" hR="f34" stAng="f72" swAng="f60"/>
                <a:lnTo>
                  <a:pt x="f99" y="f100"/>
                </a:lnTo>
                <a:lnTo>
                  <a:pt x="f12" y="f8"/>
                </a:lnTo>
                <a:lnTo>
                  <a:pt x="f13" y="f8"/>
                </a:lnTo>
                <a:lnTo>
                  <a:pt x="f101" y="f102"/>
                </a:lnTo>
                <a:lnTo>
                  <a:pt x="f14" y="f8"/>
                </a:lnTo>
                <a:arcTo wR="f34" hR="f39" stAng="f73" swAng="f63"/>
                <a:lnTo>
                  <a:pt x="f103" y="f104"/>
                </a:lnTo>
                <a:lnTo>
                  <a:pt x="f8" y="f13"/>
                </a:lnTo>
                <a:lnTo>
                  <a:pt x="f8" y="f12"/>
                </a:lnTo>
                <a:lnTo>
                  <a:pt x="f105" y="f106"/>
                </a:lnTo>
                <a:lnTo>
                  <a:pt x="f8" y="f11"/>
                </a:lnTo>
                <a:arcTo wR="f39" hR="f28" stAng="f74" swAng="f66"/>
                <a:lnTo>
                  <a:pt x="f107" y="f108"/>
                </a:lnTo>
                <a:lnTo>
                  <a:pt x="f13" y="f7"/>
                </a:lnTo>
                <a:lnTo>
                  <a:pt x="f12" y="f7"/>
                </a:lnTo>
                <a:lnTo>
                  <a:pt x="f109" y="f110"/>
                </a:lnTo>
                <a:close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6798" rIns="90004" bIns="46798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FF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celkové sociální prostředí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2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(nezaměstnanost, kriminalita, nedostatečné zákonné normy, nepříznivá politická situace, negativní vliv médií)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>
              <a:solidFill>
                <a:srgbClr val="00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AutoShape 8"/>
          <p:cNvSpPr/>
          <p:nvPr/>
        </p:nvSpPr>
        <p:spPr>
          <a:xfrm>
            <a:off x="4859277" y="4590937"/>
            <a:ext cx="3889436" cy="1790386"/>
          </a:xfrm>
          <a:custGeom>
            <a:avLst>
              <a:gd name="f0" fmla="val 9651"/>
              <a:gd name="f1" fmla="val 1254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+- 0 0 f11"/>
              <a:gd name="f19" fmla="+- 3590 0 f7"/>
              <a:gd name="f20" fmla="+- 0 0 f3"/>
              <a:gd name="f21" fmla="+- 21600 0 f14"/>
              <a:gd name="f22" fmla="+- 18010 0 f8"/>
              <a:gd name="f23" fmla="+- f8 0 f7"/>
              <a:gd name="f24" fmla="pin -2147483647 f0 2147483647"/>
              <a:gd name="f25" fmla="pin -2147483647 f1 2147483647"/>
              <a:gd name="f26" fmla="val f24"/>
              <a:gd name="f27" fmla="val f25"/>
              <a:gd name="f28" fmla="abs f18"/>
              <a:gd name="f29" fmla="abs f19"/>
              <a:gd name="f30" fmla="?: f18 f20 f3"/>
              <a:gd name="f31" fmla="?: f18 f3 f20"/>
              <a:gd name="f32" fmla="?: f18 f4 f3"/>
              <a:gd name="f33" fmla="?: f18 f3 f4"/>
              <a:gd name="f34" fmla="abs f21"/>
              <a:gd name="f35" fmla="?: f19 f20 f3"/>
              <a:gd name="f36" fmla="?: f19 f3 f20"/>
              <a:gd name="f37" fmla="?: f21 0 f2"/>
              <a:gd name="f38" fmla="?: f21 f2 0"/>
              <a:gd name="f39" fmla="abs f22"/>
              <a:gd name="f40" fmla="?: f21 f20 f3"/>
              <a:gd name="f41" fmla="?: f21 f3 f20"/>
              <a:gd name="f42" fmla="?: f21 f4 f3"/>
              <a:gd name="f43" fmla="?: f21 f3 f4"/>
              <a:gd name="f44" fmla="?: f22 f20 f3"/>
              <a:gd name="f45" fmla="?: f22 f3 f20"/>
              <a:gd name="f46" fmla="?: f18 0 f2"/>
              <a:gd name="f47" fmla="?: f18 f2 0"/>
              <a:gd name="f48" fmla="*/ f23 1 21600"/>
              <a:gd name="f49" fmla="*/ f24 f16 1"/>
              <a:gd name="f50" fmla="*/ f25 f17 1"/>
              <a:gd name="f51" fmla="+- f26 0 10800"/>
              <a:gd name="f52" fmla="+- f27 0 10800"/>
              <a:gd name="f53" fmla="+- f27 0 21600"/>
              <a:gd name="f54" fmla="+- f26 0 21600"/>
              <a:gd name="f55" fmla="?: f18 f33 f32"/>
              <a:gd name="f56" fmla="?: f18 f32 f33"/>
              <a:gd name="f57" fmla="?: f19 f31 f30"/>
              <a:gd name="f58" fmla="?: f19 f38 f37"/>
              <a:gd name="f59" fmla="?: f19 f37 f38"/>
              <a:gd name="f60" fmla="?: f21 f35 f36"/>
              <a:gd name="f61" fmla="?: f21 f43 f42"/>
              <a:gd name="f62" fmla="?: f21 f42 f43"/>
              <a:gd name="f63" fmla="?: f22 f41 f40"/>
              <a:gd name="f64" fmla="?: f22 f47 f46"/>
              <a:gd name="f65" fmla="?: f22 f46 f47"/>
              <a:gd name="f66" fmla="?: f18 f44 f45"/>
              <a:gd name="f67" fmla="*/ 800 f48 1"/>
              <a:gd name="f68" fmla="*/ 20800 f48 1"/>
              <a:gd name="f69" fmla="abs f51"/>
              <a:gd name="f70" fmla="abs f52"/>
              <a:gd name="f71" fmla="?: f19 f56 f55"/>
              <a:gd name="f72" fmla="?: f21 f58 f59"/>
              <a:gd name="f73" fmla="?: f22 f62 f61"/>
              <a:gd name="f74" fmla="?: f18 f64 f65"/>
              <a:gd name="f75" fmla="*/ f67 1 f48"/>
              <a:gd name="f76" fmla="*/ f68 1 f48"/>
              <a:gd name="f77" fmla="+- f69 0 f70"/>
              <a:gd name="f78" fmla="+- f70 0 f69"/>
              <a:gd name="f79" fmla="*/ f75 f16 1"/>
              <a:gd name="f80" fmla="*/ f76 f16 1"/>
              <a:gd name="f81" fmla="*/ f76 f17 1"/>
              <a:gd name="f82" fmla="*/ f75 f17 1"/>
              <a:gd name="f83" fmla="?: f52 f9 f77"/>
              <a:gd name="f84" fmla="?: f52 f77 f9"/>
              <a:gd name="f85" fmla="?: f51 f9 f78"/>
              <a:gd name="f86" fmla="?: f51 f78 f9"/>
              <a:gd name="f87" fmla="?: f26 f9 f83"/>
              <a:gd name="f88" fmla="?: f26 f9 f84"/>
              <a:gd name="f89" fmla="?: f53 f85 f9"/>
              <a:gd name="f90" fmla="?: f53 f86 f9"/>
              <a:gd name="f91" fmla="?: f54 f84 f9"/>
              <a:gd name="f92" fmla="?: f54 f83 f9"/>
              <a:gd name="f93" fmla="?: f27 f9 f86"/>
              <a:gd name="f94" fmla="?: f27 f9 f85"/>
              <a:gd name="f95" fmla="?: f87 f26 0"/>
              <a:gd name="f96" fmla="?: f87 f27 6280"/>
              <a:gd name="f97" fmla="?: f88 f26 0"/>
              <a:gd name="f98" fmla="?: f88 f27 15320"/>
              <a:gd name="f99" fmla="?: f89 f26 6280"/>
              <a:gd name="f100" fmla="?: f89 f27 21600"/>
              <a:gd name="f101" fmla="?: f90 f26 15320"/>
              <a:gd name="f102" fmla="?: f90 f27 21600"/>
              <a:gd name="f103" fmla="?: f91 f26 21600"/>
              <a:gd name="f104" fmla="?: f91 f27 15320"/>
              <a:gd name="f105" fmla="?: f92 f26 21600"/>
              <a:gd name="f106" fmla="?: f92 f27 6280"/>
              <a:gd name="f107" fmla="?: f93 f26 15320"/>
              <a:gd name="f108" fmla="?: f93 f27 0"/>
              <a:gd name="f109" fmla="?: f94 f26 6280"/>
              <a:gd name="f110" fmla="?: f94 f27 0"/>
            </a:gdLst>
            <a:ahLst>
              <a:ahXY gdRefX="f0" minX="f15" maxX="f10" gdRefY="f1" minY="f15" maxY="f10">
                <a:pos x="f49" y="f5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1600" h="21600">
                <a:moveTo>
                  <a:pt x="f11" y="f7"/>
                </a:moveTo>
                <a:arcTo wR="f28" hR="f29" stAng="f71" swAng="f57"/>
                <a:lnTo>
                  <a:pt x="f95" y="f96"/>
                </a:lnTo>
                <a:lnTo>
                  <a:pt x="f7" y="f12"/>
                </a:lnTo>
                <a:lnTo>
                  <a:pt x="f7" y="f13"/>
                </a:lnTo>
                <a:lnTo>
                  <a:pt x="f97" y="f98"/>
                </a:lnTo>
                <a:lnTo>
                  <a:pt x="f7" y="f14"/>
                </a:lnTo>
                <a:arcTo wR="f29" hR="f34" stAng="f72" swAng="f60"/>
                <a:lnTo>
                  <a:pt x="f99" y="f100"/>
                </a:lnTo>
                <a:lnTo>
                  <a:pt x="f12" y="f8"/>
                </a:lnTo>
                <a:lnTo>
                  <a:pt x="f13" y="f8"/>
                </a:lnTo>
                <a:lnTo>
                  <a:pt x="f101" y="f102"/>
                </a:lnTo>
                <a:lnTo>
                  <a:pt x="f14" y="f8"/>
                </a:lnTo>
                <a:arcTo wR="f34" hR="f39" stAng="f73" swAng="f63"/>
                <a:lnTo>
                  <a:pt x="f103" y="f104"/>
                </a:lnTo>
                <a:lnTo>
                  <a:pt x="f8" y="f13"/>
                </a:lnTo>
                <a:lnTo>
                  <a:pt x="f8" y="f12"/>
                </a:lnTo>
                <a:lnTo>
                  <a:pt x="f105" y="f106"/>
                </a:lnTo>
                <a:lnTo>
                  <a:pt x="f8" y="f11"/>
                </a:lnTo>
                <a:arcTo wR="f39" hR="f28" stAng="f74" swAng="f66"/>
                <a:lnTo>
                  <a:pt x="f107" y="f108"/>
                </a:lnTo>
                <a:lnTo>
                  <a:pt x="f13" y="f7"/>
                </a:lnTo>
                <a:lnTo>
                  <a:pt x="f12" y="f7"/>
                </a:lnTo>
                <a:lnTo>
                  <a:pt x="f109" y="f110"/>
                </a:lnTo>
                <a:close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6798" rIns="90004" bIns="46798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FF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vyvolávající moment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 </a:t>
            </a:r>
            <a:r>
              <a:rPr lang="cs-CZ" sz="2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(„svedení“ v partě toxikomanů, pracovní stres zdravotníků s dostupností návykové látky, deprese)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>
              <a:solidFill>
                <a:srgbClr val="00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Text Box 9"/>
          <p:cNvSpPr/>
          <p:nvPr/>
        </p:nvSpPr>
        <p:spPr>
          <a:xfrm>
            <a:off x="1476362" y="3500277"/>
            <a:ext cx="7272360" cy="457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>
              <a:solidFill>
                <a:srgbClr val="00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Text Box 10"/>
          <p:cNvSpPr/>
          <p:nvPr/>
        </p:nvSpPr>
        <p:spPr>
          <a:xfrm>
            <a:off x="1835283" y="3644999"/>
            <a:ext cx="5616363" cy="5205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sng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Urbanův interakční tetraedr</a:t>
            </a:r>
          </a:p>
        </p:txBody>
      </p:sp>
      <p:sp>
        <p:nvSpPr>
          <p:cNvPr id="9" name="AutoShape 12"/>
          <p:cNvSpPr/>
          <p:nvPr/>
        </p:nvSpPr>
        <p:spPr>
          <a:xfrm>
            <a:off x="1547640" y="3428277"/>
            <a:ext cx="503816" cy="433443"/>
          </a:xfrm>
          <a:custGeom>
            <a:avLst>
              <a:gd name="f0" fmla="val 12960"/>
              <a:gd name="f1" fmla="val 19440"/>
              <a:gd name="f2" fmla="val 14400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val 21600"/>
              <a:gd name="f11" fmla="*/ 5419351 1 1725033"/>
              <a:gd name="f12" fmla="*/ 21600 2 1"/>
              <a:gd name="f13" fmla="*/ 21600 21600 1"/>
              <a:gd name="f14" fmla="*/ 21600 2195 1"/>
              <a:gd name="f15" fmla="*/ 21600 14189 1"/>
              <a:gd name="f16" fmla="val -2147483647"/>
              <a:gd name="f17" fmla="val 2147483647"/>
              <a:gd name="f18" fmla="+- 0 0 0"/>
              <a:gd name="f19" fmla="*/ f7 1 21600"/>
              <a:gd name="f20" fmla="*/ f8 1 21600"/>
              <a:gd name="f21" fmla="*/ f14 1 16384"/>
              <a:gd name="f22" fmla="*/ f15 1 16384"/>
              <a:gd name="f23" fmla="min 0 f12"/>
              <a:gd name="f24" fmla="max 0 f12"/>
              <a:gd name="f25" fmla="+- f10 0 f9"/>
              <a:gd name="f26" fmla="pin 0 f1 21600"/>
              <a:gd name="f27" fmla="pin 0 f2 21600"/>
              <a:gd name="f28" fmla="*/ f18 f4 1"/>
              <a:gd name="f29" fmla="val f26"/>
              <a:gd name="f30" fmla="val f27"/>
              <a:gd name="f31" fmla="+- f24 0 f23"/>
              <a:gd name="f32" fmla="*/ f25 1 21600"/>
              <a:gd name="f33" fmla="*/ f26 f20 1"/>
              <a:gd name="f34" fmla="*/ f27 f19 1"/>
              <a:gd name="f35" fmla="*/ f21 f19 1"/>
              <a:gd name="f36" fmla="*/ f22 f19 1"/>
              <a:gd name="f37" fmla="*/ f28 1 f6"/>
              <a:gd name="f38" fmla="*/ f10 f19 1"/>
              <a:gd name="f39" fmla="+- f29 f29 0"/>
              <a:gd name="f40" fmla="+- 21600 0 f30"/>
              <a:gd name="f41" fmla="*/ f31 1 2"/>
              <a:gd name="f42" fmla="*/ 21600 f32 1"/>
              <a:gd name="f43" fmla="*/ 0 f32 1"/>
              <a:gd name="f44" fmla="+- f37 0 f5"/>
              <a:gd name="f45" fmla="*/ f30 f19 1"/>
              <a:gd name="f46" fmla="+- f39 0 21600"/>
              <a:gd name="f47" fmla="*/ f40 1 21600"/>
              <a:gd name="f48" fmla="*/ f40 f40 1"/>
              <a:gd name="f49" fmla="+- f23 f41 0"/>
              <a:gd name="f50" fmla="*/ f42 1 f32"/>
              <a:gd name="f51" fmla="*/ f43 1 f32"/>
              <a:gd name="f52" fmla="+- f46 f29 0"/>
              <a:gd name="f53" fmla="*/ f47 f47 1"/>
              <a:gd name="f54" fmla="+- f46 0 128"/>
              <a:gd name="f55" fmla="+- f13 0 f48"/>
              <a:gd name="f56" fmla="+- f10 0 f49"/>
              <a:gd name="f57" fmla="+- 0 0 f49"/>
              <a:gd name="f58" fmla="+- f30 0 f49"/>
              <a:gd name="f59" fmla="*/ f50 f19 1"/>
              <a:gd name="f60" fmla="*/ f50 f20 1"/>
              <a:gd name="f61" fmla="*/ f51 f19 1"/>
              <a:gd name="f62" fmla="+- 1 0 f53"/>
              <a:gd name="f63" fmla="sqrt f55"/>
              <a:gd name="f64" fmla="+- 0 0 f58"/>
              <a:gd name="f65" fmla="+- 0 0 f56"/>
              <a:gd name="f66" fmla="+- 0 0 f57"/>
              <a:gd name="f67" fmla="sqrt f62"/>
              <a:gd name="f68" fmla="+- f63 21600 0"/>
              <a:gd name="f69" fmla="+- 0 0 f66"/>
              <a:gd name="f70" fmla="+- 0 0 f64"/>
              <a:gd name="f71" fmla="+- 0 0 f65"/>
              <a:gd name="f72" fmla="*/ f13 1 f68"/>
              <a:gd name="f73" fmla="+- f72 64 0"/>
              <a:gd name="f74" fmla="pin f73 f0 f54"/>
              <a:gd name="f75" fmla="val f74"/>
              <a:gd name="f76" fmla="*/ f74 f20 1"/>
              <a:gd name="f77" fmla="+- f75 21600 0"/>
              <a:gd name="f78" fmla="+- f52 0 f75"/>
              <a:gd name="f79" fmla="+- 21600 f75 0"/>
              <a:gd name="f80" fmla="+- f46 0 f75"/>
              <a:gd name="f81" fmla="+- f77 0 f29"/>
              <a:gd name="f82" fmla="*/ f78 1 2"/>
              <a:gd name="f83" fmla="*/ f79 1 2"/>
              <a:gd name="f84" fmla="*/ f80 1 2"/>
              <a:gd name="f85" fmla="min f80 f29"/>
              <a:gd name="f86" fmla="max f80 f29"/>
              <a:gd name="f87" fmla="*/ f81 1 2"/>
              <a:gd name="f88" fmla="min 0 f81"/>
              <a:gd name="f89" fmla="max 0 f81"/>
              <a:gd name="f90" fmla="+- f86 0 f85"/>
              <a:gd name="f91" fmla="*/ f83 f20 1"/>
              <a:gd name="f92" fmla="*/ f84 f20 1"/>
              <a:gd name="f93" fmla="*/ f87 f67 1"/>
              <a:gd name="f94" fmla="+- f87 f82 0"/>
              <a:gd name="f95" fmla="*/ f87 1 2"/>
              <a:gd name="f96" fmla="+- f89 0 f88"/>
              <a:gd name="f97" fmla="*/ f90 1 2"/>
              <a:gd name="f98" fmla="+- f87 f93 0"/>
              <a:gd name="f99" fmla="+- f82 f93 0"/>
              <a:gd name="f100" fmla="*/ f94 1 2"/>
              <a:gd name="f101" fmla="+- f29 0 f95"/>
              <a:gd name="f102" fmla="*/ f96 1 2"/>
              <a:gd name="f103" fmla="+- f85 f97 0"/>
              <a:gd name="f104" fmla="*/ f41 f97 1"/>
              <a:gd name="f105" fmla="*/ f95 f20 1"/>
              <a:gd name="f106" fmla="+- f98 f29 0"/>
              <a:gd name="f107" fmla="+- f100 0 f87"/>
              <a:gd name="f108" fmla="+- f88 f102 0"/>
              <a:gd name="f109" fmla="*/ f41 f102 1"/>
              <a:gd name="f110" fmla="+- f82 0 f103"/>
              <a:gd name="f111" fmla="+- f99 0 f103"/>
              <a:gd name="f112" fmla="+- f100 0 f103"/>
              <a:gd name="f113" fmla="+- f80 0 f103"/>
              <a:gd name="f114" fmla="*/ f101 f20 1"/>
              <a:gd name="f115" fmla="*/ f100 f20 1"/>
              <a:gd name="f116" fmla="+- f106 0 21600"/>
              <a:gd name="f117" fmla="*/ f107 1 f87"/>
              <a:gd name="f118" fmla="+- 0 0 f108"/>
              <a:gd name="f119" fmla="+- f87 0 f108"/>
              <a:gd name="f120" fmla="+- 0 0 f110"/>
              <a:gd name="f121" fmla="+- 0 0 f111"/>
              <a:gd name="f122" fmla="+- f98 0 f108"/>
              <a:gd name="f123" fmla="+- f100 0 f108"/>
              <a:gd name="f124" fmla="+- 0 0 f113"/>
              <a:gd name="f125" fmla="+- f106 0 f75"/>
              <a:gd name="f126" fmla="+- 0 0 f112"/>
              <a:gd name="f127" fmla="*/ f117 f117 1"/>
              <a:gd name="f128" fmla="+- 0 0 f119"/>
              <a:gd name="f129" fmla="+- 0 0 f122"/>
              <a:gd name="f130" fmla="+- 0 0 f123"/>
              <a:gd name="f131" fmla="+- 0 0 f120"/>
              <a:gd name="f132" fmla="+- 0 0 f121"/>
              <a:gd name="f133" fmla="+- 0 0 f124"/>
              <a:gd name="f134" fmla="+- 0 0 f118"/>
              <a:gd name="f135" fmla="+- 0 0 f126"/>
              <a:gd name="f136" fmla="*/ f125 f20 1"/>
              <a:gd name="f137" fmla="*/ f116 f20 1"/>
              <a:gd name="f138" fmla="at2 f69 f131"/>
              <a:gd name="f139" fmla="at2 f70 f132"/>
              <a:gd name="f140" fmla="at2 f71 f133"/>
              <a:gd name="f141" fmla="+- 1 0 f127"/>
              <a:gd name="f142" fmla="+- 0 0 f134"/>
              <a:gd name="f143" fmla="+- 0 0 f128"/>
              <a:gd name="f144" fmla="+- 0 0 f129"/>
              <a:gd name="f145" fmla="+- 0 0 f130"/>
              <a:gd name="f146" fmla="+- f138 f5 0"/>
              <a:gd name="f147" fmla="+- f139 f5 0"/>
              <a:gd name="f148" fmla="+- f140 f5 0"/>
              <a:gd name="f149" fmla="at2 f71 f142"/>
              <a:gd name="f150" fmla="at2 f69 f143"/>
              <a:gd name="f151" fmla="at2 f70 f144"/>
              <a:gd name="f152" fmla="sqrt f141"/>
              <a:gd name="f153" fmla="*/ f146 f11 1"/>
              <a:gd name="f154" fmla="*/ f147 f11 1"/>
              <a:gd name="f155" fmla="*/ f148 f11 1"/>
              <a:gd name="f156" fmla="+- f149 f5 0"/>
              <a:gd name="f157" fmla="+- f150 f5 0"/>
              <a:gd name="f158" fmla="+- f151 f5 0"/>
              <a:gd name="f159" fmla="*/ 21600 f152 1"/>
              <a:gd name="f160" fmla="*/ f153 1 f4"/>
              <a:gd name="f161" fmla="*/ f154 1 f4"/>
              <a:gd name="f162" fmla="*/ f155 1 f4"/>
              <a:gd name="f163" fmla="*/ f156 f11 1"/>
              <a:gd name="f164" fmla="*/ f157 f11 1"/>
              <a:gd name="f165" fmla="*/ f158 f11 1"/>
              <a:gd name="f166" fmla="+- 21600 0 f159"/>
              <a:gd name="f167" fmla="+- 0 0 f160"/>
              <a:gd name="f168" fmla="+- 0 0 f161"/>
              <a:gd name="f169" fmla="+- 0 0 f162"/>
              <a:gd name="f170" fmla="*/ f163 1 f4"/>
              <a:gd name="f171" fmla="*/ f164 1 f4"/>
              <a:gd name="f172" fmla="*/ f165 1 f4"/>
              <a:gd name="f173" fmla="+- f166 0 f49"/>
              <a:gd name="f174" fmla="val f167"/>
              <a:gd name="f175" fmla="val f168"/>
              <a:gd name="f176" fmla="val f169"/>
              <a:gd name="f177" fmla="+- 0 0 f170"/>
              <a:gd name="f178" fmla="+- 0 0 f171"/>
              <a:gd name="f179" fmla="+- 0 0 f172"/>
              <a:gd name="f180" fmla="+- 0 0 f173"/>
              <a:gd name="f181" fmla="+- 0 0 f174"/>
              <a:gd name="f182" fmla="+- 0 0 f175"/>
              <a:gd name="f183" fmla="+- 0 0 f176"/>
              <a:gd name="f184" fmla="val f177"/>
              <a:gd name="f185" fmla="val f178"/>
              <a:gd name="f186" fmla="val f179"/>
              <a:gd name="f187" fmla="+- 0 0 f180"/>
              <a:gd name="f188" fmla="*/ f181 f4 1"/>
              <a:gd name="f189" fmla="*/ f182 f4 1"/>
              <a:gd name="f190" fmla="*/ f183 f4 1"/>
              <a:gd name="f191" fmla="+- 0 0 f184"/>
              <a:gd name="f192" fmla="+- 0 0 f185"/>
              <a:gd name="f193" fmla="+- 0 0 f186"/>
              <a:gd name="f194" fmla="at2 f187 f145"/>
              <a:gd name="f195" fmla="at2 f187 f135"/>
              <a:gd name="f196" fmla="*/ f188 1 f11"/>
              <a:gd name="f197" fmla="*/ f189 1 f11"/>
              <a:gd name="f198" fmla="*/ f190 1 f11"/>
              <a:gd name="f199" fmla="*/ f191 f4 1"/>
              <a:gd name="f200" fmla="*/ f192 f4 1"/>
              <a:gd name="f201" fmla="*/ f193 f4 1"/>
              <a:gd name="f202" fmla="+- f194 f5 0"/>
              <a:gd name="f203" fmla="+- f195 f5 0"/>
              <a:gd name="f204" fmla="+- f196 0 f5"/>
              <a:gd name="f205" fmla="+- f197 0 f5"/>
              <a:gd name="f206" fmla="+- f198 0 f5"/>
              <a:gd name="f207" fmla="*/ f199 1 f11"/>
              <a:gd name="f208" fmla="*/ f200 1 f11"/>
              <a:gd name="f209" fmla="*/ f201 1 f11"/>
              <a:gd name="f210" fmla="*/ f202 f11 1"/>
              <a:gd name="f211" fmla="*/ f203 f11 1"/>
              <a:gd name="f212" fmla="+- f207 0 f5"/>
              <a:gd name="f213" fmla="+- f208 0 f5"/>
              <a:gd name="f214" fmla="+- f209 0 f5"/>
              <a:gd name="f215" fmla="*/ f210 1 f4"/>
              <a:gd name="f216" fmla="*/ f211 1 f4"/>
              <a:gd name="f217" fmla="+- f205 0 f204"/>
              <a:gd name="f218" fmla="+- f204 f5 0"/>
              <a:gd name="f219" fmla="+- 0 0 f215"/>
              <a:gd name="f220" fmla="+- 0 0 f216"/>
              <a:gd name="f221" fmla="+- f213 0 f212"/>
              <a:gd name="f222" fmla="+- f217 0 f3"/>
              <a:gd name="f223" fmla="*/ f218 f11 1"/>
              <a:gd name="f224" fmla="+- f212 f5 0"/>
              <a:gd name="f225" fmla="+- f214 f5 0"/>
              <a:gd name="f226" fmla="+- f213 f5 0"/>
              <a:gd name="f227" fmla="val f219"/>
              <a:gd name="f228" fmla="val f220"/>
              <a:gd name="f229" fmla="+- f221 0 f3"/>
              <a:gd name="f230" fmla="?: f217 f222 f217"/>
              <a:gd name="f231" fmla="*/ f223 1 f4"/>
              <a:gd name="f232" fmla="*/ f224 f11 1"/>
              <a:gd name="f233" fmla="*/ f225 f11 1"/>
              <a:gd name="f234" fmla="*/ f226 f11 1"/>
              <a:gd name="f235" fmla="+- 0 0 f227"/>
              <a:gd name="f236" fmla="+- 0 0 f228"/>
              <a:gd name="f237" fmla="?: f221 f229 f221"/>
              <a:gd name="f238" fmla="+- 0 0 f231"/>
              <a:gd name="f239" fmla="*/ f232 1 f4"/>
              <a:gd name="f240" fmla="*/ f233 1 f4"/>
              <a:gd name="f241" fmla="*/ f234 1 f4"/>
              <a:gd name="f242" fmla="*/ f235 f4 1"/>
              <a:gd name="f243" fmla="*/ f236 f4 1"/>
              <a:gd name="f244" fmla="+- 0 0 f238"/>
              <a:gd name="f245" fmla="+- 0 0 f239"/>
              <a:gd name="f246" fmla="+- 0 0 f240"/>
              <a:gd name="f247" fmla="+- 0 0 f241"/>
              <a:gd name="f248" fmla="*/ f242 1 f11"/>
              <a:gd name="f249" fmla="*/ f243 1 f11"/>
              <a:gd name="f250" fmla="*/ f244 f4 1"/>
              <a:gd name="f251" fmla="+- 0 0 f245"/>
              <a:gd name="f252" fmla="+- 0 0 f246"/>
              <a:gd name="f253" fmla="+- 0 0 f247"/>
              <a:gd name="f254" fmla="+- f248 0 f5"/>
              <a:gd name="f255" fmla="+- f249 0 f5"/>
              <a:gd name="f256" fmla="*/ f250 1 f11"/>
              <a:gd name="f257" fmla="*/ f251 f4 1"/>
              <a:gd name="f258" fmla="*/ f252 f4 1"/>
              <a:gd name="f259" fmla="*/ f253 f4 1"/>
              <a:gd name="f260" fmla="+- f254 0 f214"/>
              <a:gd name="f261" fmla="+- f206 0 f255"/>
              <a:gd name="f262" fmla="+- f254 0 f213"/>
              <a:gd name="f263" fmla="+- f256 0 f5"/>
              <a:gd name="f264" fmla="*/ f257 1 f11"/>
              <a:gd name="f265" fmla="*/ f258 1 f11"/>
              <a:gd name="f266" fmla="*/ f259 1 f11"/>
              <a:gd name="f267" fmla="+- f255 f5 0"/>
              <a:gd name="f268" fmla="cos 1 f263"/>
              <a:gd name="f269" fmla="sin 1 f263"/>
              <a:gd name="f270" fmla="+- f260 f3 0"/>
              <a:gd name="f271" fmla="+- f261 f3 0"/>
              <a:gd name="f272" fmla="+- f262 0 f3"/>
              <a:gd name="f273" fmla="+- f264 0 f5"/>
              <a:gd name="f274" fmla="+- f265 0 f5"/>
              <a:gd name="f275" fmla="+- f266 0 f5"/>
              <a:gd name="f276" fmla="*/ f267 f11 1"/>
              <a:gd name="f277" fmla="+- 0 0 f268"/>
              <a:gd name="f278" fmla="+- 0 0 f269"/>
              <a:gd name="f279" fmla="cos 1 f273"/>
              <a:gd name="f280" fmla="sin 1 f273"/>
              <a:gd name="f281" fmla="cos 1 f274"/>
              <a:gd name="f282" fmla="sin 1 f274"/>
              <a:gd name="f283" fmla="cos 1 f275"/>
              <a:gd name="f284" fmla="sin 1 f275"/>
              <a:gd name="f285" fmla="?: f260 f260 f270"/>
              <a:gd name="f286" fmla="?: f261 f261 f271"/>
              <a:gd name="f287" fmla="?: f262 f272 f262"/>
              <a:gd name="f288" fmla="*/ f276 1 f4"/>
              <a:gd name="f289" fmla="+- 0 0 f277"/>
              <a:gd name="f290" fmla="+- 0 0 f278"/>
              <a:gd name="f291" fmla="+- 0 0 f279"/>
              <a:gd name="f292" fmla="+- 0 0 f280"/>
              <a:gd name="f293" fmla="+- 0 0 f281"/>
              <a:gd name="f294" fmla="+- 0 0 f282"/>
              <a:gd name="f295" fmla="+- 0 0 f283"/>
              <a:gd name="f296" fmla="+- 0 0 f284"/>
              <a:gd name="f297" fmla="+- 0 0 f288"/>
              <a:gd name="f298" fmla="val f289"/>
              <a:gd name="f299" fmla="val f290"/>
              <a:gd name="f300" fmla="+- 0 0 f291"/>
              <a:gd name="f301" fmla="+- 0 0 f292"/>
              <a:gd name="f302" fmla="+- 0 0 f293"/>
              <a:gd name="f303" fmla="+- 0 0 f294"/>
              <a:gd name="f304" fmla="+- 0 0 f295"/>
              <a:gd name="f305" fmla="+- 0 0 f296"/>
              <a:gd name="f306" fmla="+- 0 0 f297"/>
              <a:gd name="f307" fmla="+- 0 0 f298"/>
              <a:gd name="f308" fmla="+- 0 0 f299"/>
              <a:gd name="f309" fmla="val f300"/>
              <a:gd name="f310" fmla="val f301"/>
              <a:gd name="f311" fmla="val f302"/>
              <a:gd name="f312" fmla="val f303"/>
              <a:gd name="f313" fmla="val f304"/>
              <a:gd name="f314" fmla="val f305"/>
              <a:gd name="f315" fmla="*/ f306 f4 1"/>
              <a:gd name="f316" fmla="+- 0 0 f309"/>
              <a:gd name="f317" fmla="+- 0 0 f310"/>
              <a:gd name="f318" fmla="+- 0 0 f311"/>
              <a:gd name="f319" fmla="+- 0 0 f312"/>
              <a:gd name="f320" fmla="+- 0 0 f313"/>
              <a:gd name="f321" fmla="+- 0 0 f314"/>
              <a:gd name="f322" fmla="*/ f97 f307 1"/>
              <a:gd name="f323" fmla="*/ f41 f308 1"/>
              <a:gd name="f324" fmla="*/ f315 1 f11"/>
              <a:gd name="f325" fmla="*/ f102 f316 1"/>
              <a:gd name="f326" fmla="*/ f41 f317 1"/>
              <a:gd name="f327" fmla="*/ f322 f322 1"/>
              <a:gd name="f328" fmla="*/ f323 f323 1"/>
              <a:gd name="f329" fmla="*/ f102 f318 1"/>
              <a:gd name="f330" fmla="*/ f41 f319 1"/>
              <a:gd name="f331" fmla="*/ f102 f320 1"/>
              <a:gd name="f332" fmla="*/ f41 f321 1"/>
              <a:gd name="f333" fmla="+- f324 0 f5"/>
              <a:gd name="f334" fmla="*/ f325 f325 1"/>
              <a:gd name="f335" fmla="*/ f326 f326 1"/>
              <a:gd name="f336" fmla="+- f327 f328 0"/>
              <a:gd name="f337" fmla="*/ f329 f329 1"/>
              <a:gd name="f338" fmla="*/ f330 f330 1"/>
              <a:gd name="f339" fmla="*/ f331 f331 1"/>
              <a:gd name="f340" fmla="*/ f332 f332 1"/>
              <a:gd name="f341" fmla="cos 1 f333"/>
              <a:gd name="f342" fmla="sin 1 f333"/>
              <a:gd name="f343" fmla="+- 0 0 f341"/>
              <a:gd name="f344" fmla="+- 0 0 f342"/>
              <a:gd name="f345" fmla="+- f334 f335 0"/>
              <a:gd name="f346" fmla="sqrt f336"/>
              <a:gd name="f347" fmla="+- f337 f338 0"/>
              <a:gd name="f348" fmla="+- f339 f340 0"/>
              <a:gd name="f349" fmla="+- 0 0 f343"/>
              <a:gd name="f350" fmla="+- 0 0 f344"/>
              <a:gd name="f351" fmla="sqrt f345"/>
              <a:gd name="f352" fmla="*/ f104 1 f346"/>
              <a:gd name="f353" fmla="sqrt f347"/>
              <a:gd name="f354" fmla="sqrt f348"/>
              <a:gd name="f355" fmla="val f349"/>
              <a:gd name="f356" fmla="val f350"/>
              <a:gd name="f357" fmla="*/ f109 1 f351"/>
              <a:gd name="f358" fmla="*/ f307 f352 1"/>
              <a:gd name="f359" fmla="*/ f308 f352 1"/>
              <a:gd name="f360" fmla="*/ f109 1 f353"/>
              <a:gd name="f361" fmla="*/ f109 1 f354"/>
              <a:gd name="f362" fmla="+- 0 0 f355"/>
              <a:gd name="f363" fmla="+- 0 0 f356"/>
              <a:gd name="f364" fmla="*/ f316 f357 1"/>
              <a:gd name="f365" fmla="*/ f317 f357 1"/>
              <a:gd name="f366" fmla="+- f49 0 f358"/>
              <a:gd name="f367" fmla="+- f103 0 f359"/>
              <a:gd name="f368" fmla="*/ f318 f360 1"/>
              <a:gd name="f369" fmla="*/ f319 f360 1"/>
              <a:gd name="f370" fmla="*/ f320 f361 1"/>
              <a:gd name="f371" fmla="*/ f321 f361 1"/>
              <a:gd name="f372" fmla="+- f49 0 f364"/>
              <a:gd name="f373" fmla="+- f108 0 f365"/>
              <a:gd name="f374" fmla="+- f49 0 f368"/>
              <a:gd name="f375" fmla="+- f108 0 f369"/>
              <a:gd name="f376" fmla="*/ f97 f362 1"/>
              <a:gd name="f377" fmla="*/ f41 f363 1"/>
              <a:gd name="f378" fmla="+- f49 0 f370"/>
              <a:gd name="f379" fmla="+- f108 0 f371"/>
              <a:gd name="f380" fmla="*/ f376 f376 1"/>
              <a:gd name="f381" fmla="*/ f377 f377 1"/>
              <a:gd name="f382" fmla="+- f380 f381 0"/>
              <a:gd name="f383" fmla="sqrt f382"/>
              <a:gd name="f384" fmla="*/ f104 1 f383"/>
              <a:gd name="f385" fmla="*/ f362 f384 1"/>
              <a:gd name="f386" fmla="*/ f363 f384 1"/>
              <a:gd name="f387" fmla="+- f49 0 f385"/>
              <a:gd name="f388" fmla="+- f103 0 f386"/>
            </a:gdLst>
            <a:ahLst>
              <a:ahXY gdRefY="f0" minY="f73" maxY="f54">
                <a:pos x="f59" y="f76"/>
              </a:ahXY>
              <a:ahXY gdRefY="f1" minY="f9" maxY="f10">
                <a:pos x="f59" y="f33"/>
              </a:ahXY>
              <a:ahXY gdRefX="f2" minX="f9" maxX="f10">
                <a:pos x="f34" y="f6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1" y="f115"/>
              </a:cxn>
              <a:cxn ang="f44">
                <a:pos x="f45" y="f136"/>
              </a:cxn>
              <a:cxn ang="f44">
                <a:pos x="f38" y="f91"/>
              </a:cxn>
              <a:cxn ang="f44">
                <a:pos x="f45" y="f137"/>
              </a:cxn>
              <a:cxn ang="f44">
                <a:pos x="f38" y="f92"/>
              </a:cxn>
            </a:cxnLst>
            <a:rect l="f35" t="f105" r="f36" b="f114"/>
            <a:pathLst>
              <a:path w="21600" h="21600">
                <a:moveTo>
                  <a:pt x="f372" y="f373"/>
                </a:moveTo>
                <a:arcTo wR="f41" hR="f102" stAng="f212" swAng="f237"/>
                <a:moveTo>
                  <a:pt x="f366" y="f367"/>
                </a:moveTo>
                <a:arcTo wR="f41" hR="f97" stAng="f204" swAng="f230"/>
                <a:lnTo>
                  <a:pt x="f30" y="f125"/>
                </a:lnTo>
                <a:lnTo>
                  <a:pt x="f10" y="f83"/>
                </a:lnTo>
                <a:lnTo>
                  <a:pt x="f30" y="f116"/>
                </a:lnTo>
                <a:lnTo>
                  <a:pt x="f374" y="f375"/>
                </a:lnTo>
                <a:arcTo wR="f41" hR="f102" stAng="f214" swAng="f285"/>
                <a:lnTo>
                  <a:pt x="f387" y="f388"/>
                </a:lnTo>
                <a:arcTo wR="f41" hR="f97" stAng="f255" swAng="f286"/>
                <a:close/>
              </a:path>
              <a:path w="21600" h="21600" fill="none">
                <a:moveTo>
                  <a:pt x="f378" y="f379"/>
                </a:moveTo>
                <a:arcTo wR="f41" hR="f102" stAng="f213" swAng="f287"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AutoShape 13"/>
          <p:cNvSpPr/>
          <p:nvPr/>
        </p:nvSpPr>
        <p:spPr>
          <a:xfrm rot="10799991">
            <a:off x="1476344" y="4165558"/>
            <a:ext cx="575093" cy="321411"/>
          </a:xfrm>
          <a:custGeom>
            <a:avLst>
              <a:gd name="f0" fmla="val 12960"/>
              <a:gd name="f1" fmla="val 19440"/>
              <a:gd name="f2" fmla="val 7200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val 21600"/>
              <a:gd name="f11" fmla="*/ 5419351 1 1725033"/>
              <a:gd name="f12" fmla="+- 0 0 21600"/>
              <a:gd name="f13" fmla="*/ 21600 21600 1"/>
              <a:gd name="f14" fmla="*/ 21600 2195 1"/>
              <a:gd name="f15" fmla="*/ 21600 14189 1"/>
              <a:gd name="f16" fmla="val -2147483647"/>
              <a:gd name="f17" fmla="val 2147483647"/>
              <a:gd name="f18" fmla="+- 0 0 0"/>
              <a:gd name="f19" fmla="*/ f7 1 21600"/>
              <a:gd name="f20" fmla="*/ f8 1 21600"/>
              <a:gd name="f21" fmla="val f9"/>
              <a:gd name="f22" fmla="val f10"/>
              <a:gd name="f23" fmla="*/ f14 1 16384"/>
              <a:gd name="f24" fmla="*/ f15 1 16384"/>
              <a:gd name="f25" fmla="min f12 f10"/>
              <a:gd name="f26" fmla="max f12 f10"/>
              <a:gd name="f27" fmla="+- f10 0 f9"/>
              <a:gd name="f28" fmla="pin 0 f1 21600"/>
              <a:gd name="f29" fmla="pin 0 f2 21600"/>
              <a:gd name="f30" fmla="*/ f18 f4 1"/>
              <a:gd name="f31" fmla="+- f22 0 f21"/>
              <a:gd name="f32" fmla="val f28"/>
              <a:gd name="f33" fmla="val f29"/>
              <a:gd name="f34" fmla="+- f26 0 f25"/>
              <a:gd name="f35" fmla="*/ f27 1 21600"/>
              <a:gd name="f36" fmla="*/ f28 f20 1"/>
              <a:gd name="f37" fmla="*/ f29 f19 1"/>
              <a:gd name="f38" fmla="*/ f23 f19 1"/>
              <a:gd name="f39" fmla="*/ f24 f19 1"/>
              <a:gd name="f40" fmla="*/ f30 1 f6"/>
              <a:gd name="f41" fmla="*/ f10 f19 1"/>
              <a:gd name="f42" fmla="*/ f31 1 21600"/>
              <a:gd name="f43" fmla="+- f32 f32 0"/>
              <a:gd name="f44" fmla="*/ f33 1 21600"/>
              <a:gd name="f45" fmla="*/ f33 f33 1"/>
              <a:gd name="f46" fmla="*/ f34 1 2"/>
              <a:gd name="f47" fmla="*/ 21600 f35 1"/>
              <a:gd name="f48" fmla="*/ 0 f35 1"/>
              <a:gd name="f49" fmla="+- f40 0 f5"/>
              <a:gd name="f50" fmla="*/ f33 f19 1"/>
              <a:gd name="f51" fmla="*/ 0 f42 1"/>
              <a:gd name="f52" fmla="+- f43 0 21600"/>
              <a:gd name="f53" fmla="*/ f44 f44 1"/>
              <a:gd name="f54" fmla="+- f13 0 f45"/>
              <a:gd name="f55" fmla="+- f25 f46 0"/>
              <a:gd name="f56" fmla="*/ f47 1 f35"/>
              <a:gd name="f57" fmla="*/ f48 1 f35"/>
              <a:gd name="f58" fmla="+- f52 f32 0"/>
              <a:gd name="f59" fmla="+- 1 0 f53"/>
              <a:gd name="f60" fmla="+- f52 0 128"/>
              <a:gd name="f61" fmla="sqrt f54"/>
              <a:gd name="f62" fmla="+- 0 0 f55"/>
              <a:gd name="f63" fmla="+- f10 0 f55"/>
              <a:gd name="f64" fmla="+- f33 0 f55"/>
              <a:gd name="f65" fmla="*/ f51 1 f42"/>
              <a:gd name="f66" fmla="*/ f56 f20 1"/>
              <a:gd name="f67" fmla="*/ f57 f19 1"/>
              <a:gd name="f68" fmla="sqrt f59"/>
              <a:gd name="f69" fmla="+- f61 21600 0"/>
              <a:gd name="f70" fmla="+- 0 0 f63"/>
              <a:gd name="f71" fmla="+- 0 0 f64"/>
              <a:gd name="f72" fmla="+- 0 0 f62"/>
              <a:gd name="f73" fmla="*/ f65 f19 1"/>
              <a:gd name="f74" fmla="*/ f13 1 f69"/>
              <a:gd name="f75" fmla="+- 0 0 f70"/>
              <a:gd name="f76" fmla="+- 0 0 f71"/>
              <a:gd name="f77" fmla="+- 0 0 f72"/>
              <a:gd name="f78" fmla="+- f74 64 0"/>
              <a:gd name="f79" fmla="pin f78 f0 f60"/>
              <a:gd name="f80" fmla="val f79"/>
              <a:gd name="f81" fmla="*/ f79 f20 1"/>
              <a:gd name="f82" fmla="+- f80 21600 0"/>
              <a:gd name="f83" fmla="+- f58 0 f80"/>
              <a:gd name="f84" fmla="+- 21600 f80 0"/>
              <a:gd name="f85" fmla="+- f52 0 f80"/>
              <a:gd name="f86" fmla="+- f82 0 f32"/>
              <a:gd name="f87" fmla="*/ f83 1 2"/>
              <a:gd name="f88" fmla="*/ f84 1 2"/>
              <a:gd name="f89" fmla="*/ f85 1 2"/>
              <a:gd name="f90" fmla="min f85 f32"/>
              <a:gd name="f91" fmla="max f85 f32"/>
              <a:gd name="f92" fmla="*/ f86 1 2"/>
              <a:gd name="f93" fmla="min 0 f86"/>
              <a:gd name="f94" fmla="max 0 f86"/>
              <a:gd name="f95" fmla="+- f91 0 f90"/>
              <a:gd name="f96" fmla="*/ f89 f20 1"/>
              <a:gd name="f97" fmla="*/ f88 f20 1"/>
              <a:gd name="f98" fmla="*/ f92 f68 1"/>
              <a:gd name="f99" fmla="+- f92 f87 0"/>
              <a:gd name="f100" fmla="*/ f92 1 2"/>
              <a:gd name="f101" fmla="+- f94 0 f93"/>
              <a:gd name="f102" fmla="*/ f95 1 2"/>
              <a:gd name="f103" fmla="+- f92 f98 0"/>
              <a:gd name="f104" fmla="+- f87 f98 0"/>
              <a:gd name="f105" fmla="*/ f99 1 2"/>
              <a:gd name="f106" fmla="+- f32 0 f100"/>
              <a:gd name="f107" fmla="*/ f101 1 2"/>
              <a:gd name="f108" fmla="+- f90 f102 0"/>
              <a:gd name="f109" fmla="*/ f46 f102 1"/>
              <a:gd name="f110" fmla="*/ f100 f20 1"/>
              <a:gd name="f111" fmla="+- f103 f32 0"/>
              <a:gd name="f112" fmla="+- f105 0 f92"/>
              <a:gd name="f113" fmla="+- f93 f107 0"/>
              <a:gd name="f114" fmla="*/ f46 f107 1"/>
              <a:gd name="f115" fmla="+- f87 0 f108"/>
              <a:gd name="f116" fmla="+- f104 0 f108"/>
              <a:gd name="f117" fmla="+- f105 0 f108"/>
              <a:gd name="f118" fmla="+- f85 0 f108"/>
              <a:gd name="f119" fmla="*/ f106 f20 1"/>
              <a:gd name="f120" fmla="*/ f105 f20 1"/>
              <a:gd name="f121" fmla="+- f111 0 21600"/>
              <a:gd name="f122" fmla="*/ f112 1 f92"/>
              <a:gd name="f123" fmla="+- 0 0 f113"/>
              <a:gd name="f124" fmla="+- f92 0 f113"/>
              <a:gd name="f125" fmla="+- 0 0 f115"/>
              <a:gd name="f126" fmla="+- 0 0 f116"/>
              <a:gd name="f127" fmla="+- f103 0 f113"/>
              <a:gd name="f128" fmla="+- f105 0 f113"/>
              <a:gd name="f129" fmla="+- 0 0 f118"/>
              <a:gd name="f130" fmla="+- f111 0 f80"/>
              <a:gd name="f131" fmla="+- 0 0 f117"/>
              <a:gd name="f132" fmla="*/ f122 f122 1"/>
              <a:gd name="f133" fmla="+- 0 0 f124"/>
              <a:gd name="f134" fmla="+- 0 0 f127"/>
              <a:gd name="f135" fmla="+- 0 0 f128"/>
              <a:gd name="f136" fmla="+- 0 0 f125"/>
              <a:gd name="f137" fmla="+- 0 0 f126"/>
              <a:gd name="f138" fmla="+- 0 0 f129"/>
              <a:gd name="f139" fmla="+- 0 0 f123"/>
              <a:gd name="f140" fmla="+- 0 0 f131"/>
              <a:gd name="f141" fmla="*/ f121 f20 1"/>
              <a:gd name="f142" fmla="*/ f130 f20 1"/>
              <a:gd name="f143" fmla="at2 f75 f136"/>
              <a:gd name="f144" fmla="at2 f76 f137"/>
              <a:gd name="f145" fmla="at2 f77 f138"/>
              <a:gd name="f146" fmla="+- 1 0 f132"/>
              <a:gd name="f147" fmla="+- 0 0 f139"/>
              <a:gd name="f148" fmla="+- 0 0 f133"/>
              <a:gd name="f149" fmla="+- 0 0 f134"/>
              <a:gd name="f150" fmla="+- 0 0 f135"/>
              <a:gd name="f151" fmla="+- f143 f5 0"/>
              <a:gd name="f152" fmla="+- f144 f5 0"/>
              <a:gd name="f153" fmla="+- f145 f5 0"/>
              <a:gd name="f154" fmla="at2 f77 f147"/>
              <a:gd name="f155" fmla="at2 f75 f148"/>
              <a:gd name="f156" fmla="at2 f76 f149"/>
              <a:gd name="f157" fmla="sqrt f146"/>
              <a:gd name="f158" fmla="*/ f151 f11 1"/>
              <a:gd name="f159" fmla="*/ f152 f11 1"/>
              <a:gd name="f160" fmla="*/ f153 f11 1"/>
              <a:gd name="f161" fmla="+- f154 f5 0"/>
              <a:gd name="f162" fmla="+- f155 f5 0"/>
              <a:gd name="f163" fmla="+- f156 f5 0"/>
              <a:gd name="f164" fmla="*/ 21600 f157 1"/>
              <a:gd name="f165" fmla="*/ f158 1 f4"/>
              <a:gd name="f166" fmla="*/ f159 1 f4"/>
              <a:gd name="f167" fmla="*/ f160 1 f4"/>
              <a:gd name="f168" fmla="*/ f161 f11 1"/>
              <a:gd name="f169" fmla="*/ f162 f11 1"/>
              <a:gd name="f170" fmla="*/ f163 f11 1"/>
              <a:gd name="f171" fmla="+- f164 0 f55"/>
              <a:gd name="f172" fmla="+- 0 0 f165"/>
              <a:gd name="f173" fmla="+- 0 0 f166"/>
              <a:gd name="f174" fmla="+- 0 0 f167"/>
              <a:gd name="f175" fmla="*/ f168 1 f4"/>
              <a:gd name="f176" fmla="*/ f169 1 f4"/>
              <a:gd name="f177" fmla="*/ f170 1 f4"/>
              <a:gd name="f178" fmla="+- 0 0 f171"/>
              <a:gd name="f179" fmla="val f172"/>
              <a:gd name="f180" fmla="val f173"/>
              <a:gd name="f181" fmla="val f174"/>
              <a:gd name="f182" fmla="+- 0 0 f175"/>
              <a:gd name="f183" fmla="+- 0 0 f176"/>
              <a:gd name="f184" fmla="+- 0 0 f177"/>
              <a:gd name="f185" fmla="+- 0 0 f178"/>
              <a:gd name="f186" fmla="+- 0 0 f179"/>
              <a:gd name="f187" fmla="+- 0 0 f180"/>
              <a:gd name="f188" fmla="+- 0 0 f181"/>
              <a:gd name="f189" fmla="val f182"/>
              <a:gd name="f190" fmla="val f183"/>
              <a:gd name="f191" fmla="val f184"/>
              <a:gd name="f192" fmla="at2 f185 f150"/>
              <a:gd name="f193" fmla="at2 f185 f140"/>
              <a:gd name="f194" fmla="*/ f186 f4 1"/>
              <a:gd name="f195" fmla="*/ f187 f4 1"/>
              <a:gd name="f196" fmla="*/ f188 f4 1"/>
              <a:gd name="f197" fmla="+- 0 0 f189"/>
              <a:gd name="f198" fmla="+- 0 0 f190"/>
              <a:gd name="f199" fmla="+- 0 0 f191"/>
              <a:gd name="f200" fmla="+- f192 f5 0"/>
              <a:gd name="f201" fmla="+- f193 f5 0"/>
              <a:gd name="f202" fmla="*/ f194 1 f11"/>
              <a:gd name="f203" fmla="*/ f195 1 f11"/>
              <a:gd name="f204" fmla="*/ f196 1 f11"/>
              <a:gd name="f205" fmla="*/ f197 f4 1"/>
              <a:gd name="f206" fmla="*/ f198 f4 1"/>
              <a:gd name="f207" fmla="*/ f199 f4 1"/>
              <a:gd name="f208" fmla="*/ f200 f11 1"/>
              <a:gd name="f209" fmla="*/ f201 f11 1"/>
              <a:gd name="f210" fmla="+- f202 0 f5"/>
              <a:gd name="f211" fmla="+- f203 0 f5"/>
              <a:gd name="f212" fmla="+- f204 0 f5"/>
              <a:gd name="f213" fmla="*/ f205 1 f11"/>
              <a:gd name="f214" fmla="*/ f206 1 f11"/>
              <a:gd name="f215" fmla="*/ f207 1 f11"/>
              <a:gd name="f216" fmla="*/ f208 1 f4"/>
              <a:gd name="f217" fmla="*/ f209 1 f4"/>
              <a:gd name="f218" fmla="+- f213 0 f5"/>
              <a:gd name="f219" fmla="+- f214 0 f5"/>
              <a:gd name="f220" fmla="+- f215 0 f5"/>
              <a:gd name="f221" fmla="+- 0 0 f216"/>
              <a:gd name="f222" fmla="+- 0 0 f217"/>
              <a:gd name="f223" fmla="+- f211 0 f210"/>
              <a:gd name="f224" fmla="+- f210 f5 0"/>
              <a:gd name="f225" fmla="val f221"/>
              <a:gd name="f226" fmla="val f222"/>
              <a:gd name="f227" fmla="+- f219 0 f218"/>
              <a:gd name="f228" fmla="+- f223 f3 0"/>
              <a:gd name="f229" fmla="*/ f224 f11 1"/>
              <a:gd name="f230" fmla="+- f218 f5 0"/>
              <a:gd name="f231" fmla="+- f220 f5 0"/>
              <a:gd name="f232" fmla="+- 0 0 f225"/>
              <a:gd name="f233" fmla="+- 0 0 f226"/>
              <a:gd name="f234" fmla="+- f227 f3 0"/>
              <a:gd name="f235" fmla="?: f223 f223 f228"/>
              <a:gd name="f236" fmla="*/ f229 1 f4"/>
              <a:gd name="f237" fmla="*/ f230 f11 1"/>
              <a:gd name="f238" fmla="*/ f231 f11 1"/>
              <a:gd name="f239" fmla="*/ f232 f4 1"/>
              <a:gd name="f240" fmla="*/ f233 f4 1"/>
              <a:gd name="f241" fmla="?: f227 f227 f234"/>
              <a:gd name="f242" fmla="+- 0 0 f236"/>
              <a:gd name="f243" fmla="*/ f237 1 f4"/>
              <a:gd name="f244" fmla="*/ f238 1 f4"/>
              <a:gd name="f245" fmla="*/ f239 1 f11"/>
              <a:gd name="f246" fmla="*/ f240 1 f11"/>
              <a:gd name="f247" fmla="+- 0 0 f242"/>
              <a:gd name="f248" fmla="+- 0 0 f243"/>
              <a:gd name="f249" fmla="+- 0 0 f244"/>
              <a:gd name="f250" fmla="+- f245 0 f5"/>
              <a:gd name="f251" fmla="+- f246 0 f5"/>
              <a:gd name="f252" fmla="*/ f247 f4 1"/>
              <a:gd name="f253" fmla="+- 0 0 f248"/>
              <a:gd name="f254" fmla="+- 0 0 f249"/>
              <a:gd name="f255" fmla="+- f250 0 f220"/>
              <a:gd name="f256" fmla="+- f212 0 f251"/>
              <a:gd name="f257" fmla="+- f251 0 f210"/>
              <a:gd name="f258" fmla="*/ f252 1 f11"/>
              <a:gd name="f259" fmla="*/ f253 f4 1"/>
              <a:gd name="f260" fmla="*/ f254 f4 1"/>
              <a:gd name="f261" fmla="+- f251 f5 0"/>
              <a:gd name="f262" fmla="+- f255 0 f3"/>
              <a:gd name="f263" fmla="+- f256 0 f3"/>
              <a:gd name="f264" fmla="+- f257 0 f3"/>
              <a:gd name="f265" fmla="+- f258 0 f5"/>
              <a:gd name="f266" fmla="*/ f259 1 f11"/>
              <a:gd name="f267" fmla="*/ f260 1 f11"/>
              <a:gd name="f268" fmla="*/ f261 f11 1"/>
              <a:gd name="f269" fmla="cos 1 f265"/>
              <a:gd name="f270" fmla="sin 1 f265"/>
              <a:gd name="f271" fmla="?: f255 f262 f255"/>
              <a:gd name="f272" fmla="?: f256 f263 f256"/>
              <a:gd name="f273" fmla="?: f257 f264 f257"/>
              <a:gd name="f274" fmla="+- f266 0 f5"/>
              <a:gd name="f275" fmla="+- f267 0 f5"/>
              <a:gd name="f276" fmla="*/ f268 1 f4"/>
              <a:gd name="f277" fmla="+- 0 0 f269"/>
              <a:gd name="f278" fmla="+- 0 0 f270"/>
              <a:gd name="f279" fmla="cos 1 f274"/>
              <a:gd name="f280" fmla="sin 1 f274"/>
              <a:gd name="f281" fmla="cos 1 f275"/>
              <a:gd name="f282" fmla="sin 1 f275"/>
              <a:gd name="f283" fmla="+- 0 0 f276"/>
              <a:gd name="f284" fmla="+- 0 0 f277"/>
              <a:gd name="f285" fmla="+- 0 0 f278"/>
              <a:gd name="f286" fmla="+- 0 0 f279"/>
              <a:gd name="f287" fmla="+- 0 0 f280"/>
              <a:gd name="f288" fmla="+- 0 0 f281"/>
              <a:gd name="f289" fmla="+- 0 0 f282"/>
              <a:gd name="f290" fmla="+- 0 0 f283"/>
              <a:gd name="f291" fmla="val f284"/>
              <a:gd name="f292" fmla="val f285"/>
              <a:gd name="f293" fmla="+- 0 0 f286"/>
              <a:gd name="f294" fmla="+- 0 0 f287"/>
              <a:gd name="f295" fmla="+- 0 0 f288"/>
              <a:gd name="f296" fmla="+- 0 0 f289"/>
              <a:gd name="f297" fmla="*/ f290 f4 1"/>
              <a:gd name="f298" fmla="+- 0 0 f291"/>
              <a:gd name="f299" fmla="+- 0 0 f292"/>
              <a:gd name="f300" fmla="val f293"/>
              <a:gd name="f301" fmla="val f294"/>
              <a:gd name="f302" fmla="val f295"/>
              <a:gd name="f303" fmla="val f296"/>
              <a:gd name="f304" fmla="*/ f297 1 f11"/>
              <a:gd name="f305" fmla="+- 0 0 f300"/>
              <a:gd name="f306" fmla="+- 0 0 f301"/>
              <a:gd name="f307" fmla="+- 0 0 f302"/>
              <a:gd name="f308" fmla="+- 0 0 f303"/>
              <a:gd name="f309" fmla="*/ f102 f298 1"/>
              <a:gd name="f310" fmla="*/ f46 f299 1"/>
              <a:gd name="f311" fmla="+- f304 0 f5"/>
              <a:gd name="f312" fmla="*/ f107 f305 1"/>
              <a:gd name="f313" fmla="*/ f46 f306 1"/>
              <a:gd name="f314" fmla="*/ f309 f309 1"/>
              <a:gd name="f315" fmla="*/ f310 f310 1"/>
              <a:gd name="f316" fmla="*/ f107 f307 1"/>
              <a:gd name="f317" fmla="*/ f46 f308 1"/>
              <a:gd name="f318" fmla="cos 1 f311"/>
              <a:gd name="f319" fmla="sin 1 f311"/>
              <a:gd name="f320" fmla="+- 0 0 f318"/>
              <a:gd name="f321" fmla="+- 0 0 f319"/>
              <a:gd name="f322" fmla="*/ f312 f312 1"/>
              <a:gd name="f323" fmla="*/ f313 f313 1"/>
              <a:gd name="f324" fmla="+- f314 f315 0"/>
              <a:gd name="f325" fmla="*/ f316 f316 1"/>
              <a:gd name="f326" fmla="*/ f317 f317 1"/>
              <a:gd name="f327" fmla="+- 0 0 f320"/>
              <a:gd name="f328" fmla="+- 0 0 f321"/>
              <a:gd name="f329" fmla="+- f322 f323 0"/>
              <a:gd name="f330" fmla="sqrt f324"/>
              <a:gd name="f331" fmla="+- f325 f326 0"/>
              <a:gd name="f332" fmla="val f327"/>
              <a:gd name="f333" fmla="val f328"/>
              <a:gd name="f334" fmla="sqrt f329"/>
              <a:gd name="f335" fmla="*/ f109 1 f330"/>
              <a:gd name="f336" fmla="sqrt f331"/>
              <a:gd name="f337" fmla="+- 0 0 f332"/>
              <a:gd name="f338" fmla="+- 0 0 f333"/>
              <a:gd name="f339" fmla="*/ f114 1 f334"/>
              <a:gd name="f340" fmla="*/ f298 f335 1"/>
              <a:gd name="f341" fmla="*/ f299 f335 1"/>
              <a:gd name="f342" fmla="*/ f114 1 f336"/>
              <a:gd name="f343" fmla="*/ f305 f339 1"/>
              <a:gd name="f344" fmla="*/ f306 f339 1"/>
              <a:gd name="f345" fmla="+- f55 0 f340"/>
              <a:gd name="f346" fmla="+- f108 0 f341"/>
              <a:gd name="f347" fmla="*/ f307 f342 1"/>
              <a:gd name="f348" fmla="*/ f308 f342 1"/>
              <a:gd name="f349" fmla="*/ f102 f337 1"/>
              <a:gd name="f350" fmla="*/ f46 f338 1"/>
              <a:gd name="f351" fmla="+- f55 0 f343"/>
              <a:gd name="f352" fmla="+- f113 0 f344"/>
              <a:gd name="f353" fmla="+- f55 0 f347"/>
              <a:gd name="f354" fmla="+- f113 0 f348"/>
              <a:gd name="f355" fmla="*/ f349 f349 1"/>
              <a:gd name="f356" fmla="*/ f350 f350 1"/>
              <a:gd name="f357" fmla="+- f355 f356 0"/>
              <a:gd name="f358" fmla="sqrt f357"/>
              <a:gd name="f359" fmla="*/ f109 1 f358"/>
              <a:gd name="f360" fmla="*/ f337 f359 1"/>
              <a:gd name="f361" fmla="*/ f338 f359 1"/>
              <a:gd name="f362" fmla="+- f55 0 f360"/>
              <a:gd name="f363" fmla="+- f108 0 f361"/>
            </a:gdLst>
            <a:ahLst>
              <a:ahXY gdRefY="f0" minY="f78" maxY="f60">
                <a:pos x="f73" y="f81"/>
              </a:ahXY>
              <a:ahXY gdRefY="f1" minY="f9" maxY="f10">
                <a:pos x="f73" y="f36"/>
              </a:ahXY>
              <a:ahXY gdRefX="f2" minX="f9" maxX="f10">
                <a:pos x="f37" y="f6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67" y="f96"/>
              </a:cxn>
              <a:cxn ang="f49">
                <a:pos x="f50" y="f141"/>
              </a:cxn>
              <a:cxn ang="f49">
                <a:pos x="f67" y="f97"/>
              </a:cxn>
              <a:cxn ang="f49">
                <a:pos x="f50" y="f142"/>
              </a:cxn>
              <a:cxn ang="f49">
                <a:pos x="f41" y="f120"/>
              </a:cxn>
            </a:cxnLst>
            <a:rect l="f38" t="f110" r="f39" b="f119"/>
            <a:pathLst>
              <a:path w="21600" h="21600">
                <a:moveTo>
                  <a:pt x="f351" y="f352"/>
                </a:moveTo>
                <a:arcTo wR="f46" hR="f107" stAng="f218" swAng="f241"/>
                <a:moveTo>
                  <a:pt x="f345" y="f346"/>
                </a:moveTo>
                <a:arcTo wR="f46" hR="f102" stAng="f210" swAng="f235"/>
                <a:lnTo>
                  <a:pt x="f33" y="f130"/>
                </a:lnTo>
                <a:lnTo>
                  <a:pt x="f9" y="f88"/>
                </a:lnTo>
                <a:lnTo>
                  <a:pt x="f33" y="f121"/>
                </a:lnTo>
                <a:lnTo>
                  <a:pt x="f353" y="f354"/>
                </a:lnTo>
                <a:arcTo wR="f46" hR="f107" stAng="f220" swAng="f271"/>
                <a:lnTo>
                  <a:pt x="f362" y="f363"/>
                </a:lnTo>
                <a:arcTo wR="f46" hR="f102" stAng="f251" swAng="f272"/>
                <a:close/>
              </a:path>
              <a:path w="21600" h="21600" fill="none">
                <a:moveTo>
                  <a:pt x="f345" y="f346"/>
                </a:moveTo>
                <a:arcTo wR="f46" hR="f102" stAng="f210" swAng="f273"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AutoShape 14"/>
          <p:cNvSpPr/>
          <p:nvPr/>
        </p:nvSpPr>
        <p:spPr>
          <a:xfrm>
            <a:off x="1907639" y="4580997"/>
            <a:ext cx="0" cy="0"/>
          </a:xfrm>
          <a:custGeom>
            <a:avLst>
              <a:gd name="f0" fmla="val 12960"/>
              <a:gd name="f1" fmla="val 19440"/>
              <a:gd name="f2" fmla="val 7200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val 21600"/>
              <a:gd name="f11" fmla="*/ 5419351 1 1725033"/>
              <a:gd name="f12" fmla="+- 0 0 21600"/>
              <a:gd name="f13" fmla="*/ 21600 21600 1"/>
              <a:gd name="f14" fmla="*/ 21600 2195 1"/>
              <a:gd name="f15" fmla="*/ 21600 14189 1"/>
              <a:gd name="f16" fmla="val -2147483647"/>
              <a:gd name="f17" fmla="val 2147483647"/>
              <a:gd name="f18" fmla="+- 0 0 0"/>
              <a:gd name="f19" fmla="*/ f7 1 21600"/>
              <a:gd name="f20" fmla="*/ f8 1 21600"/>
              <a:gd name="f21" fmla="val f9"/>
              <a:gd name="f22" fmla="val f10"/>
              <a:gd name="f23" fmla="*/ f14 1 16384"/>
              <a:gd name="f24" fmla="*/ f15 1 16384"/>
              <a:gd name="f25" fmla="min f12 f10"/>
              <a:gd name="f26" fmla="max f12 f10"/>
              <a:gd name="f27" fmla="+- f10 0 f9"/>
              <a:gd name="f28" fmla="pin 0 f1 21600"/>
              <a:gd name="f29" fmla="pin 0 f2 21600"/>
              <a:gd name="f30" fmla="*/ f18 f4 1"/>
              <a:gd name="f31" fmla="+- f22 0 f21"/>
              <a:gd name="f32" fmla="val f28"/>
              <a:gd name="f33" fmla="val f29"/>
              <a:gd name="f34" fmla="+- f26 0 f25"/>
              <a:gd name="f35" fmla="*/ f27 1 21600"/>
              <a:gd name="f36" fmla="*/ f28 f20 1"/>
              <a:gd name="f37" fmla="*/ f29 f19 1"/>
              <a:gd name="f38" fmla="*/ f23 f19 1"/>
              <a:gd name="f39" fmla="*/ f24 f19 1"/>
              <a:gd name="f40" fmla="*/ f30 1 f6"/>
              <a:gd name="f41" fmla="*/ f10 f19 1"/>
              <a:gd name="f42" fmla="*/ f31 1 21600"/>
              <a:gd name="f43" fmla="+- f32 f32 0"/>
              <a:gd name="f44" fmla="*/ f33 1 21600"/>
              <a:gd name="f45" fmla="*/ f33 f33 1"/>
              <a:gd name="f46" fmla="*/ f34 1 2"/>
              <a:gd name="f47" fmla="*/ 21600 f35 1"/>
              <a:gd name="f48" fmla="*/ 0 f35 1"/>
              <a:gd name="f49" fmla="+- f40 0 f5"/>
              <a:gd name="f50" fmla="*/ f33 f19 1"/>
              <a:gd name="f51" fmla="*/ 0 f42 1"/>
              <a:gd name="f52" fmla="+- f43 0 21600"/>
              <a:gd name="f53" fmla="*/ f44 f44 1"/>
              <a:gd name="f54" fmla="+- f13 0 f45"/>
              <a:gd name="f55" fmla="+- f25 f46 0"/>
              <a:gd name="f56" fmla="*/ f47 1 f35"/>
              <a:gd name="f57" fmla="*/ f48 1 f35"/>
              <a:gd name="f58" fmla="+- f52 f32 0"/>
              <a:gd name="f59" fmla="+- 1 0 f53"/>
              <a:gd name="f60" fmla="+- f52 0 128"/>
              <a:gd name="f61" fmla="sqrt f54"/>
              <a:gd name="f62" fmla="+- 0 0 f55"/>
              <a:gd name="f63" fmla="+- f10 0 f55"/>
              <a:gd name="f64" fmla="+- f33 0 f55"/>
              <a:gd name="f65" fmla="*/ f51 1 f42"/>
              <a:gd name="f66" fmla="*/ f56 f20 1"/>
              <a:gd name="f67" fmla="*/ f57 f19 1"/>
              <a:gd name="f68" fmla="sqrt f59"/>
              <a:gd name="f69" fmla="+- f61 21600 0"/>
              <a:gd name="f70" fmla="+- 0 0 f63"/>
              <a:gd name="f71" fmla="+- 0 0 f64"/>
              <a:gd name="f72" fmla="+- 0 0 f62"/>
              <a:gd name="f73" fmla="*/ f65 f19 1"/>
              <a:gd name="f74" fmla="*/ f13 1 f69"/>
              <a:gd name="f75" fmla="+- 0 0 f70"/>
              <a:gd name="f76" fmla="+- 0 0 f71"/>
              <a:gd name="f77" fmla="+- 0 0 f72"/>
              <a:gd name="f78" fmla="+- f74 64 0"/>
              <a:gd name="f79" fmla="pin f78 f0 f60"/>
              <a:gd name="f80" fmla="val f79"/>
              <a:gd name="f81" fmla="*/ f79 f20 1"/>
              <a:gd name="f82" fmla="+- f80 21600 0"/>
              <a:gd name="f83" fmla="+- f58 0 f80"/>
              <a:gd name="f84" fmla="+- 21600 f80 0"/>
              <a:gd name="f85" fmla="+- f52 0 f80"/>
              <a:gd name="f86" fmla="+- f82 0 f32"/>
              <a:gd name="f87" fmla="*/ f83 1 2"/>
              <a:gd name="f88" fmla="*/ f84 1 2"/>
              <a:gd name="f89" fmla="*/ f85 1 2"/>
              <a:gd name="f90" fmla="min f85 f32"/>
              <a:gd name="f91" fmla="max f85 f32"/>
              <a:gd name="f92" fmla="*/ f86 1 2"/>
              <a:gd name="f93" fmla="min 0 f86"/>
              <a:gd name="f94" fmla="max 0 f86"/>
              <a:gd name="f95" fmla="+- f91 0 f90"/>
              <a:gd name="f96" fmla="*/ f89 f20 1"/>
              <a:gd name="f97" fmla="*/ f88 f20 1"/>
              <a:gd name="f98" fmla="*/ f92 f68 1"/>
              <a:gd name="f99" fmla="+- f92 f87 0"/>
              <a:gd name="f100" fmla="*/ f92 1 2"/>
              <a:gd name="f101" fmla="+- f94 0 f93"/>
              <a:gd name="f102" fmla="*/ f95 1 2"/>
              <a:gd name="f103" fmla="+- f92 f98 0"/>
              <a:gd name="f104" fmla="+- f87 f98 0"/>
              <a:gd name="f105" fmla="*/ f99 1 2"/>
              <a:gd name="f106" fmla="+- f32 0 f100"/>
              <a:gd name="f107" fmla="*/ f101 1 2"/>
              <a:gd name="f108" fmla="+- f90 f102 0"/>
              <a:gd name="f109" fmla="*/ f46 f102 1"/>
              <a:gd name="f110" fmla="*/ f100 f20 1"/>
              <a:gd name="f111" fmla="+- f103 f32 0"/>
              <a:gd name="f112" fmla="+- f105 0 f92"/>
              <a:gd name="f113" fmla="+- f93 f107 0"/>
              <a:gd name="f114" fmla="*/ f46 f107 1"/>
              <a:gd name="f115" fmla="+- f87 0 f108"/>
              <a:gd name="f116" fmla="+- f104 0 f108"/>
              <a:gd name="f117" fmla="+- f105 0 f108"/>
              <a:gd name="f118" fmla="+- f85 0 f108"/>
              <a:gd name="f119" fmla="*/ f106 f20 1"/>
              <a:gd name="f120" fmla="*/ f105 f20 1"/>
              <a:gd name="f121" fmla="+- f111 0 21600"/>
              <a:gd name="f122" fmla="*/ f112 1 f92"/>
              <a:gd name="f123" fmla="+- 0 0 f113"/>
              <a:gd name="f124" fmla="+- f92 0 f113"/>
              <a:gd name="f125" fmla="+- 0 0 f115"/>
              <a:gd name="f126" fmla="+- 0 0 f116"/>
              <a:gd name="f127" fmla="+- f103 0 f113"/>
              <a:gd name="f128" fmla="+- f105 0 f113"/>
              <a:gd name="f129" fmla="+- 0 0 f118"/>
              <a:gd name="f130" fmla="+- f111 0 f80"/>
              <a:gd name="f131" fmla="+- 0 0 f117"/>
              <a:gd name="f132" fmla="*/ f122 f122 1"/>
              <a:gd name="f133" fmla="+- 0 0 f124"/>
              <a:gd name="f134" fmla="+- 0 0 f127"/>
              <a:gd name="f135" fmla="+- 0 0 f128"/>
              <a:gd name="f136" fmla="+- 0 0 f125"/>
              <a:gd name="f137" fmla="+- 0 0 f126"/>
              <a:gd name="f138" fmla="+- 0 0 f129"/>
              <a:gd name="f139" fmla="+- 0 0 f123"/>
              <a:gd name="f140" fmla="+- 0 0 f131"/>
              <a:gd name="f141" fmla="*/ f121 f20 1"/>
              <a:gd name="f142" fmla="*/ f130 f20 1"/>
              <a:gd name="f143" fmla="at2 f75 f136"/>
              <a:gd name="f144" fmla="at2 f76 f137"/>
              <a:gd name="f145" fmla="at2 f77 f138"/>
              <a:gd name="f146" fmla="+- 1 0 f132"/>
              <a:gd name="f147" fmla="+- 0 0 f139"/>
              <a:gd name="f148" fmla="+- 0 0 f133"/>
              <a:gd name="f149" fmla="+- 0 0 f134"/>
              <a:gd name="f150" fmla="+- 0 0 f135"/>
              <a:gd name="f151" fmla="+- f143 f5 0"/>
              <a:gd name="f152" fmla="+- f144 f5 0"/>
              <a:gd name="f153" fmla="+- f145 f5 0"/>
              <a:gd name="f154" fmla="at2 f77 f147"/>
              <a:gd name="f155" fmla="at2 f75 f148"/>
              <a:gd name="f156" fmla="at2 f76 f149"/>
              <a:gd name="f157" fmla="sqrt f146"/>
              <a:gd name="f158" fmla="*/ f151 f11 1"/>
              <a:gd name="f159" fmla="*/ f152 f11 1"/>
              <a:gd name="f160" fmla="*/ f153 f11 1"/>
              <a:gd name="f161" fmla="+- f154 f5 0"/>
              <a:gd name="f162" fmla="+- f155 f5 0"/>
              <a:gd name="f163" fmla="+- f156 f5 0"/>
              <a:gd name="f164" fmla="*/ 21600 f157 1"/>
              <a:gd name="f165" fmla="*/ f158 1 f4"/>
              <a:gd name="f166" fmla="*/ f159 1 f4"/>
              <a:gd name="f167" fmla="*/ f160 1 f4"/>
              <a:gd name="f168" fmla="*/ f161 f11 1"/>
              <a:gd name="f169" fmla="*/ f162 f11 1"/>
              <a:gd name="f170" fmla="*/ f163 f11 1"/>
              <a:gd name="f171" fmla="+- f164 0 f55"/>
              <a:gd name="f172" fmla="+- 0 0 f165"/>
              <a:gd name="f173" fmla="+- 0 0 f166"/>
              <a:gd name="f174" fmla="+- 0 0 f167"/>
              <a:gd name="f175" fmla="*/ f168 1 f4"/>
              <a:gd name="f176" fmla="*/ f169 1 f4"/>
              <a:gd name="f177" fmla="*/ f170 1 f4"/>
              <a:gd name="f178" fmla="+- 0 0 f171"/>
              <a:gd name="f179" fmla="val f172"/>
              <a:gd name="f180" fmla="val f173"/>
              <a:gd name="f181" fmla="val f174"/>
              <a:gd name="f182" fmla="+- 0 0 f175"/>
              <a:gd name="f183" fmla="+- 0 0 f176"/>
              <a:gd name="f184" fmla="+- 0 0 f177"/>
              <a:gd name="f185" fmla="+- 0 0 f178"/>
              <a:gd name="f186" fmla="+- 0 0 f179"/>
              <a:gd name="f187" fmla="+- 0 0 f180"/>
              <a:gd name="f188" fmla="+- 0 0 f181"/>
              <a:gd name="f189" fmla="val f182"/>
              <a:gd name="f190" fmla="val f183"/>
              <a:gd name="f191" fmla="val f184"/>
              <a:gd name="f192" fmla="at2 f185 f150"/>
              <a:gd name="f193" fmla="at2 f185 f140"/>
              <a:gd name="f194" fmla="*/ f186 f4 1"/>
              <a:gd name="f195" fmla="*/ f187 f4 1"/>
              <a:gd name="f196" fmla="*/ f188 f4 1"/>
              <a:gd name="f197" fmla="+- 0 0 f189"/>
              <a:gd name="f198" fmla="+- 0 0 f190"/>
              <a:gd name="f199" fmla="+- 0 0 f191"/>
              <a:gd name="f200" fmla="+- f192 f5 0"/>
              <a:gd name="f201" fmla="+- f193 f5 0"/>
              <a:gd name="f202" fmla="*/ f194 1 f11"/>
              <a:gd name="f203" fmla="*/ f195 1 f11"/>
              <a:gd name="f204" fmla="*/ f196 1 f11"/>
              <a:gd name="f205" fmla="*/ f197 f4 1"/>
              <a:gd name="f206" fmla="*/ f198 f4 1"/>
              <a:gd name="f207" fmla="*/ f199 f4 1"/>
              <a:gd name="f208" fmla="*/ f200 f11 1"/>
              <a:gd name="f209" fmla="*/ f201 f11 1"/>
              <a:gd name="f210" fmla="+- f202 0 f5"/>
              <a:gd name="f211" fmla="+- f203 0 f5"/>
              <a:gd name="f212" fmla="+- f204 0 f5"/>
              <a:gd name="f213" fmla="*/ f205 1 f11"/>
              <a:gd name="f214" fmla="*/ f206 1 f11"/>
              <a:gd name="f215" fmla="*/ f207 1 f11"/>
              <a:gd name="f216" fmla="*/ f208 1 f4"/>
              <a:gd name="f217" fmla="*/ f209 1 f4"/>
              <a:gd name="f218" fmla="+- f213 0 f5"/>
              <a:gd name="f219" fmla="+- f214 0 f5"/>
              <a:gd name="f220" fmla="+- f215 0 f5"/>
              <a:gd name="f221" fmla="+- 0 0 f216"/>
              <a:gd name="f222" fmla="+- 0 0 f217"/>
              <a:gd name="f223" fmla="+- f211 0 f210"/>
              <a:gd name="f224" fmla="+- f210 f5 0"/>
              <a:gd name="f225" fmla="val f221"/>
              <a:gd name="f226" fmla="val f222"/>
              <a:gd name="f227" fmla="+- f219 0 f218"/>
              <a:gd name="f228" fmla="+- f223 f3 0"/>
              <a:gd name="f229" fmla="*/ f224 f11 1"/>
              <a:gd name="f230" fmla="+- f218 f5 0"/>
              <a:gd name="f231" fmla="+- f220 f5 0"/>
              <a:gd name="f232" fmla="+- 0 0 f225"/>
              <a:gd name="f233" fmla="+- 0 0 f226"/>
              <a:gd name="f234" fmla="+- f227 f3 0"/>
              <a:gd name="f235" fmla="?: f223 f223 f228"/>
              <a:gd name="f236" fmla="*/ f229 1 f4"/>
              <a:gd name="f237" fmla="*/ f230 f11 1"/>
              <a:gd name="f238" fmla="*/ f231 f11 1"/>
              <a:gd name="f239" fmla="*/ f232 f4 1"/>
              <a:gd name="f240" fmla="*/ f233 f4 1"/>
              <a:gd name="f241" fmla="?: f227 f227 f234"/>
              <a:gd name="f242" fmla="+- 0 0 f236"/>
              <a:gd name="f243" fmla="*/ f237 1 f4"/>
              <a:gd name="f244" fmla="*/ f238 1 f4"/>
              <a:gd name="f245" fmla="*/ f239 1 f11"/>
              <a:gd name="f246" fmla="*/ f240 1 f11"/>
              <a:gd name="f247" fmla="+- 0 0 f242"/>
              <a:gd name="f248" fmla="+- 0 0 f243"/>
              <a:gd name="f249" fmla="+- 0 0 f244"/>
              <a:gd name="f250" fmla="+- f245 0 f5"/>
              <a:gd name="f251" fmla="+- f246 0 f5"/>
              <a:gd name="f252" fmla="*/ f247 f4 1"/>
              <a:gd name="f253" fmla="+- 0 0 f248"/>
              <a:gd name="f254" fmla="+- 0 0 f249"/>
              <a:gd name="f255" fmla="+- f250 0 f220"/>
              <a:gd name="f256" fmla="+- f212 0 f251"/>
              <a:gd name="f257" fmla="+- f251 0 f210"/>
              <a:gd name="f258" fmla="*/ f252 1 f11"/>
              <a:gd name="f259" fmla="*/ f253 f4 1"/>
              <a:gd name="f260" fmla="*/ f254 f4 1"/>
              <a:gd name="f261" fmla="+- f251 f5 0"/>
              <a:gd name="f262" fmla="+- f255 0 f3"/>
              <a:gd name="f263" fmla="+- f256 0 f3"/>
              <a:gd name="f264" fmla="+- f257 0 f3"/>
              <a:gd name="f265" fmla="+- f258 0 f5"/>
              <a:gd name="f266" fmla="*/ f259 1 f11"/>
              <a:gd name="f267" fmla="*/ f260 1 f11"/>
              <a:gd name="f268" fmla="*/ f261 f11 1"/>
              <a:gd name="f269" fmla="cos 1 f265"/>
              <a:gd name="f270" fmla="sin 1 f265"/>
              <a:gd name="f271" fmla="?: f255 f262 f255"/>
              <a:gd name="f272" fmla="?: f256 f263 f256"/>
              <a:gd name="f273" fmla="?: f257 f264 f257"/>
              <a:gd name="f274" fmla="+- f266 0 f5"/>
              <a:gd name="f275" fmla="+- f267 0 f5"/>
              <a:gd name="f276" fmla="*/ f268 1 f4"/>
              <a:gd name="f277" fmla="+- 0 0 f269"/>
              <a:gd name="f278" fmla="+- 0 0 f270"/>
              <a:gd name="f279" fmla="cos 1 f274"/>
              <a:gd name="f280" fmla="sin 1 f274"/>
              <a:gd name="f281" fmla="cos 1 f275"/>
              <a:gd name="f282" fmla="sin 1 f275"/>
              <a:gd name="f283" fmla="+- 0 0 f276"/>
              <a:gd name="f284" fmla="+- 0 0 f277"/>
              <a:gd name="f285" fmla="+- 0 0 f278"/>
              <a:gd name="f286" fmla="+- 0 0 f279"/>
              <a:gd name="f287" fmla="+- 0 0 f280"/>
              <a:gd name="f288" fmla="+- 0 0 f281"/>
              <a:gd name="f289" fmla="+- 0 0 f282"/>
              <a:gd name="f290" fmla="+- 0 0 f283"/>
              <a:gd name="f291" fmla="val f284"/>
              <a:gd name="f292" fmla="val f285"/>
              <a:gd name="f293" fmla="+- 0 0 f286"/>
              <a:gd name="f294" fmla="+- 0 0 f287"/>
              <a:gd name="f295" fmla="+- 0 0 f288"/>
              <a:gd name="f296" fmla="+- 0 0 f289"/>
              <a:gd name="f297" fmla="*/ f290 f4 1"/>
              <a:gd name="f298" fmla="+- 0 0 f291"/>
              <a:gd name="f299" fmla="+- 0 0 f292"/>
              <a:gd name="f300" fmla="val f293"/>
              <a:gd name="f301" fmla="val f294"/>
              <a:gd name="f302" fmla="val f295"/>
              <a:gd name="f303" fmla="val f296"/>
              <a:gd name="f304" fmla="*/ f297 1 f11"/>
              <a:gd name="f305" fmla="+- 0 0 f300"/>
              <a:gd name="f306" fmla="+- 0 0 f301"/>
              <a:gd name="f307" fmla="+- 0 0 f302"/>
              <a:gd name="f308" fmla="+- 0 0 f303"/>
              <a:gd name="f309" fmla="*/ f102 f298 1"/>
              <a:gd name="f310" fmla="*/ f46 f299 1"/>
              <a:gd name="f311" fmla="+- f304 0 f5"/>
              <a:gd name="f312" fmla="*/ f107 f305 1"/>
              <a:gd name="f313" fmla="*/ f46 f306 1"/>
              <a:gd name="f314" fmla="*/ f309 f309 1"/>
              <a:gd name="f315" fmla="*/ f310 f310 1"/>
              <a:gd name="f316" fmla="*/ f107 f307 1"/>
              <a:gd name="f317" fmla="*/ f46 f308 1"/>
              <a:gd name="f318" fmla="cos 1 f311"/>
              <a:gd name="f319" fmla="sin 1 f311"/>
              <a:gd name="f320" fmla="+- 0 0 f318"/>
              <a:gd name="f321" fmla="+- 0 0 f319"/>
              <a:gd name="f322" fmla="*/ f312 f312 1"/>
              <a:gd name="f323" fmla="*/ f313 f313 1"/>
              <a:gd name="f324" fmla="+- f314 f315 0"/>
              <a:gd name="f325" fmla="*/ f316 f316 1"/>
              <a:gd name="f326" fmla="*/ f317 f317 1"/>
              <a:gd name="f327" fmla="+- 0 0 f320"/>
              <a:gd name="f328" fmla="+- 0 0 f321"/>
              <a:gd name="f329" fmla="+- f322 f323 0"/>
              <a:gd name="f330" fmla="sqrt f324"/>
              <a:gd name="f331" fmla="+- f325 f326 0"/>
              <a:gd name="f332" fmla="val f327"/>
              <a:gd name="f333" fmla="val f328"/>
              <a:gd name="f334" fmla="sqrt f329"/>
              <a:gd name="f335" fmla="*/ f109 1 f330"/>
              <a:gd name="f336" fmla="sqrt f331"/>
              <a:gd name="f337" fmla="+- 0 0 f332"/>
              <a:gd name="f338" fmla="+- 0 0 f333"/>
              <a:gd name="f339" fmla="*/ f114 1 f334"/>
              <a:gd name="f340" fmla="*/ f298 f335 1"/>
              <a:gd name="f341" fmla="*/ f299 f335 1"/>
              <a:gd name="f342" fmla="*/ f114 1 f336"/>
              <a:gd name="f343" fmla="*/ f305 f339 1"/>
              <a:gd name="f344" fmla="*/ f306 f339 1"/>
              <a:gd name="f345" fmla="+- f55 0 f340"/>
              <a:gd name="f346" fmla="+- f108 0 f341"/>
              <a:gd name="f347" fmla="*/ f307 f342 1"/>
              <a:gd name="f348" fmla="*/ f308 f342 1"/>
              <a:gd name="f349" fmla="*/ f102 f337 1"/>
              <a:gd name="f350" fmla="*/ f46 f338 1"/>
              <a:gd name="f351" fmla="+- f55 0 f343"/>
              <a:gd name="f352" fmla="+- f113 0 f344"/>
              <a:gd name="f353" fmla="+- f55 0 f347"/>
              <a:gd name="f354" fmla="+- f113 0 f348"/>
              <a:gd name="f355" fmla="*/ f349 f349 1"/>
              <a:gd name="f356" fmla="*/ f350 f350 1"/>
              <a:gd name="f357" fmla="+- f355 f356 0"/>
              <a:gd name="f358" fmla="sqrt f357"/>
              <a:gd name="f359" fmla="*/ f109 1 f358"/>
              <a:gd name="f360" fmla="*/ f337 f359 1"/>
              <a:gd name="f361" fmla="*/ f338 f359 1"/>
              <a:gd name="f362" fmla="+- f55 0 f360"/>
              <a:gd name="f363" fmla="+- f108 0 f361"/>
            </a:gdLst>
            <a:ahLst>
              <a:ahXY gdRefY="f0" minY="f78" maxY="f60">
                <a:pos x="f73" y="f81"/>
              </a:ahXY>
              <a:ahXY gdRefY="f1" minY="f9" maxY="f10">
                <a:pos x="f73" y="f36"/>
              </a:ahXY>
              <a:ahXY gdRefX="f2" minX="f9" maxX="f10">
                <a:pos x="f37" y="f6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67" y="f96"/>
              </a:cxn>
              <a:cxn ang="f49">
                <a:pos x="f50" y="f141"/>
              </a:cxn>
              <a:cxn ang="f49">
                <a:pos x="f67" y="f97"/>
              </a:cxn>
              <a:cxn ang="f49">
                <a:pos x="f50" y="f142"/>
              </a:cxn>
              <a:cxn ang="f49">
                <a:pos x="f41" y="f120"/>
              </a:cxn>
            </a:cxnLst>
            <a:rect l="f38" t="f110" r="f39" b="f119"/>
            <a:pathLst>
              <a:path w="21600" h="21600">
                <a:moveTo>
                  <a:pt x="f351" y="f352"/>
                </a:moveTo>
                <a:arcTo wR="f46" hR="f107" stAng="f218" swAng="f241"/>
                <a:moveTo>
                  <a:pt x="f345" y="f346"/>
                </a:moveTo>
                <a:arcTo wR="f46" hR="f102" stAng="f210" swAng="f235"/>
                <a:lnTo>
                  <a:pt x="f33" y="f130"/>
                </a:lnTo>
                <a:lnTo>
                  <a:pt x="f9" y="f88"/>
                </a:lnTo>
                <a:lnTo>
                  <a:pt x="f33" y="f121"/>
                </a:lnTo>
                <a:lnTo>
                  <a:pt x="f353" y="f354"/>
                </a:lnTo>
                <a:arcTo wR="f46" hR="f107" stAng="f220" swAng="f271"/>
                <a:lnTo>
                  <a:pt x="f362" y="f363"/>
                </a:lnTo>
                <a:arcTo wR="f46" hR="f102" stAng="f251" swAng="f272"/>
                <a:close/>
              </a:path>
              <a:path w="21600" h="21600" fill="none">
                <a:moveTo>
                  <a:pt x="f345" y="f346"/>
                </a:moveTo>
                <a:arcTo wR="f46" hR="f102" stAng="f210" swAng="f273"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AutoShape 16"/>
          <p:cNvSpPr/>
          <p:nvPr/>
        </p:nvSpPr>
        <p:spPr>
          <a:xfrm rot="10615796">
            <a:off x="7167807" y="4171447"/>
            <a:ext cx="492450" cy="315129"/>
          </a:xfrm>
          <a:custGeom>
            <a:avLst>
              <a:gd name="f0" fmla="val 12960"/>
              <a:gd name="f1" fmla="val 19440"/>
              <a:gd name="f2" fmla="val 14400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val 21600"/>
              <a:gd name="f11" fmla="*/ 5419351 1 1725033"/>
              <a:gd name="f12" fmla="*/ 21600 2 1"/>
              <a:gd name="f13" fmla="*/ 21600 21600 1"/>
              <a:gd name="f14" fmla="*/ 21600 2195 1"/>
              <a:gd name="f15" fmla="*/ 21600 14189 1"/>
              <a:gd name="f16" fmla="val -2147483647"/>
              <a:gd name="f17" fmla="val 2147483647"/>
              <a:gd name="f18" fmla="+- 0 0 0"/>
              <a:gd name="f19" fmla="*/ f7 1 21600"/>
              <a:gd name="f20" fmla="*/ f8 1 21600"/>
              <a:gd name="f21" fmla="*/ f14 1 16384"/>
              <a:gd name="f22" fmla="*/ f15 1 16384"/>
              <a:gd name="f23" fmla="min 0 f12"/>
              <a:gd name="f24" fmla="max 0 f12"/>
              <a:gd name="f25" fmla="+- f10 0 f9"/>
              <a:gd name="f26" fmla="pin 0 f1 21600"/>
              <a:gd name="f27" fmla="pin 0 f2 21600"/>
              <a:gd name="f28" fmla="*/ f18 f4 1"/>
              <a:gd name="f29" fmla="val f26"/>
              <a:gd name="f30" fmla="val f27"/>
              <a:gd name="f31" fmla="+- f24 0 f23"/>
              <a:gd name="f32" fmla="*/ f25 1 21600"/>
              <a:gd name="f33" fmla="*/ f26 f20 1"/>
              <a:gd name="f34" fmla="*/ f27 f19 1"/>
              <a:gd name="f35" fmla="*/ f21 f19 1"/>
              <a:gd name="f36" fmla="*/ f22 f19 1"/>
              <a:gd name="f37" fmla="*/ f28 1 f6"/>
              <a:gd name="f38" fmla="*/ f10 f19 1"/>
              <a:gd name="f39" fmla="+- f29 f29 0"/>
              <a:gd name="f40" fmla="+- 21600 0 f30"/>
              <a:gd name="f41" fmla="*/ f31 1 2"/>
              <a:gd name="f42" fmla="*/ 21600 f32 1"/>
              <a:gd name="f43" fmla="*/ 0 f32 1"/>
              <a:gd name="f44" fmla="+- f37 0 f5"/>
              <a:gd name="f45" fmla="*/ f30 f19 1"/>
              <a:gd name="f46" fmla="+- f39 0 21600"/>
              <a:gd name="f47" fmla="*/ f40 1 21600"/>
              <a:gd name="f48" fmla="*/ f40 f40 1"/>
              <a:gd name="f49" fmla="+- f23 f41 0"/>
              <a:gd name="f50" fmla="*/ f42 1 f32"/>
              <a:gd name="f51" fmla="*/ f43 1 f32"/>
              <a:gd name="f52" fmla="+- f46 f29 0"/>
              <a:gd name="f53" fmla="*/ f47 f47 1"/>
              <a:gd name="f54" fmla="+- f46 0 128"/>
              <a:gd name="f55" fmla="+- f13 0 f48"/>
              <a:gd name="f56" fmla="+- f10 0 f49"/>
              <a:gd name="f57" fmla="+- 0 0 f49"/>
              <a:gd name="f58" fmla="+- f30 0 f49"/>
              <a:gd name="f59" fmla="*/ f50 f19 1"/>
              <a:gd name="f60" fmla="*/ f50 f20 1"/>
              <a:gd name="f61" fmla="*/ f51 f19 1"/>
              <a:gd name="f62" fmla="+- 1 0 f53"/>
              <a:gd name="f63" fmla="sqrt f55"/>
              <a:gd name="f64" fmla="+- 0 0 f58"/>
              <a:gd name="f65" fmla="+- 0 0 f56"/>
              <a:gd name="f66" fmla="+- 0 0 f57"/>
              <a:gd name="f67" fmla="sqrt f62"/>
              <a:gd name="f68" fmla="+- f63 21600 0"/>
              <a:gd name="f69" fmla="+- 0 0 f66"/>
              <a:gd name="f70" fmla="+- 0 0 f64"/>
              <a:gd name="f71" fmla="+- 0 0 f65"/>
              <a:gd name="f72" fmla="*/ f13 1 f68"/>
              <a:gd name="f73" fmla="+- f72 64 0"/>
              <a:gd name="f74" fmla="pin f73 f0 f54"/>
              <a:gd name="f75" fmla="val f74"/>
              <a:gd name="f76" fmla="*/ f74 f20 1"/>
              <a:gd name="f77" fmla="+- f75 21600 0"/>
              <a:gd name="f78" fmla="+- f52 0 f75"/>
              <a:gd name="f79" fmla="+- 21600 f75 0"/>
              <a:gd name="f80" fmla="+- f46 0 f75"/>
              <a:gd name="f81" fmla="+- f77 0 f29"/>
              <a:gd name="f82" fmla="*/ f78 1 2"/>
              <a:gd name="f83" fmla="*/ f79 1 2"/>
              <a:gd name="f84" fmla="*/ f80 1 2"/>
              <a:gd name="f85" fmla="min f80 f29"/>
              <a:gd name="f86" fmla="max f80 f29"/>
              <a:gd name="f87" fmla="*/ f81 1 2"/>
              <a:gd name="f88" fmla="min 0 f81"/>
              <a:gd name="f89" fmla="max 0 f81"/>
              <a:gd name="f90" fmla="+- f86 0 f85"/>
              <a:gd name="f91" fmla="*/ f83 f20 1"/>
              <a:gd name="f92" fmla="*/ f84 f20 1"/>
              <a:gd name="f93" fmla="*/ f87 f67 1"/>
              <a:gd name="f94" fmla="+- f87 f82 0"/>
              <a:gd name="f95" fmla="*/ f87 1 2"/>
              <a:gd name="f96" fmla="+- f89 0 f88"/>
              <a:gd name="f97" fmla="*/ f90 1 2"/>
              <a:gd name="f98" fmla="+- f87 f93 0"/>
              <a:gd name="f99" fmla="+- f82 f93 0"/>
              <a:gd name="f100" fmla="*/ f94 1 2"/>
              <a:gd name="f101" fmla="+- f29 0 f95"/>
              <a:gd name="f102" fmla="*/ f96 1 2"/>
              <a:gd name="f103" fmla="+- f85 f97 0"/>
              <a:gd name="f104" fmla="*/ f41 f97 1"/>
              <a:gd name="f105" fmla="*/ f95 f20 1"/>
              <a:gd name="f106" fmla="+- f98 f29 0"/>
              <a:gd name="f107" fmla="+- f100 0 f87"/>
              <a:gd name="f108" fmla="+- f88 f102 0"/>
              <a:gd name="f109" fmla="*/ f41 f102 1"/>
              <a:gd name="f110" fmla="+- f82 0 f103"/>
              <a:gd name="f111" fmla="+- f99 0 f103"/>
              <a:gd name="f112" fmla="+- f100 0 f103"/>
              <a:gd name="f113" fmla="+- f80 0 f103"/>
              <a:gd name="f114" fmla="*/ f101 f20 1"/>
              <a:gd name="f115" fmla="*/ f100 f20 1"/>
              <a:gd name="f116" fmla="+- f106 0 21600"/>
              <a:gd name="f117" fmla="*/ f107 1 f87"/>
              <a:gd name="f118" fmla="+- 0 0 f108"/>
              <a:gd name="f119" fmla="+- f87 0 f108"/>
              <a:gd name="f120" fmla="+- 0 0 f110"/>
              <a:gd name="f121" fmla="+- 0 0 f111"/>
              <a:gd name="f122" fmla="+- f98 0 f108"/>
              <a:gd name="f123" fmla="+- f100 0 f108"/>
              <a:gd name="f124" fmla="+- 0 0 f113"/>
              <a:gd name="f125" fmla="+- f106 0 f75"/>
              <a:gd name="f126" fmla="+- 0 0 f112"/>
              <a:gd name="f127" fmla="*/ f117 f117 1"/>
              <a:gd name="f128" fmla="+- 0 0 f119"/>
              <a:gd name="f129" fmla="+- 0 0 f122"/>
              <a:gd name="f130" fmla="+- 0 0 f123"/>
              <a:gd name="f131" fmla="+- 0 0 f120"/>
              <a:gd name="f132" fmla="+- 0 0 f121"/>
              <a:gd name="f133" fmla="+- 0 0 f124"/>
              <a:gd name="f134" fmla="+- 0 0 f118"/>
              <a:gd name="f135" fmla="+- 0 0 f126"/>
              <a:gd name="f136" fmla="*/ f125 f20 1"/>
              <a:gd name="f137" fmla="*/ f116 f20 1"/>
              <a:gd name="f138" fmla="at2 f69 f131"/>
              <a:gd name="f139" fmla="at2 f70 f132"/>
              <a:gd name="f140" fmla="at2 f71 f133"/>
              <a:gd name="f141" fmla="+- 1 0 f127"/>
              <a:gd name="f142" fmla="+- 0 0 f134"/>
              <a:gd name="f143" fmla="+- 0 0 f128"/>
              <a:gd name="f144" fmla="+- 0 0 f129"/>
              <a:gd name="f145" fmla="+- 0 0 f130"/>
              <a:gd name="f146" fmla="+- f138 f5 0"/>
              <a:gd name="f147" fmla="+- f139 f5 0"/>
              <a:gd name="f148" fmla="+- f140 f5 0"/>
              <a:gd name="f149" fmla="at2 f71 f142"/>
              <a:gd name="f150" fmla="at2 f69 f143"/>
              <a:gd name="f151" fmla="at2 f70 f144"/>
              <a:gd name="f152" fmla="sqrt f141"/>
              <a:gd name="f153" fmla="*/ f146 f11 1"/>
              <a:gd name="f154" fmla="*/ f147 f11 1"/>
              <a:gd name="f155" fmla="*/ f148 f11 1"/>
              <a:gd name="f156" fmla="+- f149 f5 0"/>
              <a:gd name="f157" fmla="+- f150 f5 0"/>
              <a:gd name="f158" fmla="+- f151 f5 0"/>
              <a:gd name="f159" fmla="*/ 21600 f152 1"/>
              <a:gd name="f160" fmla="*/ f153 1 f4"/>
              <a:gd name="f161" fmla="*/ f154 1 f4"/>
              <a:gd name="f162" fmla="*/ f155 1 f4"/>
              <a:gd name="f163" fmla="*/ f156 f11 1"/>
              <a:gd name="f164" fmla="*/ f157 f11 1"/>
              <a:gd name="f165" fmla="*/ f158 f11 1"/>
              <a:gd name="f166" fmla="+- 21600 0 f159"/>
              <a:gd name="f167" fmla="+- 0 0 f160"/>
              <a:gd name="f168" fmla="+- 0 0 f161"/>
              <a:gd name="f169" fmla="+- 0 0 f162"/>
              <a:gd name="f170" fmla="*/ f163 1 f4"/>
              <a:gd name="f171" fmla="*/ f164 1 f4"/>
              <a:gd name="f172" fmla="*/ f165 1 f4"/>
              <a:gd name="f173" fmla="+- f166 0 f49"/>
              <a:gd name="f174" fmla="val f167"/>
              <a:gd name="f175" fmla="val f168"/>
              <a:gd name="f176" fmla="val f169"/>
              <a:gd name="f177" fmla="+- 0 0 f170"/>
              <a:gd name="f178" fmla="+- 0 0 f171"/>
              <a:gd name="f179" fmla="+- 0 0 f172"/>
              <a:gd name="f180" fmla="+- 0 0 f173"/>
              <a:gd name="f181" fmla="+- 0 0 f174"/>
              <a:gd name="f182" fmla="+- 0 0 f175"/>
              <a:gd name="f183" fmla="+- 0 0 f176"/>
              <a:gd name="f184" fmla="val f177"/>
              <a:gd name="f185" fmla="val f178"/>
              <a:gd name="f186" fmla="val f179"/>
              <a:gd name="f187" fmla="+- 0 0 f180"/>
              <a:gd name="f188" fmla="*/ f181 f4 1"/>
              <a:gd name="f189" fmla="*/ f182 f4 1"/>
              <a:gd name="f190" fmla="*/ f183 f4 1"/>
              <a:gd name="f191" fmla="+- 0 0 f184"/>
              <a:gd name="f192" fmla="+- 0 0 f185"/>
              <a:gd name="f193" fmla="+- 0 0 f186"/>
              <a:gd name="f194" fmla="at2 f187 f145"/>
              <a:gd name="f195" fmla="at2 f187 f135"/>
              <a:gd name="f196" fmla="*/ f188 1 f11"/>
              <a:gd name="f197" fmla="*/ f189 1 f11"/>
              <a:gd name="f198" fmla="*/ f190 1 f11"/>
              <a:gd name="f199" fmla="*/ f191 f4 1"/>
              <a:gd name="f200" fmla="*/ f192 f4 1"/>
              <a:gd name="f201" fmla="*/ f193 f4 1"/>
              <a:gd name="f202" fmla="+- f194 f5 0"/>
              <a:gd name="f203" fmla="+- f195 f5 0"/>
              <a:gd name="f204" fmla="+- f196 0 f5"/>
              <a:gd name="f205" fmla="+- f197 0 f5"/>
              <a:gd name="f206" fmla="+- f198 0 f5"/>
              <a:gd name="f207" fmla="*/ f199 1 f11"/>
              <a:gd name="f208" fmla="*/ f200 1 f11"/>
              <a:gd name="f209" fmla="*/ f201 1 f11"/>
              <a:gd name="f210" fmla="*/ f202 f11 1"/>
              <a:gd name="f211" fmla="*/ f203 f11 1"/>
              <a:gd name="f212" fmla="+- f207 0 f5"/>
              <a:gd name="f213" fmla="+- f208 0 f5"/>
              <a:gd name="f214" fmla="+- f209 0 f5"/>
              <a:gd name="f215" fmla="*/ f210 1 f4"/>
              <a:gd name="f216" fmla="*/ f211 1 f4"/>
              <a:gd name="f217" fmla="+- f205 0 f204"/>
              <a:gd name="f218" fmla="+- f204 f5 0"/>
              <a:gd name="f219" fmla="+- 0 0 f215"/>
              <a:gd name="f220" fmla="+- 0 0 f216"/>
              <a:gd name="f221" fmla="+- f213 0 f212"/>
              <a:gd name="f222" fmla="+- f217 0 f3"/>
              <a:gd name="f223" fmla="*/ f218 f11 1"/>
              <a:gd name="f224" fmla="+- f212 f5 0"/>
              <a:gd name="f225" fmla="+- f214 f5 0"/>
              <a:gd name="f226" fmla="+- f213 f5 0"/>
              <a:gd name="f227" fmla="val f219"/>
              <a:gd name="f228" fmla="val f220"/>
              <a:gd name="f229" fmla="+- f221 0 f3"/>
              <a:gd name="f230" fmla="?: f217 f222 f217"/>
              <a:gd name="f231" fmla="*/ f223 1 f4"/>
              <a:gd name="f232" fmla="*/ f224 f11 1"/>
              <a:gd name="f233" fmla="*/ f225 f11 1"/>
              <a:gd name="f234" fmla="*/ f226 f11 1"/>
              <a:gd name="f235" fmla="+- 0 0 f227"/>
              <a:gd name="f236" fmla="+- 0 0 f228"/>
              <a:gd name="f237" fmla="?: f221 f229 f221"/>
              <a:gd name="f238" fmla="+- 0 0 f231"/>
              <a:gd name="f239" fmla="*/ f232 1 f4"/>
              <a:gd name="f240" fmla="*/ f233 1 f4"/>
              <a:gd name="f241" fmla="*/ f234 1 f4"/>
              <a:gd name="f242" fmla="*/ f235 f4 1"/>
              <a:gd name="f243" fmla="*/ f236 f4 1"/>
              <a:gd name="f244" fmla="+- 0 0 f238"/>
              <a:gd name="f245" fmla="+- 0 0 f239"/>
              <a:gd name="f246" fmla="+- 0 0 f240"/>
              <a:gd name="f247" fmla="+- 0 0 f241"/>
              <a:gd name="f248" fmla="*/ f242 1 f11"/>
              <a:gd name="f249" fmla="*/ f243 1 f11"/>
              <a:gd name="f250" fmla="*/ f244 f4 1"/>
              <a:gd name="f251" fmla="+- 0 0 f245"/>
              <a:gd name="f252" fmla="+- 0 0 f246"/>
              <a:gd name="f253" fmla="+- 0 0 f247"/>
              <a:gd name="f254" fmla="+- f248 0 f5"/>
              <a:gd name="f255" fmla="+- f249 0 f5"/>
              <a:gd name="f256" fmla="*/ f250 1 f11"/>
              <a:gd name="f257" fmla="*/ f251 f4 1"/>
              <a:gd name="f258" fmla="*/ f252 f4 1"/>
              <a:gd name="f259" fmla="*/ f253 f4 1"/>
              <a:gd name="f260" fmla="+- f254 0 f214"/>
              <a:gd name="f261" fmla="+- f206 0 f255"/>
              <a:gd name="f262" fmla="+- f254 0 f213"/>
              <a:gd name="f263" fmla="+- f256 0 f5"/>
              <a:gd name="f264" fmla="*/ f257 1 f11"/>
              <a:gd name="f265" fmla="*/ f258 1 f11"/>
              <a:gd name="f266" fmla="*/ f259 1 f11"/>
              <a:gd name="f267" fmla="+- f255 f5 0"/>
              <a:gd name="f268" fmla="cos 1 f263"/>
              <a:gd name="f269" fmla="sin 1 f263"/>
              <a:gd name="f270" fmla="+- f260 f3 0"/>
              <a:gd name="f271" fmla="+- f261 f3 0"/>
              <a:gd name="f272" fmla="+- f262 0 f3"/>
              <a:gd name="f273" fmla="+- f264 0 f5"/>
              <a:gd name="f274" fmla="+- f265 0 f5"/>
              <a:gd name="f275" fmla="+- f266 0 f5"/>
              <a:gd name="f276" fmla="*/ f267 f11 1"/>
              <a:gd name="f277" fmla="+- 0 0 f268"/>
              <a:gd name="f278" fmla="+- 0 0 f269"/>
              <a:gd name="f279" fmla="cos 1 f273"/>
              <a:gd name="f280" fmla="sin 1 f273"/>
              <a:gd name="f281" fmla="cos 1 f274"/>
              <a:gd name="f282" fmla="sin 1 f274"/>
              <a:gd name="f283" fmla="cos 1 f275"/>
              <a:gd name="f284" fmla="sin 1 f275"/>
              <a:gd name="f285" fmla="?: f260 f260 f270"/>
              <a:gd name="f286" fmla="?: f261 f261 f271"/>
              <a:gd name="f287" fmla="?: f262 f272 f262"/>
              <a:gd name="f288" fmla="*/ f276 1 f4"/>
              <a:gd name="f289" fmla="+- 0 0 f277"/>
              <a:gd name="f290" fmla="+- 0 0 f278"/>
              <a:gd name="f291" fmla="+- 0 0 f279"/>
              <a:gd name="f292" fmla="+- 0 0 f280"/>
              <a:gd name="f293" fmla="+- 0 0 f281"/>
              <a:gd name="f294" fmla="+- 0 0 f282"/>
              <a:gd name="f295" fmla="+- 0 0 f283"/>
              <a:gd name="f296" fmla="+- 0 0 f284"/>
              <a:gd name="f297" fmla="+- 0 0 f288"/>
              <a:gd name="f298" fmla="val f289"/>
              <a:gd name="f299" fmla="val f290"/>
              <a:gd name="f300" fmla="+- 0 0 f291"/>
              <a:gd name="f301" fmla="+- 0 0 f292"/>
              <a:gd name="f302" fmla="+- 0 0 f293"/>
              <a:gd name="f303" fmla="+- 0 0 f294"/>
              <a:gd name="f304" fmla="+- 0 0 f295"/>
              <a:gd name="f305" fmla="+- 0 0 f296"/>
              <a:gd name="f306" fmla="+- 0 0 f297"/>
              <a:gd name="f307" fmla="+- 0 0 f298"/>
              <a:gd name="f308" fmla="+- 0 0 f299"/>
              <a:gd name="f309" fmla="val f300"/>
              <a:gd name="f310" fmla="val f301"/>
              <a:gd name="f311" fmla="val f302"/>
              <a:gd name="f312" fmla="val f303"/>
              <a:gd name="f313" fmla="val f304"/>
              <a:gd name="f314" fmla="val f305"/>
              <a:gd name="f315" fmla="*/ f306 f4 1"/>
              <a:gd name="f316" fmla="+- 0 0 f309"/>
              <a:gd name="f317" fmla="+- 0 0 f310"/>
              <a:gd name="f318" fmla="+- 0 0 f311"/>
              <a:gd name="f319" fmla="+- 0 0 f312"/>
              <a:gd name="f320" fmla="+- 0 0 f313"/>
              <a:gd name="f321" fmla="+- 0 0 f314"/>
              <a:gd name="f322" fmla="*/ f97 f307 1"/>
              <a:gd name="f323" fmla="*/ f41 f308 1"/>
              <a:gd name="f324" fmla="*/ f315 1 f11"/>
              <a:gd name="f325" fmla="*/ f102 f316 1"/>
              <a:gd name="f326" fmla="*/ f41 f317 1"/>
              <a:gd name="f327" fmla="*/ f322 f322 1"/>
              <a:gd name="f328" fmla="*/ f323 f323 1"/>
              <a:gd name="f329" fmla="*/ f102 f318 1"/>
              <a:gd name="f330" fmla="*/ f41 f319 1"/>
              <a:gd name="f331" fmla="*/ f102 f320 1"/>
              <a:gd name="f332" fmla="*/ f41 f321 1"/>
              <a:gd name="f333" fmla="+- f324 0 f5"/>
              <a:gd name="f334" fmla="*/ f325 f325 1"/>
              <a:gd name="f335" fmla="*/ f326 f326 1"/>
              <a:gd name="f336" fmla="+- f327 f328 0"/>
              <a:gd name="f337" fmla="*/ f329 f329 1"/>
              <a:gd name="f338" fmla="*/ f330 f330 1"/>
              <a:gd name="f339" fmla="*/ f331 f331 1"/>
              <a:gd name="f340" fmla="*/ f332 f332 1"/>
              <a:gd name="f341" fmla="cos 1 f333"/>
              <a:gd name="f342" fmla="sin 1 f333"/>
              <a:gd name="f343" fmla="+- 0 0 f341"/>
              <a:gd name="f344" fmla="+- 0 0 f342"/>
              <a:gd name="f345" fmla="+- f334 f335 0"/>
              <a:gd name="f346" fmla="sqrt f336"/>
              <a:gd name="f347" fmla="+- f337 f338 0"/>
              <a:gd name="f348" fmla="+- f339 f340 0"/>
              <a:gd name="f349" fmla="+- 0 0 f343"/>
              <a:gd name="f350" fmla="+- 0 0 f344"/>
              <a:gd name="f351" fmla="sqrt f345"/>
              <a:gd name="f352" fmla="*/ f104 1 f346"/>
              <a:gd name="f353" fmla="sqrt f347"/>
              <a:gd name="f354" fmla="sqrt f348"/>
              <a:gd name="f355" fmla="val f349"/>
              <a:gd name="f356" fmla="val f350"/>
              <a:gd name="f357" fmla="*/ f109 1 f351"/>
              <a:gd name="f358" fmla="*/ f307 f352 1"/>
              <a:gd name="f359" fmla="*/ f308 f352 1"/>
              <a:gd name="f360" fmla="*/ f109 1 f353"/>
              <a:gd name="f361" fmla="*/ f109 1 f354"/>
              <a:gd name="f362" fmla="+- 0 0 f355"/>
              <a:gd name="f363" fmla="+- 0 0 f356"/>
              <a:gd name="f364" fmla="*/ f316 f357 1"/>
              <a:gd name="f365" fmla="*/ f317 f357 1"/>
              <a:gd name="f366" fmla="+- f49 0 f358"/>
              <a:gd name="f367" fmla="+- f103 0 f359"/>
              <a:gd name="f368" fmla="*/ f318 f360 1"/>
              <a:gd name="f369" fmla="*/ f319 f360 1"/>
              <a:gd name="f370" fmla="*/ f320 f361 1"/>
              <a:gd name="f371" fmla="*/ f321 f361 1"/>
              <a:gd name="f372" fmla="+- f49 0 f364"/>
              <a:gd name="f373" fmla="+- f108 0 f365"/>
              <a:gd name="f374" fmla="+- f49 0 f368"/>
              <a:gd name="f375" fmla="+- f108 0 f369"/>
              <a:gd name="f376" fmla="*/ f97 f362 1"/>
              <a:gd name="f377" fmla="*/ f41 f363 1"/>
              <a:gd name="f378" fmla="+- f49 0 f370"/>
              <a:gd name="f379" fmla="+- f108 0 f371"/>
              <a:gd name="f380" fmla="*/ f376 f376 1"/>
              <a:gd name="f381" fmla="*/ f377 f377 1"/>
              <a:gd name="f382" fmla="+- f380 f381 0"/>
              <a:gd name="f383" fmla="sqrt f382"/>
              <a:gd name="f384" fmla="*/ f104 1 f383"/>
              <a:gd name="f385" fmla="*/ f362 f384 1"/>
              <a:gd name="f386" fmla="*/ f363 f384 1"/>
              <a:gd name="f387" fmla="+- f49 0 f385"/>
              <a:gd name="f388" fmla="+- f103 0 f386"/>
            </a:gdLst>
            <a:ahLst>
              <a:ahXY gdRefY="f0" minY="f73" maxY="f54">
                <a:pos x="f59" y="f76"/>
              </a:ahXY>
              <a:ahXY gdRefY="f1" minY="f9" maxY="f10">
                <a:pos x="f59" y="f33"/>
              </a:ahXY>
              <a:ahXY gdRefX="f2" minX="f9" maxX="f10">
                <a:pos x="f34" y="f6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1" y="f115"/>
              </a:cxn>
              <a:cxn ang="f44">
                <a:pos x="f45" y="f136"/>
              </a:cxn>
              <a:cxn ang="f44">
                <a:pos x="f38" y="f91"/>
              </a:cxn>
              <a:cxn ang="f44">
                <a:pos x="f45" y="f137"/>
              </a:cxn>
              <a:cxn ang="f44">
                <a:pos x="f38" y="f92"/>
              </a:cxn>
            </a:cxnLst>
            <a:rect l="f35" t="f105" r="f36" b="f114"/>
            <a:pathLst>
              <a:path w="21600" h="21600">
                <a:moveTo>
                  <a:pt x="f372" y="f373"/>
                </a:moveTo>
                <a:arcTo wR="f41" hR="f102" stAng="f212" swAng="f237"/>
                <a:moveTo>
                  <a:pt x="f366" y="f367"/>
                </a:moveTo>
                <a:arcTo wR="f41" hR="f97" stAng="f204" swAng="f230"/>
                <a:lnTo>
                  <a:pt x="f30" y="f125"/>
                </a:lnTo>
                <a:lnTo>
                  <a:pt x="f10" y="f83"/>
                </a:lnTo>
                <a:lnTo>
                  <a:pt x="f30" y="f116"/>
                </a:lnTo>
                <a:lnTo>
                  <a:pt x="f374" y="f375"/>
                </a:lnTo>
                <a:arcTo wR="f41" hR="f102" stAng="f214" swAng="f285"/>
                <a:lnTo>
                  <a:pt x="f387" y="f388"/>
                </a:lnTo>
                <a:arcTo wR="f41" hR="f97" stAng="f255" swAng="f286"/>
                <a:close/>
              </a:path>
              <a:path w="21600" h="21600" fill="none">
                <a:moveTo>
                  <a:pt x="f378" y="f379"/>
                </a:moveTo>
                <a:arcTo wR="f41" hR="f102" stAng="f213" swAng="f287"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159724" y="3617073"/>
            <a:ext cx="508616" cy="390192"/>
          </a:xfrm>
          <a:custGeom>
            <a:avLst>
              <a:gd name="f0" fmla="val 12960"/>
              <a:gd name="f1" fmla="val 19440"/>
              <a:gd name="f2" fmla="val 7200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val 21600"/>
              <a:gd name="f11" fmla="*/ 5419351 1 1725033"/>
              <a:gd name="f12" fmla="+- 0 0 21600"/>
              <a:gd name="f13" fmla="*/ 21600 21600 1"/>
              <a:gd name="f14" fmla="*/ 21600 2195 1"/>
              <a:gd name="f15" fmla="*/ 21600 14189 1"/>
              <a:gd name="f16" fmla="val -2147483647"/>
              <a:gd name="f17" fmla="val 2147483647"/>
              <a:gd name="f18" fmla="+- 0 0 0"/>
              <a:gd name="f19" fmla="*/ f7 1 21600"/>
              <a:gd name="f20" fmla="*/ f8 1 21600"/>
              <a:gd name="f21" fmla="val f9"/>
              <a:gd name="f22" fmla="val f10"/>
              <a:gd name="f23" fmla="*/ f14 1 16384"/>
              <a:gd name="f24" fmla="*/ f15 1 16384"/>
              <a:gd name="f25" fmla="min f12 f10"/>
              <a:gd name="f26" fmla="max f12 f10"/>
              <a:gd name="f27" fmla="+- f10 0 f9"/>
              <a:gd name="f28" fmla="pin 0 f1 21600"/>
              <a:gd name="f29" fmla="pin 0 f2 21600"/>
              <a:gd name="f30" fmla="*/ f18 f4 1"/>
              <a:gd name="f31" fmla="+- f22 0 f21"/>
              <a:gd name="f32" fmla="val f28"/>
              <a:gd name="f33" fmla="val f29"/>
              <a:gd name="f34" fmla="+- f26 0 f25"/>
              <a:gd name="f35" fmla="*/ f27 1 21600"/>
              <a:gd name="f36" fmla="*/ f28 f20 1"/>
              <a:gd name="f37" fmla="*/ f29 f19 1"/>
              <a:gd name="f38" fmla="*/ f23 f19 1"/>
              <a:gd name="f39" fmla="*/ f24 f19 1"/>
              <a:gd name="f40" fmla="*/ f30 1 f6"/>
              <a:gd name="f41" fmla="*/ f10 f19 1"/>
              <a:gd name="f42" fmla="*/ f31 1 21600"/>
              <a:gd name="f43" fmla="+- f32 f32 0"/>
              <a:gd name="f44" fmla="*/ f33 1 21600"/>
              <a:gd name="f45" fmla="*/ f33 f33 1"/>
              <a:gd name="f46" fmla="*/ f34 1 2"/>
              <a:gd name="f47" fmla="*/ 21600 f35 1"/>
              <a:gd name="f48" fmla="*/ 0 f35 1"/>
              <a:gd name="f49" fmla="+- f40 0 f5"/>
              <a:gd name="f50" fmla="*/ f33 f19 1"/>
              <a:gd name="f51" fmla="*/ 0 f42 1"/>
              <a:gd name="f52" fmla="+- f43 0 21600"/>
              <a:gd name="f53" fmla="*/ f44 f44 1"/>
              <a:gd name="f54" fmla="+- f13 0 f45"/>
              <a:gd name="f55" fmla="+- f25 f46 0"/>
              <a:gd name="f56" fmla="*/ f47 1 f35"/>
              <a:gd name="f57" fmla="*/ f48 1 f35"/>
              <a:gd name="f58" fmla="+- f52 f32 0"/>
              <a:gd name="f59" fmla="+- 1 0 f53"/>
              <a:gd name="f60" fmla="+- f52 0 128"/>
              <a:gd name="f61" fmla="sqrt f54"/>
              <a:gd name="f62" fmla="+- 0 0 f55"/>
              <a:gd name="f63" fmla="+- f10 0 f55"/>
              <a:gd name="f64" fmla="+- f33 0 f55"/>
              <a:gd name="f65" fmla="*/ f51 1 f42"/>
              <a:gd name="f66" fmla="*/ f56 f20 1"/>
              <a:gd name="f67" fmla="*/ f57 f19 1"/>
              <a:gd name="f68" fmla="sqrt f59"/>
              <a:gd name="f69" fmla="+- f61 21600 0"/>
              <a:gd name="f70" fmla="+- 0 0 f63"/>
              <a:gd name="f71" fmla="+- 0 0 f64"/>
              <a:gd name="f72" fmla="+- 0 0 f62"/>
              <a:gd name="f73" fmla="*/ f65 f19 1"/>
              <a:gd name="f74" fmla="*/ f13 1 f69"/>
              <a:gd name="f75" fmla="+- 0 0 f70"/>
              <a:gd name="f76" fmla="+- 0 0 f71"/>
              <a:gd name="f77" fmla="+- 0 0 f72"/>
              <a:gd name="f78" fmla="+- f74 64 0"/>
              <a:gd name="f79" fmla="pin f78 f0 f60"/>
              <a:gd name="f80" fmla="val f79"/>
              <a:gd name="f81" fmla="*/ f79 f20 1"/>
              <a:gd name="f82" fmla="+- f80 21600 0"/>
              <a:gd name="f83" fmla="+- f58 0 f80"/>
              <a:gd name="f84" fmla="+- 21600 f80 0"/>
              <a:gd name="f85" fmla="+- f52 0 f80"/>
              <a:gd name="f86" fmla="+- f82 0 f32"/>
              <a:gd name="f87" fmla="*/ f83 1 2"/>
              <a:gd name="f88" fmla="*/ f84 1 2"/>
              <a:gd name="f89" fmla="*/ f85 1 2"/>
              <a:gd name="f90" fmla="min f85 f32"/>
              <a:gd name="f91" fmla="max f85 f32"/>
              <a:gd name="f92" fmla="*/ f86 1 2"/>
              <a:gd name="f93" fmla="min 0 f86"/>
              <a:gd name="f94" fmla="max 0 f86"/>
              <a:gd name="f95" fmla="+- f91 0 f90"/>
              <a:gd name="f96" fmla="*/ f89 f20 1"/>
              <a:gd name="f97" fmla="*/ f88 f20 1"/>
              <a:gd name="f98" fmla="*/ f92 f68 1"/>
              <a:gd name="f99" fmla="+- f92 f87 0"/>
              <a:gd name="f100" fmla="*/ f92 1 2"/>
              <a:gd name="f101" fmla="+- f94 0 f93"/>
              <a:gd name="f102" fmla="*/ f95 1 2"/>
              <a:gd name="f103" fmla="+- f92 f98 0"/>
              <a:gd name="f104" fmla="+- f87 f98 0"/>
              <a:gd name="f105" fmla="*/ f99 1 2"/>
              <a:gd name="f106" fmla="+- f32 0 f100"/>
              <a:gd name="f107" fmla="*/ f101 1 2"/>
              <a:gd name="f108" fmla="+- f90 f102 0"/>
              <a:gd name="f109" fmla="*/ f46 f102 1"/>
              <a:gd name="f110" fmla="*/ f100 f20 1"/>
              <a:gd name="f111" fmla="+- f103 f32 0"/>
              <a:gd name="f112" fmla="+- f105 0 f92"/>
              <a:gd name="f113" fmla="+- f93 f107 0"/>
              <a:gd name="f114" fmla="*/ f46 f107 1"/>
              <a:gd name="f115" fmla="+- f87 0 f108"/>
              <a:gd name="f116" fmla="+- f104 0 f108"/>
              <a:gd name="f117" fmla="+- f105 0 f108"/>
              <a:gd name="f118" fmla="+- f85 0 f108"/>
              <a:gd name="f119" fmla="*/ f106 f20 1"/>
              <a:gd name="f120" fmla="*/ f105 f20 1"/>
              <a:gd name="f121" fmla="+- f111 0 21600"/>
              <a:gd name="f122" fmla="*/ f112 1 f92"/>
              <a:gd name="f123" fmla="+- 0 0 f113"/>
              <a:gd name="f124" fmla="+- f92 0 f113"/>
              <a:gd name="f125" fmla="+- 0 0 f115"/>
              <a:gd name="f126" fmla="+- 0 0 f116"/>
              <a:gd name="f127" fmla="+- f103 0 f113"/>
              <a:gd name="f128" fmla="+- f105 0 f113"/>
              <a:gd name="f129" fmla="+- 0 0 f118"/>
              <a:gd name="f130" fmla="+- f111 0 f80"/>
              <a:gd name="f131" fmla="+- 0 0 f117"/>
              <a:gd name="f132" fmla="*/ f122 f122 1"/>
              <a:gd name="f133" fmla="+- 0 0 f124"/>
              <a:gd name="f134" fmla="+- 0 0 f127"/>
              <a:gd name="f135" fmla="+- 0 0 f128"/>
              <a:gd name="f136" fmla="+- 0 0 f125"/>
              <a:gd name="f137" fmla="+- 0 0 f126"/>
              <a:gd name="f138" fmla="+- 0 0 f129"/>
              <a:gd name="f139" fmla="+- 0 0 f123"/>
              <a:gd name="f140" fmla="+- 0 0 f131"/>
              <a:gd name="f141" fmla="*/ f121 f20 1"/>
              <a:gd name="f142" fmla="*/ f130 f20 1"/>
              <a:gd name="f143" fmla="at2 f75 f136"/>
              <a:gd name="f144" fmla="at2 f76 f137"/>
              <a:gd name="f145" fmla="at2 f77 f138"/>
              <a:gd name="f146" fmla="+- 1 0 f132"/>
              <a:gd name="f147" fmla="+- 0 0 f139"/>
              <a:gd name="f148" fmla="+- 0 0 f133"/>
              <a:gd name="f149" fmla="+- 0 0 f134"/>
              <a:gd name="f150" fmla="+- 0 0 f135"/>
              <a:gd name="f151" fmla="+- f143 f5 0"/>
              <a:gd name="f152" fmla="+- f144 f5 0"/>
              <a:gd name="f153" fmla="+- f145 f5 0"/>
              <a:gd name="f154" fmla="at2 f77 f147"/>
              <a:gd name="f155" fmla="at2 f75 f148"/>
              <a:gd name="f156" fmla="at2 f76 f149"/>
              <a:gd name="f157" fmla="sqrt f146"/>
              <a:gd name="f158" fmla="*/ f151 f11 1"/>
              <a:gd name="f159" fmla="*/ f152 f11 1"/>
              <a:gd name="f160" fmla="*/ f153 f11 1"/>
              <a:gd name="f161" fmla="+- f154 f5 0"/>
              <a:gd name="f162" fmla="+- f155 f5 0"/>
              <a:gd name="f163" fmla="+- f156 f5 0"/>
              <a:gd name="f164" fmla="*/ 21600 f157 1"/>
              <a:gd name="f165" fmla="*/ f158 1 f4"/>
              <a:gd name="f166" fmla="*/ f159 1 f4"/>
              <a:gd name="f167" fmla="*/ f160 1 f4"/>
              <a:gd name="f168" fmla="*/ f161 f11 1"/>
              <a:gd name="f169" fmla="*/ f162 f11 1"/>
              <a:gd name="f170" fmla="*/ f163 f11 1"/>
              <a:gd name="f171" fmla="+- f164 0 f55"/>
              <a:gd name="f172" fmla="+- 0 0 f165"/>
              <a:gd name="f173" fmla="+- 0 0 f166"/>
              <a:gd name="f174" fmla="+- 0 0 f167"/>
              <a:gd name="f175" fmla="*/ f168 1 f4"/>
              <a:gd name="f176" fmla="*/ f169 1 f4"/>
              <a:gd name="f177" fmla="*/ f170 1 f4"/>
              <a:gd name="f178" fmla="+- 0 0 f171"/>
              <a:gd name="f179" fmla="val f172"/>
              <a:gd name="f180" fmla="val f173"/>
              <a:gd name="f181" fmla="val f174"/>
              <a:gd name="f182" fmla="+- 0 0 f175"/>
              <a:gd name="f183" fmla="+- 0 0 f176"/>
              <a:gd name="f184" fmla="+- 0 0 f177"/>
              <a:gd name="f185" fmla="+- 0 0 f178"/>
              <a:gd name="f186" fmla="+- 0 0 f179"/>
              <a:gd name="f187" fmla="+- 0 0 f180"/>
              <a:gd name="f188" fmla="+- 0 0 f181"/>
              <a:gd name="f189" fmla="val f182"/>
              <a:gd name="f190" fmla="val f183"/>
              <a:gd name="f191" fmla="val f184"/>
              <a:gd name="f192" fmla="at2 f185 f150"/>
              <a:gd name="f193" fmla="at2 f185 f140"/>
              <a:gd name="f194" fmla="*/ f186 f4 1"/>
              <a:gd name="f195" fmla="*/ f187 f4 1"/>
              <a:gd name="f196" fmla="*/ f188 f4 1"/>
              <a:gd name="f197" fmla="+- 0 0 f189"/>
              <a:gd name="f198" fmla="+- 0 0 f190"/>
              <a:gd name="f199" fmla="+- 0 0 f191"/>
              <a:gd name="f200" fmla="+- f192 f5 0"/>
              <a:gd name="f201" fmla="+- f193 f5 0"/>
              <a:gd name="f202" fmla="*/ f194 1 f11"/>
              <a:gd name="f203" fmla="*/ f195 1 f11"/>
              <a:gd name="f204" fmla="*/ f196 1 f11"/>
              <a:gd name="f205" fmla="*/ f197 f4 1"/>
              <a:gd name="f206" fmla="*/ f198 f4 1"/>
              <a:gd name="f207" fmla="*/ f199 f4 1"/>
              <a:gd name="f208" fmla="*/ f200 f11 1"/>
              <a:gd name="f209" fmla="*/ f201 f11 1"/>
              <a:gd name="f210" fmla="+- f202 0 f5"/>
              <a:gd name="f211" fmla="+- f203 0 f5"/>
              <a:gd name="f212" fmla="+- f204 0 f5"/>
              <a:gd name="f213" fmla="*/ f205 1 f11"/>
              <a:gd name="f214" fmla="*/ f206 1 f11"/>
              <a:gd name="f215" fmla="*/ f207 1 f11"/>
              <a:gd name="f216" fmla="*/ f208 1 f4"/>
              <a:gd name="f217" fmla="*/ f209 1 f4"/>
              <a:gd name="f218" fmla="+- f213 0 f5"/>
              <a:gd name="f219" fmla="+- f214 0 f5"/>
              <a:gd name="f220" fmla="+- f215 0 f5"/>
              <a:gd name="f221" fmla="+- 0 0 f216"/>
              <a:gd name="f222" fmla="+- 0 0 f217"/>
              <a:gd name="f223" fmla="+- f211 0 f210"/>
              <a:gd name="f224" fmla="+- f210 f5 0"/>
              <a:gd name="f225" fmla="val f221"/>
              <a:gd name="f226" fmla="val f222"/>
              <a:gd name="f227" fmla="+- f219 0 f218"/>
              <a:gd name="f228" fmla="+- f223 f3 0"/>
              <a:gd name="f229" fmla="*/ f224 f11 1"/>
              <a:gd name="f230" fmla="+- f218 f5 0"/>
              <a:gd name="f231" fmla="+- f220 f5 0"/>
              <a:gd name="f232" fmla="+- 0 0 f225"/>
              <a:gd name="f233" fmla="+- 0 0 f226"/>
              <a:gd name="f234" fmla="+- f227 f3 0"/>
              <a:gd name="f235" fmla="?: f223 f223 f228"/>
              <a:gd name="f236" fmla="*/ f229 1 f4"/>
              <a:gd name="f237" fmla="*/ f230 f11 1"/>
              <a:gd name="f238" fmla="*/ f231 f11 1"/>
              <a:gd name="f239" fmla="*/ f232 f4 1"/>
              <a:gd name="f240" fmla="*/ f233 f4 1"/>
              <a:gd name="f241" fmla="?: f227 f227 f234"/>
              <a:gd name="f242" fmla="+- 0 0 f236"/>
              <a:gd name="f243" fmla="*/ f237 1 f4"/>
              <a:gd name="f244" fmla="*/ f238 1 f4"/>
              <a:gd name="f245" fmla="*/ f239 1 f11"/>
              <a:gd name="f246" fmla="*/ f240 1 f11"/>
              <a:gd name="f247" fmla="+- 0 0 f242"/>
              <a:gd name="f248" fmla="+- 0 0 f243"/>
              <a:gd name="f249" fmla="+- 0 0 f244"/>
              <a:gd name="f250" fmla="+- f245 0 f5"/>
              <a:gd name="f251" fmla="+- f246 0 f5"/>
              <a:gd name="f252" fmla="*/ f247 f4 1"/>
              <a:gd name="f253" fmla="+- 0 0 f248"/>
              <a:gd name="f254" fmla="+- 0 0 f249"/>
              <a:gd name="f255" fmla="+- f250 0 f220"/>
              <a:gd name="f256" fmla="+- f212 0 f251"/>
              <a:gd name="f257" fmla="+- f251 0 f210"/>
              <a:gd name="f258" fmla="*/ f252 1 f11"/>
              <a:gd name="f259" fmla="*/ f253 f4 1"/>
              <a:gd name="f260" fmla="*/ f254 f4 1"/>
              <a:gd name="f261" fmla="+- f251 f5 0"/>
              <a:gd name="f262" fmla="+- f255 0 f3"/>
              <a:gd name="f263" fmla="+- f256 0 f3"/>
              <a:gd name="f264" fmla="+- f257 0 f3"/>
              <a:gd name="f265" fmla="+- f258 0 f5"/>
              <a:gd name="f266" fmla="*/ f259 1 f11"/>
              <a:gd name="f267" fmla="*/ f260 1 f11"/>
              <a:gd name="f268" fmla="*/ f261 f11 1"/>
              <a:gd name="f269" fmla="cos 1 f265"/>
              <a:gd name="f270" fmla="sin 1 f265"/>
              <a:gd name="f271" fmla="?: f255 f262 f255"/>
              <a:gd name="f272" fmla="?: f256 f263 f256"/>
              <a:gd name="f273" fmla="?: f257 f264 f257"/>
              <a:gd name="f274" fmla="+- f266 0 f5"/>
              <a:gd name="f275" fmla="+- f267 0 f5"/>
              <a:gd name="f276" fmla="*/ f268 1 f4"/>
              <a:gd name="f277" fmla="+- 0 0 f269"/>
              <a:gd name="f278" fmla="+- 0 0 f270"/>
              <a:gd name="f279" fmla="cos 1 f274"/>
              <a:gd name="f280" fmla="sin 1 f274"/>
              <a:gd name="f281" fmla="cos 1 f275"/>
              <a:gd name="f282" fmla="sin 1 f275"/>
              <a:gd name="f283" fmla="+- 0 0 f276"/>
              <a:gd name="f284" fmla="+- 0 0 f277"/>
              <a:gd name="f285" fmla="+- 0 0 f278"/>
              <a:gd name="f286" fmla="+- 0 0 f279"/>
              <a:gd name="f287" fmla="+- 0 0 f280"/>
              <a:gd name="f288" fmla="+- 0 0 f281"/>
              <a:gd name="f289" fmla="+- 0 0 f282"/>
              <a:gd name="f290" fmla="+- 0 0 f283"/>
              <a:gd name="f291" fmla="val f284"/>
              <a:gd name="f292" fmla="val f285"/>
              <a:gd name="f293" fmla="+- 0 0 f286"/>
              <a:gd name="f294" fmla="+- 0 0 f287"/>
              <a:gd name="f295" fmla="+- 0 0 f288"/>
              <a:gd name="f296" fmla="+- 0 0 f289"/>
              <a:gd name="f297" fmla="*/ f290 f4 1"/>
              <a:gd name="f298" fmla="+- 0 0 f291"/>
              <a:gd name="f299" fmla="+- 0 0 f292"/>
              <a:gd name="f300" fmla="val f293"/>
              <a:gd name="f301" fmla="val f294"/>
              <a:gd name="f302" fmla="val f295"/>
              <a:gd name="f303" fmla="val f296"/>
              <a:gd name="f304" fmla="*/ f297 1 f11"/>
              <a:gd name="f305" fmla="+- 0 0 f300"/>
              <a:gd name="f306" fmla="+- 0 0 f301"/>
              <a:gd name="f307" fmla="+- 0 0 f302"/>
              <a:gd name="f308" fmla="+- 0 0 f303"/>
              <a:gd name="f309" fmla="*/ f102 f298 1"/>
              <a:gd name="f310" fmla="*/ f46 f299 1"/>
              <a:gd name="f311" fmla="+- f304 0 f5"/>
              <a:gd name="f312" fmla="*/ f107 f305 1"/>
              <a:gd name="f313" fmla="*/ f46 f306 1"/>
              <a:gd name="f314" fmla="*/ f309 f309 1"/>
              <a:gd name="f315" fmla="*/ f310 f310 1"/>
              <a:gd name="f316" fmla="*/ f107 f307 1"/>
              <a:gd name="f317" fmla="*/ f46 f308 1"/>
              <a:gd name="f318" fmla="cos 1 f311"/>
              <a:gd name="f319" fmla="sin 1 f311"/>
              <a:gd name="f320" fmla="+- 0 0 f318"/>
              <a:gd name="f321" fmla="+- 0 0 f319"/>
              <a:gd name="f322" fmla="*/ f312 f312 1"/>
              <a:gd name="f323" fmla="*/ f313 f313 1"/>
              <a:gd name="f324" fmla="+- f314 f315 0"/>
              <a:gd name="f325" fmla="*/ f316 f316 1"/>
              <a:gd name="f326" fmla="*/ f317 f317 1"/>
              <a:gd name="f327" fmla="+- 0 0 f320"/>
              <a:gd name="f328" fmla="+- 0 0 f321"/>
              <a:gd name="f329" fmla="+- f322 f323 0"/>
              <a:gd name="f330" fmla="sqrt f324"/>
              <a:gd name="f331" fmla="+- f325 f326 0"/>
              <a:gd name="f332" fmla="val f327"/>
              <a:gd name="f333" fmla="val f328"/>
              <a:gd name="f334" fmla="sqrt f329"/>
              <a:gd name="f335" fmla="*/ f109 1 f330"/>
              <a:gd name="f336" fmla="sqrt f331"/>
              <a:gd name="f337" fmla="+- 0 0 f332"/>
              <a:gd name="f338" fmla="+- 0 0 f333"/>
              <a:gd name="f339" fmla="*/ f114 1 f334"/>
              <a:gd name="f340" fmla="*/ f298 f335 1"/>
              <a:gd name="f341" fmla="*/ f299 f335 1"/>
              <a:gd name="f342" fmla="*/ f114 1 f336"/>
              <a:gd name="f343" fmla="*/ f305 f339 1"/>
              <a:gd name="f344" fmla="*/ f306 f339 1"/>
              <a:gd name="f345" fmla="+- f55 0 f340"/>
              <a:gd name="f346" fmla="+- f108 0 f341"/>
              <a:gd name="f347" fmla="*/ f307 f342 1"/>
              <a:gd name="f348" fmla="*/ f308 f342 1"/>
              <a:gd name="f349" fmla="*/ f102 f337 1"/>
              <a:gd name="f350" fmla="*/ f46 f338 1"/>
              <a:gd name="f351" fmla="+- f55 0 f343"/>
              <a:gd name="f352" fmla="+- f113 0 f344"/>
              <a:gd name="f353" fmla="+- f55 0 f347"/>
              <a:gd name="f354" fmla="+- f113 0 f348"/>
              <a:gd name="f355" fmla="*/ f349 f349 1"/>
              <a:gd name="f356" fmla="*/ f350 f350 1"/>
              <a:gd name="f357" fmla="+- f355 f356 0"/>
              <a:gd name="f358" fmla="sqrt f357"/>
              <a:gd name="f359" fmla="*/ f109 1 f358"/>
              <a:gd name="f360" fmla="*/ f337 f359 1"/>
              <a:gd name="f361" fmla="*/ f338 f359 1"/>
              <a:gd name="f362" fmla="+- f55 0 f360"/>
              <a:gd name="f363" fmla="+- f108 0 f361"/>
            </a:gdLst>
            <a:ahLst>
              <a:ahXY gdRefY="f0" minY="f78" maxY="f60">
                <a:pos x="f73" y="f81"/>
              </a:ahXY>
              <a:ahXY gdRefY="f1" minY="f9" maxY="f10">
                <a:pos x="f73" y="f36"/>
              </a:ahXY>
              <a:ahXY gdRefX="f2" minX="f9" maxX="f10">
                <a:pos x="f37" y="f6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67" y="f96"/>
              </a:cxn>
              <a:cxn ang="f49">
                <a:pos x="f50" y="f141"/>
              </a:cxn>
              <a:cxn ang="f49">
                <a:pos x="f67" y="f97"/>
              </a:cxn>
              <a:cxn ang="f49">
                <a:pos x="f50" y="f142"/>
              </a:cxn>
              <a:cxn ang="f49">
                <a:pos x="f41" y="f120"/>
              </a:cxn>
            </a:cxnLst>
            <a:rect l="f38" t="f110" r="f39" b="f119"/>
            <a:pathLst>
              <a:path w="21600" h="21600">
                <a:moveTo>
                  <a:pt x="f351" y="f352"/>
                </a:moveTo>
                <a:arcTo wR="f46" hR="f107" stAng="f218" swAng="f241"/>
                <a:moveTo>
                  <a:pt x="f345" y="f346"/>
                </a:moveTo>
                <a:arcTo wR="f46" hR="f102" stAng="f210" swAng="f235"/>
                <a:lnTo>
                  <a:pt x="f33" y="f130"/>
                </a:lnTo>
                <a:lnTo>
                  <a:pt x="f9" y="f88"/>
                </a:lnTo>
                <a:lnTo>
                  <a:pt x="f33" y="f121"/>
                </a:lnTo>
                <a:lnTo>
                  <a:pt x="f353" y="f354"/>
                </a:lnTo>
                <a:arcTo wR="f46" hR="f107" stAng="f220" swAng="f271"/>
                <a:lnTo>
                  <a:pt x="f362" y="f363"/>
                </a:lnTo>
                <a:arcTo wR="f46" hR="f102" stAng="f251" swAng="f272"/>
                <a:close/>
              </a:path>
              <a:path w="21600" h="21600" fill="none">
                <a:moveTo>
                  <a:pt x="f345" y="f346"/>
                </a:moveTo>
                <a:arcTo wR="f46" hR="f102" stAng="f210" swAng="f273"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547663" y="185515"/>
            <a:ext cx="6522903" cy="646331"/>
          </a:xfr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lvl="0"/>
            <a:r>
              <a:rPr lang="cs-CZ" sz="3600" b="1" u="sng" dirty="0">
                <a:solidFill>
                  <a:srgbClr val="009900"/>
                </a:solidFill>
              </a:rPr>
              <a:t>Typy závislosti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889000" y="1185863"/>
            <a:ext cx="8255000" cy="2728912"/>
          </a:xfrm>
        </p:spPr>
        <p:txBody>
          <a:bodyPr lIns="91440" tIns="45720">
            <a:sp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dirty="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psychická</a:t>
            </a:r>
          </a:p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užití látky vyvolává příjemné pocity a uspokojení. K dosažení tohoto stavu nebo zabránění nepříjemných pocitů při absenci je nutná opakovaná aplikace</a:t>
            </a:r>
          </a:p>
          <a:p>
            <a:pPr marL="0" lvl="0" indent="0"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dirty="0"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fyzická</a:t>
            </a:r>
          </a:p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adaptační stav, projevuje se  intenzivními tělesnými obtížemi, pokud je podávání návykové látky omezeno nebo je mu zabráněno</a:t>
            </a:r>
          </a:p>
          <a:p>
            <a:pPr marL="0" lvl="0" indent="0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1800" b="1" dirty="0">
              <a:effectLst>
                <a:outerShdw dist="17962" dir="2700000">
                  <a:srgbClr val="000000"/>
                </a:outerShdw>
              </a:effectLst>
              <a:latin typeface="" pitchFamily="16"/>
              <a:ea typeface="Microsoft YaHei" pitchFamily="2"/>
              <a:cs typeface="Mangal" pitchFamily="2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1187625" y="3789040"/>
            <a:ext cx="7956375" cy="263059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sng" strike="noStrike" kern="1200" cap="none" spc="0" baseline="0" dirty="0">
                <a:solidFill>
                  <a:srgbClr val="0099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Účinky drog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1" u="none" strike="noStrike" kern="1200" cap="none" spc="0" baseline="0" dirty="0">
              <a:solidFill>
                <a:srgbClr val="00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1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psychické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  excitace, veselost, euforie, zrakové a sluchové halucinace, zvýšené sebevědomí, změněné vnímání, deprese, agresivita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1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sociální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„drogové chování“ – zanedbávání povinností doma, v práci, ve škole, násilnosti, trestná činnost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54497" y="200162"/>
            <a:ext cx="832140" cy="1356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259632" y="280454"/>
            <a:ext cx="6913513" cy="584775"/>
          </a:xfr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lvl="0"/>
            <a:r>
              <a:rPr lang="cs-CZ" sz="3200" b="1" u="sng" dirty="0">
                <a:solidFill>
                  <a:srgbClr val="009900"/>
                </a:solidFill>
              </a:rPr>
              <a:t>Zdravotní následky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971600" y="1988840"/>
            <a:ext cx="7894433" cy="3826689"/>
          </a:xfrm>
        </p:spPr>
        <p:txBody>
          <a:bodyPr wrap="square" lIns="91440" tIns="45720">
            <a:spAutoFit/>
          </a:bodyPr>
          <a:lstStyle/>
          <a:p>
            <a:pPr marL="342717" lvl="0" indent="-34271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předávkování </a:t>
            </a: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(vědomé, nevědomé)</a:t>
            </a:r>
          </a:p>
          <a:p>
            <a:pPr marL="342717" lvl="0" indent="-34271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respirační komplikace</a:t>
            </a:r>
          </a:p>
          <a:p>
            <a:pPr marL="342717" lvl="0" indent="-34271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kardiovaskulární komplikace</a:t>
            </a:r>
          </a:p>
          <a:p>
            <a:pPr marL="342717" lvl="0" indent="-34271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účinek na CNS </a:t>
            </a: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(křeče, optická neuropatie)</a:t>
            </a:r>
          </a:p>
          <a:p>
            <a:pPr marL="342717" lvl="0" indent="-34271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vliv na reprodukční orgány, sexuální funkce</a:t>
            </a:r>
          </a:p>
          <a:p>
            <a:pPr marL="342717" lvl="0" indent="-34271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psychologický účinek </a:t>
            </a: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(poruchy vnímání, paměti)</a:t>
            </a:r>
          </a:p>
          <a:p>
            <a:pPr marL="342717" lvl="0" indent="-34271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psychiatrická onemocnění </a:t>
            </a: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(schizofrenie, deprese, </a:t>
            </a:r>
            <a:r>
              <a:rPr lang="cs-CZ" sz="2200" dirty="0" err="1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hypomanie</a:t>
            </a: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)</a:t>
            </a:r>
          </a:p>
          <a:p>
            <a:pPr marL="342717" lvl="0" indent="-34271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sebevražedné chování</a:t>
            </a:r>
          </a:p>
          <a:p>
            <a:pPr marL="342717" lvl="0" indent="-34271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přenos infekčních chorob </a:t>
            </a: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(HIV, hepatitidy)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6516216" y="855386"/>
            <a:ext cx="2205801" cy="1800200"/>
            <a:chOff x="6156362" y="549362"/>
            <a:chExt cx="2630518" cy="19720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6156362" y="549362"/>
              <a:ext cx="2630518" cy="1971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ovéPole 5"/>
            <p:cNvSpPr txBox="1"/>
            <p:nvPr/>
          </p:nvSpPr>
          <p:spPr>
            <a:xfrm>
              <a:off x="6156362" y="549362"/>
              <a:ext cx="2630518" cy="19720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768563" cy="76767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Cíle prevence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185160"/>
            <a:ext cx="7982356" cy="5667160"/>
          </a:xfrm>
        </p:spPr>
        <p:txBody>
          <a:bodyPr/>
          <a:lstStyle/>
          <a:p>
            <a:pPr lvl="0" defTabSz="914400" hangingPunct="0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snížení individuálního rizika zneužívání</a:t>
            </a:r>
          </a:p>
          <a:p>
            <a:pPr lvl="0" defTabSz="914400" hangingPunct="0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snížení společenských škod spojených s užíváním drog</a:t>
            </a:r>
          </a:p>
          <a:p>
            <a:pPr marL="0" lvl="0" indent="0" defTabSz="91440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dirty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lvl="0" indent="0" defTabSz="91440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1" u="sng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Pět strategií pro prevenci:</a:t>
            </a:r>
          </a:p>
          <a:p>
            <a:pPr lvl="0" defTabSz="91440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legislativní opatření </a:t>
            </a:r>
            <a:r>
              <a:rPr lang="cs-CZ" sz="2000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( zákaz nebo omezení zneužívání je dáno legislativou)</a:t>
            </a:r>
          </a:p>
          <a:p>
            <a:pPr lvl="0" defTabSz="91440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výchova a vzdělávání </a:t>
            </a:r>
            <a:r>
              <a:rPr lang="cs-CZ" sz="2000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( výchovné programy na 2.stupni ZŠ, středních školách, media, tisk)</a:t>
            </a:r>
          </a:p>
          <a:p>
            <a:pPr lvl="0" defTabSz="91440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včasné odhalení </a:t>
            </a:r>
            <a:r>
              <a:rPr lang="cs-CZ" sz="2000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(anamnestické údaje, laboratorní testy)</a:t>
            </a:r>
          </a:p>
          <a:p>
            <a:pPr lvl="0" defTabSz="91440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léčba </a:t>
            </a:r>
            <a:r>
              <a:rPr lang="cs-CZ" sz="200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( krizová centra, léčebna, terapeutická komunita)</a:t>
            </a:r>
          </a:p>
          <a:p>
            <a:pPr lvl="0" defTabSz="91440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omezování škodlivých následků  </a:t>
            </a:r>
            <a:r>
              <a:rPr lang="cs-CZ" sz="2000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(zabránění přenosu </a:t>
            </a:r>
            <a:r>
              <a:rPr lang="cs-CZ" sz="2000" dirty="0" err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inf</a:t>
            </a:r>
            <a:r>
              <a:rPr lang="cs-CZ" sz="2000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. onemocnění při aplikaci – výměna jehel)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385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259632" y="420873"/>
            <a:ext cx="6480720" cy="646331"/>
          </a:xfrm>
          <a:solidFill>
            <a:srgbClr val="FFFF99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/>
              <a:t>Pohlavní choroby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971600" y="1700808"/>
            <a:ext cx="8316416" cy="6776214"/>
          </a:xfrm>
        </p:spPr>
        <p:txBody>
          <a:bodyPr wrap="square" lIns="91440" tIns="45720">
            <a:spAutoFit/>
          </a:bodyPr>
          <a:lstStyle/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" pitchFamily="16"/>
                <a:ea typeface="Microsoft YaHei" pitchFamily="2"/>
                <a:cs typeface="Mangal" pitchFamily="2"/>
              </a:rPr>
              <a:t>Přenos převážně nebo výhradně pohlavním stykem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" pitchFamily="16"/>
                <a:ea typeface="Microsoft YaHei" pitchFamily="2"/>
                <a:cs typeface="Mangal" pitchFamily="2"/>
              </a:rPr>
              <a:t>V současnosti známo asi 30 chorob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" pitchFamily="16"/>
                <a:ea typeface="Microsoft YaHei" pitchFamily="2"/>
                <a:cs typeface="Mangal" pitchFamily="2"/>
              </a:rPr>
              <a:t>Nákaza nemusí být hned patrná, riziko dalšího šíření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" pitchFamily="16"/>
                <a:ea typeface="Microsoft YaHei" pitchFamily="2"/>
                <a:cs typeface="Mangal" pitchFamily="2"/>
              </a:rPr>
              <a:t>Léčbu zajišťuje </a:t>
            </a:r>
            <a:r>
              <a:rPr lang="cs-CZ" sz="2000" b="1" dirty="0" err="1">
                <a:latin typeface="" pitchFamily="16"/>
                <a:ea typeface="Microsoft YaHei" pitchFamily="2"/>
                <a:cs typeface="Mangal" pitchFamily="2"/>
              </a:rPr>
              <a:t>dermatovenerolog</a:t>
            </a:r>
            <a:endParaRPr lang="cs-CZ" sz="2000" b="1" dirty="0">
              <a:latin typeface="" pitchFamily="16"/>
              <a:ea typeface="Microsoft YaHei" pitchFamily="2"/>
              <a:cs typeface="Mangal" pitchFamily="2"/>
            </a:endParaRP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" pitchFamily="16"/>
                <a:ea typeface="Microsoft YaHei" pitchFamily="2"/>
                <a:cs typeface="Mangal" pitchFamily="2"/>
              </a:rPr>
              <a:t>P</a:t>
            </a:r>
            <a:r>
              <a:rPr lang="cs-CZ" sz="2000" b="1" dirty="0">
                <a:latin typeface="" pitchFamily="16"/>
                <a:ea typeface="Microsoft YaHei" pitchFamily="2"/>
                <a:cs typeface="Times New Roman" pitchFamily="18"/>
              </a:rPr>
              <a:t>odléhají povinnému hlášení </a:t>
            </a:r>
            <a:r>
              <a:rPr lang="cs-CZ" sz="2000" dirty="0">
                <a:latin typeface="" pitchFamily="16"/>
                <a:ea typeface="Microsoft YaHei" pitchFamily="2"/>
                <a:cs typeface="Times New Roman" pitchFamily="18"/>
              </a:rPr>
              <a:t>(zák.č.258/2000 o ochraně veřejného zdraví</a:t>
            </a: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 – seznam na www.uzis.cz)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b="1" dirty="0">
              <a:latin typeface="" pitchFamily="16"/>
              <a:ea typeface="Microsoft YaHei" pitchFamily="2"/>
              <a:cs typeface="Mangal" pitchFamily="2"/>
            </a:endParaRP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b="1" dirty="0">
              <a:latin typeface="" pitchFamily="16"/>
              <a:ea typeface="Microsoft YaHei" pitchFamily="2"/>
              <a:cs typeface="Mangal" pitchFamily="2"/>
            </a:endParaRP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" pitchFamily="16"/>
                <a:ea typeface="Microsoft YaHei" pitchFamily="2"/>
                <a:cs typeface="Mangal" pitchFamily="2"/>
              </a:rPr>
              <a:t>Prevence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Používání kondomu, vyhnout se rizikovým stykům s domorodým obyvatelstvem při cestách v rozvojových zemích!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dirty="0">
              <a:latin typeface="" pitchFamily="16"/>
              <a:ea typeface="Microsoft YaHei" pitchFamily="2"/>
              <a:cs typeface="Mangal" pitchFamily="2"/>
            </a:endParaRP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b="1" dirty="0">
              <a:latin typeface="" pitchFamily="16"/>
              <a:ea typeface="Microsoft YaHei" pitchFamily="2"/>
              <a:cs typeface="Mangal" pitchFamily="2"/>
            </a:endParaRPr>
          </a:p>
          <a:p>
            <a:pPr marL="742675" lvl="1" indent="-285475">
              <a:lnSpc>
                <a:spcPct val="90000"/>
              </a:lnSpc>
              <a:spcBef>
                <a:spcPts val="500"/>
              </a:spcBef>
              <a:buNone/>
              <a:tabLst>
                <a:tab pos="171358" algn="l"/>
                <a:tab pos="1085757" algn="l"/>
                <a:tab pos="2000157" algn="l"/>
                <a:tab pos="2914557" algn="l"/>
                <a:tab pos="3828957" algn="l"/>
                <a:tab pos="4743357" algn="l"/>
                <a:tab pos="5657757" algn="l"/>
                <a:tab pos="6572157" algn="l"/>
                <a:tab pos="7486557" algn="l"/>
                <a:tab pos="8400957" algn="l"/>
                <a:tab pos="9315357" algn="l"/>
              </a:tabLst>
            </a:pPr>
            <a:r>
              <a:rPr lang="cs-CZ" sz="2000" b="1" dirty="0">
                <a:latin typeface="" pitchFamily="16"/>
                <a:ea typeface="Microsoft YaHei" pitchFamily="2"/>
                <a:cs typeface="Mangal" pitchFamily="2"/>
              </a:rPr>
              <a:t> </a:t>
            </a:r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None/>
              <a:tabLst>
                <a:tab pos="171358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endParaRPr lang="cs-CZ" sz="2000" b="1" dirty="0">
              <a:latin typeface="" pitchFamily="16"/>
              <a:ea typeface="Microsoft YaHei" pitchFamily="2"/>
              <a:cs typeface="Mangal" pitchFamily="2"/>
            </a:endParaRPr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None/>
              <a:tabLst>
                <a:tab pos="171358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endParaRPr lang="cs-CZ" sz="2000" dirty="0">
              <a:latin typeface="" pitchFamily="16"/>
              <a:ea typeface="Microsoft YaHei" pitchFamily="2"/>
              <a:cs typeface="Mangal" pitchFamily="2"/>
            </a:endParaRP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dirty="0">
              <a:latin typeface="" pitchFamily="16"/>
              <a:ea typeface="Microsoft YaHei" pitchFamily="2"/>
              <a:cs typeface="Mangal" pitchFamily="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40352" y="189324"/>
            <a:ext cx="1234796" cy="1731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187624" y="332656"/>
            <a:ext cx="7758113" cy="646331"/>
          </a:xfrm>
          <a:solidFill>
            <a:srgbClr val="FFFF99"/>
          </a:solidFill>
        </p:spPr>
        <p:txBody>
          <a:bodyPr>
            <a:spAutoFit/>
          </a:bodyPr>
          <a:lstStyle/>
          <a:p>
            <a:pPr lvl="0"/>
            <a:r>
              <a:rPr lang="cs-CZ" sz="3600" b="1" u="sng" dirty="0"/>
              <a:t>Nejčastější pohlavní choroby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981200" y="1905000"/>
            <a:ext cx="7162800" cy="4419600"/>
          </a:xfrm>
        </p:spPr>
        <p:txBody>
          <a:bodyPr lIns="91440" tIns="45720">
            <a:spAutoFit/>
          </a:bodyPr>
          <a:lstStyle/>
          <a:p>
            <a:pPr marL="0" lvl="0" indent="0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b="1">
                <a:latin typeface="" pitchFamily="16"/>
                <a:ea typeface="Microsoft YaHei" pitchFamily="2"/>
                <a:cs typeface="Mangal" pitchFamily="2"/>
              </a:rPr>
              <a:t>AIDS</a:t>
            </a:r>
          </a:p>
          <a:p>
            <a:pPr marL="0" lvl="0" indent="0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b="1">
                <a:latin typeface="" pitchFamily="16"/>
                <a:ea typeface="Microsoft YaHei" pitchFamily="2"/>
                <a:cs typeface="Mangal" pitchFamily="2"/>
              </a:rPr>
              <a:t>Syfilis</a:t>
            </a:r>
          </a:p>
          <a:p>
            <a:pPr marL="0" lvl="0" indent="0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b="1">
                <a:latin typeface="" pitchFamily="16"/>
                <a:ea typeface="Microsoft YaHei" pitchFamily="2"/>
                <a:cs typeface="Mangal" pitchFamily="2"/>
              </a:rPr>
              <a:t>Kapavka</a:t>
            </a:r>
          </a:p>
          <a:p>
            <a:pPr marL="0" lvl="0" indent="0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b="1">
                <a:latin typeface="" pitchFamily="16"/>
                <a:ea typeface="Microsoft YaHei" pitchFamily="2"/>
                <a:cs typeface="Mangal" pitchFamily="2"/>
              </a:rPr>
              <a:t>Papilomový virus</a:t>
            </a:r>
          </a:p>
          <a:p>
            <a:pPr marL="0" lvl="0" indent="0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b="1">
                <a:latin typeface="" pitchFamily="16"/>
                <a:ea typeface="Microsoft YaHei" pitchFamily="2"/>
                <a:cs typeface="Mangal" pitchFamily="2"/>
              </a:rPr>
              <a:t>Chlamydiové infekce</a:t>
            </a:r>
          </a:p>
          <a:p>
            <a:pPr marL="0" lvl="0" indent="0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b="1">
                <a:latin typeface="" pitchFamily="16"/>
                <a:ea typeface="Microsoft YaHei" pitchFamily="2"/>
                <a:cs typeface="Mangal" pitchFamily="2"/>
              </a:rPr>
              <a:t>Genitální herpes</a:t>
            </a:r>
          </a:p>
          <a:p>
            <a:pPr marL="0" lvl="0" indent="0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b="1">
                <a:latin typeface="" pitchFamily="16"/>
                <a:ea typeface="Microsoft YaHei" pitchFamily="2"/>
                <a:cs typeface="Mangal" pitchFamily="2"/>
              </a:rPr>
              <a:t>Bakteriální vaginóza</a:t>
            </a:r>
          </a:p>
          <a:p>
            <a:pPr marL="0" lvl="0" indent="0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b="1">
                <a:latin typeface="" pitchFamily="16"/>
                <a:ea typeface="Microsoft YaHei" pitchFamily="2"/>
                <a:cs typeface="Mangal" pitchFamily="2"/>
              </a:rPr>
              <a:t>Vaginální mykóza</a:t>
            </a:r>
          </a:p>
          <a:p>
            <a:pPr marL="342717" lvl="0" indent="-342717"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1800">
              <a:latin typeface="" pitchFamily="16"/>
              <a:ea typeface="Microsoft YaHei" pitchFamily="2"/>
              <a:cs typeface="Mangal" pitchFamily="2"/>
            </a:endParaRPr>
          </a:p>
          <a:p>
            <a:pPr marL="0" lvl="0" indent="0"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1800">
              <a:latin typeface="" pitchFamily="16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403648" y="116632"/>
            <a:ext cx="7110041" cy="1077218"/>
          </a:xfrm>
          <a:solidFill>
            <a:srgbClr val="FFFF99"/>
          </a:solidFill>
        </p:spPr>
        <p:txBody>
          <a:bodyPr wrap="square">
            <a:spAutoFit/>
          </a:bodyPr>
          <a:lstStyle/>
          <a:p>
            <a:pPr lvl="0"/>
            <a:r>
              <a:rPr lang="cs-CZ" sz="3200" b="1" u="sng" dirty="0">
                <a:cs typeface="Times New Roman" pitchFamily="18"/>
              </a:rPr>
              <a:t>HIV </a:t>
            </a:r>
            <a:r>
              <a:rPr lang="cs-CZ" sz="3200" b="1" u="sng" dirty="0"/>
              <a:t>-</a:t>
            </a:r>
            <a:br>
              <a:rPr lang="cs-CZ" sz="3200" b="1" u="sng" dirty="0">
                <a:cs typeface="Times New Roman" pitchFamily="18"/>
              </a:rPr>
            </a:br>
            <a:r>
              <a:rPr lang="cs-CZ" sz="3200" b="1" u="sng" dirty="0" err="1">
                <a:cs typeface="Times New Roman" pitchFamily="18"/>
              </a:rPr>
              <a:t>Human</a:t>
            </a:r>
            <a:r>
              <a:rPr lang="cs-CZ" sz="3200" b="1" u="sng" dirty="0">
                <a:cs typeface="Times New Roman" pitchFamily="18"/>
              </a:rPr>
              <a:t> </a:t>
            </a:r>
            <a:r>
              <a:rPr lang="cs-CZ" sz="3200" b="1" u="sng" dirty="0" err="1">
                <a:cs typeface="Times New Roman" pitchFamily="18"/>
              </a:rPr>
              <a:t>Immunodeficiency</a:t>
            </a:r>
            <a:r>
              <a:rPr lang="cs-CZ" sz="3200" b="1" u="sng" dirty="0">
                <a:cs typeface="Times New Roman" pitchFamily="18"/>
              </a:rPr>
              <a:t> Virus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115616" y="1595623"/>
            <a:ext cx="8028384" cy="4962897"/>
          </a:xfrm>
        </p:spPr>
        <p:txBody>
          <a:bodyPr wrap="square" lIns="91440" tIns="45720">
            <a:spAutoFit/>
          </a:bodyPr>
          <a:lstStyle/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virus lidského imunodeficitu, virus z čeledi  </a:t>
            </a:r>
            <a:r>
              <a:rPr lang="cs-CZ" sz="1800" dirty="0" err="1">
                <a:latin typeface="" pitchFamily="16"/>
                <a:ea typeface="Microsoft YaHei" pitchFamily="2"/>
                <a:cs typeface="Times New Roman" pitchFamily="18"/>
              </a:rPr>
              <a:t>Retroviridae</a:t>
            </a:r>
            <a:endParaRPr lang="cs-CZ" sz="1800" dirty="0">
              <a:latin typeface="" pitchFamily="16"/>
              <a:ea typeface="Microsoft YaHei" pitchFamily="2"/>
              <a:cs typeface="Times New Roman" pitchFamily="18"/>
            </a:endParaRPr>
          </a:p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napadá buňky imunitního systému</a:t>
            </a:r>
            <a:r>
              <a:rPr lang="cs-CZ" sz="1800" dirty="0">
                <a:latin typeface="" pitchFamily="16"/>
                <a:ea typeface="Microsoft YaHei" pitchFamily="2"/>
                <a:cs typeface="Mangal" pitchFamily="2"/>
              </a:rPr>
              <a:t> (</a:t>
            </a: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T lymfocyty</a:t>
            </a:r>
            <a:r>
              <a:rPr lang="cs-CZ" sz="1800" dirty="0">
                <a:latin typeface="" pitchFamily="16"/>
                <a:ea typeface="Microsoft YaHei" pitchFamily="2"/>
                <a:cs typeface="Mangal" pitchFamily="2"/>
              </a:rPr>
              <a:t>)</a:t>
            </a: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, ale také např. Langerhansovy buňky a další</a:t>
            </a:r>
          </a:p>
          <a:p>
            <a:pPr marL="342717" lvl="0" indent="-342717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dva typy</a:t>
            </a:r>
            <a:r>
              <a:rPr lang="cs-CZ" sz="1800" dirty="0">
                <a:latin typeface="" pitchFamily="16"/>
                <a:ea typeface="Microsoft YaHei" pitchFamily="2"/>
                <a:cs typeface="Mangal" pitchFamily="2"/>
              </a:rPr>
              <a:t> - </a:t>
            </a: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 HIV-1 (americk</a:t>
            </a:r>
            <a:r>
              <a:rPr lang="cs-CZ" sz="1800" dirty="0">
                <a:latin typeface="" pitchFamily="16"/>
                <a:ea typeface="Microsoft YaHei" pitchFamily="2"/>
                <a:cs typeface="Mangal" pitchFamily="2"/>
              </a:rPr>
              <a:t>ý</a:t>
            </a: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 a</a:t>
            </a:r>
            <a:r>
              <a:rPr lang="cs-CZ" sz="1800" dirty="0">
                <a:latin typeface="" pitchFamily="16"/>
                <a:ea typeface="Microsoft YaHei" pitchFamily="2"/>
                <a:cs typeface="Mangal" pitchFamily="2"/>
              </a:rPr>
              <a:t> </a:t>
            </a: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asijsk</a:t>
            </a:r>
            <a:r>
              <a:rPr lang="cs-CZ" sz="1800" dirty="0">
                <a:latin typeface="" pitchFamily="16"/>
                <a:ea typeface="Microsoft YaHei" pitchFamily="2"/>
                <a:cs typeface="Mangal" pitchFamily="2"/>
              </a:rPr>
              <a:t>ý</a:t>
            </a: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 kontinent</a:t>
            </a:r>
            <a:r>
              <a:rPr lang="cs-CZ" sz="1800" dirty="0">
                <a:latin typeface="" pitchFamily="16"/>
                <a:ea typeface="Microsoft YaHei" pitchFamily="2"/>
                <a:cs typeface="Mangal" pitchFamily="2"/>
              </a:rPr>
              <a:t>, </a:t>
            </a: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Evrop</a:t>
            </a:r>
            <a:r>
              <a:rPr lang="cs-CZ" sz="1800" dirty="0">
                <a:latin typeface="" pitchFamily="16"/>
                <a:ea typeface="Microsoft YaHei" pitchFamily="2"/>
                <a:cs typeface="Mangal" pitchFamily="2"/>
              </a:rPr>
              <a:t>a</a:t>
            </a: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)</a:t>
            </a:r>
          </a:p>
          <a:p>
            <a:pPr marL="0" lvl="0" indent="0"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dirty="0">
                <a:latin typeface="" pitchFamily="16"/>
                <a:ea typeface="Microsoft YaHei" pitchFamily="2"/>
                <a:cs typeface="Mangal" pitchFamily="2"/>
              </a:rPr>
              <a:t>            </a:t>
            </a: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    </a:t>
            </a:r>
            <a:r>
              <a:rPr lang="cs-CZ" sz="1800" dirty="0">
                <a:latin typeface="" pitchFamily="16"/>
                <a:ea typeface="Microsoft YaHei" pitchFamily="2"/>
                <a:cs typeface="Mangal" pitchFamily="2"/>
              </a:rPr>
              <a:t>       </a:t>
            </a: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HIV-2 (zůstává lokalizován hlavně v Africe)</a:t>
            </a:r>
          </a:p>
          <a:p>
            <a:pPr marL="342717" lvl="0" indent="-342717" algn="just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v Evropě a na americkém kontinentu se situace stabilizovala, některé subtypy se ale začaly snadněji šířit </a:t>
            </a:r>
            <a:r>
              <a:rPr lang="cs-CZ" sz="1800" dirty="0" err="1">
                <a:latin typeface="" pitchFamily="16"/>
                <a:ea typeface="Microsoft YaHei" pitchFamily="2"/>
                <a:cs typeface="Times New Roman" pitchFamily="18"/>
              </a:rPr>
              <a:t>heretosexuálním</a:t>
            </a: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 přenosem, proto hrozí nová vlna epidemie i pro tyto oblasti       </a:t>
            </a:r>
          </a:p>
          <a:p>
            <a:pPr marL="342717" lvl="0" indent="-342717"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1800" dirty="0">
              <a:latin typeface="" pitchFamily="16"/>
              <a:ea typeface="Microsoft YaHei" pitchFamily="2"/>
              <a:cs typeface="Times New Roman" pitchFamily="18"/>
            </a:endParaRPr>
          </a:p>
          <a:p>
            <a:pPr marL="342717" lvl="0" indent="-342717" algn="just"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1800" b="1" u="sng" dirty="0">
              <a:effectLst>
                <a:outerShdw dist="17962" dir="2700000">
                  <a:srgbClr val="000000"/>
                </a:outerShdw>
              </a:effectLst>
              <a:latin typeface="" pitchFamily="16"/>
              <a:ea typeface="Microsoft YaHei" pitchFamily="2"/>
              <a:cs typeface="Times New Roman" pitchFamily="18"/>
            </a:endParaRPr>
          </a:p>
          <a:p>
            <a:pPr marL="342717" lvl="0" indent="-342717" algn="just"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b="1" u="sng" dirty="0">
                <a:effectLst>
                  <a:outerShdw dist="17962" dir="2700000">
                    <a:srgbClr val="000000"/>
                  </a:outerShdw>
                </a:effectLst>
                <a:latin typeface="" pitchFamily="16"/>
                <a:ea typeface="Microsoft YaHei" pitchFamily="2"/>
                <a:cs typeface="Times New Roman" pitchFamily="18"/>
              </a:rPr>
              <a:t>AIDS</a:t>
            </a:r>
          </a:p>
          <a:p>
            <a:pPr marL="0" lvl="0" indent="0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syndrom získaného imunodeficitu (</a:t>
            </a:r>
            <a:r>
              <a:rPr lang="cs-CZ" sz="1800" dirty="0" err="1">
                <a:latin typeface="" pitchFamily="16"/>
                <a:ea typeface="Microsoft YaHei" pitchFamily="2"/>
                <a:cs typeface="Times New Roman" pitchFamily="18"/>
              </a:rPr>
              <a:t>Acquired</a:t>
            </a: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 </a:t>
            </a:r>
            <a:r>
              <a:rPr lang="cs-CZ" sz="1800" dirty="0" err="1">
                <a:latin typeface="" pitchFamily="16"/>
                <a:ea typeface="Microsoft YaHei" pitchFamily="2"/>
                <a:cs typeface="Times New Roman" pitchFamily="18"/>
              </a:rPr>
              <a:t>Immunodeficiency</a:t>
            </a:r>
            <a:r>
              <a:rPr lang="cs-CZ" sz="1800" dirty="0">
                <a:latin typeface="" pitchFamily="16"/>
                <a:ea typeface="Microsoft YaHei" pitchFamily="2"/>
                <a:cs typeface="Times New Roman" pitchFamily="18"/>
              </a:rPr>
              <a:t> Syndrome)</a:t>
            </a:r>
          </a:p>
          <a:p>
            <a:pPr marL="0" lvl="0" indent="0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1800" dirty="0">
              <a:latin typeface="" pitchFamily="16"/>
              <a:ea typeface="Microsoft YaHei" pitchFamily="2"/>
              <a:cs typeface="Mangal" pitchFamily="2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52320" y="4509120"/>
            <a:ext cx="1420969" cy="1065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115616" y="260648"/>
            <a:ext cx="7615238" cy="646331"/>
          </a:xfrm>
          <a:solidFill>
            <a:srgbClr val="FFFF99"/>
          </a:solidFill>
        </p:spPr>
        <p:txBody>
          <a:bodyPr>
            <a:spAutoFit/>
          </a:bodyPr>
          <a:lstStyle/>
          <a:p>
            <a:pPr lvl="0"/>
            <a:r>
              <a:rPr lang="cs-CZ" sz="3600" b="1" u="sng" dirty="0">
                <a:cs typeface="Times New Roman" pitchFamily="18"/>
              </a:rPr>
              <a:t>Klinický obraz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115616" y="1948726"/>
            <a:ext cx="7542213" cy="3506088"/>
          </a:xfrm>
        </p:spPr>
        <p:txBody>
          <a:bodyPr lIns="91440" tIns="45720">
            <a:spAutoFit/>
          </a:bodyPr>
          <a:lstStyle/>
          <a:p>
            <a:pPr marL="342717" lvl="0" indent="-342717" algn="just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pestrý klinický obraz</a:t>
            </a:r>
          </a:p>
          <a:p>
            <a:pPr marL="342717" lvl="0" indent="-342717" algn="just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od infikování do vzniku plně rozvinutého onemocnění AIDS uplyne průměrně 10,5 roku, klinický obraz se mění podle zhoršování imunitních funkcí</a:t>
            </a:r>
          </a:p>
          <a:p>
            <a:pPr marL="342717" lvl="0" indent="-342717" algn="just"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u="sng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Fáze</a:t>
            </a: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- příznaků </a:t>
            </a:r>
            <a:r>
              <a:rPr lang="cs-CZ" sz="2200" dirty="0" err="1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primoinfekce</a:t>
            </a:r>
            <a:endParaRPr lang="cs-CZ" sz="22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342717" lvl="0" indent="-342717" algn="just"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             - latence  </a:t>
            </a:r>
          </a:p>
          <a:p>
            <a:pPr marL="342717" lvl="0" indent="-342717"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             - symptomatická fáze HIV infekce</a:t>
            </a:r>
          </a:p>
          <a:p>
            <a:pPr marL="342717" lvl="0" indent="-342717"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             - AIDS onemocnění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88224" y="5085184"/>
            <a:ext cx="2438284" cy="1619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259632" y="404664"/>
            <a:ext cx="6141814" cy="646331"/>
          </a:xfrm>
          <a:solidFill>
            <a:srgbClr val="FFFF99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>
                <a:cs typeface="Times New Roman" pitchFamily="18"/>
              </a:rPr>
              <a:t>Cesta přenosu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237254" y="1558268"/>
            <a:ext cx="7799242" cy="4713598"/>
          </a:xfrm>
        </p:spPr>
        <p:txBody>
          <a:bodyPr wrap="square" lIns="91440" tIns="45720">
            <a:spAutoFit/>
          </a:bodyPr>
          <a:lstStyle/>
          <a:p>
            <a:pPr marL="342717" lvl="0" indent="-342717">
              <a:lnSpc>
                <a:spcPct val="90000"/>
              </a:lnSpc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i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krevní cesta</a:t>
            </a:r>
          </a:p>
          <a:p>
            <a:pPr marL="0" lvl="0" indent="0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kontaminovaná krev nebo krevní deriváty</a:t>
            </a:r>
          </a:p>
          <a:p>
            <a:pPr marL="0" lvl="0" indent="0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společné užívání jehel, stříkaček, případně roztoku drogy</a:t>
            </a:r>
          </a:p>
          <a:p>
            <a:pPr marL="0" lvl="0" indent="0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krvavé sexuální praktiky</a:t>
            </a:r>
          </a:p>
          <a:p>
            <a:pPr marL="342717" lvl="0" indent="-342717">
              <a:lnSpc>
                <a:spcPct val="90000"/>
              </a:lnSpc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i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pohlavní styk</a:t>
            </a:r>
          </a:p>
          <a:p>
            <a:pPr marL="0" lvl="0" indent="0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sperma, vaginální sekrete</a:t>
            </a:r>
          </a:p>
          <a:p>
            <a:pPr marL="0" lvl="0" indent="0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i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přenos z matky na dítě</a:t>
            </a:r>
          </a:p>
          <a:p>
            <a:pPr marL="342717" lvl="0" indent="-342717">
              <a:lnSpc>
                <a:spcPct val="90000"/>
              </a:lnSpc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u="sng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Zdroj</a:t>
            </a:r>
          </a:p>
          <a:p>
            <a:pPr marL="0" lvl="0" indent="0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pouze infikovaný člověk, nelze přenést ze zvířete </a:t>
            </a:r>
          </a:p>
          <a:p>
            <a:pPr marL="0" lvl="0" indent="0">
              <a:lnSpc>
                <a:spcPct val="90000"/>
              </a:lnSpc>
              <a:spcBef>
                <a:spcPts val="450"/>
              </a:spcBef>
              <a:buClr>
                <a:srgbClr val="000000"/>
              </a:buClr>
              <a:buSzPct val="100000"/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 na člověka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01303" y="260648"/>
            <a:ext cx="1478164" cy="1847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51520" y="1004531"/>
            <a:ext cx="8568952" cy="6093976"/>
          </a:xfr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4400" dirty="0">
                <a:solidFill>
                  <a:srgbClr val="14181C"/>
                </a:solidFill>
                <a:latin typeface="Arial" pitchFamily="34"/>
                <a:cs typeface="Arial" pitchFamily="34"/>
              </a:rPr>
              <a:t>     </a:t>
            </a:r>
            <a:br>
              <a:rPr lang="cs-CZ" sz="4400" dirty="0">
                <a:solidFill>
                  <a:srgbClr val="14181C"/>
                </a:solidFill>
                <a:latin typeface="Arial" pitchFamily="34"/>
                <a:cs typeface="Arial" pitchFamily="34"/>
              </a:rPr>
            </a:br>
            <a:r>
              <a:rPr lang="cs-CZ" sz="4400" dirty="0">
                <a:solidFill>
                  <a:srgbClr val="14181C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800" b="1" dirty="0">
                <a:solidFill>
                  <a:srgbClr val="14181C"/>
                </a:solidFill>
                <a:latin typeface="Arial" pitchFamily="34"/>
                <a:cs typeface="Arial" pitchFamily="34"/>
              </a:rPr>
              <a:t>ZDRAVÍ A NEMOC</a:t>
            </a:r>
            <a:br>
              <a:rPr lang="cs-CZ" dirty="0">
                <a:latin typeface="Arial" pitchFamily="34"/>
                <a:cs typeface="Arial" pitchFamily="34"/>
              </a:rPr>
            </a:br>
            <a:r>
              <a:rPr lang="cs-CZ" sz="2000" b="1" u="sng" dirty="0">
                <a:latin typeface="Arial" pitchFamily="34"/>
                <a:cs typeface="Arial" pitchFamily="34"/>
              </a:rPr>
              <a:t>Obsah </a:t>
            </a:r>
            <a:br>
              <a:rPr lang="cs-CZ" sz="2000" b="1" u="sng" dirty="0">
                <a:latin typeface="Arial" pitchFamily="34"/>
                <a:cs typeface="Arial" pitchFamily="34"/>
              </a:rPr>
            </a:br>
            <a:r>
              <a:rPr lang="cs-CZ" sz="1200" b="1" dirty="0"/>
              <a:t>Blok I.</a:t>
            </a:r>
            <a:br>
              <a:rPr lang="cs-CZ" sz="1200" b="1" dirty="0"/>
            </a:br>
            <a:r>
              <a:rPr lang="cs-CZ" sz="1800" b="1" dirty="0"/>
              <a:t>1. Zdravotnická terminologie – etiologie a patogeneze chorob, anamnéza, vyšetřovací metody, terapie, rehabilitace, prevence. Úvod do anatomie, fyziologie a patofyziologie – základní vlastnosti živé hmoty, funkční morfologie tkání, anatomické názvosloví, roviny, směry</a:t>
            </a:r>
            <a:br>
              <a:rPr lang="cs-CZ" sz="1800" b="1" dirty="0"/>
            </a:br>
            <a:r>
              <a:rPr lang="cs-CZ" sz="1800" b="1" dirty="0"/>
              <a:t>2. Pohybový systém – anatomie, fyziologie, patologie; kardiovaskulární systém – anatomie, fyziologie, patologie</a:t>
            </a:r>
            <a:br>
              <a:rPr lang="cs-CZ" sz="1800" b="1" dirty="0"/>
            </a:br>
            <a:r>
              <a:rPr lang="cs-CZ" sz="1800" b="1" dirty="0"/>
              <a:t>3. Lymfatický systém, imunita – anatomie, fyziologie, patologie; dýchací systém – anatomie, fyziologie, patologie</a:t>
            </a:r>
            <a:br>
              <a:rPr lang="cs-CZ" sz="1800" b="1" dirty="0"/>
            </a:br>
            <a:r>
              <a:rPr lang="cs-CZ" sz="1800" b="1" dirty="0"/>
              <a:t>4. Trávicí systém – anatomie, fyziologie, patologie; vylučovací soustava – anatomie, fyziologie, patologie</a:t>
            </a:r>
            <a:br>
              <a:rPr lang="cs-CZ" sz="1800" b="1" dirty="0"/>
            </a:br>
            <a:r>
              <a:rPr lang="cs-CZ" sz="1800" b="1" dirty="0"/>
              <a:t>5. Kožní soustava a termoregulace – anatomie, fyziologie, patologie; nervový systém – anatomie, fyziologie, patologie</a:t>
            </a:r>
            <a:br>
              <a:rPr lang="cs-CZ" sz="1800" b="1" dirty="0"/>
            </a:br>
            <a:r>
              <a:rPr lang="cs-CZ" sz="1800" b="1" dirty="0"/>
              <a:t>6. Endokrinní systém – anatomie, fyziologie, patologie; pohlavní systém – anatomie, fyziologie, patologie</a:t>
            </a:r>
            <a:br>
              <a:rPr lang="cs-CZ" sz="1800" b="1" dirty="0"/>
            </a:br>
            <a:endParaRPr lang="cs-CZ" sz="1800" b="1" dirty="0"/>
          </a:p>
        </p:txBody>
      </p:sp>
      <p:pic>
        <p:nvPicPr>
          <p:cNvPr id="4" name="Picture 2" descr="http://www.hokej-krnov-mladez.cz/userfiles/image/Zdrav%C3%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1780" y="1004531"/>
            <a:ext cx="3960440" cy="80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726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115616" y="404664"/>
            <a:ext cx="7327528" cy="584775"/>
          </a:xfrm>
          <a:solidFill>
            <a:srgbClr val="FFFF99"/>
          </a:solidFill>
        </p:spPr>
        <p:txBody>
          <a:bodyPr wrap="square">
            <a:spAutoFit/>
          </a:bodyPr>
          <a:lstStyle/>
          <a:p>
            <a:pPr lvl="0"/>
            <a:r>
              <a:rPr lang="cs-CZ" sz="3200" b="1" u="sng" dirty="0"/>
              <a:t>Syfilis – lues, příjice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315409" y="1580702"/>
            <a:ext cx="7709914" cy="5871351"/>
          </a:xfrm>
        </p:spPr>
        <p:txBody>
          <a:bodyPr wrap="square" lIns="91440" tIns="45720">
            <a:spAutoFit/>
          </a:bodyPr>
          <a:lstStyle/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Treponema </a:t>
            </a:r>
            <a:r>
              <a:rPr lang="cs-CZ" sz="2000" dirty="0" err="1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pallidum</a:t>
            </a:r>
            <a:endParaRPr lang="cs-CZ" sz="20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Vstupní brána – pohlavní orgány, ústa, konečník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b="1" u="sng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u="sng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Stádia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i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1.stadium</a:t>
            </a:r>
            <a:r>
              <a:rPr lang="cs-CZ" sz="20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- za 3 týdny v místě vstupu vznikne tzv. tvrdý vřed, který se do tří týdnů zhojí, nebolestivé zduření uzlin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i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2.stadium</a:t>
            </a:r>
            <a:r>
              <a:rPr lang="cs-CZ" sz="20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- za další 3-5 týdnů se objeví syfilitická vyrážka, generalizované </a:t>
            </a:r>
            <a:r>
              <a:rPr lang="cs-CZ" sz="2000" dirty="0" err="1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exantemy</a:t>
            </a:r>
            <a:r>
              <a:rPr lang="cs-CZ" sz="20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, bílé plošky v ústech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i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3. stadium</a:t>
            </a:r>
            <a:r>
              <a:rPr lang="cs-CZ" sz="20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– vzniká po 5-20 letech po primárním nakažení, tvorba </a:t>
            </a:r>
            <a:r>
              <a:rPr lang="cs-CZ" sz="2000" dirty="0" err="1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gummat</a:t>
            </a:r>
            <a:r>
              <a:rPr lang="cs-CZ" sz="20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, postižení nervového, kardiovaskulárního a kostního systému, paralýza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 err="1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Nakažlivot</a:t>
            </a:r>
            <a:r>
              <a:rPr lang="cs-CZ" sz="20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v prvních dvou stádiích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Při neléčení smrtelná !           </a:t>
            </a:r>
          </a:p>
          <a:p>
            <a:pPr marL="342717" lvl="0" indent="-342717">
              <a:lnSpc>
                <a:spcPct val="90000"/>
              </a:lnSpc>
              <a:spcBef>
                <a:spcPts val="4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1600" dirty="0">
              <a:latin typeface="" pitchFamily="16"/>
              <a:ea typeface="Microsoft YaHei" pitchFamily="2"/>
              <a:cs typeface="Mangal" pitchFamily="2"/>
            </a:endParaRPr>
          </a:p>
          <a:p>
            <a:pPr marL="0" lvl="0" indent="0">
              <a:lnSpc>
                <a:spcPct val="90000"/>
              </a:lnSpc>
              <a:spcBef>
                <a:spcPts val="4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1600" dirty="0">
              <a:latin typeface="" pitchFamily="16"/>
              <a:ea typeface="Microsoft YaHei" pitchFamily="2"/>
              <a:cs typeface="Mangal" pitchFamily="2"/>
            </a:endParaRPr>
          </a:p>
          <a:p>
            <a:pPr marL="0" lvl="0" indent="0">
              <a:lnSpc>
                <a:spcPct val="90000"/>
              </a:lnSpc>
              <a:spcBef>
                <a:spcPts val="4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1600" dirty="0">
              <a:latin typeface="" pitchFamily="16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187624" y="534826"/>
            <a:ext cx="7038801" cy="646331"/>
          </a:xfrm>
          <a:solidFill>
            <a:srgbClr val="FFFF99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 err="1"/>
              <a:t>Gonorrhoea</a:t>
            </a:r>
            <a:r>
              <a:rPr lang="cs-CZ" sz="3600" b="1" u="sng" dirty="0"/>
              <a:t> - kapavka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310723" y="2060848"/>
            <a:ext cx="7848872" cy="3985706"/>
          </a:xfrm>
        </p:spPr>
        <p:txBody>
          <a:bodyPr wrap="square" lIns="91440" tIns="45720">
            <a:spAutoFit/>
          </a:bodyPr>
          <a:lstStyle/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 err="1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Neisseria</a:t>
            </a: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gonorrhoeae</a:t>
            </a:r>
            <a:endParaRPr lang="cs-CZ" sz="22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Postihuje sliznice močového  a pohlavního ústrojí, konečníku, oční spojivku,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První příznaky za 2-4 dny po nakažení, úmrtí jsou vzácná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Vyšetřování novorozeneckých </a:t>
            </a:r>
            <a:r>
              <a:rPr lang="cs-CZ" sz="2200" dirty="0" err="1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konjuktivitid</a:t>
            </a: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– děti vystavené nákaze mohou po porodu oslepnout</a:t>
            </a:r>
          </a:p>
          <a:p>
            <a:pPr marL="0" lvl="0" inden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200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342717" lvl="0" indent="-342717"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u="sng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Léčba</a:t>
            </a:r>
          </a:p>
          <a:p>
            <a:pPr marL="0" lvl="0" inden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 Antibiotika, dispenzarizace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15200" y="457200"/>
            <a:ext cx="1158837" cy="1447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827584" y="2492896"/>
            <a:ext cx="8088313" cy="1938992"/>
          </a:xfrm>
          <a:solidFill>
            <a:srgbClr val="CCFFFF"/>
          </a:solidFill>
        </p:spPr>
        <p:txBody>
          <a:bodyPr anchorCtr="1">
            <a:spAutoFit/>
          </a:bodyPr>
          <a:lstStyle/>
          <a:p>
            <a:pPr lvl="0" algn="ctr"/>
            <a:b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Stres, syndrom vyhoření.</a:t>
            </a:r>
            <a:br>
              <a:rPr lang="cs-CZ" dirty="0">
                <a:latin typeface="Arial Unicode MS" pitchFamily="34"/>
                <a:ea typeface="Arial Unicode MS" pitchFamily="34"/>
                <a:cs typeface="Arial Unicode MS" pitchFamily="34"/>
              </a:rPr>
            </a:br>
            <a:endParaRPr lang="cs-CZ" dirty="0"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4419715" y="3276715"/>
            <a:ext cx="304559" cy="304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475656" y="279358"/>
            <a:ext cx="7011491" cy="646331"/>
          </a:xfr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>
                <a:solidFill>
                  <a:srgbClr val="000000"/>
                </a:solidFill>
              </a:rPr>
              <a:t>Co je to stres?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988624" y="1556792"/>
            <a:ext cx="8172400" cy="4924425"/>
          </a:xfrm>
        </p:spPr>
        <p:txBody>
          <a:bodyPr wrap="square" lIns="91440" tIns="45720">
            <a:spAutoFit/>
          </a:bodyPr>
          <a:lstStyle/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i="1" dirty="0">
                <a:latin typeface="Times New Roman" pitchFamily="18"/>
                <a:ea typeface="Microsoft YaHei" pitchFamily="2"/>
                <a:cs typeface="Mangal" pitchFamily="2"/>
              </a:rPr>
              <a:t>„Stres je extrémní a neobvyklá situace, jejíž hrozba vyvolává významnou změnu chování.“</a:t>
            </a:r>
            <a:r>
              <a:rPr lang="cs-CZ" sz="2200" i="1" dirty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cs-CZ" sz="2200" dirty="0">
                <a:latin typeface="Times New Roman" pitchFamily="18"/>
                <a:ea typeface="Microsoft YaHei" pitchFamily="2"/>
                <a:cs typeface="Mangal" pitchFamily="2"/>
              </a:rPr>
              <a:t>(R. G. Miller)</a:t>
            </a: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i="1" u="sng" dirty="0">
                <a:latin typeface="Times New Roman" pitchFamily="18"/>
                <a:ea typeface="Microsoft YaHei" pitchFamily="2"/>
                <a:cs typeface="Times New Roman" pitchFamily="18"/>
              </a:rPr>
              <a:t>„Stav organizmu, kdy je jeho integrita ohrožena a organizmus musí zapojit všechny schopnosti na svoji ochranu“</a:t>
            </a:r>
            <a:r>
              <a:rPr lang="cs-CZ" sz="2200" b="1" dirty="0">
                <a:latin typeface="Times New Roman" pitchFamily="18"/>
                <a:ea typeface="Microsoft YaHei" pitchFamily="2"/>
                <a:cs typeface="Times New Roman" pitchFamily="18"/>
              </a:rPr>
              <a:t> (Cooper  a </a:t>
            </a:r>
            <a:r>
              <a:rPr lang="cs-CZ" sz="2200" b="1" dirty="0" err="1">
                <a:latin typeface="Times New Roman" pitchFamily="18"/>
                <a:ea typeface="Microsoft YaHei" pitchFamily="2"/>
                <a:cs typeface="Times New Roman" pitchFamily="18"/>
              </a:rPr>
              <a:t>Appley</a:t>
            </a:r>
            <a:r>
              <a:rPr lang="cs-CZ" sz="2200" b="1" dirty="0">
                <a:latin typeface="Times New Roman" pitchFamily="18"/>
                <a:ea typeface="Microsoft YaHei" pitchFamily="2"/>
                <a:cs typeface="Times New Roman" pitchFamily="18"/>
              </a:rPr>
              <a:t>, 1966)</a:t>
            </a: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200" b="1" dirty="0"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Times New Roman" pitchFamily="18"/>
                <a:ea typeface="Microsoft YaHei" pitchFamily="2"/>
                <a:cs typeface="Times New Roman" pitchFamily="18"/>
              </a:rPr>
              <a:t>módní pojem v posledních 20.letech</a:t>
            </a: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Times New Roman" pitchFamily="18"/>
                <a:ea typeface="Microsoft YaHei" pitchFamily="2"/>
                <a:cs typeface="Mangal" pitchFamily="2"/>
              </a:rPr>
              <a:t>zátěž, napětí, tlak, </a:t>
            </a:r>
            <a:r>
              <a:rPr lang="cs-CZ" sz="2200" b="1" dirty="0">
                <a:latin typeface="Times New Roman" pitchFamily="18"/>
                <a:ea typeface="Microsoft YaHei" pitchFamily="2"/>
                <a:cs typeface="Times New Roman" pitchFamily="18"/>
              </a:rPr>
              <a:t>důsled</a:t>
            </a:r>
            <a:r>
              <a:rPr lang="cs-CZ" sz="2200" b="1" dirty="0">
                <a:latin typeface="Times New Roman" pitchFamily="18"/>
                <a:ea typeface="Microsoft YaHei" pitchFamily="2"/>
                <a:cs typeface="Mangal" pitchFamily="2"/>
              </a:rPr>
              <a:t>ek</a:t>
            </a:r>
            <a:r>
              <a:rPr lang="cs-CZ" sz="2200" b="1" dirty="0">
                <a:latin typeface="Times New Roman" pitchFamily="18"/>
                <a:ea typeface="Microsoft YaHei" pitchFamily="2"/>
                <a:cs typeface="Times New Roman" pitchFamily="18"/>
              </a:rPr>
              <a:t> nesouladu mezi kladenými požadavky a vlastními možnostmi</a:t>
            </a:r>
            <a:r>
              <a:rPr lang="cs-CZ" sz="2200" b="1" dirty="0">
                <a:latin typeface="Times New Roman" pitchFamily="18"/>
                <a:ea typeface="Microsoft YaHei" pitchFamily="2"/>
                <a:cs typeface="Mangal" pitchFamily="2"/>
              </a:rPr>
              <a:t>.</a:t>
            </a: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dirty="0">
                <a:latin typeface="Times New Roman" pitchFamily="18"/>
                <a:ea typeface="Microsoft YaHei" pitchFamily="2"/>
                <a:cs typeface="Times New Roman" pitchFamily="18"/>
              </a:rPr>
              <a:t>přímý vliv na rozvoj onemocnění je pouze předpokládaný</a:t>
            </a:r>
            <a:r>
              <a:rPr lang="cs-CZ" sz="2200" b="1" dirty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cs-CZ" sz="2200" dirty="0">
                <a:latin typeface="Times New Roman" pitchFamily="18"/>
                <a:ea typeface="Microsoft YaHei" pitchFamily="2"/>
                <a:cs typeface="Mangal" pitchFamily="2"/>
              </a:rPr>
              <a:t>(</a:t>
            </a:r>
            <a:r>
              <a:rPr lang="cs-CZ" sz="2200" dirty="0">
                <a:latin typeface="Times New Roman" pitchFamily="18"/>
                <a:ea typeface="Microsoft YaHei" pitchFamily="2"/>
                <a:cs typeface="Times New Roman" pitchFamily="18"/>
              </a:rPr>
              <a:t>např. dlouhodobé působení stresu a poruchy spánku, bolesti hlavy, kardiovaskulární a nádorová onemocnění</a:t>
            </a:r>
            <a:r>
              <a:rPr lang="cs-CZ" sz="2200" dirty="0">
                <a:latin typeface="Times New Roman" pitchFamily="18"/>
                <a:ea typeface="Microsoft YaHei" pitchFamily="2"/>
                <a:cs typeface="Mangal" pitchFamily="2"/>
              </a:rPr>
              <a:t>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73999" y="279358"/>
            <a:ext cx="1752475" cy="114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971601" y="446636"/>
            <a:ext cx="3744416" cy="4975721"/>
          </a:xfrm>
          <a:solidFill>
            <a:srgbClr val="CCFFFF"/>
          </a:solidFill>
        </p:spPr>
        <p:txBody>
          <a:bodyPr wrap="square" lIns="91440" tIns="45720">
            <a:spAutoFit/>
          </a:bodyPr>
          <a:lstStyle/>
          <a:p>
            <a:pPr marL="342717" lvl="0" indent="-342717">
              <a:spcBef>
                <a:spcPts val="6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400" b="1" i="1" u="sng" dirty="0">
                <a:latin typeface="Arial" pitchFamily="34"/>
                <a:ea typeface="Microsoft YaHei" pitchFamily="2"/>
                <a:cs typeface="Mangal" pitchFamily="2"/>
              </a:rPr>
              <a:t>Druhy stresu</a:t>
            </a:r>
          </a:p>
          <a:p>
            <a:pPr marL="342717" lvl="0" indent="-342717"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dirty="0">
              <a:latin typeface="Arial" pitchFamily="34"/>
              <a:ea typeface="Microsoft YaHei" pitchFamily="2"/>
              <a:cs typeface="Mangal" pitchFamily="2"/>
            </a:endParaRPr>
          </a:p>
          <a:p>
            <a:pPr marL="342717" lvl="0" indent="-342717"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Arial" pitchFamily="34"/>
                <a:ea typeface="Microsoft YaHei" pitchFamily="2"/>
                <a:cs typeface="Mangal" pitchFamily="2"/>
              </a:rPr>
              <a:t>a) </a:t>
            </a:r>
            <a:r>
              <a:rPr lang="cs-CZ" sz="2000" b="1" dirty="0" err="1">
                <a:latin typeface="Arial" pitchFamily="34"/>
                <a:ea typeface="Microsoft YaHei" pitchFamily="2"/>
                <a:cs typeface="Mangal" pitchFamily="2"/>
              </a:rPr>
              <a:t>Eustres</a:t>
            </a:r>
            <a:endParaRPr lang="cs-CZ" sz="2000" b="1" dirty="0">
              <a:latin typeface="Arial" pitchFamily="34"/>
              <a:ea typeface="Microsoft YaHei" pitchFamily="2"/>
              <a:cs typeface="Mangal" pitchFamily="2"/>
            </a:endParaRPr>
          </a:p>
          <a:p>
            <a:pPr marL="0" lvl="0" inden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Arial" pitchFamily="34"/>
                <a:ea typeface="Microsoft YaHei" pitchFamily="2"/>
                <a:cs typeface="Mangal" pitchFamily="2"/>
              </a:rPr>
              <a:t> příznivá část stresu</a:t>
            </a:r>
          </a:p>
          <a:p>
            <a:pPr marL="0" lvl="0" inden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Arial" pitchFamily="34"/>
                <a:ea typeface="Microsoft YaHei" pitchFamily="2"/>
                <a:cs typeface="Mangal" pitchFamily="2"/>
              </a:rPr>
              <a:t> mobilizuje, aktivizuje jedince, pomáhá k vrcholným výkonům vzrušení, výzva</a:t>
            </a:r>
          </a:p>
          <a:p>
            <a:pPr marL="342717" lvl="0" indent="-342717"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Arial" pitchFamily="34"/>
                <a:ea typeface="Microsoft YaHei" pitchFamily="2"/>
                <a:cs typeface="Mangal" pitchFamily="2"/>
              </a:rPr>
              <a:t>b) </a:t>
            </a:r>
            <a:r>
              <a:rPr lang="cs-CZ" sz="2000" b="1" dirty="0" err="1">
                <a:latin typeface="Arial" pitchFamily="34"/>
                <a:ea typeface="Microsoft YaHei" pitchFamily="2"/>
                <a:cs typeface="Mangal" pitchFamily="2"/>
              </a:rPr>
              <a:t>Distres</a:t>
            </a:r>
            <a:endParaRPr lang="cs-CZ" sz="2000" b="1" dirty="0">
              <a:latin typeface="Arial" pitchFamily="34"/>
              <a:ea typeface="Microsoft YaHei" pitchFamily="2"/>
              <a:cs typeface="Mangal" pitchFamily="2"/>
            </a:endParaRPr>
          </a:p>
          <a:p>
            <a:pPr marL="0" lvl="0" inden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Arial" pitchFamily="34"/>
                <a:ea typeface="Microsoft YaHei" pitchFamily="2"/>
                <a:cs typeface="Mangal" pitchFamily="2"/>
              </a:rPr>
              <a:t> škodlivá část stresu</a:t>
            </a:r>
          </a:p>
          <a:p>
            <a:pPr marL="0" lvl="0" inden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Arial" pitchFamily="34"/>
                <a:ea typeface="Microsoft YaHei" pitchFamily="2"/>
                <a:cs typeface="Mangal" pitchFamily="2"/>
              </a:rPr>
              <a:t> vyčerpává, přepíná organismus</a:t>
            </a:r>
          </a:p>
          <a:p>
            <a:pPr marL="0" lvl="0" inden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dirty="0"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932040" y="712316"/>
            <a:ext cx="4032448" cy="5363520"/>
          </a:xfr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>
            <a:spAutoFit/>
          </a:bodyPr>
          <a:lstStyle/>
          <a:p>
            <a:pPr marL="342717" lvl="0" indent="-342717">
              <a:lnSpc>
                <a:spcPct val="90000"/>
              </a:lnSpc>
              <a:spcBef>
                <a:spcPts val="6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400" b="1" i="1" u="sng" dirty="0">
                <a:latin typeface="Arial" pitchFamily="34"/>
                <a:ea typeface="Microsoft YaHei" pitchFamily="2"/>
                <a:cs typeface="Mangal" pitchFamily="2"/>
              </a:rPr>
              <a:t>Stresová reakce</a:t>
            </a:r>
          </a:p>
          <a:p>
            <a:pPr marL="342717" lvl="0" indent="-342717">
              <a:lnSpc>
                <a:spcPct val="90000"/>
              </a:lnSpc>
              <a:spcBef>
                <a:spcPts val="6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400" b="1" i="1" u="sng" dirty="0">
              <a:latin typeface="Arial" pitchFamily="34"/>
              <a:ea typeface="Microsoft YaHei" pitchFamily="2"/>
              <a:cs typeface="Mangal" pitchFamily="2"/>
            </a:endParaRP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Arial" pitchFamily="34"/>
                <a:ea typeface="Microsoft YaHei" pitchFamily="2"/>
                <a:cs typeface="Mangal" pitchFamily="2"/>
              </a:rPr>
              <a:t> (GAS = obecně adaptační syndrom, H. </a:t>
            </a:r>
            <a:r>
              <a:rPr lang="cs-CZ" sz="2000" b="1" dirty="0" err="1">
                <a:latin typeface="Arial" pitchFamily="34"/>
                <a:ea typeface="Microsoft YaHei" pitchFamily="2"/>
                <a:cs typeface="Mangal" pitchFamily="2"/>
              </a:rPr>
              <a:t>Selye</a:t>
            </a:r>
            <a:r>
              <a:rPr lang="cs-CZ" sz="2000" b="1" dirty="0">
                <a:latin typeface="Arial" pitchFamily="34"/>
                <a:ea typeface="Microsoft YaHei" pitchFamily="2"/>
                <a:cs typeface="Mangal" pitchFamily="2"/>
              </a:rPr>
              <a:t>):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b="1" dirty="0">
              <a:latin typeface="Arial" pitchFamily="34"/>
              <a:ea typeface="Microsoft YaHei" pitchFamily="2"/>
              <a:cs typeface="Mangal" pitchFamily="2"/>
            </a:endParaRP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Arial" pitchFamily="34"/>
                <a:ea typeface="Microsoft YaHei" pitchFamily="2"/>
                <a:cs typeface="Mangal" pitchFamily="2"/>
              </a:rPr>
              <a:t>1. poplachová reakce -  </a:t>
            </a:r>
            <a:r>
              <a:rPr lang="cs-CZ" sz="2000" dirty="0">
                <a:latin typeface="Arial" pitchFamily="34"/>
                <a:ea typeface="Microsoft YaHei" pitchFamily="2"/>
                <a:cs typeface="Mangal" pitchFamily="2"/>
              </a:rPr>
              <a:t>obranná mobilizace organismu, směřuje k útoku nebo úniku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Arial" pitchFamily="34"/>
                <a:ea typeface="Microsoft YaHei" pitchFamily="2"/>
                <a:cs typeface="Mangal" pitchFamily="2"/>
              </a:rPr>
              <a:t>2. přizpůsobení, adaptace </a:t>
            </a:r>
            <a:r>
              <a:rPr lang="cs-CZ" sz="2000" dirty="0">
                <a:latin typeface="Arial" pitchFamily="34"/>
                <a:ea typeface="Microsoft YaHei" pitchFamily="2"/>
                <a:cs typeface="Mangal" pitchFamily="2"/>
              </a:rPr>
              <a:t>-  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Arial" pitchFamily="34"/>
                <a:ea typeface="Microsoft YaHei" pitchFamily="2"/>
                <a:cs typeface="Mangal" pitchFamily="2"/>
              </a:rPr>
              <a:t>     účelné jednání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Arial" pitchFamily="34"/>
                <a:ea typeface="Microsoft YaHei" pitchFamily="2"/>
                <a:cs typeface="Mangal" pitchFamily="2"/>
              </a:rPr>
              <a:t>3. vyčerpání -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Arial" pitchFamily="34"/>
                <a:ea typeface="Microsoft YaHei" pitchFamily="2"/>
                <a:cs typeface="Mangal" pitchFamily="2"/>
              </a:rPr>
              <a:t>     při nevyřešení v předchozích 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Arial" pitchFamily="34"/>
                <a:ea typeface="Microsoft YaHei" pitchFamily="2"/>
                <a:cs typeface="Mangal" pitchFamily="2"/>
              </a:rPr>
              <a:t>     fázích dochází ke zhroucení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331640" y="404640"/>
            <a:ext cx="6960245" cy="646331"/>
          </a:xfr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i="1" u="sng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Stresory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115616" y="1585432"/>
            <a:ext cx="8028384" cy="4826962"/>
          </a:xfrm>
        </p:spPr>
        <p:txBody>
          <a:bodyPr wrap="square" lIns="91440" tIns="45720">
            <a:spAutoFit/>
          </a:bodyPr>
          <a:lstStyle/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itchFamily="18"/>
                <a:ea typeface="Microsoft YaHei" pitchFamily="2"/>
                <a:cs typeface="Times New Roman" pitchFamily="18"/>
              </a:rPr>
              <a:t>příčiny, podněty, okolnosti vyvolávající stresovou reakci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     a) vnější</a:t>
            </a:r>
            <a:r>
              <a:rPr lang="cs-CZ" sz="2000" dirty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 - fyzikální (chlad, hluk...)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Times New Roman" pitchFamily="18"/>
                <a:ea typeface="Microsoft YaHei" pitchFamily="2"/>
                <a:cs typeface="Mangal" pitchFamily="2"/>
              </a:rPr>
              <a:t>     </a:t>
            </a: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            </a:t>
            </a:r>
            <a:r>
              <a:rPr lang="cs-CZ" sz="2000" dirty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  - chemické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     </a:t>
            </a:r>
            <a:r>
              <a:rPr lang="cs-CZ" sz="2000" dirty="0">
                <a:latin typeface="Times New Roman" pitchFamily="18"/>
                <a:ea typeface="Microsoft YaHei" pitchFamily="2"/>
                <a:cs typeface="Mangal" pitchFamily="2"/>
              </a:rPr>
              <a:t>      </a:t>
            </a: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         - úkolové – odpovědnost za řešení řady úkolů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           </a:t>
            </a:r>
            <a:r>
              <a:rPr lang="cs-CZ" sz="2000" dirty="0">
                <a:latin typeface="Times New Roman" pitchFamily="18"/>
                <a:ea typeface="Microsoft YaHei" pitchFamily="2"/>
                <a:cs typeface="Mangal" pitchFamily="2"/>
              </a:rPr>
              <a:t>      </a:t>
            </a: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   - vztahové – </a:t>
            </a:r>
            <a:r>
              <a:rPr lang="cs-CZ" sz="2000" i="1" dirty="0">
                <a:latin typeface="Times New Roman" pitchFamily="18"/>
                <a:ea typeface="Microsoft YaHei" pitchFamily="2"/>
                <a:cs typeface="Times New Roman" pitchFamily="18"/>
              </a:rPr>
              <a:t>s</a:t>
            </a: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. z mezilidských vztahů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    b) vnitřní </a:t>
            </a:r>
            <a:r>
              <a:rPr lang="cs-CZ" sz="2000" dirty="0">
                <a:latin typeface="Times New Roman" pitchFamily="18"/>
                <a:ea typeface="Microsoft YaHei" pitchFamily="2"/>
                <a:cs typeface="Mangal" pitchFamily="2"/>
              </a:rPr>
              <a:t>-</a:t>
            </a: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 fyzické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Times New Roman" pitchFamily="18"/>
                <a:ea typeface="Microsoft YaHei" pitchFamily="2"/>
                <a:cs typeface="Mangal" pitchFamily="2"/>
              </a:rPr>
              <a:t>        </a:t>
            </a: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            - psychické – </a:t>
            </a:r>
            <a:r>
              <a:rPr lang="cs-CZ" sz="2000" dirty="0" err="1">
                <a:latin typeface="Times New Roman" pitchFamily="18"/>
                <a:ea typeface="Microsoft YaHei" pitchFamily="2"/>
                <a:cs typeface="Times New Roman" pitchFamily="18"/>
              </a:rPr>
              <a:t>negat</a:t>
            </a: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. emoce,  myšlenkové – i</a:t>
            </a:r>
            <a:r>
              <a:rPr lang="cs-CZ" sz="2000" dirty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představa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Times New Roman" pitchFamily="18"/>
                <a:ea typeface="Microsoft YaHei" pitchFamily="2"/>
                <a:cs typeface="Mangal" pitchFamily="2"/>
              </a:rPr>
              <a:t>                                         </a:t>
            </a: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 spustí poplachovou reakci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stres – souvisí také s potřebami</a:t>
            </a:r>
            <a:r>
              <a:rPr lang="cs-CZ" sz="2000" dirty="0">
                <a:latin typeface="Times New Roman" pitchFamily="18"/>
                <a:ea typeface="Microsoft YaHei" pitchFamily="2"/>
                <a:cs typeface="Mangal" pitchFamily="2"/>
              </a:rPr>
              <a:t>,</a:t>
            </a: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 s jejich uspokojováním (neuspokojení → nelibost → pocit ohrožení → poplachová reakce  atd.)</a:t>
            </a: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b="1" dirty="0">
              <a:latin typeface="Times New Roman" pitchFamily="18"/>
              <a:ea typeface="Microsoft YaHei" pitchFamily="2"/>
              <a:cs typeface="Mangal" pitchFamily="2"/>
            </a:endParaRPr>
          </a:p>
          <a:p>
            <a:pPr marL="342717" lvl="0" indent="-34271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 err="1">
                <a:latin typeface="Times New Roman" pitchFamily="18"/>
                <a:ea typeface="Microsoft YaHei" pitchFamily="2"/>
                <a:cs typeface="Mangal" pitchFamily="2"/>
              </a:rPr>
              <a:t>Salutory</a:t>
            </a:r>
            <a:r>
              <a:rPr lang="cs-CZ" sz="2000" b="1" dirty="0"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cs-CZ" sz="2000" dirty="0">
                <a:latin typeface="Times New Roman" pitchFamily="18"/>
                <a:ea typeface="Microsoft YaHei" pitchFamily="2"/>
                <a:cs typeface="Mangal" pitchFamily="2"/>
              </a:rPr>
              <a:t>– faktory, které v těžké situaci člověka posilují, povzbuzují.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84368" y="258790"/>
            <a:ext cx="1035000" cy="1584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122363" y="621398"/>
            <a:ext cx="6834013" cy="646331"/>
          </a:xfr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Projevy stresu</a:t>
            </a:r>
            <a:endParaRPr lang="cs-CZ" sz="2800" u="sng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212850" y="1773238"/>
            <a:ext cx="7931150" cy="2092325"/>
          </a:xfrm>
        </p:spPr>
        <p:txBody>
          <a:bodyPr lIns="91440" tIns="45720">
            <a:spAutoFit/>
          </a:bodyPr>
          <a:lstStyle/>
          <a:p>
            <a:pPr marL="342717" lvl="0" indent="-342717">
              <a:spcBef>
                <a:spcPts val="6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400" b="1" i="1" dirty="0">
                <a:latin typeface="Times New Roman" pitchFamily="18"/>
                <a:ea typeface="Microsoft YaHei" pitchFamily="2"/>
                <a:cs typeface="Times New Roman" pitchFamily="18"/>
              </a:rPr>
              <a:t>a) fyziologické</a:t>
            </a:r>
            <a:r>
              <a:rPr lang="cs-CZ" sz="2400" dirty="0">
                <a:latin typeface="Times New Roman" pitchFamily="18"/>
                <a:ea typeface="Microsoft YaHei" pitchFamily="2"/>
                <a:cs typeface="Times New Roman" pitchFamily="18"/>
              </a:rPr>
              <a:t> - zrychlený tep, dech, bolesti apod.</a:t>
            </a:r>
          </a:p>
          <a:p>
            <a:pPr marL="342717" lvl="0" indent="-342717">
              <a:spcBef>
                <a:spcPts val="6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400" b="1" i="1" dirty="0">
                <a:latin typeface="Times New Roman" pitchFamily="18"/>
                <a:ea typeface="Microsoft YaHei" pitchFamily="2"/>
                <a:cs typeface="Times New Roman" pitchFamily="18"/>
              </a:rPr>
              <a:t>b) emocionální </a:t>
            </a:r>
            <a:r>
              <a:rPr lang="cs-CZ" sz="2400" b="1" dirty="0">
                <a:latin typeface="Times New Roman" pitchFamily="18"/>
                <a:ea typeface="Microsoft YaHei" pitchFamily="2"/>
                <a:cs typeface="Times New Roman" pitchFamily="18"/>
              </a:rPr>
              <a:t>– </a:t>
            </a:r>
            <a:r>
              <a:rPr lang="cs-CZ" sz="2400" dirty="0">
                <a:latin typeface="Times New Roman" pitchFamily="18"/>
                <a:ea typeface="Microsoft YaHei" pitchFamily="2"/>
                <a:cs typeface="Times New Roman" pitchFamily="18"/>
              </a:rPr>
              <a:t>prudké změny nálad, popudlivost, klesá pozornost, soustředění, úzkostnost</a:t>
            </a:r>
          </a:p>
          <a:p>
            <a:pPr marL="342717" lvl="0" indent="-342717">
              <a:spcBef>
                <a:spcPts val="6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400" b="1" i="1" dirty="0">
                <a:latin typeface="Times New Roman" pitchFamily="18"/>
                <a:ea typeface="Microsoft YaHei" pitchFamily="2"/>
                <a:cs typeface="Times New Roman" pitchFamily="18"/>
              </a:rPr>
              <a:t>c) chování a jednání ve stresu </a:t>
            </a:r>
            <a:r>
              <a:rPr lang="cs-CZ" sz="2400" dirty="0">
                <a:latin typeface="Times New Roman" pitchFamily="18"/>
                <a:ea typeface="Microsoft YaHei" pitchFamily="2"/>
                <a:cs typeface="Times New Roman" pitchFamily="18"/>
              </a:rPr>
              <a:t>– nerozhodnost, zhoršení výkonů, změny životního rytmu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52120" y="4869160"/>
            <a:ext cx="2762283" cy="1430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547664" y="332656"/>
            <a:ext cx="7234535" cy="646331"/>
          </a:xfr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Charakteristika nynější doby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899592" y="1700808"/>
            <a:ext cx="7991475" cy="2540000"/>
          </a:xfrm>
        </p:spPr>
        <p:txBody>
          <a:bodyPr lIns="91440" tIns="45720">
            <a:spAutoFit/>
          </a:bodyPr>
          <a:lstStyle/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400" b="1" dirty="0">
                <a:latin typeface="Times New Roman" pitchFamily="18"/>
                <a:ea typeface="Microsoft YaHei" pitchFamily="2"/>
                <a:cs typeface="Times New Roman" pitchFamily="18"/>
              </a:rPr>
              <a:t>zvýšené nároky díky zrychlenému životnímu tempu</a:t>
            </a: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400" b="1" dirty="0">
                <a:latin typeface="Times New Roman" pitchFamily="18"/>
                <a:ea typeface="Microsoft YaHei" pitchFamily="2"/>
                <a:cs typeface="Times New Roman" pitchFamily="18"/>
              </a:rPr>
              <a:t>vyšší možnost seberealizace vyžaduje vyšší nasazení</a:t>
            </a: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400" b="1" dirty="0">
                <a:latin typeface="Times New Roman" pitchFamily="18"/>
                <a:ea typeface="Microsoft YaHei" pitchFamily="2"/>
                <a:cs typeface="Times New Roman" pitchFamily="18"/>
              </a:rPr>
              <a:t>problematika pracovního uplatnění </a:t>
            </a:r>
            <a:r>
              <a:rPr lang="cs-CZ" sz="2400" dirty="0">
                <a:latin typeface="Times New Roman" pitchFamily="18"/>
                <a:ea typeface="Microsoft YaHei" pitchFamily="2"/>
                <a:cs typeface="Times New Roman" pitchFamily="18"/>
              </a:rPr>
              <a:t>( riziko ztráty zaměstnání, rekvalifikace, workholismus)</a:t>
            </a: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400" b="1" dirty="0">
                <a:latin typeface="Times New Roman" pitchFamily="18"/>
                <a:ea typeface="Microsoft YaHei" pitchFamily="2"/>
                <a:cs typeface="Times New Roman" pitchFamily="18"/>
              </a:rPr>
              <a:t>zdravotní stav jako stresor </a:t>
            </a:r>
            <a:r>
              <a:rPr lang="cs-CZ" sz="2400" dirty="0">
                <a:latin typeface="Times New Roman" pitchFamily="18"/>
                <a:ea typeface="Microsoft YaHei" pitchFamily="2"/>
                <a:cs typeface="Times New Roman" pitchFamily="18"/>
              </a:rPr>
              <a:t>( v posledních letech se ukázalo, že jeho hodnota se dá vyjádřit penězi)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04247" y="4653728"/>
            <a:ext cx="1977951" cy="197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475656" y="413063"/>
            <a:ext cx="6974731" cy="646331"/>
          </a:xfr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>
                <a:solidFill>
                  <a:srgbClr val="000000"/>
                </a:solidFill>
                <a:latin typeface="Times New Roman" pitchFamily="18"/>
              </a:rPr>
              <a:t>Na čem závisí prožívání stresu?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115616" y="1527193"/>
            <a:ext cx="7200800" cy="3870290"/>
          </a:xfrm>
        </p:spPr>
        <p:txBody>
          <a:bodyPr wrap="square" lIns="91440" tIns="45720">
            <a:spAutoFit/>
          </a:bodyPr>
          <a:lstStyle/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i="1" dirty="0">
                <a:latin typeface="Times New Roman" pitchFamily="18"/>
                <a:ea typeface="Microsoft YaHei" pitchFamily="2"/>
                <a:cs typeface="Times New Roman" pitchFamily="18"/>
              </a:rPr>
              <a:t>osobnost jedince </a:t>
            </a:r>
            <a:r>
              <a:rPr lang="cs-CZ" sz="2200" dirty="0">
                <a:latin typeface="Times New Roman" pitchFamily="18"/>
                <a:ea typeface="Microsoft YaHei" pitchFamily="2"/>
                <a:cs typeface="Times New Roman" pitchFamily="18"/>
              </a:rPr>
              <a:t>– seberegulace, sebevýchova, nacvičení strategií efekt. jednání (temperament, frustrační tolerance, zkušenosti…)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i="1" dirty="0">
                <a:latin typeface="Times New Roman" pitchFamily="18"/>
                <a:ea typeface="Microsoft YaHei" pitchFamily="2"/>
                <a:cs typeface="Times New Roman" pitchFamily="18"/>
              </a:rPr>
              <a:t>povaha problému, stresoru </a:t>
            </a:r>
            <a:r>
              <a:rPr lang="cs-CZ" sz="2200" dirty="0">
                <a:latin typeface="Times New Roman" pitchFamily="18"/>
                <a:ea typeface="Microsoft YaHei" pitchFamily="2"/>
                <a:cs typeface="Times New Roman" pitchFamily="18"/>
              </a:rPr>
              <a:t>– subjektivní povaha závažnosti problému, problém v okruhu a mimo okruh možností působení jedince (jsou situace, které není možné změnit, je nutné se s nimi vyrovnat)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200" b="1" i="1" dirty="0">
                <a:latin typeface="Times New Roman" pitchFamily="18"/>
                <a:ea typeface="Microsoft YaHei" pitchFamily="2"/>
                <a:cs typeface="Times New Roman" pitchFamily="18"/>
              </a:rPr>
              <a:t>situace, okolnosti </a:t>
            </a:r>
            <a:r>
              <a:rPr lang="cs-CZ" sz="2200" dirty="0">
                <a:latin typeface="Times New Roman" pitchFamily="18"/>
                <a:ea typeface="Microsoft YaHei" pitchFamily="2"/>
                <a:cs typeface="Times New Roman" pitchFamily="18"/>
              </a:rPr>
              <a:t>– okolí může být jedinci oporou nebo naopak</a:t>
            </a:r>
          </a:p>
          <a:p>
            <a:pPr marL="0" lvl="0" inden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dirty="0"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36296" y="4869160"/>
            <a:ext cx="1618917" cy="1619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547664" y="476672"/>
            <a:ext cx="6858273" cy="646331"/>
          </a:xfr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Syndrom vyhoření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043608" y="1695113"/>
            <a:ext cx="8100392" cy="4501232"/>
          </a:xfrm>
        </p:spPr>
        <p:txBody>
          <a:bodyPr wrap="square" lIns="91440" tIns="45720">
            <a:spAutoFit/>
          </a:bodyPr>
          <a:lstStyle/>
          <a:p>
            <a:pPr marL="342717" lvl="0" indent="-342717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itchFamily="18"/>
                <a:ea typeface="Microsoft YaHei" pitchFamily="2"/>
                <a:cs typeface="Times New Roman" pitchFamily="18"/>
              </a:rPr>
              <a:t>jedná se zejména o psychický stav, prožitek vyčerpání</a:t>
            </a:r>
          </a:p>
          <a:p>
            <a:pPr marL="342717" lvl="0" indent="-342717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itchFamily="18"/>
                <a:ea typeface="Microsoft YaHei" pitchFamily="2"/>
                <a:cs typeface="Times New Roman" pitchFamily="18"/>
              </a:rPr>
              <a:t>vyskytuje se často u pomáhajících profesí</a:t>
            </a:r>
          </a:p>
          <a:p>
            <a:pPr marL="342717" lvl="0" indent="-342717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itchFamily="18"/>
                <a:ea typeface="Microsoft YaHei" pitchFamily="2"/>
                <a:cs typeface="Times New Roman" pitchFamily="18"/>
              </a:rPr>
              <a:t>tvořen řadou syndromů v oblasti psychické, fyzické i sociální</a:t>
            </a:r>
          </a:p>
          <a:p>
            <a:pPr marL="342717" lvl="0" indent="-342717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itchFamily="18"/>
                <a:ea typeface="Microsoft YaHei" pitchFamily="2"/>
                <a:cs typeface="Times New Roman" pitchFamily="18"/>
              </a:rPr>
              <a:t>projevy vyplývají z chronického stresu</a:t>
            </a:r>
          </a:p>
          <a:p>
            <a:pPr marL="342717" lvl="0" indent="-342717"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Fáze</a:t>
            </a:r>
          </a:p>
          <a:p>
            <a:pPr marL="342717" lvl="0" indent="-342717"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1. Nadšení </a:t>
            </a:r>
            <a:r>
              <a:rPr lang="cs-CZ" sz="20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- vysoké ideály a pracovní angažovanost</a:t>
            </a:r>
          </a:p>
          <a:p>
            <a:pPr marL="342717" lvl="0" indent="-342717"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2. Stagnace </a:t>
            </a:r>
            <a:r>
              <a:rPr lang="cs-CZ" sz="20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- nezdar při realizaci ideálů</a:t>
            </a:r>
          </a:p>
          <a:p>
            <a:pPr marL="342717" lvl="0" indent="-342717"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3. Frustrace </a:t>
            </a:r>
            <a:r>
              <a:rPr lang="cs-CZ" sz="20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- negativní vnímání klienta, pracoviště</a:t>
            </a:r>
          </a:p>
          <a:p>
            <a:pPr marL="342717" lvl="0" indent="-342717"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4. Apatie </a:t>
            </a:r>
            <a:r>
              <a:rPr lang="cs-CZ" sz="20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- nepřátelství mezi pracovníkem a klientem</a:t>
            </a:r>
          </a:p>
          <a:p>
            <a:pPr marL="342717" lvl="0" indent="-342717"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5. Plně rozvinutý syndrom vyhoření </a:t>
            </a:r>
            <a:r>
              <a:rPr lang="cs-CZ" sz="20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- ztráta smyslu práce, cynismus, odcizení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48264" y="3573016"/>
            <a:ext cx="1847883" cy="148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51520" y="1804753"/>
            <a:ext cx="8568952" cy="4493538"/>
          </a:xfr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4400" dirty="0">
                <a:solidFill>
                  <a:srgbClr val="14181C"/>
                </a:solidFill>
                <a:latin typeface="Arial" pitchFamily="34"/>
                <a:cs typeface="Arial" pitchFamily="34"/>
              </a:rPr>
              <a:t>     </a:t>
            </a:r>
            <a:br>
              <a:rPr lang="cs-CZ" sz="4400" dirty="0">
                <a:solidFill>
                  <a:srgbClr val="14181C"/>
                </a:solidFill>
                <a:latin typeface="Arial" pitchFamily="34"/>
                <a:cs typeface="Arial" pitchFamily="34"/>
              </a:rPr>
            </a:br>
            <a:r>
              <a:rPr lang="cs-CZ" sz="4400" dirty="0">
                <a:solidFill>
                  <a:srgbClr val="14181C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800" b="1" dirty="0">
                <a:solidFill>
                  <a:srgbClr val="14181C"/>
                </a:solidFill>
                <a:latin typeface="Arial" pitchFamily="34"/>
                <a:cs typeface="Arial" pitchFamily="34"/>
              </a:rPr>
              <a:t>ZDRAVÍ A NEMOC</a:t>
            </a:r>
            <a:br>
              <a:rPr lang="cs-CZ" dirty="0">
                <a:latin typeface="Arial" pitchFamily="34"/>
                <a:cs typeface="Arial" pitchFamily="34"/>
              </a:rPr>
            </a:br>
            <a:r>
              <a:rPr lang="cs-CZ" sz="2000" dirty="0">
                <a:latin typeface="Arial" pitchFamily="34"/>
                <a:cs typeface="Arial" pitchFamily="34"/>
              </a:rPr>
              <a:t>Témata</a:t>
            </a:r>
            <a:br>
              <a:rPr lang="cs-CZ" sz="2000" dirty="0">
                <a:latin typeface="Arial" pitchFamily="34"/>
                <a:cs typeface="Arial" pitchFamily="34"/>
              </a:rPr>
            </a:br>
            <a:r>
              <a:rPr lang="cs-CZ" sz="2000" dirty="0">
                <a:latin typeface="Arial" pitchFamily="34"/>
                <a:cs typeface="Arial" pitchFamily="34"/>
              </a:rPr>
              <a:t>Zdravá strava – recepty</a:t>
            </a:r>
            <a:br>
              <a:rPr lang="cs-CZ" sz="2000" dirty="0">
                <a:latin typeface="Arial" pitchFamily="34"/>
                <a:cs typeface="Arial" pitchFamily="34"/>
              </a:rPr>
            </a:br>
            <a:r>
              <a:rPr lang="cs-CZ" sz="2000" dirty="0">
                <a:latin typeface="Arial" pitchFamily="34"/>
                <a:cs typeface="Arial" pitchFamily="34"/>
              </a:rPr>
              <a:t>Bylinky</a:t>
            </a:r>
            <a:br>
              <a:rPr lang="cs-CZ" sz="2000" dirty="0">
                <a:latin typeface="Arial" pitchFamily="34"/>
                <a:cs typeface="Arial" pitchFamily="34"/>
              </a:rPr>
            </a:br>
            <a:r>
              <a:rPr lang="cs-CZ" sz="2000" dirty="0">
                <a:latin typeface="Arial" pitchFamily="34"/>
                <a:cs typeface="Arial" pitchFamily="34"/>
              </a:rPr>
              <a:t>Cvičení</a:t>
            </a:r>
            <a:br>
              <a:rPr lang="cs-CZ" sz="2000" dirty="0">
                <a:latin typeface="Arial" pitchFamily="34"/>
                <a:cs typeface="Arial" pitchFamily="34"/>
              </a:rPr>
            </a:br>
            <a:r>
              <a:rPr lang="cs-CZ" sz="2000" dirty="0">
                <a:latin typeface="Arial" pitchFamily="34"/>
                <a:cs typeface="Arial" pitchFamily="34"/>
              </a:rPr>
              <a:t>Nové trendy v medicíně</a:t>
            </a:r>
            <a:br>
              <a:rPr lang="cs-CZ" sz="2000">
                <a:latin typeface="Arial" pitchFamily="34"/>
                <a:cs typeface="Arial" pitchFamily="34"/>
              </a:rPr>
            </a:br>
            <a:r>
              <a:rPr lang="cs-CZ" sz="2000">
                <a:latin typeface="Arial" pitchFamily="34"/>
                <a:cs typeface="Arial" pitchFamily="34"/>
              </a:rPr>
              <a:t>Drogy</a:t>
            </a:r>
            <a:br>
              <a:rPr lang="cs-CZ" sz="2000">
                <a:latin typeface="Arial" pitchFamily="34"/>
                <a:cs typeface="Arial" pitchFamily="34"/>
              </a:rPr>
            </a:br>
            <a:r>
              <a:rPr lang="cs-CZ" sz="2000">
                <a:latin typeface="Arial" pitchFamily="34"/>
                <a:cs typeface="Arial" pitchFamily="34"/>
              </a:rPr>
              <a:t>AIDS</a:t>
            </a:r>
            <a:br>
              <a:rPr lang="cs-CZ" sz="2000">
                <a:latin typeface="Arial" pitchFamily="34"/>
                <a:cs typeface="Arial" pitchFamily="34"/>
              </a:rPr>
            </a:br>
            <a:r>
              <a:rPr lang="cs-CZ" sz="2000">
                <a:latin typeface="Arial" pitchFamily="34"/>
                <a:cs typeface="Arial" pitchFamily="34"/>
              </a:rPr>
              <a:t>COVID ,</a:t>
            </a:r>
            <a:br>
              <a:rPr lang="cs-CZ" sz="2000" b="1" u="sng" dirty="0">
                <a:latin typeface="Arial" pitchFamily="34"/>
                <a:cs typeface="Arial" pitchFamily="34"/>
              </a:rPr>
            </a:br>
            <a:br>
              <a:rPr lang="cs-CZ" sz="2000" b="1" u="sng" dirty="0">
                <a:latin typeface="Arial" pitchFamily="34"/>
                <a:cs typeface="Arial" pitchFamily="34"/>
              </a:rPr>
            </a:br>
            <a:endParaRPr lang="cs-CZ" sz="1800" b="1" dirty="0"/>
          </a:p>
        </p:txBody>
      </p:sp>
      <p:pic>
        <p:nvPicPr>
          <p:cNvPr id="4" name="Picture 2" descr="http://www.hokej-krnov-mladez.cz/userfiles/image/Zdrav%C3%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1780" y="1004531"/>
            <a:ext cx="3960440" cy="80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2726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63688" y="271428"/>
            <a:ext cx="6714257" cy="646331"/>
          </a:xfr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Doporučení pro praxi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187624" y="1249631"/>
            <a:ext cx="7956376" cy="4606389"/>
          </a:xfrm>
        </p:spPr>
        <p:txBody>
          <a:bodyPr wrap="square" lIns="91440" tIns="45720">
            <a:spAutoFit/>
          </a:bodyPr>
          <a:lstStyle/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itchFamily="18"/>
                <a:ea typeface="Microsoft YaHei" pitchFamily="2"/>
                <a:cs typeface="Times New Roman" pitchFamily="18"/>
              </a:rPr>
              <a:t>vysvětl</a:t>
            </a:r>
            <a:r>
              <a:rPr lang="cs-CZ" sz="2000" b="1" dirty="0">
                <a:latin typeface="Times New Roman" pitchFamily="18"/>
                <a:ea typeface="Microsoft YaHei" pitchFamily="2"/>
                <a:cs typeface="Mangal" pitchFamily="2"/>
              </a:rPr>
              <a:t>i</a:t>
            </a:r>
            <a:r>
              <a:rPr lang="cs-CZ" sz="2000" b="1" dirty="0">
                <a:latin typeface="Times New Roman" pitchFamily="18"/>
                <a:ea typeface="Microsoft YaHei" pitchFamily="2"/>
                <a:cs typeface="Times New Roman" pitchFamily="18"/>
              </a:rPr>
              <a:t>t principy působení nadměrného stresu a jeho důsledky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itchFamily="18"/>
                <a:ea typeface="Microsoft YaHei" pitchFamily="2"/>
                <a:cs typeface="Mangal" pitchFamily="2"/>
              </a:rPr>
              <a:t>z</a:t>
            </a:r>
            <a:r>
              <a:rPr lang="cs-CZ" sz="2000" b="1" dirty="0">
                <a:latin typeface="Times New Roman" pitchFamily="18"/>
                <a:ea typeface="Microsoft YaHei" pitchFamily="2"/>
                <a:cs typeface="Times New Roman" pitchFamily="18"/>
              </a:rPr>
              <a:t>jistit pacientovy možnosti ovlivnění zátěžových situací. Intenzitu stresu snižuje možnost předvídat stresovou událost </a:t>
            </a: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(zkoušky)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itchFamily="18"/>
                <a:ea typeface="Microsoft YaHei" pitchFamily="2"/>
                <a:cs typeface="Times New Roman" pitchFamily="18"/>
              </a:rPr>
              <a:t>diagnostikovat míru zatížení </a:t>
            </a: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(rozhovor, škály)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itchFamily="18"/>
                <a:ea typeface="Microsoft YaHei" pitchFamily="2"/>
                <a:cs typeface="Times New Roman" pitchFamily="18"/>
              </a:rPr>
              <a:t>navrhnout žádoucí změny životního stylu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itchFamily="18"/>
                <a:ea typeface="Microsoft YaHei" pitchFamily="2"/>
                <a:cs typeface="Times New Roman" pitchFamily="18"/>
              </a:rPr>
              <a:t>doporučit budování kvalitních sociálních vztahů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itchFamily="18"/>
                <a:ea typeface="Microsoft YaHei" pitchFamily="2"/>
                <a:cs typeface="Times New Roman" pitchFamily="18"/>
              </a:rPr>
              <a:t>úprava pracovních podmínek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itchFamily="18"/>
                <a:ea typeface="Microsoft YaHei" pitchFamily="2"/>
                <a:cs typeface="Mangal" pitchFamily="2"/>
              </a:rPr>
              <a:t>n</a:t>
            </a:r>
            <a:r>
              <a:rPr lang="cs-CZ" sz="2000" b="1" dirty="0">
                <a:latin typeface="Times New Roman" pitchFamily="18"/>
                <a:ea typeface="Microsoft YaHei" pitchFamily="2"/>
                <a:cs typeface="Times New Roman" pitchFamily="18"/>
              </a:rPr>
              <a:t>aučit základním relaxačním technikám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itchFamily="18"/>
                <a:ea typeface="Microsoft YaHei" pitchFamily="2"/>
                <a:cs typeface="Times New Roman" pitchFamily="18"/>
              </a:rPr>
              <a:t>pravidelné kontroly efektu realizovaných opatření, pomoc při nezdarech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latin typeface="Times New Roman" pitchFamily="18"/>
                <a:ea typeface="Microsoft YaHei" pitchFamily="2"/>
                <a:cs typeface="Times New Roman" pitchFamily="18"/>
              </a:rPr>
              <a:t>zajištění odborné spolupráce </a:t>
            </a:r>
            <a:r>
              <a:rPr lang="cs-CZ" sz="2000" dirty="0">
                <a:latin typeface="Times New Roman" pitchFamily="18"/>
                <a:ea typeface="Microsoft YaHei" pitchFamily="2"/>
                <a:cs typeface="Times New Roman" pitchFamily="18"/>
              </a:rPr>
              <a:t>(psycholog)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63688" y="271428"/>
            <a:ext cx="6714257" cy="646331"/>
          </a:xfr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První pomoc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827584" y="1339297"/>
            <a:ext cx="8316416" cy="4905445"/>
          </a:xfrm>
        </p:spPr>
        <p:txBody>
          <a:bodyPr wrap="square" lIns="91440" tIns="45720">
            <a:spAutoFit/>
          </a:bodyPr>
          <a:lstStyle/>
          <a:p>
            <a:pPr marL="342717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pl-PL" b="1" dirty="0"/>
              <a:t>První pomoc krok za krokem: 4 základní pravidla</a:t>
            </a:r>
          </a:p>
          <a:p>
            <a:r>
              <a:rPr lang="cs-CZ" b="1" dirty="0"/>
              <a:t>Pamatujte si! </a:t>
            </a:r>
          </a:p>
          <a:p>
            <a:r>
              <a:rPr lang="cs-CZ" dirty="0"/>
              <a:t>1. </a:t>
            </a:r>
            <a:r>
              <a:rPr lang="cs-CZ" b="1" dirty="0"/>
              <a:t>Nebezpečí. </a:t>
            </a:r>
            <a:r>
              <a:rPr lang="cs-CZ" dirty="0"/>
              <a:t>Na prvním místě jste vy, vaše zdraví a život. Abyste mohli pomoct druhým, musíte si být jisti, že se tím nevystavíte nebezpečí. Následně prověřte, zda něco nehrozí i ostatním osobám, zraněným a nemocným.</a:t>
            </a:r>
            <a:br>
              <a:rPr lang="cs-CZ" dirty="0"/>
            </a:br>
            <a:r>
              <a:rPr lang="cs-CZ" dirty="0"/>
              <a:t>2. </a:t>
            </a:r>
            <a:r>
              <a:rPr lang="cs-CZ" b="1" dirty="0"/>
              <a:t>Vědomí.</a:t>
            </a:r>
            <a:r>
              <a:rPr lang="cs-CZ" dirty="0"/>
              <a:t> Když přistoupíte k zachraňovanému, zkontrolujte, zda je při vědomí. Reaguje na slovo, dotyk, štípnutí?</a:t>
            </a:r>
            <a:br>
              <a:rPr lang="cs-CZ" dirty="0"/>
            </a:br>
            <a:r>
              <a:rPr lang="cs-CZ" dirty="0"/>
              <a:t>3. </a:t>
            </a:r>
            <a:r>
              <a:rPr lang="cs-CZ" b="1" dirty="0"/>
              <a:t>Pomoc.</a:t>
            </a:r>
            <a:r>
              <a:rPr lang="cs-CZ" dirty="0"/>
              <a:t> Tu přivolejte křikem nebo telefonujte přímo na číslo </a:t>
            </a:r>
            <a:r>
              <a:rPr lang="cs-CZ" dirty="0">
                <a:solidFill>
                  <a:srgbClr val="FF0000"/>
                </a:solidFill>
              </a:rPr>
              <a:t>155. </a:t>
            </a:r>
            <a:r>
              <a:rPr lang="cs-CZ" dirty="0"/>
              <a:t>Zodpovězte všechny otázky operátora, dříve nezavěšujte. </a:t>
            </a:r>
            <a:br>
              <a:rPr lang="cs-CZ" dirty="0"/>
            </a:br>
            <a:r>
              <a:rPr lang="cs-CZ" dirty="0"/>
              <a:t>4. </a:t>
            </a:r>
            <a:r>
              <a:rPr lang="cs-CZ" b="1" dirty="0"/>
              <a:t>Pravidlo ABCD.</a:t>
            </a:r>
            <a:endParaRPr lang="cs-CZ" dirty="0"/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dirty="0"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1456869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63688" y="271428"/>
            <a:ext cx="6714257" cy="646331"/>
          </a:xfr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První pomoc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827584" y="408273"/>
            <a:ext cx="8316416" cy="6767494"/>
          </a:xfrm>
        </p:spPr>
        <p:txBody>
          <a:bodyPr wrap="square" lIns="91440" tIns="45720">
            <a:spAutoFit/>
          </a:bodyPr>
          <a:lstStyle/>
          <a:p>
            <a:r>
              <a:rPr lang="cs-CZ" b="1" dirty="0"/>
              <a:t>Krok za krokem</a:t>
            </a:r>
          </a:p>
          <a:p>
            <a:r>
              <a:rPr lang="cs-CZ" dirty="0"/>
              <a:t>Zkratka ABCD pochází z anglických slov </a:t>
            </a:r>
            <a:r>
              <a:rPr lang="cs-CZ" dirty="0" err="1"/>
              <a:t>airway</a:t>
            </a:r>
            <a:r>
              <a:rPr lang="cs-CZ" dirty="0"/>
              <a:t> – </a:t>
            </a:r>
            <a:r>
              <a:rPr lang="cs-CZ" dirty="0" err="1"/>
              <a:t>breathing</a:t>
            </a:r>
            <a:r>
              <a:rPr lang="cs-CZ" dirty="0"/>
              <a:t> – </a:t>
            </a:r>
            <a:r>
              <a:rPr lang="cs-CZ" dirty="0" err="1"/>
              <a:t>circulation</a:t>
            </a:r>
            <a:r>
              <a:rPr lang="cs-CZ" dirty="0"/>
              <a:t> – </a:t>
            </a:r>
            <a:r>
              <a:rPr lang="cs-CZ" dirty="0" err="1"/>
              <a:t>defibrilation</a:t>
            </a:r>
            <a:r>
              <a:rPr lang="cs-CZ" dirty="0"/>
              <a:t>.</a:t>
            </a:r>
          </a:p>
          <a:p>
            <a:r>
              <a:rPr lang="cs-CZ" b="1" dirty="0"/>
              <a:t>A – AIRWAY – dýchací cesty</a:t>
            </a:r>
          </a:p>
          <a:p>
            <a:r>
              <a:rPr lang="cs-CZ" dirty="0"/>
              <a:t>Jsou průchodné dýchací cesty? Dýchá osoba? Když postižený reaguje a je při vědomí, můžete ošetřit jiné poranění. </a:t>
            </a:r>
          </a:p>
          <a:p>
            <a:r>
              <a:rPr lang="cs-CZ" dirty="0"/>
              <a:t>Když nereaguje, je v bezvědomí. Otevřete mu ústa a podívejte se, zda nejsou dýchací cesty ucpané jídlem, zubní protézou či jiným předmětem. </a:t>
            </a:r>
          </a:p>
          <a:p>
            <a:r>
              <a:rPr lang="cs-CZ" dirty="0"/>
              <a:t>Pokuste se ho odstranit, nejlépe v poloze na boku. </a:t>
            </a:r>
          </a:p>
          <a:p>
            <a:r>
              <a:rPr lang="cs-CZ" dirty="0"/>
              <a:t>Jsou-li ústa prázdná, jemně zakloňte hlavu, zvedněte bradu a zkontrolujte, zda dotyčný dýchá.</a:t>
            </a:r>
          </a:p>
          <a:p>
            <a:endParaRPr lang="cs-CZ" dirty="0"/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dirty="0"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8561845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63688" y="271428"/>
            <a:ext cx="6714257" cy="646331"/>
          </a:xfr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První pomoc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827584" y="2522697"/>
            <a:ext cx="8316416" cy="2538644"/>
          </a:xfrm>
        </p:spPr>
        <p:txBody>
          <a:bodyPr wrap="square" lIns="91440" tIns="45720">
            <a:spAutoFit/>
          </a:bodyPr>
          <a:lstStyle/>
          <a:p>
            <a:r>
              <a:rPr lang="cs-CZ" b="1" dirty="0"/>
              <a:t>B – BREATHING – dýchání</a:t>
            </a:r>
          </a:p>
          <a:p>
            <a:r>
              <a:rPr lang="cs-CZ" dirty="0"/>
              <a:t>Sledujte očima pohyby hrudníku, přiložte </a:t>
            </a:r>
            <a:r>
              <a:rPr lang="cs-CZ" u="sng" dirty="0">
                <a:hlinkClick r:id="rId3"/>
              </a:rPr>
              <a:t>ucho</a:t>
            </a:r>
            <a:r>
              <a:rPr lang="cs-CZ" dirty="0"/>
              <a:t> k ústům nebo nosu a poslouchejte nebo položte ruku na dolní část hrudníku. Když je osoba v bezvědomí, ale dýchá, pečlivě monitorujte dech, dokud nepřijede sanitka.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dirty="0"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454149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63688" y="271428"/>
            <a:ext cx="6714257" cy="646331"/>
          </a:xfr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První pomoc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827584" y="709894"/>
            <a:ext cx="8316416" cy="6164252"/>
          </a:xfrm>
        </p:spPr>
        <p:txBody>
          <a:bodyPr wrap="square" lIns="91440" tIns="45720">
            <a:spAutoFit/>
          </a:bodyPr>
          <a:lstStyle/>
          <a:p>
            <a:r>
              <a:rPr lang="cs-CZ" b="1" dirty="0"/>
              <a:t>C – CIRCULATION – krevní oběh</a:t>
            </a:r>
          </a:p>
          <a:p>
            <a:r>
              <a:rPr lang="cs-CZ" dirty="0"/>
              <a:t>Je-li člověk v bezvědomí a nedýchá, začněte ihned s masáží srdce. </a:t>
            </a:r>
          </a:p>
          <a:p>
            <a:r>
              <a:rPr lang="cs-CZ" dirty="0"/>
              <a:t>Položte postiženého na pevnou a tvrdou podložku. Když máte podezření na poranění páteře a </a:t>
            </a:r>
            <a:r>
              <a:rPr lang="cs-CZ" u="sng" dirty="0">
                <a:hlinkClick r:id="rId3"/>
              </a:rPr>
              <a:t>míchy</a:t>
            </a:r>
            <a:r>
              <a:rPr lang="cs-CZ" dirty="0"/>
              <a:t>, snažte se s ním hýbat minimálně nebo vůbec. </a:t>
            </a:r>
          </a:p>
          <a:p>
            <a:r>
              <a:rPr lang="cs-CZ" dirty="0"/>
              <a:t>Klekněte si ze strany, natažené horní končetiny propojené v prstech položte do středu hrudníku a stlačujte 30× do hloubky přibližně jedné třetiny hrudníku. Následně zachraňované osobě zakloňte hlavu, zvedněte bradu, otevřete ústa, prsty zacpěte nos a 2× vdechněte do úst. Opakujte 30 stlačení a 2 vdechy rychlostí asi 5 sérií za 2 minuty (100 stlačení za minutu), dokud osoba nezareaguje, nepřijedou záchranáři nebo se neunavíte.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dirty="0"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4757937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63688" y="271428"/>
            <a:ext cx="6714257" cy="646331"/>
          </a:xfr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První pomoc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827584" y="1817891"/>
            <a:ext cx="8316416" cy="3948260"/>
          </a:xfrm>
        </p:spPr>
        <p:txBody>
          <a:bodyPr wrap="square" lIns="91440" tIns="45720">
            <a:spAutoFit/>
          </a:bodyPr>
          <a:lstStyle/>
          <a:p>
            <a:r>
              <a:rPr lang="cs-CZ" b="1" dirty="0"/>
              <a:t>D – DEFIBRILATION – defibrilace</a:t>
            </a:r>
          </a:p>
          <a:p>
            <a:r>
              <a:rPr lang="cs-CZ" dirty="0"/>
              <a:t>Na mnoha veřejných místech jsou k dispozici automatické externí defibrilátory (AED). </a:t>
            </a:r>
          </a:p>
          <a:p>
            <a:r>
              <a:rPr lang="cs-CZ" dirty="0"/>
              <a:t>Jde o přístroj, který pomocí elektrického proudu dokáže zrušit jakýkoliv nepravidelný </a:t>
            </a:r>
            <a:r>
              <a:rPr lang="cs-CZ" u="sng" dirty="0">
                <a:hlinkClick r:id="rId3"/>
              </a:rPr>
              <a:t>srdeční rytmus</a:t>
            </a:r>
            <a:r>
              <a:rPr lang="cs-CZ" dirty="0"/>
              <a:t> (arytmii) a obnoví tak normální srdeční činnost. </a:t>
            </a:r>
          </a:p>
          <a:p>
            <a:r>
              <a:rPr lang="cs-CZ" dirty="0"/>
              <a:t>Stačí postupovat podle zvukových pokynů a přiložených obrázků.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dirty="0"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2520598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63688" y="271428"/>
            <a:ext cx="6714257" cy="646331"/>
          </a:xfr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První pomoc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827584" y="1968702"/>
            <a:ext cx="8316416" cy="3646639"/>
          </a:xfrm>
        </p:spPr>
        <p:txBody>
          <a:bodyPr wrap="square" lIns="91440" tIns="45720">
            <a:spAutoFit/>
          </a:bodyPr>
          <a:lstStyle/>
          <a:p>
            <a:r>
              <a:rPr lang="cs-CZ" b="1" dirty="0"/>
              <a:t>Riziko infekce</a:t>
            </a:r>
          </a:p>
          <a:p>
            <a:r>
              <a:rPr lang="cs-CZ" dirty="0"/>
              <a:t>Aby se zabránilo kontaktu s potencionálně infekčními tělními tekutinami, jako je </a:t>
            </a:r>
            <a:r>
              <a:rPr lang="cs-CZ" u="sng" dirty="0">
                <a:hlinkClick r:id="rId3"/>
              </a:rPr>
              <a:t>krev</a:t>
            </a:r>
            <a:r>
              <a:rPr lang="cs-CZ" dirty="0"/>
              <a:t> či sliny, doporučuje se pro jistotu nosit resuscitační masku třeba v kabelce. Můžete si ji obstarat od poskytovatelů první pomoci nebo z lékárny, a nemusíte se tak obávat přenosu infekční nemoci, když budete někomu pomáhat i v život ohrožující situaci. Při ošetřování poranění musíme dbát i na to, aby se neinfikovala rána poraněné osoby:</a:t>
            </a:r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dirty="0"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259703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63688" y="271428"/>
            <a:ext cx="6714257" cy="646331"/>
          </a:xfr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První pomoc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827584" y="1037677"/>
            <a:ext cx="8316416" cy="5508688"/>
          </a:xfrm>
        </p:spPr>
        <p:txBody>
          <a:bodyPr wrap="square" lIns="91440" tIns="45720">
            <a:spAutoFit/>
          </a:bodyPr>
          <a:lstStyle/>
          <a:p>
            <a:r>
              <a:rPr lang="cs-CZ" dirty="0"/>
              <a:t>Umyjte si ruce před manipulací s ránou. Když nemáte možnost, stačí i antibakteriální dezinfekční prostředek na ruce. </a:t>
            </a:r>
          </a:p>
          <a:p>
            <a:r>
              <a:rPr lang="cs-CZ" dirty="0"/>
              <a:t>Nasaďte si rukavice. </a:t>
            </a:r>
          </a:p>
          <a:p>
            <a:r>
              <a:rPr lang="cs-CZ" dirty="0"/>
              <a:t>Snažte se nedýchat a nekašlat přímo do rány. </a:t>
            </a:r>
          </a:p>
          <a:p>
            <a:r>
              <a:rPr lang="cs-CZ" dirty="0"/>
              <a:t>Čištění okolí poranění závisí na typu a závažnosti, včetně závažnosti krvácení. Např. silně krvácející místo urychleně stlačte a volejte 155. </a:t>
            </a:r>
          </a:p>
          <a:p>
            <a:r>
              <a:rPr lang="cs-CZ" dirty="0"/>
              <a:t>Ránu překryjte sterilním obvazem. </a:t>
            </a:r>
          </a:p>
          <a:p>
            <a:r>
              <a:rPr lang="cs-CZ" dirty="0"/>
              <a:t>Vyhledejte lékařskou pomoc nebo volejte 155.</a:t>
            </a:r>
          </a:p>
          <a:p>
            <a:endParaRPr lang="cs-CZ" dirty="0"/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dirty="0"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8627991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63688" y="271428"/>
            <a:ext cx="6714257" cy="646331"/>
          </a:xfrm>
          <a:solidFill>
            <a:srgbClr val="CCFFFF"/>
          </a:solidFill>
        </p:spPr>
        <p:txBody>
          <a:bodyPr wrap="square">
            <a:spAutoFit/>
          </a:bodyPr>
          <a:lstStyle/>
          <a:p>
            <a:pPr lvl="0"/>
            <a:r>
              <a:rPr lang="cs-CZ" sz="3600" b="1" u="sng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První pomoc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827584" y="1893296"/>
            <a:ext cx="8316416" cy="3797450"/>
          </a:xfrm>
        </p:spPr>
        <p:txBody>
          <a:bodyPr wrap="square" lIns="91440" tIns="45720">
            <a:spAutoFit/>
          </a:bodyPr>
          <a:lstStyle/>
          <a:p>
            <a:r>
              <a:rPr lang="cs-CZ" b="1" dirty="0"/>
              <a:t>Lékárnička nutností</a:t>
            </a:r>
          </a:p>
          <a:p>
            <a:r>
              <a:rPr lang="cs-CZ" dirty="0"/>
              <a:t>Stejně jako znát některé základní techniky první pomoci je důležité, aby v domácnosti, na pracovišti či v autě byla lékárnička, která vyhovuje potřebám, je plně zásobená a kdykoli k dispozici. S jejím obsahem byste si měli vystačit v mnoha mimořádných situacích.   </a:t>
            </a:r>
          </a:p>
          <a:p>
            <a:r>
              <a:rPr lang="cs-CZ" dirty="0">
                <a:hlinkClick r:id="rId3"/>
              </a:rPr>
              <a:t>Základy první pomoci - ČT </a:t>
            </a:r>
            <a:r>
              <a:rPr lang="cs-CZ" dirty="0" err="1">
                <a:hlinkClick r:id="rId3"/>
              </a:rPr>
              <a:t>edu</a:t>
            </a:r>
            <a:r>
              <a:rPr lang="cs-CZ">
                <a:hlinkClick r:id="rId3"/>
              </a:rPr>
              <a:t> - Česká televize (ceskatelevize.cz)</a:t>
            </a:r>
            <a:endParaRPr lang="cs-CZ" dirty="0"/>
          </a:p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2000" dirty="0"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290713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1006562" y="4954777"/>
            <a:ext cx="7235638" cy="887422"/>
          </a:xfrm>
          <a:solidFill>
            <a:srgbClr val="CCFFFF"/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80000"/>
              </a:lnSpc>
              <a:spcBef>
                <a:spcPts val="45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cs-CZ" sz="1800" dirty="0">
              <a:latin typeface="" pitchFamily="16"/>
              <a:ea typeface="Microsoft YaHei" pitchFamily="2"/>
              <a:cs typeface="Mangal" pitchFamily="2"/>
            </a:endParaRPr>
          </a:p>
          <a:p>
            <a:pPr marL="342717" lvl="0" indent="-342717" algn="ctr">
              <a:lnSpc>
                <a:spcPct val="80000"/>
              </a:lnSpc>
              <a:spcBef>
                <a:spcPts val="8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3200" dirty="0">
                <a:latin typeface="" pitchFamily="16"/>
                <a:ea typeface="Microsoft YaHei" pitchFamily="2"/>
                <a:cs typeface="Mangal" pitchFamily="2"/>
              </a:rPr>
              <a:t>Děkuji za pozornost.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155521" y="46076"/>
            <a:ext cx="304915" cy="30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155521" y="46076"/>
            <a:ext cx="304915" cy="30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6562" y="770034"/>
            <a:ext cx="7235638" cy="4387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168869" y="350991"/>
            <a:ext cx="7110809" cy="707886"/>
          </a:xfrm>
          <a:solidFill>
            <a:schemeClr val="accent6">
              <a:lumMod val="20000"/>
              <a:lumOff val="80000"/>
            </a:schemeClr>
          </a:solidFill>
        </p:spPr>
        <p:txBody>
          <a:bodyPr wrap="square" anchorCtr="1">
            <a:spAutoFit/>
          </a:bodyPr>
          <a:lstStyle/>
          <a:p>
            <a:pPr lvl="0" algn="ctr"/>
            <a:r>
              <a:rPr lang="cs-CZ" b="1" dirty="0"/>
              <a:t>Definice zdraví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439863" y="1396329"/>
            <a:ext cx="7704137" cy="3716402"/>
          </a:xfrm>
        </p:spPr>
        <p:txBody>
          <a:bodyPr>
            <a:spAutoFit/>
          </a:bodyPr>
          <a:lstStyle/>
          <a:p>
            <a:pPr marL="0" lvl="0" indent="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400" dirty="0">
                <a:latin typeface="" pitchFamily="16"/>
                <a:ea typeface="Microsoft YaHei" pitchFamily="2"/>
                <a:cs typeface="Mangal" pitchFamily="2"/>
              </a:rPr>
              <a:t>„Zdraví je stav úplné tělesné, duševní a sociální pohody, ne pouze nepřítomnost nemoci nebo jiné vady.“ (WHO, 1948)</a:t>
            </a:r>
          </a:p>
          <a:p>
            <a:pPr marL="0" lvl="0" inden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400" dirty="0">
                <a:latin typeface="" pitchFamily="16"/>
                <a:ea typeface="Microsoft YaHei" pitchFamily="2"/>
                <a:cs typeface="Mangal" pitchFamily="2"/>
              </a:rPr>
              <a:t>„Zdraví je celkový (tělesný, psychický, sociální, duchovní) stav člověka, který mu umožňuje dosahovat optimální kvality života a není překážkou obdobnému snažení druhých lidí.“ </a:t>
            </a: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(Křivohlavý, J.)</a:t>
            </a:r>
          </a:p>
          <a:p>
            <a:pPr marL="0" lvl="0" inden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solidFill>
                  <a:srgbClr val="FF0000"/>
                </a:solidFill>
                <a:latin typeface="" pitchFamily="16"/>
                <a:ea typeface="Microsoft YaHei" pitchFamily="2"/>
                <a:cs typeface="Mangal" pitchFamily="2"/>
              </a:rPr>
              <a:t>Pojetí zdraví jednotlivcem – co znamená pro jednotlivce</a:t>
            </a:r>
          </a:p>
          <a:p>
            <a:pPr marL="0" lvl="0" inden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dirty="0">
                <a:solidFill>
                  <a:srgbClr val="FF0000"/>
                </a:solidFill>
                <a:latin typeface="" pitchFamily="16"/>
                <a:ea typeface="Microsoft YaHei" pitchFamily="2"/>
                <a:cs typeface="Mangal" pitchFamily="2"/>
              </a:rPr>
              <a:t>Edukační leták – koláž v příští hodině (materiál)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155521" y="46076"/>
            <a:ext cx="304915" cy="3049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Volný tvar 5"/>
          <p:cNvSpPr/>
          <p:nvPr/>
        </p:nvSpPr>
        <p:spPr>
          <a:xfrm>
            <a:off x="5940152" y="5194300"/>
            <a:ext cx="3059856" cy="15476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53453" y="5157901"/>
            <a:ext cx="2289236" cy="1395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331640" y="282644"/>
            <a:ext cx="6969398" cy="707886"/>
          </a:xfrm>
          <a:solidFill>
            <a:schemeClr val="accent6">
              <a:lumMod val="20000"/>
              <a:lumOff val="80000"/>
            </a:schemeClr>
          </a:solidFill>
        </p:spPr>
        <p:txBody>
          <a:bodyPr wrap="square" anchorCtr="1">
            <a:spAutoFit/>
          </a:bodyPr>
          <a:lstStyle/>
          <a:p>
            <a:pPr lvl="0" algn="ctr"/>
            <a:r>
              <a:rPr lang="cs-CZ" sz="4000" b="1" dirty="0"/>
              <a:t>Zdraví</a:t>
            </a:r>
          </a:p>
        </p:txBody>
      </p:sp>
      <p:sp>
        <p:nvSpPr>
          <p:cNvPr id="3" name="Volný tvar 2"/>
          <p:cNvSpPr/>
          <p:nvPr/>
        </p:nvSpPr>
        <p:spPr>
          <a:xfrm>
            <a:off x="3511442" y="2979718"/>
            <a:ext cx="2651403" cy="21938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Co je být zdravý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?</a:t>
            </a:r>
          </a:p>
        </p:txBody>
      </p:sp>
      <p:sp>
        <p:nvSpPr>
          <p:cNvPr id="4" name="Volný tvar 3"/>
          <p:cNvSpPr/>
          <p:nvPr/>
        </p:nvSpPr>
        <p:spPr>
          <a:xfrm>
            <a:off x="6016678" y="1809716"/>
            <a:ext cx="2249277" cy="1006562"/>
          </a:xfrm>
          <a:custGeom>
            <a:avLst>
              <a:gd name="f0" fmla="val -2439"/>
              <a:gd name="f1" fmla="val 3025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+- 0 0 f11"/>
              <a:gd name="f19" fmla="+- 3590 0 f7"/>
              <a:gd name="f20" fmla="+- 0 0 f3"/>
              <a:gd name="f21" fmla="+- 21600 0 f14"/>
              <a:gd name="f22" fmla="+- 18010 0 f8"/>
              <a:gd name="f23" fmla="+- f8 0 f7"/>
              <a:gd name="f24" fmla="pin -2147483647 f0 2147483647"/>
              <a:gd name="f25" fmla="pin -2147483647 f1 2147483647"/>
              <a:gd name="f26" fmla="val f24"/>
              <a:gd name="f27" fmla="val f25"/>
              <a:gd name="f28" fmla="abs f18"/>
              <a:gd name="f29" fmla="abs f19"/>
              <a:gd name="f30" fmla="?: f18 f20 f3"/>
              <a:gd name="f31" fmla="?: f18 f3 f20"/>
              <a:gd name="f32" fmla="?: f18 f4 f3"/>
              <a:gd name="f33" fmla="?: f18 f3 f4"/>
              <a:gd name="f34" fmla="abs f21"/>
              <a:gd name="f35" fmla="?: f19 f20 f3"/>
              <a:gd name="f36" fmla="?: f19 f3 f20"/>
              <a:gd name="f37" fmla="?: f21 0 f2"/>
              <a:gd name="f38" fmla="?: f21 f2 0"/>
              <a:gd name="f39" fmla="abs f22"/>
              <a:gd name="f40" fmla="?: f21 f20 f3"/>
              <a:gd name="f41" fmla="?: f21 f3 f20"/>
              <a:gd name="f42" fmla="?: f21 f4 f3"/>
              <a:gd name="f43" fmla="?: f21 f3 f4"/>
              <a:gd name="f44" fmla="?: f22 f20 f3"/>
              <a:gd name="f45" fmla="?: f22 f3 f20"/>
              <a:gd name="f46" fmla="?: f18 0 f2"/>
              <a:gd name="f47" fmla="?: f18 f2 0"/>
              <a:gd name="f48" fmla="*/ f23 1 21600"/>
              <a:gd name="f49" fmla="*/ f24 f16 1"/>
              <a:gd name="f50" fmla="*/ f25 f17 1"/>
              <a:gd name="f51" fmla="+- f26 0 10800"/>
              <a:gd name="f52" fmla="+- f27 0 10800"/>
              <a:gd name="f53" fmla="+- f27 0 21600"/>
              <a:gd name="f54" fmla="+- f26 0 21600"/>
              <a:gd name="f55" fmla="?: f18 f33 f32"/>
              <a:gd name="f56" fmla="?: f18 f32 f33"/>
              <a:gd name="f57" fmla="?: f19 f31 f30"/>
              <a:gd name="f58" fmla="?: f19 f38 f37"/>
              <a:gd name="f59" fmla="?: f19 f37 f38"/>
              <a:gd name="f60" fmla="?: f21 f35 f36"/>
              <a:gd name="f61" fmla="?: f21 f43 f42"/>
              <a:gd name="f62" fmla="?: f21 f42 f43"/>
              <a:gd name="f63" fmla="?: f22 f41 f40"/>
              <a:gd name="f64" fmla="?: f22 f47 f46"/>
              <a:gd name="f65" fmla="?: f22 f46 f47"/>
              <a:gd name="f66" fmla="?: f18 f44 f45"/>
              <a:gd name="f67" fmla="*/ 800 f48 1"/>
              <a:gd name="f68" fmla="*/ 20800 f48 1"/>
              <a:gd name="f69" fmla="abs f51"/>
              <a:gd name="f70" fmla="abs f52"/>
              <a:gd name="f71" fmla="?: f19 f56 f55"/>
              <a:gd name="f72" fmla="?: f21 f58 f59"/>
              <a:gd name="f73" fmla="?: f22 f62 f61"/>
              <a:gd name="f74" fmla="?: f18 f64 f65"/>
              <a:gd name="f75" fmla="*/ f67 1 f48"/>
              <a:gd name="f76" fmla="*/ f68 1 f48"/>
              <a:gd name="f77" fmla="+- f69 0 f70"/>
              <a:gd name="f78" fmla="+- f70 0 f69"/>
              <a:gd name="f79" fmla="*/ f75 f16 1"/>
              <a:gd name="f80" fmla="*/ f76 f16 1"/>
              <a:gd name="f81" fmla="*/ f76 f17 1"/>
              <a:gd name="f82" fmla="*/ f75 f17 1"/>
              <a:gd name="f83" fmla="?: f52 f9 f77"/>
              <a:gd name="f84" fmla="?: f52 f77 f9"/>
              <a:gd name="f85" fmla="?: f51 f9 f78"/>
              <a:gd name="f86" fmla="?: f51 f78 f9"/>
              <a:gd name="f87" fmla="?: f26 f9 f83"/>
              <a:gd name="f88" fmla="?: f26 f9 f84"/>
              <a:gd name="f89" fmla="?: f53 f85 f9"/>
              <a:gd name="f90" fmla="?: f53 f86 f9"/>
              <a:gd name="f91" fmla="?: f54 f84 f9"/>
              <a:gd name="f92" fmla="?: f54 f83 f9"/>
              <a:gd name="f93" fmla="?: f27 f9 f86"/>
              <a:gd name="f94" fmla="?: f27 f9 f85"/>
              <a:gd name="f95" fmla="?: f87 f26 0"/>
              <a:gd name="f96" fmla="?: f87 f27 6280"/>
              <a:gd name="f97" fmla="?: f88 f26 0"/>
              <a:gd name="f98" fmla="?: f88 f27 15320"/>
              <a:gd name="f99" fmla="?: f89 f26 6280"/>
              <a:gd name="f100" fmla="?: f89 f27 21600"/>
              <a:gd name="f101" fmla="?: f90 f26 15320"/>
              <a:gd name="f102" fmla="?: f90 f27 21600"/>
              <a:gd name="f103" fmla="?: f91 f26 21600"/>
              <a:gd name="f104" fmla="?: f91 f27 15320"/>
              <a:gd name="f105" fmla="?: f92 f26 21600"/>
              <a:gd name="f106" fmla="?: f92 f27 6280"/>
              <a:gd name="f107" fmla="?: f93 f26 15320"/>
              <a:gd name="f108" fmla="?: f93 f27 0"/>
              <a:gd name="f109" fmla="?: f94 f26 6280"/>
              <a:gd name="f110" fmla="?: f94 f27 0"/>
            </a:gdLst>
            <a:ahLst>
              <a:ahXY gdRefX="f0" minX="f15" maxX="f10" gdRefY="f1" minY="f15" maxY="f10">
                <a:pos x="f49" y="f5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1600" h="21600">
                <a:moveTo>
                  <a:pt x="f11" y="f7"/>
                </a:moveTo>
                <a:arcTo wR="f28" hR="f29" stAng="f71" swAng="f57"/>
                <a:lnTo>
                  <a:pt x="f95" y="f96"/>
                </a:lnTo>
                <a:lnTo>
                  <a:pt x="f7" y="f12"/>
                </a:lnTo>
                <a:lnTo>
                  <a:pt x="f7" y="f13"/>
                </a:lnTo>
                <a:lnTo>
                  <a:pt x="f97" y="f98"/>
                </a:lnTo>
                <a:lnTo>
                  <a:pt x="f7" y="f14"/>
                </a:lnTo>
                <a:arcTo wR="f29" hR="f34" stAng="f72" swAng="f60"/>
                <a:lnTo>
                  <a:pt x="f99" y="f100"/>
                </a:lnTo>
                <a:lnTo>
                  <a:pt x="f12" y="f8"/>
                </a:lnTo>
                <a:lnTo>
                  <a:pt x="f13" y="f8"/>
                </a:lnTo>
                <a:lnTo>
                  <a:pt x="f101" y="f102"/>
                </a:lnTo>
                <a:lnTo>
                  <a:pt x="f14" y="f8"/>
                </a:lnTo>
                <a:arcTo wR="f34" hR="f39" stAng="f73" swAng="f63"/>
                <a:lnTo>
                  <a:pt x="f103" y="f104"/>
                </a:lnTo>
                <a:lnTo>
                  <a:pt x="f8" y="f13"/>
                </a:lnTo>
                <a:lnTo>
                  <a:pt x="f8" y="f12"/>
                </a:lnTo>
                <a:lnTo>
                  <a:pt x="f105" y="f106"/>
                </a:lnTo>
                <a:lnTo>
                  <a:pt x="f8" y="f11"/>
                </a:lnTo>
                <a:arcTo wR="f39" hR="f28" stAng="f74" swAng="f66"/>
                <a:lnTo>
                  <a:pt x="f107" y="f108"/>
                </a:lnTo>
                <a:lnTo>
                  <a:pt x="f13" y="f7"/>
                </a:lnTo>
                <a:lnTo>
                  <a:pt x="f12" y="f7"/>
                </a:lnTo>
                <a:lnTo>
                  <a:pt x="f109" y="f110"/>
                </a:lnTo>
                <a:close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6798" rIns="90004" bIns="46798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1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Lékař</a:t>
            </a:r>
            <a:r>
              <a:rPr lang="cs-CZ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 – nepřítomnost nemoci</a:t>
            </a:r>
          </a:p>
        </p:txBody>
      </p:sp>
      <p:sp>
        <p:nvSpPr>
          <p:cNvPr id="5" name="Volný tvar 4"/>
          <p:cNvSpPr/>
          <p:nvPr/>
        </p:nvSpPr>
        <p:spPr>
          <a:xfrm>
            <a:off x="804955" y="1940036"/>
            <a:ext cx="2670121" cy="1076038"/>
          </a:xfrm>
          <a:custGeom>
            <a:avLst>
              <a:gd name="f0" fmla="val 20752"/>
              <a:gd name="f1" fmla="val 36669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+- 0 0 f11"/>
              <a:gd name="f19" fmla="+- 3590 0 f7"/>
              <a:gd name="f20" fmla="+- 0 0 f3"/>
              <a:gd name="f21" fmla="+- 21600 0 f14"/>
              <a:gd name="f22" fmla="+- 18010 0 f8"/>
              <a:gd name="f23" fmla="+- f8 0 f7"/>
              <a:gd name="f24" fmla="pin -2147483647 f0 2147483647"/>
              <a:gd name="f25" fmla="pin -2147483647 f1 2147483647"/>
              <a:gd name="f26" fmla="val f24"/>
              <a:gd name="f27" fmla="val f25"/>
              <a:gd name="f28" fmla="abs f18"/>
              <a:gd name="f29" fmla="abs f19"/>
              <a:gd name="f30" fmla="?: f18 f20 f3"/>
              <a:gd name="f31" fmla="?: f18 f3 f20"/>
              <a:gd name="f32" fmla="?: f18 f4 f3"/>
              <a:gd name="f33" fmla="?: f18 f3 f4"/>
              <a:gd name="f34" fmla="abs f21"/>
              <a:gd name="f35" fmla="?: f19 f20 f3"/>
              <a:gd name="f36" fmla="?: f19 f3 f20"/>
              <a:gd name="f37" fmla="?: f21 0 f2"/>
              <a:gd name="f38" fmla="?: f21 f2 0"/>
              <a:gd name="f39" fmla="abs f22"/>
              <a:gd name="f40" fmla="?: f21 f20 f3"/>
              <a:gd name="f41" fmla="?: f21 f3 f20"/>
              <a:gd name="f42" fmla="?: f21 f4 f3"/>
              <a:gd name="f43" fmla="?: f21 f3 f4"/>
              <a:gd name="f44" fmla="?: f22 f20 f3"/>
              <a:gd name="f45" fmla="?: f22 f3 f20"/>
              <a:gd name="f46" fmla="?: f18 0 f2"/>
              <a:gd name="f47" fmla="?: f18 f2 0"/>
              <a:gd name="f48" fmla="*/ f23 1 21600"/>
              <a:gd name="f49" fmla="*/ f24 f16 1"/>
              <a:gd name="f50" fmla="*/ f25 f17 1"/>
              <a:gd name="f51" fmla="+- f26 0 10800"/>
              <a:gd name="f52" fmla="+- f27 0 10800"/>
              <a:gd name="f53" fmla="+- f27 0 21600"/>
              <a:gd name="f54" fmla="+- f26 0 21600"/>
              <a:gd name="f55" fmla="?: f18 f33 f32"/>
              <a:gd name="f56" fmla="?: f18 f32 f33"/>
              <a:gd name="f57" fmla="?: f19 f31 f30"/>
              <a:gd name="f58" fmla="?: f19 f38 f37"/>
              <a:gd name="f59" fmla="?: f19 f37 f38"/>
              <a:gd name="f60" fmla="?: f21 f35 f36"/>
              <a:gd name="f61" fmla="?: f21 f43 f42"/>
              <a:gd name="f62" fmla="?: f21 f42 f43"/>
              <a:gd name="f63" fmla="?: f22 f41 f40"/>
              <a:gd name="f64" fmla="?: f22 f47 f46"/>
              <a:gd name="f65" fmla="?: f22 f46 f47"/>
              <a:gd name="f66" fmla="?: f18 f44 f45"/>
              <a:gd name="f67" fmla="*/ 800 f48 1"/>
              <a:gd name="f68" fmla="*/ 20800 f48 1"/>
              <a:gd name="f69" fmla="abs f51"/>
              <a:gd name="f70" fmla="abs f52"/>
              <a:gd name="f71" fmla="?: f19 f56 f55"/>
              <a:gd name="f72" fmla="?: f21 f58 f59"/>
              <a:gd name="f73" fmla="?: f22 f62 f61"/>
              <a:gd name="f74" fmla="?: f18 f64 f65"/>
              <a:gd name="f75" fmla="*/ f67 1 f48"/>
              <a:gd name="f76" fmla="*/ f68 1 f48"/>
              <a:gd name="f77" fmla="+- f69 0 f70"/>
              <a:gd name="f78" fmla="+- f70 0 f69"/>
              <a:gd name="f79" fmla="*/ f75 f16 1"/>
              <a:gd name="f80" fmla="*/ f76 f16 1"/>
              <a:gd name="f81" fmla="*/ f76 f17 1"/>
              <a:gd name="f82" fmla="*/ f75 f17 1"/>
              <a:gd name="f83" fmla="?: f52 f9 f77"/>
              <a:gd name="f84" fmla="?: f52 f77 f9"/>
              <a:gd name="f85" fmla="?: f51 f9 f78"/>
              <a:gd name="f86" fmla="?: f51 f78 f9"/>
              <a:gd name="f87" fmla="?: f26 f9 f83"/>
              <a:gd name="f88" fmla="?: f26 f9 f84"/>
              <a:gd name="f89" fmla="?: f53 f85 f9"/>
              <a:gd name="f90" fmla="?: f53 f86 f9"/>
              <a:gd name="f91" fmla="?: f54 f84 f9"/>
              <a:gd name="f92" fmla="?: f54 f83 f9"/>
              <a:gd name="f93" fmla="?: f27 f9 f86"/>
              <a:gd name="f94" fmla="?: f27 f9 f85"/>
              <a:gd name="f95" fmla="?: f87 f26 0"/>
              <a:gd name="f96" fmla="?: f87 f27 6280"/>
              <a:gd name="f97" fmla="?: f88 f26 0"/>
              <a:gd name="f98" fmla="?: f88 f27 15320"/>
              <a:gd name="f99" fmla="?: f89 f26 6280"/>
              <a:gd name="f100" fmla="?: f89 f27 21600"/>
              <a:gd name="f101" fmla="?: f90 f26 15320"/>
              <a:gd name="f102" fmla="?: f90 f27 21600"/>
              <a:gd name="f103" fmla="?: f91 f26 21600"/>
              <a:gd name="f104" fmla="?: f91 f27 15320"/>
              <a:gd name="f105" fmla="?: f92 f26 21600"/>
              <a:gd name="f106" fmla="?: f92 f27 6280"/>
              <a:gd name="f107" fmla="?: f93 f26 15320"/>
              <a:gd name="f108" fmla="?: f93 f27 0"/>
              <a:gd name="f109" fmla="?: f94 f26 6280"/>
              <a:gd name="f110" fmla="?: f94 f27 0"/>
            </a:gdLst>
            <a:ahLst>
              <a:ahXY gdRefX="f0" minX="f15" maxX="f10" gdRefY="f1" minY="f15" maxY="f10">
                <a:pos x="f49" y="f5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1600" h="21600">
                <a:moveTo>
                  <a:pt x="f11" y="f7"/>
                </a:moveTo>
                <a:arcTo wR="f28" hR="f29" stAng="f71" swAng="f57"/>
                <a:lnTo>
                  <a:pt x="f95" y="f96"/>
                </a:lnTo>
                <a:lnTo>
                  <a:pt x="f7" y="f12"/>
                </a:lnTo>
                <a:lnTo>
                  <a:pt x="f7" y="f13"/>
                </a:lnTo>
                <a:lnTo>
                  <a:pt x="f97" y="f98"/>
                </a:lnTo>
                <a:lnTo>
                  <a:pt x="f7" y="f14"/>
                </a:lnTo>
                <a:arcTo wR="f29" hR="f34" stAng="f72" swAng="f60"/>
                <a:lnTo>
                  <a:pt x="f99" y="f100"/>
                </a:lnTo>
                <a:lnTo>
                  <a:pt x="f12" y="f8"/>
                </a:lnTo>
                <a:lnTo>
                  <a:pt x="f13" y="f8"/>
                </a:lnTo>
                <a:lnTo>
                  <a:pt x="f101" y="f102"/>
                </a:lnTo>
                <a:lnTo>
                  <a:pt x="f14" y="f8"/>
                </a:lnTo>
                <a:arcTo wR="f34" hR="f39" stAng="f73" swAng="f63"/>
                <a:lnTo>
                  <a:pt x="f103" y="f104"/>
                </a:lnTo>
                <a:lnTo>
                  <a:pt x="f8" y="f13"/>
                </a:lnTo>
                <a:lnTo>
                  <a:pt x="f8" y="f12"/>
                </a:lnTo>
                <a:lnTo>
                  <a:pt x="f105" y="f106"/>
                </a:lnTo>
                <a:lnTo>
                  <a:pt x="f8" y="f11"/>
                </a:lnTo>
                <a:arcTo wR="f39" hR="f28" stAng="f74" swAng="f66"/>
                <a:lnTo>
                  <a:pt x="f107" y="f108"/>
                </a:lnTo>
                <a:lnTo>
                  <a:pt x="f13" y="f7"/>
                </a:lnTo>
                <a:lnTo>
                  <a:pt x="f12" y="f7"/>
                </a:lnTo>
                <a:lnTo>
                  <a:pt x="f109" y="f110"/>
                </a:lnTo>
                <a:close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6798" rIns="90004" bIns="46798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1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Sociolog </a:t>
            </a:r>
            <a:r>
              <a:rPr lang="cs-CZ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– jedinec fungující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v sociálních rolích</a:t>
            </a:r>
          </a:p>
        </p:txBody>
      </p:sp>
      <p:sp>
        <p:nvSpPr>
          <p:cNvPr id="6" name="Volný tvar 5"/>
          <p:cNvSpPr/>
          <p:nvPr/>
        </p:nvSpPr>
        <p:spPr>
          <a:xfrm>
            <a:off x="749158" y="5265718"/>
            <a:ext cx="3000603" cy="950756"/>
          </a:xfrm>
          <a:custGeom>
            <a:avLst>
              <a:gd name="f0" fmla="val 19029"/>
              <a:gd name="f1" fmla="val -14027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+- 0 0 f11"/>
              <a:gd name="f19" fmla="+- 3590 0 f7"/>
              <a:gd name="f20" fmla="+- 0 0 f3"/>
              <a:gd name="f21" fmla="+- 21600 0 f14"/>
              <a:gd name="f22" fmla="+- 18010 0 f8"/>
              <a:gd name="f23" fmla="+- f8 0 f7"/>
              <a:gd name="f24" fmla="pin -2147483647 f0 2147483647"/>
              <a:gd name="f25" fmla="pin -2147483647 f1 2147483647"/>
              <a:gd name="f26" fmla="val f24"/>
              <a:gd name="f27" fmla="val f25"/>
              <a:gd name="f28" fmla="abs f18"/>
              <a:gd name="f29" fmla="abs f19"/>
              <a:gd name="f30" fmla="?: f18 f20 f3"/>
              <a:gd name="f31" fmla="?: f18 f3 f20"/>
              <a:gd name="f32" fmla="?: f18 f4 f3"/>
              <a:gd name="f33" fmla="?: f18 f3 f4"/>
              <a:gd name="f34" fmla="abs f21"/>
              <a:gd name="f35" fmla="?: f19 f20 f3"/>
              <a:gd name="f36" fmla="?: f19 f3 f20"/>
              <a:gd name="f37" fmla="?: f21 0 f2"/>
              <a:gd name="f38" fmla="?: f21 f2 0"/>
              <a:gd name="f39" fmla="abs f22"/>
              <a:gd name="f40" fmla="?: f21 f20 f3"/>
              <a:gd name="f41" fmla="?: f21 f3 f20"/>
              <a:gd name="f42" fmla="?: f21 f4 f3"/>
              <a:gd name="f43" fmla="?: f21 f3 f4"/>
              <a:gd name="f44" fmla="?: f22 f20 f3"/>
              <a:gd name="f45" fmla="?: f22 f3 f20"/>
              <a:gd name="f46" fmla="?: f18 0 f2"/>
              <a:gd name="f47" fmla="?: f18 f2 0"/>
              <a:gd name="f48" fmla="*/ f23 1 21600"/>
              <a:gd name="f49" fmla="*/ f24 f16 1"/>
              <a:gd name="f50" fmla="*/ f25 f17 1"/>
              <a:gd name="f51" fmla="+- f26 0 10800"/>
              <a:gd name="f52" fmla="+- f27 0 10800"/>
              <a:gd name="f53" fmla="+- f27 0 21600"/>
              <a:gd name="f54" fmla="+- f26 0 21600"/>
              <a:gd name="f55" fmla="?: f18 f33 f32"/>
              <a:gd name="f56" fmla="?: f18 f32 f33"/>
              <a:gd name="f57" fmla="?: f19 f31 f30"/>
              <a:gd name="f58" fmla="?: f19 f38 f37"/>
              <a:gd name="f59" fmla="?: f19 f37 f38"/>
              <a:gd name="f60" fmla="?: f21 f35 f36"/>
              <a:gd name="f61" fmla="?: f21 f43 f42"/>
              <a:gd name="f62" fmla="?: f21 f42 f43"/>
              <a:gd name="f63" fmla="?: f22 f41 f40"/>
              <a:gd name="f64" fmla="?: f22 f47 f46"/>
              <a:gd name="f65" fmla="?: f22 f46 f47"/>
              <a:gd name="f66" fmla="?: f18 f44 f45"/>
              <a:gd name="f67" fmla="*/ 800 f48 1"/>
              <a:gd name="f68" fmla="*/ 20800 f48 1"/>
              <a:gd name="f69" fmla="abs f51"/>
              <a:gd name="f70" fmla="abs f52"/>
              <a:gd name="f71" fmla="?: f19 f56 f55"/>
              <a:gd name="f72" fmla="?: f21 f58 f59"/>
              <a:gd name="f73" fmla="?: f22 f62 f61"/>
              <a:gd name="f74" fmla="?: f18 f64 f65"/>
              <a:gd name="f75" fmla="*/ f67 1 f48"/>
              <a:gd name="f76" fmla="*/ f68 1 f48"/>
              <a:gd name="f77" fmla="+- f69 0 f70"/>
              <a:gd name="f78" fmla="+- f70 0 f69"/>
              <a:gd name="f79" fmla="*/ f75 f16 1"/>
              <a:gd name="f80" fmla="*/ f76 f16 1"/>
              <a:gd name="f81" fmla="*/ f76 f17 1"/>
              <a:gd name="f82" fmla="*/ f75 f17 1"/>
              <a:gd name="f83" fmla="?: f52 f9 f77"/>
              <a:gd name="f84" fmla="?: f52 f77 f9"/>
              <a:gd name="f85" fmla="?: f51 f9 f78"/>
              <a:gd name="f86" fmla="?: f51 f78 f9"/>
              <a:gd name="f87" fmla="?: f26 f9 f83"/>
              <a:gd name="f88" fmla="?: f26 f9 f84"/>
              <a:gd name="f89" fmla="?: f53 f85 f9"/>
              <a:gd name="f90" fmla="?: f53 f86 f9"/>
              <a:gd name="f91" fmla="?: f54 f84 f9"/>
              <a:gd name="f92" fmla="?: f54 f83 f9"/>
              <a:gd name="f93" fmla="?: f27 f9 f86"/>
              <a:gd name="f94" fmla="?: f27 f9 f85"/>
              <a:gd name="f95" fmla="?: f87 f26 0"/>
              <a:gd name="f96" fmla="?: f87 f27 6280"/>
              <a:gd name="f97" fmla="?: f88 f26 0"/>
              <a:gd name="f98" fmla="?: f88 f27 15320"/>
              <a:gd name="f99" fmla="?: f89 f26 6280"/>
              <a:gd name="f100" fmla="?: f89 f27 21600"/>
              <a:gd name="f101" fmla="?: f90 f26 15320"/>
              <a:gd name="f102" fmla="?: f90 f27 21600"/>
              <a:gd name="f103" fmla="?: f91 f26 21600"/>
              <a:gd name="f104" fmla="?: f91 f27 15320"/>
              <a:gd name="f105" fmla="?: f92 f26 21600"/>
              <a:gd name="f106" fmla="?: f92 f27 6280"/>
              <a:gd name="f107" fmla="?: f93 f26 15320"/>
              <a:gd name="f108" fmla="?: f93 f27 0"/>
              <a:gd name="f109" fmla="?: f94 f26 6280"/>
              <a:gd name="f110" fmla="?: f94 f27 0"/>
            </a:gdLst>
            <a:ahLst>
              <a:ahXY gdRefX="f0" minX="f15" maxX="f10" gdRefY="f1" minY="f15" maxY="f10">
                <a:pos x="f49" y="f5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1600" h="21600">
                <a:moveTo>
                  <a:pt x="f11" y="f7"/>
                </a:moveTo>
                <a:arcTo wR="f28" hR="f29" stAng="f71" swAng="f57"/>
                <a:lnTo>
                  <a:pt x="f95" y="f96"/>
                </a:lnTo>
                <a:lnTo>
                  <a:pt x="f7" y="f12"/>
                </a:lnTo>
                <a:lnTo>
                  <a:pt x="f7" y="f13"/>
                </a:lnTo>
                <a:lnTo>
                  <a:pt x="f97" y="f98"/>
                </a:lnTo>
                <a:lnTo>
                  <a:pt x="f7" y="f14"/>
                </a:lnTo>
                <a:arcTo wR="f29" hR="f34" stAng="f72" swAng="f60"/>
                <a:lnTo>
                  <a:pt x="f99" y="f100"/>
                </a:lnTo>
                <a:lnTo>
                  <a:pt x="f12" y="f8"/>
                </a:lnTo>
                <a:lnTo>
                  <a:pt x="f13" y="f8"/>
                </a:lnTo>
                <a:lnTo>
                  <a:pt x="f101" y="f102"/>
                </a:lnTo>
                <a:lnTo>
                  <a:pt x="f14" y="f8"/>
                </a:lnTo>
                <a:arcTo wR="f34" hR="f39" stAng="f73" swAng="f63"/>
                <a:lnTo>
                  <a:pt x="f103" y="f104"/>
                </a:lnTo>
                <a:lnTo>
                  <a:pt x="f8" y="f13"/>
                </a:lnTo>
                <a:lnTo>
                  <a:pt x="f8" y="f12"/>
                </a:lnTo>
                <a:lnTo>
                  <a:pt x="f105" y="f106"/>
                </a:lnTo>
                <a:lnTo>
                  <a:pt x="f8" y="f11"/>
                </a:lnTo>
                <a:arcTo wR="f39" hR="f28" stAng="f74" swAng="f66"/>
                <a:lnTo>
                  <a:pt x="f107" y="f108"/>
                </a:lnTo>
                <a:lnTo>
                  <a:pt x="f13" y="f7"/>
                </a:lnTo>
                <a:lnTo>
                  <a:pt x="f12" y="f7"/>
                </a:lnTo>
                <a:lnTo>
                  <a:pt x="f109" y="f110"/>
                </a:lnTo>
                <a:close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6798" rIns="90004" bIns="46798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1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Humanista</a:t>
            </a:r>
            <a:r>
              <a:rPr lang="cs-CZ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 – jedinec schopný vyrovnat se s životními úkoly</a:t>
            </a:r>
          </a:p>
        </p:txBody>
      </p:sp>
      <p:sp>
        <p:nvSpPr>
          <p:cNvPr id="7" name="Volný tvar 6"/>
          <p:cNvSpPr/>
          <p:nvPr/>
        </p:nvSpPr>
        <p:spPr>
          <a:xfrm>
            <a:off x="5742002" y="5322960"/>
            <a:ext cx="2835362" cy="876242"/>
          </a:xfrm>
          <a:custGeom>
            <a:avLst>
              <a:gd name="f0" fmla="val 2745"/>
              <a:gd name="f1" fmla="val -1553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+- 0 0 f11"/>
              <a:gd name="f19" fmla="+- 3590 0 f7"/>
              <a:gd name="f20" fmla="+- 0 0 f3"/>
              <a:gd name="f21" fmla="+- 21600 0 f14"/>
              <a:gd name="f22" fmla="+- 18010 0 f8"/>
              <a:gd name="f23" fmla="+- f8 0 f7"/>
              <a:gd name="f24" fmla="pin -2147483647 f0 2147483647"/>
              <a:gd name="f25" fmla="pin -2147483647 f1 2147483647"/>
              <a:gd name="f26" fmla="val f24"/>
              <a:gd name="f27" fmla="val f25"/>
              <a:gd name="f28" fmla="abs f18"/>
              <a:gd name="f29" fmla="abs f19"/>
              <a:gd name="f30" fmla="?: f18 f20 f3"/>
              <a:gd name="f31" fmla="?: f18 f3 f20"/>
              <a:gd name="f32" fmla="?: f18 f4 f3"/>
              <a:gd name="f33" fmla="?: f18 f3 f4"/>
              <a:gd name="f34" fmla="abs f21"/>
              <a:gd name="f35" fmla="?: f19 f20 f3"/>
              <a:gd name="f36" fmla="?: f19 f3 f20"/>
              <a:gd name="f37" fmla="?: f21 0 f2"/>
              <a:gd name="f38" fmla="?: f21 f2 0"/>
              <a:gd name="f39" fmla="abs f22"/>
              <a:gd name="f40" fmla="?: f21 f20 f3"/>
              <a:gd name="f41" fmla="?: f21 f3 f20"/>
              <a:gd name="f42" fmla="?: f21 f4 f3"/>
              <a:gd name="f43" fmla="?: f21 f3 f4"/>
              <a:gd name="f44" fmla="?: f22 f20 f3"/>
              <a:gd name="f45" fmla="?: f22 f3 f20"/>
              <a:gd name="f46" fmla="?: f18 0 f2"/>
              <a:gd name="f47" fmla="?: f18 f2 0"/>
              <a:gd name="f48" fmla="*/ f23 1 21600"/>
              <a:gd name="f49" fmla="*/ f24 f16 1"/>
              <a:gd name="f50" fmla="*/ f25 f17 1"/>
              <a:gd name="f51" fmla="+- f26 0 10800"/>
              <a:gd name="f52" fmla="+- f27 0 10800"/>
              <a:gd name="f53" fmla="+- f27 0 21600"/>
              <a:gd name="f54" fmla="+- f26 0 21600"/>
              <a:gd name="f55" fmla="?: f18 f33 f32"/>
              <a:gd name="f56" fmla="?: f18 f32 f33"/>
              <a:gd name="f57" fmla="?: f19 f31 f30"/>
              <a:gd name="f58" fmla="?: f19 f38 f37"/>
              <a:gd name="f59" fmla="?: f19 f37 f38"/>
              <a:gd name="f60" fmla="?: f21 f35 f36"/>
              <a:gd name="f61" fmla="?: f21 f43 f42"/>
              <a:gd name="f62" fmla="?: f21 f42 f43"/>
              <a:gd name="f63" fmla="?: f22 f41 f40"/>
              <a:gd name="f64" fmla="?: f22 f47 f46"/>
              <a:gd name="f65" fmla="?: f22 f46 f47"/>
              <a:gd name="f66" fmla="?: f18 f44 f45"/>
              <a:gd name="f67" fmla="*/ 800 f48 1"/>
              <a:gd name="f68" fmla="*/ 20800 f48 1"/>
              <a:gd name="f69" fmla="abs f51"/>
              <a:gd name="f70" fmla="abs f52"/>
              <a:gd name="f71" fmla="?: f19 f56 f55"/>
              <a:gd name="f72" fmla="?: f21 f58 f59"/>
              <a:gd name="f73" fmla="?: f22 f62 f61"/>
              <a:gd name="f74" fmla="?: f18 f64 f65"/>
              <a:gd name="f75" fmla="*/ f67 1 f48"/>
              <a:gd name="f76" fmla="*/ f68 1 f48"/>
              <a:gd name="f77" fmla="+- f69 0 f70"/>
              <a:gd name="f78" fmla="+- f70 0 f69"/>
              <a:gd name="f79" fmla="*/ f75 f16 1"/>
              <a:gd name="f80" fmla="*/ f76 f16 1"/>
              <a:gd name="f81" fmla="*/ f76 f17 1"/>
              <a:gd name="f82" fmla="*/ f75 f17 1"/>
              <a:gd name="f83" fmla="?: f52 f9 f77"/>
              <a:gd name="f84" fmla="?: f52 f77 f9"/>
              <a:gd name="f85" fmla="?: f51 f9 f78"/>
              <a:gd name="f86" fmla="?: f51 f78 f9"/>
              <a:gd name="f87" fmla="?: f26 f9 f83"/>
              <a:gd name="f88" fmla="?: f26 f9 f84"/>
              <a:gd name="f89" fmla="?: f53 f85 f9"/>
              <a:gd name="f90" fmla="?: f53 f86 f9"/>
              <a:gd name="f91" fmla="?: f54 f84 f9"/>
              <a:gd name="f92" fmla="?: f54 f83 f9"/>
              <a:gd name="f93" fmla="?: f27 f9 f86"/>
              <a:gd name="f94" fmla="?: f27 f9 f85"/>
              <a:gd name="f95" fmla="?: f87 f26 0"/>
              <a:gd name="f96" fmla="?: f87 f27 6280"/>
              <a:gd name="f97" fmla="?: f88 f26 0"/>
              <a:gd name="f98" fmla="?: f88 f27 15320"/>
              <a:gd name="f99" fmla="?: f89 f26 6280"/>
              <a:gd name="f100" fmla="?: f89 f27 21600"/>
              <a:gd name="f101" fmla="?: f90 f26 15320"/>
              <a:gd name="f102" fmla="?: f90 f27 21600"/>
              <a:gd name="f103" fmla="?: f91 f26 21600"/>
              <a:gd name="f104" fmla="?: f91 f27 15320"/>
              <a:gd name="f105" fmla="?: f92 f26 21600"/>
              <a:gd name="f106" fmla="?: f92 f27 6280"/>
              <a:gd name="f107" fmla="?: f93 f26 15320"/>
              <a:gd name="f108" fmla="?: f93 f27 0"/>
              <a:gd name="f109" fmla="?: f94 f26 6280"/>
              <a:gd name="f110" fmla="?: f94 f27 0"/>
            </a:gdLst>
            <a:ahLst>
              <a:ahXY gdRefX="f0" minX="f15" maxX="f10" gdRefY="f1" minY="f15" maxY="f10">
                <a:pos x="f49" y="f5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1600" h="21600">
                <a:moveTo>
                  <a:pt x="f11" y="f7"/>
                </a:moveTo>
                <a:arcTo wR="f28" hR="f29" stAng="f71" swAng="f57"/>
                <a:lnTo>
                  <a:pt x="f95" y="f96"/>
                </a:lnTo>
                <a:lnTo>
                  <a:pt x="f7" y="f12"/>
                </a:lnTo>
                <a:lnTo>
                  <a:pt x="f7" y="f13"/>
                </a:lnTo>
                <a:lnTo>
                  <a:pt x="f97" y="f98"/>
                </a:lnTo>
                <a:lnTo>
                  <a:pt x="f7" y="f14"/>
                </a:lnTo>
                <a:arcTo wR="f29" hR="f34" stAng="f72" swAng="f60"/>
                <a:lnTo>
                  <a:pt x="f99" y="f100"/>
                </a:lnTo>
                <a:lnTo>
                  <a:pt x="f12" y="f8"/>
                </a:lnTo>
                <a:lnTo>
                  <a:pt x="f13" y="f8"/>
                </a:lnTo>
                <a:lnTo>
                  <a:pt x="f101" y="f102"/>
                </a:lnTo>
                <a:lnTo>
                  <a:pt x="f14" y="f8"/>
                </a:lnTo>
                <a:arcTo wR="f34" hR="f39" stAng="f73" swAng="f63"/>
                <a:lnTo>
                  <a:pt x="f103" y="f104"/>
                </a:lnTo>
                <a:lnTo>
                  <a:pt x="f8" y="f13"/>
                </a:lnTo>
                <a:lnTo>
                  <a:pt x="f8" y="f12"/>
                </a:lnTo>
                <a:lnTo>
                  <a:pt x="f105" y="f106"/>
                </a:lnTo>
                <a:lnTo>
                  <a:pt x="f8" y="f11"/>
                </a:lnTo>
                <a:arcTo wR="f39" hR="f28" stAng="f74" swAng="f66"/>
                <a:lnTo>
                  <a:pt x="f107" y="f108"/>
                </a:lnTo>
                <a:lnTo>
                  <a:pt x="f13" y="f7"/>
                </a:lnTo>
                <a:lnTo>
                  <a:pt x="f12" y="f7"/>
                </a:lnTo>
                <a:lnTo>
                  <a:pt x="f109" y="f110"/>
                </a:lnTo>
                <a:close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6798" rIns="90004" bIns="46798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1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Idealista</a:t>
            </a:r>
            <a:r>
              <a:rPr lang="cs-CZ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 – jedinec, který se cítí dobře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259632" y="260648"/>
            <a:ext cx="6966793" cy="707886"/>
          </a:xfrm>
          <a:solidFill>
            <a:schemeClr val="accent6">
              <a:lumMod val="20000"/>
              <a:lumOff val="80000"/>
            </a:schemeClr>
          </a:solidFill>
        </p:spPr>
        <p:txBody>
          <a:bodyPr wrap="square" anchorCtr="1">
            <a:spAutoFit/>
          </a:bodyPr>
          <a:lstStyle/>
          <a:p>
            <a:pPr lvl="0" algn="ctr"/>
            <a:r>
              <a:rPr lang="cs-CZ" b="1" dirty="0"/>
              <a:t>Význam zdraví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971600" y="1546036"/>
            <a:ext cx="8064896" cy="3354765"/>
          </a:xfrm>
        </p:spPr>
        <p:txBody>
          <a:bodyPr wrap="square">
            <a:spAutoFit/>
          </a:bodyPr>
          <a:lstStyle/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400" dirty="0">
                <a:latin typeface="" pitchFamily="16"/>
                <a:ea typeface="Microsoft YaHei" pitchFamily="2"/>
                <a:cs typeface="Mangal" pitchFamily="2"/>
              </a:rPr>
              <a:t>oblast posilování zdraví a rozvoje zdraví je považováno za nejdůležitější komponentu celkového zdravotního rozvoje</a:t>
            </a: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400" dirty="0">
                <a:latin typeface="" pitchFamily="16"/>
                <a:ea typeface="Microsoft YaHei" pitchFamily="2"/>
                <a:cs typeface="Mangal" pitchFamily="2"/>
              </a:rPr>
              <a:t>důležitý předpoklad sociálního, ekonomického a osobního rozvoje (význam pro kvalitu života)</a:t>
            </a: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400" dirty="0">
                <a:latin typeface="" pitchFamily="16"/>
                <a:ea typeface="Microsoft YaHei" pitchFamily="2"/>
                <a:cs typeface="Mangal" pitchFamily="2"/>
              </a:rPr>
              <a:t>nástroj pro každodenní život, ne cíl života. Pozitivní koncept zdůrazňující sociální a osobní zdroje jako i fyzické kapacity (WHO)</a:t>
            </a:r>
          </a:p>
        </p:txBody>
      </p:sp>
      <p:pic>
        <p:nvPicPr>
          <p:cNvPr id="4" name="Picture 2" descr="https://encrypted-tbn1.gstatic.com/images?q=tbn:ANd9GcR5s7LDz7uo3Z-aiTxYemxfIrrCQXwGuqQ6o3HGOhaTuY0Z8lCitLCCGQ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92280" y="5445224"/>
            <a:ext cx="1512170" cy="1130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170657" y="404664"/>
            <a:ext cx="7937897" cy="646331"/>
          </a:xfrm>
          <a:solidFill>
            <a:schemeClr val="accent6">
              <a:lumMod val="20000"/>
              <a:lumOff val="80000"/>
            </a:schemeClr>
          </a:solidFill>
        </p:spPr>
        <p:txBody>
          <a:bodyPr wrap="square" anchorCtr="1">
            <a:spAutoFit/>
          </a:bodyPr>
          <a:lstStyle/>
          <a:p>
            <a:pPr lvl="0" algn="ctr"/>
            <a:r>
              <a:rPr lang="cs-CZ" sz="3600" b="1" dirty="0"/>
              <a:t>Ukazatele zdravotního stavu populace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844550" y="1421267"/>
            <a:ext cx="8299450" cy="3747180"/>
          </a:xfrm>
        </p:spPr>
        <p:txBody>
          <a:bodyPr>
            <a:spAutoFit/>
          </a:bodyPr>
          <a:lstStyle/>
          <a:p>
            <a:pPr marL="342717" lvl="0" indent="-342717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u="sng" dirty="0">
                <a:effectLst>
                  <a:outerShdw dist="17962" dir="2700000">
                    <a:srgbClr val="000000"/>
                  </a:outerShdw>
                </a:effectLst>
                <a:latin typeface="" pitchFamily="16"/>
                <a:ea typeface="Microsoft YaHei" pitchFamily="2"/>
                <a:cs typeface="Mangal" pitchFamily="2"/>
              </a:rPr>
              <a:t>nemocnost, morbidita</a:t>
            </a: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 (výskyt nemoci)</a:t>
            </a:r>
          </a:p>
          <a:p>
            <a:pPr marL="0" lvl="0" indent="0"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    </a:t>
            </a:r>
            <a:r>
              <a:rPr lang="cs-CZ" sz="2000" b="1" i="1" dirty="0">
                <a:latin typeface="" pitchFamily="16"/>
                <a:ea typeface="Microsoft YaHei" pitchFamily="2"/>
                <a:cs typeface="Mangal" pitchFamily="2"/>
              </a:rPr>
              <a:t>1) incidence </a:t>
            </a: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(počet nově vzniklých onemocnění za rok)</a:t>
            </a:r>
          </a:p>
          <a:p>
            <a:pPr marL="0" lvl="0" indent="0"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dirty="0">
                <a:latin typeface="" pitchFamily="16"/>
                <a:ea typeface="Microsoft YaHei" pitchFamily="2"/>
                <a:cs typeface="Mangal" pitchFamily="2"/>
              </a:rPr>
              <a:t>    2) prevalence </a:t>
            </a: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(počet všech případů konkrétní choroby k určitému  </a:t>
            </a:r>
          </a:p>
          <a:p>
            <a:pPr marL="0" lvl="0" indent="0">
              <a:spcBef>
                <a:spcPts val="5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        datu)</a:t>
            </a: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u="sng" dirty="0">
                <a:effectLst>
                  <a:outerShdw dist="17962" dir="2700000">
                    <a:srgbClr val="000000"/>
                  </a:outerShdw>
                </a:effectLst>
                <a:latin typeface="" pitchFamily="16"/>
                <a:ea typeface="Microsoft YaHei" pitchFamily="2"/>
                <a:cs typeface="Mangal" pitchFamily="2"/>
              </a:rPr>
              <a:t>střední délka života</a:t>
            </a: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 (naděje na dožití) – průměrný počet let zbývajících k dožití</a:t>
            </a: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b="1" i="1" u="sng" dirty="0">
                <a:effectLst>
                  <a:outerShdw dist="17962" dir="2700000">
                    <a:srgbClr val="000000"/>
                  </a:outerShdw>
                </a:effectLst>
                <a:latin typeface="" pitchFamily="16"/>
                <a:ea typeface="Microsoft YaHei" pitchFamily="2"/>
                <a:cs typeface="Mangal" pitchFamily="2"/>
              </a:rPr>
              <a:t>úmrtnost</a:t>
            </a: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 (mortalita) – nepřímý ukazatel, neboť nerozhoduje jen zdraví lidí, ale i dostupnost a úroveň zdravotních služeb.</a:t>
            </a:r>
          </a:p>
          <a:p>
            <a:pPr marL="342717" lvl="0" indent="-342717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cs-CZ" sz="2000" dirty="0">
                <a:latin typeface="" pitchFamily="16"/>
                <a:ea typeface="Microsoft YaHei" pitchFamily="2"/>
                <a:cs typeface="Mangal" pitchFamily="2"/>
              </a:rPr>
              <a:t>Různé lokality Ostravsko, výskyt nemoci, ovzduší</a:t>
            </a:r>
            <a:endParaRPr lang="cs-CZ" sz="2000" b="1" i="1" u="sng" dirty="0">
              <a:effectLst>
                <a:outerShdw dist="17962" dir="2700000">
                  <a:srgbClr val="000000"/>
                </a:outerShdw>
              </a:effectLst>
              <a:latin typeface="" pitchFamily="16"/>
              <a:ea typeface="Microsoft YaHei" pitchFamily="2"/>
              <a:cs typeface="Mangal" pitchFamily="2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5868144" y="5157192"/>
            <a:ext cx="3096341" cy="151217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A685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26635" y="5320110"/>
            <a:ext cx="1779358" cy="1186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4142</Words>
  <Application>Microsoft Office PowerPoint</Application>
  <PresentationFormat>Předvádění na obrazovce (4:3)</PresentationFormat>
  <Paragraphs>432</Paragraphs>
  <Slides>59</Slides>
  <Notes>56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9" baseType="lpstr">
      <vt:lpstr>Microsoft YaHei</vt:lpstr>
      <vt:lpstr>Arial</vt:lpstr>
      <vt:lpstr>Arial Unicode MS</vt:lpstr>
      <vt:lpstr>Calibri</vt:lpstr>
      <vt:lpstr>Corbel</vt:lpstr>
      <vt:lpstr>Mangal</vt:lpstr>
      <vt:lpstr>Tahoma</vt:lpstr>
      <vt:lpstr>Times New Roman</vt:lpstr>
      <vt:lpstr>Verdana</vt:lpstr>
      <vt:lpstr>Paralaxa</vt:lpstr>
      <vt:lpstr>         ZDRAVÍ A NEMOC  PhDr. Zdeňka Římovská, Ph.D.</vt:lpstr>
      <vt:lpstr>          ZDRAVÍ A NEMOC Obsah  Zdraví a nemoc – holistické pojetí zdraví, etické hodnoty v péči o zdraví, systém zdravotní péče v ČR  2. Faktory ovlivňující zdraví – determinanty zdraví,  Prevence a podpora zdraví,  Světová zdravotnická organizace,  program Zdraví 21 – Zdraví pro všechny v 21. století,  zdraví  do roku 2030 životní a pracovní prostředí a jejich vliv na zdraví,  životní styl, základy hygieny a epidemiologie, prevence šíření nákaz </vt:lpstr>
      <vt:lpstr>          ZDRAVÍ A NEMOC Obsah   3. Vybrané poruchy kardiovaskulárního systému související se životním stylem a životním prostředím, prevence.  Onkologická onemocnění související se životním stylem a životním prostředím, prevence 4. Vybrané poruchy endokrinního systému související se životním stylem a životním prostředím, prevence, vybrané poruchy pohlavního systému související se životním stylem a životním prostředím, prevence 5. Paliativní a hospicová péče 6. Základy první pomoci </vt:lpstr>
      <vt:lpstr>       ZDRAVÍ A NEMOC Obsah  Blok I. 1. Zdravotnická terminologie – etiologie a patogeneze chorob, anamnéza, vyšetřovací metody, terapie, rehabilitace, prevence. Úvod do anatomie, fyziologie a patofyziologie – základní vlastnosti živé hmoty, funkční morfologie tkání, anatomické názvosloví, roviny, směry 2. Pohybový systém – anatomie, fyziologie, patologie; kardiovaskulární systém – anatomie, fyziologie, patologie 3. Lymfatický systém, imunita – anatomie, fyziologie, patologie; dýchací systém – anatomie, fyziologie, patologie 4. Trávicí systém – anatomie, fyziologie, patologie; vylučovací soustava – anatomie, fyziologie, patologie 5. Kožní soustava a termoregulace – anatomie, fyziologie, patologie; nervový systém – anatomie, fyziologie, patologie 6. Endokrinní systém – anatomie, fyziologie, patologie; pohlavní systém – anatomie, fyziologie, patologie </vt:lpstr>
      <vt:lpstr>       ZDRAVÍ A NEMOC Témata Zdravá strava – recepty Bylinky Cvičení Nové trendy v medicíně Drogy AIDS COVID ,  </vt:lpstr>
      <vt:lpstr>Definice zdraví</vt:lpstr>
      <vt:lpstr>Zdraví</vt:lpstr>
      <vt:lpstr>Význam zdraví</vt:lpstr>
      <vt:lpstr>Ukazatele zdravotního stavu populace</vt:lpstr>
      <vt:lpstr>Determinanty zdraví</vt:lpstr>
      <vt:lpstr>STRESORY</vt:lpstr>
      <vt:lpstr>Oblasti ochrany zdraví</vt:lpstr>
      <vt:lpstr>Prezentace aplikace PowerPoint</vt:lpstr>
      <vt:lpstr>Životní styl</vt:lpstr>
      <vt:lpstr>Podmínky pro vedení správného/zdravého životního stylu</vt:lpstr>
      <vt:lpstr>Kolorektální karcinom</vt:lpstr>
      <vt:lpstr>Screening  •  záchyt časných (kurativních) stádií karcinomu kolorekta  (test OK)   </vt:lpstr>
      <vt:lpstr>Ischemická choroba srdeční</vt:lpstr>
      <vt:lpstr>Prevence ICHS</vt:lpstr>
      <vt:lpstr>Obezita</vt:lpstr>
      <vt:lpstr>Osteoporóza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Nealkoholové návykové látky</vt:lpstr>
      <vt:lpstr>Užívání drog nemá jedinou příčinu, jde o komplexní interakci mezi osobou, drogou a prostředím</vt:lpstr>
      <vt:lpstr>Typy závislosti</vt:lpstr>
      <vt:lpstr>Zdravotní následky</vt:lpstr>
      <vt:lpstr>Cíle prevence</vt:lpstr>
      <vt:lpstr>Pohlavní choroby</vt:lpstr>
      <vt:lpstr>Nejčastější pohlavní choroby</vt:lpstr>
      <vt:lpstr>HIV - Human Immunodeficiency Virus</vt:lpstr>
      <vt:lpstr>Klinický obraz</vt:lpstr>
      <vt:lpstr>Cesta přenosu</vt:lpstr>
      <vt:lpstr>Syfilis – lues, příjice</vt:lpstr>
      <vt:lpstr>Gonorrhoea - kapavka</vt:lpstr>
      <vt:lpstr> Stres, syndrom vyhoření. </vt:lpstr>
      <vt:lpstr>Co je to stres?</vt:lpstr>
      <vt:lpstr>Prezentace aplikace PowerPoint</vt:lpstr>
      <vt:lpstr>Stresory</vt:lpstr>
      <vt:lpstr>Projevy stresu</vt:lpstr>
      <vt:lpstr>Charakteristika nynější doby</vt:lpstr>
      <vt:lpstr>Na čem závisí prožívání stresu?</vt:lpstr>
      <vt:lpstr>Syndrom vyhoření</vt:lpstr>
      <vt:lpstr>Doporučení pro praxi</vt:lpstr>
      <vt:lpstr>První pomoc</vt:lpstr>
      <vt:lpstr>První pomoc</vt:lpstr>
      <vt:lpstr>První pomoc</vt:lpstr>
      <vt:lpstr>První pomoc</vt:lpstr>
      <vt:lpstr>První pomoc</vt:lpstr>
      <vt:lpstr>První pomoc</vt:lpstr>
      <vt:lpstr>První pomoc</vt:lpstr>
      <vt:lpstr>První pomoc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Hosakova</dc:creator>
  <cp:lastModifiedBy>rim0001</cp:lastModifiedBy>
  <cp:revision>56</cp:revision>
  <cp:lastPrinted>2017-10-02T12:40:59Z</cp:lastPrinted>
  <dcterms:created xsi:type="dcterms:W3CDTF">2013-01-24T21:43:07Z</dcterms:created>
  <dcterms:modified xsi:type="dcterms:W3CDTF">2022-10-06T12:08:43Z</dcterms:modified>
</cp:coreProperties>
</file>