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57" r:id="rId6"/>
    <p:sldId id="261" r:id="rId7"/>
    <p:sldId id="258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8D0FA9-E832-40DB-BFE9-B355C8D1AA5F}" v="49" dt="2022-09-20T19:34:49.453"/>
    <p1510:client id="{463370BA-692B-41DE-972B-DA7BCE65BA4A}" v="475" dt="2022-09-19T20:05:19.3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elportal/estud/pedf/js09/orl/web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skála, příroda&#10;&#10;Popis byl vytvořen automaticky">
            <a:extLst>
              <a:ext uri="{FF2B5EF4-FFF2-40B4-BE49-F238E27FC236}">
                <a16:creationId xmlns:a16="http://schemas.microsoft.com/office/drawing/2014/main" id="{BA648EC7-6D62-143C-7AF9-FD99CCC693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3" r="38369"/>
          <a:stretch/>
        </p:blipFill>
        <p:spPr>
          <a:xfrm rot="5400000">
            <a:off x="2663952" y="-2666999"/>
            <a:ext cx="6858000" cy="12191999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74207" y="552659"/>
            <a:ext cx="10281473" cy="12077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cs-CZ" sz="5200" dirty="0">
                <a:solidFill>
                  <a:srgbClr val="C00000"/>
                </a:solidFill>
                <a:highlight>
                  <a:srgbClr val="C0C0C0"/>
                </a:highlight>
                <a:cs typeface="Calibri Light"/>
              </a:rPr>
              <a:t>Otorinolaryngologie a foniatrie pro speciální pedagogy</a:t>
            </a:r>
            <a:endParaRPr lang="cs-CZ" sz="5200" dirty="0">
              <a:solidFill>
                <a:srgbClr val="C00000"/>
              </a:solidFill>
              <a:highlight>
                <a:srgbClr val="C0C0C0"/>
              </a:highligh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973934"/>
            <a:ext cx="4022365" cy="14369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200" dirty="0">
                <a:solidFill>
                  <a:srgbClr val="C00000"/>
                </a:solidFill>
                <a:highlight>
                  <a:srgbClr val="C0C0C0"/>
                </a:highlight>
                <a:cs typeface="Calibri"/>
              </a:rPr>
              <a:t>Prim. MUDr. Richard </a:t>
            </a:r>
            <a:r>
              <a:rPr lang="cs-CZ" sz="2200" dirty="0" err="1">
                <a:solidFill>
                  <a:srgbClr val="C00000"/>
                </a:solidFill>
                <a:highlight>
                  <a:srgbClr val="C0C0C0"/>
                </a:highlight>
                <a:cs typeface="Calibri"/>
              </a:rPr>
              <a:t>Lenert</a:t>
            </a:r>
            <a:r>
              <a:rPr lang="cs-CZ" sz="2200" dirty="0">
                <a:solidFill>
                  <a:srgbClr val="C00000"/>
                </a:solidFill>
                <a:highlight>
                  <a:srgbClr val="C0C0C0"/>
                </a:highlight>
                <a:cs typeface="Calibri"/>
              </a:rPr>
              <a:t> PhD.</a:t>
            </a:r>
          </a:p>
          <a:p>
            <a:r>
              <a:rPr lang="cs-CZ" sz="2200" dirty="0">
                <a:solidFill>
                  <a:srgbClr val="C00000"/>
                </a:solidFill>
                <a:highlight>
                  <a:srgbClr val="C0C0C0"/>
                </a:highlight>
                <a:cs typeface="Calibri"/>
              </a:rPr>
              <a:t>MUDr. Lucie Šupíková</a:t>
            </a:r>
          </a:p>
          <a:p>
            <a:r>
              <a:rPr lang="cs-CZ" sz="2200" dirty="0">
                <a:solidFill>
                  <a:srgbClr val="C00000"/>
                </a:solidFill>
                <a:highlight>
                  <a:srgbClr val="C0C0C0"/>
                </a:highlight>
                <a:cs typeface="Calibri"/>
              </a:rPr>
              <a:t>ORL odd.SN Opava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3C15A5-CDEF-633C-1D84-15044B68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Doporučená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DBE7C6-6523-7771-43D5-A5FFC31F7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Poruchy verbální komunikace a foniatrie, Lejska Brno 2003</a:t>
            </a:r>
          </a:p>
          <a:p>
            <a:r>
              <a:rPr lang="cs-CZ" dirty="0">
                <a:solidFill>
                  <a:srgbClr val="0070C0"/>
                </a:solidFill>
              </a:rPr>
              <a:t>Základy otorinolaryngologie a foniatrie pro studenty speciální pedagogiky, Šlapák, Janeček , Lavička  </a:t>
            </a:r>
            <a:r>
              <a:rPr lang="cs-CZ" dirty="0">
                <a:hlinkClick r:id="rId2"/>
              </a:rPr>
              <a:t>https://is.muni.cz/elportal/estud/pedf/js09/orl/web/index.html</a:t>
            </a:r>
            <a:endParaRPr lang="cs-CZ" dirty="0"/>
          </a:p>
          <a:p>
            <a:r>
              <a:rPr lang="cs-CZ" dirty="0"/>
              <a:t>Základy praktické audiologie a audiometrie</a:t>
            </a:r>
            <a:r>
              <a:rPr lang="cs-CZ"/>
              <a:t>, Lejska, Havlík, Brno 2019</a:t>
            </a:r>
            <a:endParaRPr lang="cs-CZ" dirty="0"/>
          </a:p>
          <a:p>
            <a:r>
              <a:rPr lang="cs-CZ" dirty="0"/>
              <a:t>Foniatrie pro speciální pedagogy , Lejska,  Brno 2000</a:t>
            </a:r>
          </a:p>
          <a:p>
            <a:r>
              <a:rPr lang="cs-CZ" dirty="0"/>
              <a:t>Foniatrie – Sluch , </a:t>
            </a:r>
            <a:r>
              <a:rPr lang="cs-CZ" dirty="0" err="1"/>
              <a:t>Dršata</a:t>
            </a:r>
            <a:r>
              <a:rPr lang="cs-CZ" dirty="0"/>
              <a:t>, Havlík, nakladatelství Tobiáš, 2015</a:t>
            </a:r>
          </a:p>
          <a:p>
            <a:r>
              <a:rPr lang="cs-CZ" dirty="0"/>
              <a:t>Foniatrie – Hlas , </a:t>
            </a:r>
            <a:r>
              <a:rPr lang="cs-CZ" dirty="0" err="1"/>
              <a:t>Dršata</a:t>
            </a:r>
            <a:r>
              <a:rPr lang="cs-CZ" dirty="0"/>
              <a:t>, nakladatelství Tobiáš, 2010</a:t>
            </a:r>
          </a:p>
        </p:txBody>
      </p:sp>
    </p:spTree>
    <p:extLst>
      <p:ext uri="{BB962C8B-B14F-4D97-AF65-F5344CB8AC3E}">
        <p14:creationId xmlns:p14="http://schemas.microsoft.com/office/powerpoint/2010/main" val="2771314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569C0-36FD-3E32-5B93-434FD7AD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Koncepce + ověření znalostí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1290DE2-BE4D-0B30-F877-5274F1C631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Základní anatomie + </a:t>
            </a:r>
            <a:r>
              <a:rPr lang="cs-CZ" dirty="0" err="1"/>
              <a:t>fce</a:t>
            </a:r>
            <a:r>
              <a:rPr lang="cs-CZ" dirty="0"/>
              <a:t> orgánů ORL oblasti</a:t>
            </a:r>
          </a:p>
          <a:p>
            <a:r>
              <a:rPr lang="cs-CZ" dirty="0"/>
              <a:t>Vyšetřovací metody, interpretace výsledků</a:t>
            </a:r>
          </a:p>
          <a:p>
            <a:r>
              <a:rPr lang="cs-CZ" dirty="0"/>
              <a:t>Onemocnění a poruchy sluchu, hlasu, řeči v dětském věku i dospělosti</a:t>
            </a:r>
          </a:p>
          <a:p>
            <a:r>
              <a:rPr lang="cs-CZ" dirty="0"/>
              <a:t>Léčba, korekce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C02DA3-E0B6-230C-8621-0F0FE32C0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9880" y="1429305"/>
            <a:ext cx="4900473" cy="5292335"/>
          </a:xfrm>
        </p:spPr>
        <p:txBody>
          <a:bodyPr/>
          <a:lstStyle/>
          <a:p>
            <a:r>
              <a:rPr lang="cs-CZ" dirty="0"/>
              <a:t>80% docházka</a:t>
            </a:r>
          </a:p>
          <a:p>
            <a:r>
              <a:rPr lang="cs-CZ" dirty="0"/>
              <a:t>Závěrečný test - 80%</a:t>
            </a:r>
          </a:p>
        </p:txBody>
      </p:sp>
      <p:pic>
        <p:nvPicPr>
          <p:cNvPr id="1026" name="Picture 2" descr="Doktorovi ORL , Narozeninové dorty | Dorty od mamy">
            <a:extLst>
              <a:ext uri="{FF2B5EF4-FFF2-40B4-BE49-F238E27FC236}">
                <a16:creationId xmlns:a16="http://schemas.microsoft.com/office/drawing/2014/main" id="{99B5E866-6952-CA04-08A4-AC5036AB1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627" y="2961811"/>
            <a:ext cx="4555726" cy="341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01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Obsah obrázku text, perokresba&#10;&#10;Popis byl vytvořen automaticky">
            <a:extLst>
              <a:ext uri="{FF2B5EF4-FFF2-40B4-BE49-F238E27FC236}">
                <a16:creationId xmlns:a16="http://schemas.microsoft.com/office/drawing/2014/main" id="{950F71A6-C736-3490-EA30-92E9A85EA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21" r="-1" b="27625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Picture 4" descr="Obsah obrázku interiér, zeď, patro, nemocniční pokoj&#10;&#10;Popis byl vytvořen automaticky">
            <a:extLst>
              <a:ext uri="{FF2B5EF4-FFF2-40B4-BE49-F238E27FC236}">
                <a16:creationId xmlns:a16="http://schemas.microsoft.com/office/drawing/2014/main" id="{02B1EEC5-EB60-AEBE-8D3D-7121CECEDDD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0" r="-2" b="10882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0E1E46-1EE9-1F69-45E9-BB5328A5C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ORL a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vývoj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5E6490-6556-356A-7DE3-D1BE51772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dirty="0"/>
              <a:t>1906 -  </a:t>
            </a:r>
            <a:r>
              <a:rPr lang="en-US" sz="2000" dirty="0" err="1"/>
              <a:t>volné</a:t>
            </a:r>
            <a:r>
              <a:rPr lang="en-US" sz="2000" dirty="0"/>
              <a:t> </a:t>
            </a:r>
            <a:r>
              <a:rPr lang="en-US" sz="2000" dirty="0" err="1"/>
              <a:t>sdružení</a:t>
            </a:r>
            <a:r>
              <a:rPr lang="en-US" sz="2000" dirty="0"/>
              <a:t> </a:t>
            </a:r>
            <a:r>
              <a:rPr lang="en-US" sz="2000" dirty="0" err="1"/>
              <a:t>českých</a:t>
            </a:r>
            <a:r>
              <a:rPr lang="en-US" sz="2000" dirty="0"/>
              <a:t> </a:t>
            </a:r>
            <a:r>
              <a:rPr lang="en-US" sz="2000" dirty="0" err="1"/>
              <a:t>oto</a:t>
            </a:r>
            <a:r>
              <a:rPr lang="en-US" sz="2000" dirty="0"/>
              <a:t>-rhino</a:t>
            </a:r>
          </a:p>
          <a:p>
            <a:pPr marL="0" indent="0">
              <a:buNone/>
            </a:pPr>
            <a:r>
              <a:rPr lang="en-US" sz="2000" dirty="0"/>
              <a:t>             </a:t>
            </a:r>
            <a:r>
              <a:rPr lang="cs-CZ" sz="2000" dirty="0"/>
              <a:t>    </a:t>
            </a:r>
            <a:r>
              <a:rPr lang="en-US" sz="2000" dirty="0"/>
              <a:t>-</a:t>
            </a:r>
            <a:r>
              <a:rPr lang="en-US" sz="2000" dirty="0" err="1"/>
              <a:t>larygologů</a:t>
            </a:r>
            <a:r>
              <a:rPr lang="cs-CZ" sz="2000" dirty="0"/>
              <a:t> </a:t>
            </a:r>
            <a:r>
              <a:rPr lang="cs-CZ" sz="1200" dirty="0"/>
              <a:t>(</a:t>
            </a:r>
            <a:r>
              <a:rPr lang="cs-CZ" sz="1200" dirty="0" err="1"/>
              <a:t>oto-faryngologie</a:t>
            </a:r>
            <a:r>
              <a:rPr lang="cs-CZ" sz="1200" dirty="0"/>
              <a:t> a </a:t>
            </a:r>
            <a:r>
              <a:rPr lang="cs-CZ" sz="1200" dirty="0" err="1"/>
              <a:t>laryngo</a:t>
            </a:r>
            <a:r>
              <a:rPr lang="cs-CZ" sz="1200" dirty="0"/>
              <a:t>-rinologie)</a:t>
            </a:r>
          </a:p>
          <a:p>
            <a:pPr marL="0"/>
            <a:r>
              <a:rPr lang="en-US" sz="2000" dirty="0"/>
              <a:t>1921 -  </a:t>
            </a:r>
            <a:r>
              <a:rPr lang="en-US" sz="2000" dirty="0" err="1"/>
              <a:t>Česká</a:t>
            </a:r>
            <a:r>
              <a:rPr lang="en-US" sz="2000" dirty="0"/>
              <a:t> </a:t>
            </a:r>
            <a:r>
              <a:rPr lang="en-US" sz="2000" dirty="0" err="1"/>
              <a:t>otolaryngologická</a:t>
            </a:r>
            <a:r>
              <a:rPr lang="en-US" sz="2000" dirty="0"/>
              <a:t> </a:t>
            </a:r>
            <a:r>
              <a:rPr lang="en-US" sz="2000" dirty="0" err="1"/>
              <a:t>společnost</a:t>
            </a:r>
            <a:endParaRPr lang="en-US" sz="2000" dirty="0"/>
          </a:p>
          <a:p>
            <a:pPr marL="0"/>
            <a:r>
              <a:rPr lang="en-US" sz="2000" dirty="0"/>
              <a:t>1990 -  </a:t>
            </a:r>
            <a:r>
              <a:rPr lang="en-US" sz="2000" dirty="0" err="1"/>
              <a:t>Česká</a:t>
            </a:r>
            <a:r>
              <a:rPr lang="en-US" sz="2000" dirty="0"/>
              <a:t> </a:t>
            </a:r>
            <a:r>
              <a:rPr lang="en-US" sz="2000" dirty="0" err="1"/>
              <a:t>společnost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    </a:t>
            </a:r>
            <a:r>
              <a:rPr lang="en-US" sz="2000" dirty="0" err="1"/>
              <a:t>otorinolaryngologie</a:t>
            </a:r>
            <a:r>
              <a:rPr lang="en-US" sz="2000" dirty="0"/>
              <a:t> a </a:t>
            </a:r>
            <a:r>
              <a:rPr lang="en-US" sz="2000" dirty="0" err="1"/>
              <a:t>chirurgie</a:t>
            </a:r>
            <a:r>
              <a:rPr lang="en-US" sz="2000" dirty="0"/>
              <a:t> 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    </a:t>
            </a:r>
            <a:r>
              <a:rPr lang="en-US" sz="2000" dirty="0" err="1"/>
              <a:t>hlavy</a:t>
            </a:r>
            <a:r>
              <a:rPr lang="en-US" sz="2000" dirty="0"/>
              <a:t> a </a:t>
            </a:r>
            <a:r>
              <a:rPr lang="en-US" sz="2000" dirty="0" err="1"/>
              <a:t>krku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5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175C09-E08B-EA85-9D1D-6825D4722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Otorinolaryngologie</a:t>
            </a:r>
            <a:r>
              <a:rPr lang="en-US" sz="5400" dirty="0"/>
              <a:t>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EFA4D1-40B9-7FCB-1B41-7D082D8C4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57791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200" dirty="0"/>
              <a:t>Otorinolaryngologie a chirurgie hlavy a krku - c</a:t>
            </a:r>
            <a:r>
              <a:rPr lang="en-US" sz="2200" dirty="0" err="1"/>
              <a:t>hirurgický</a:t>
            </a:r>
            <a:r>
              <a:rPr lang="en-US" sz="2200" dirty="0"/>
              <a:t> </a:t>
            </a:r>
            <a:r>
              <a:rPr lang="en-US" sz="2200" dirty="0" err="1"/>
              <a:t>medicínský</a:t>
            </a:r>
            <a:r>
              <a:rPr lang="en-US" sz="2200" dirty="0"/>
              <a:t> </a:t>
            </a:r>
            <a:r>
              <a:rPr lang="cs-CZ" sz="2200" dirty="0"/>
              <a:t>obor, 5 let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cs-CZ" sz="2200" dirty="0" err="1"/>
              <a:t>Ótos</a:t>
            </a:r>
            <a:r>
              <a:rPr lang="cs-CZ" sz="2200" dirty="0"/>
              <a:t> - </a:t>
            </a:r>
            <a:r>
              <a:rPr lang="en-US" sz="2200" dirty="0" err="1"/>
              <a:t>Otologie</a:t>
            </a:r>
            <a:r>
              <a:rPr lang="en-US" sz="2200" dirty="0"/>
              <a:t> - </a:t>
            </a:r>
            <a:r>
              <a:rPr lang="en-US" sz="2200" dirty="0" err="1"/>
              <a:t>onemocnění</a:t>
            </a:r>
            <a:r>
              <a:rPr lang="en-US" sz="2200" dirty="0"/>
              <a:t> </a:t>
            </a:r>
            <a:r>
              <a:rPr lang="en-US" sz="2200" dirty="0" err="1"/>
              <a:t>ucha</a:t>
            </a:r>
            <a:endParaRPr lang="en-US" sz="2200" dirty="0"/>
          </a:p>
          <a:p>
            <a:r>
              <a:rPr lang="cs-CZ" sz="2200" dirty="0"/>
              <a:t>R(h)</a:t>
            </a:r>
            <a:r>
              <a:rPr lang="cs-CZ" sz="2200" dirty="0" err="1"/>
              <a:t>inos</a:t>
            </a:r>
            <a:r>
              <a:rPr lang="cs-CZ" sz="2200" dirty="0"/>
              <a:t> - </a:t>
            </a:r>
            <a:r>
              <a:rPr lang="en-US" sz="2200" dirty="0" err="1"/>
              <a:t>Rinologie</a:t>
            </a:r>
            <a:r>
              <a:rPr lang="en-US" sz="2200" dirty="0"/>
              <a:t> - </a:t>
            </a:r>
            <a:r>
              <a:rPr lang="en-US" sz="2200" dirty="0" err="1"/>
              <a:t>onemocnění</a:t>
            </a:r>
            <a:r>
              <a:rPr lang="en-US" sz="2200" dirty="0"/>
              <a:t> </a:t>
            </a:r>
            <a:r>
              <a:rPr lang="en-US" sz="2200" dirty="0" err="1"/>
              <a:t>nosu</a:t>
            </a:r>
            <a:r>
              <a:rPr lang="en-US" sz="2200" dirty="0"/>
              <a:t> a VND</a:t>
            </a:r>
          </a:p>
          <a:p>
            <a:r>
              <a:rPr lang="cs-CZ" sz="2200" dirty="0"/>
              <a:t>Larynx – Laryngologie - </a:t>
            </a:r>
            <a:r>
              <a:rPr lang="en-US" sz="2200" dirty="0" err="1"/>
              <a:t>onemocnění</a:t>
            </a:r>
            <a:r>
              <a:rPr lang="en-US" sz="2200" dirty="0"/>
              <a:t> </a:t>
            </a:r>
            <a:r>
              <a:rPr lang="en-US" sz="2200" dirty="0" err="1"/>
              <a:t>hrtanu</a:t>
            </a:r>
            <a:endParaRPr lang="en-US" sz="2200" dirty="0"/>
          </a:p>
        </p:txBody>
      </p:sp>
      <p:pic>
        <p:nvPicPr>
          <p:cNvPr id="30" name="Obrázek 29" descr="Obsah obrázku osoba, zavřít&#10;&#10;Popis byl vytvořen automaticky">
            <a:extLst>
              <a:ext uri="{FF2B5EF4-FFF2-40B4-BE49-F238E27FC236}">
                <a16:creationId xmlns:a16="http://schemas.microsoft.com/office/drawing/2014/main" id="{FDC20028-82B2-4ECA-F2B9-E82DF00A6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1333" y="1997966"/>
            <a:ext cx="2187928" cy="1790123"/>
          </a:xfrm>
          <a:prstGeom prst="rect">
            <a:avLst/>
          </a:prstGeom>
        </p:spPr>
      </p:pic>
      <p:pic>
        <p:nvPicPr>
          <p:cNvPr id="45" name="Picture 3">
            <a:extLst>
              <a:ext uri="{FF2B5EF4-FFF2-40B4-BE49-F238E27FC236}">
                <a16:creationId xmlns:a16="http://schemas.microsoft.com/office/drawing/2014/main" id="{55940D1A-0883-788A-2BE7-133E43E97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2987" y="4516664"/>
            <a:ext cx="2861252" cy="1787903"/>
          </a:xfrm>
          <a:prstGeom prst="rect">
            <a:avLst/>
          </a:prstGeom>
        </p:spPr>
      </p:pic>
      <p:pic>
        <p:nvPicPr>
          <p:cNvPr id="47" name="Obrázek 46" descr="Obsah obrázku měkkýši&#10;&#10;Popis byl vytvořen automaticky">
            <a:extLst>
              <a:ext uri="{FF2B5EF4-FFF2-40B4-BE49-F238E27FC236}">
                <a16:creationId xmlns:a16="http://schemas.microsoft.com/office/drawing/2014/main" id="{D73D098B-B270-9C91-A732-CF30E7084D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940" y="4564670"/>
            <a:ext cx="4071765" cy="1831590"/>
          </a:xfrm>
          <a:prstGeom prst="rect">
            <a:avLst/>
          </a:prstGeom>
        </p:spPr>
      </p:pic>
      <p:sp>
        <p:nvSpPr>
          <p:cNvPr id="49" name="Zástupný obsah 48">
            <a:extLst>
              <a:ext uri="{FF2B5EF4-FFF2-40B4-BE49-F238E27FC236}">
                <a16:creationId xmlns:a16="http://schemas.microsoft.com/office/drawing/2014/main" id="{D7C327A4-2A39-479A-B20D-F2507E909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33708" y="4099421"/>
            <a:ext cx="1420091" cy="207754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3" name="Picture 3">
            <a:extLst>
              <a:ext uri="{FF2B5EF4-FFF2-40B4-BE49-F238E27FC236}">
                <a16:creationId xmlns:a16="http://schemas.microsoft.com/office/drawing/2014/main" id="{FEDE48AE-1682-A06B-A38C-532857506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704" y="1863540"/>
            <a:ext cx="2864803" cy="24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06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382E0DD2-11DF-4411-A6ED-1182F5176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175C09-E08B-EA85-9D1D-6825D4722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557188"/>
            <a:ext cx="3800564" cy="16715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Otorinolaryngologie</a:t>
            </a:r>
          </a:p>
        </p:txBody>
      </p:sp>
      <p:pic>
        <p:nvPicPr>
          <p:cNvPr id="44" name="Obrázek 43" descr="Obsah obrázku osoba&#10;&#10;Popis byl vytvořen automaticky">
            <a:extLst>
              <a:ext uri="{FF2B5EF4-FFF2-40B4-BE49-F238E27FC236}">
                <a16:creationId xmlns:a16="http://schemas.microsoft.com/office/drawing/2014/main" id="{DC3247EF-DFB6-8929-F552-43C4956D9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8" r="-4" b="9510"/>
          <a:stretch/>
        </p:blipFill>
        <p:spPr>
          <a:xfrm>
            <a:off x="5234831" y="83246"/>
            <a:ext cx="2376092" cy="2228759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32EAF5CE-4281-4E16-5B1D-F3DED846D5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5" r="2" b="17982"/>
          <a:stretch/>
        </p:blipFill>
        <p:spPr>
          <a:xfrm>
            <a:off x="181842" y="83248"/>
            <a:ext cx="2376092" cy="2228759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11A2D54C-EF70-1E10-CD0F-5E87E078F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1" r="2" b="1136"/>
          <a:stretch/>
        </p:blipFill>
        <p:spPr>
          <a:xfrm>
            <a:off x="2685653" y="83247"/>
            <a:ext cx="2376092" cy="2228759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825FD37-3739-903E-BAB9-D947A81207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1" r="5" b="4132"/>
          <a:stretch/>
        </p:blipFill>
        <p:spPr>
          <a:xfrm>
            <a:off x="3714" y="2400151"/>
            <a:ext cx="3330225" cy="2057368"/>
          </a:xfrm>
          <a:prstGeom prst="rect">
            <a:avLst/>
          </a:prstGeom>
        </p:spPr>
      </p:pic>
      <p:pic>
        <p:nvPicPr>
          <p:cNvPr id="8" name="Zástupný obsah 7" descr="Obsah obrázku osoba, interiér, zavřít, kosmetické&#10;&#10;Popis byl vytvořen automaticky">
            <a:extLst>
              <a:ext uri="{FF2B5EF4-FFF2-40B4-BE49-F238E27FC236}">
                <a16:creationId xmlns:a16="http://schemas.microsoft.com/office/drawing/2014/main" id="{AAE9ACAE-4730-912D-6C05-F06C6622A8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r="-5" b="10165"/>
          <a:stretch/>
        </p:blipFill>
        <p:spPr>
          <a:xfrm>
            <a:off x="-1" y="4628909"/>
            <a:ext cx="3324552" cy="2229090"/>
          </a:xfrm>
          <a:prstGeom prst="rect">
            <a:avLst/>
          </a:prstGeom>
        </p:spPr>
      </p:pic>
      <p:pic>
        <p:nvPicPr>
          <p:cNvPr id="10" name="Obrázek 9" descr="Obsah obrázku interiér&#10;&#10;Popis byl vytvořen automaticky">
            <a:extLst>
              <a:ext uri="{FF2B5EF4-FFF2-40B4-BE49-F238E27FC236}">
                <a16:creationId xmlns:a16="http://schemas.microsoft.com/office/drawing/2014/main" id="{29C3EF4E-D406-84C9-BE9D-AC794150BE9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8" b="26688"/>
          <a:stretch/>
        </p:blipFill>
        <p:spPr>
          <a:xfrm>
            <a:off x="3534403" y="2400151"/>
            <a:ext cx="3996536" cy="4457850"/>
          </a:xfrm>
          <a:prstGeom prst="rect">
            <a:avLst/>
          </a:prstGeom>
        </p:spPr>
      </p:pic>
      <p:pic>
        <p:nvPicPr>
          <p:cNvPr id="12" name="Zástupný obsah 11" descr="Obsah obrázku členovci, krájené, čerstvé&#10;&#10;Popis byl vytvořen automaticky">
            <a:extLst>
              <a:ext uri="{FF2B5EF4-FFF2-40B4-BE49-F238E27FC236}">
                <a16:creationId xmlns:a16="http://schemas.microsoft.com/office/drawing/2014/main" id="{0826B223-E046-E3D0-E9CF-07D91EDF03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9057" y="2495203"/>
            <a:ext cx="4945564" cy="3709173"/>
          </a:xfrm>
        </p:spPr>
      </p:pic>
    </p:spTree>
    <p:extLst>
      <p:ext uri="{BB962C8B-B14F-4D97-AF65-F5344CB8AC3E}">
        <p14:creationId xmlns:p14="http://schemas.microsoft.com/office/powerpoint/2010/main" val="396660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BCD19F-CF01-63CC-777F-CCAD2477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Foniatrie</a:t>
            </a:r>
            <a:endParaRPr lang="en-US" sz="54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724445-FD78-8481-76ED-E54B22FBD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200" dirty="0" err="1"/>
              <a:t>Nástavbový</a:t>
            </a:r>
            <a:r>
              <a:rPr lang="en-US" sz="2200" dirty="0"/>
              <a:t> </a:t>
            </a:r>
            <a:r>
              <a:rPr lang="en-US" sz="2200" dirty="0" err="1"/>
              <a:t>obor</a:t>
            </a:r>
            <a:r>
              <a:rPr lang="en-US" sz="2200" dirty="0"/>
              <a:t>, 2 </a:t>
            </a:r>
            <a:r>
              <a:rPr lang="en-US" sz="2200" dirty="0" err="1"/>
              <a:t>roky</a:t>
            </a:r>
            <a:r>
              <a:rPr lang="en-US" sz="2200" dirty="0"/>
              <a:t> </a:t>
            </a:r>
            <a:endParaRPr lang="cs-CZ" sz="2200" dirty="0"/>
          </a:p>
          <a:p>
            <a:r>
              <a:rPr lang="en-US" sz="2200" dirty="0" err="1"/>
              <a:t>Poruchami</a:t>
            </a:r>
            <a:r>
              <a:rPr lang="en-US" sz="2200" dirty="0"/>
              <a:t>, </a:t>
            </a:r>
            <a:r>
              <a:rPr lang="en-US" sz="2200" dirty="0" err="1"/>
              <a:t>kompenzací</a:t>
            </a:r>
            <a:r>
              <a:rPr lang="en-US" sz="2200" dirty="0"/>
              <a:t> a </a:t>
            </a:r>
            <a:r>
              <a:rPr lang="en-US" sz="2200" dirty="0" err="1"/>
              <a:t>léčbou</a:t>
            </a:r>
            <a:r>
              <a:rPr lang="en-US" sz="2200" dirty="0"/>
              <a:t> </a:t>
            </a:r>
            <a:r>
              <a:rPr lang="cs-CZ" sz="2200" dirty="0"/>
              <a:t>narušených </a:t>
            </a:r>
            <a:r>
              <a:rPr lang="en-US" sz="2200" dirty="0"/>
              <a:t> </a:t>
            </a:r>
            <a:r>
              <a:rPr lang="en-US" sz="2200" dirty="0" err="1"/>
              <a:t>komunikační</a:t>
            </a:r>
            <a:r>
              <a:rPr lang="cs-CZ" sz="2200" dirty="0"/>
              <a:t>ch schopností.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 err="1"/>
              <a:t>Sluch</a:t>
            </a:r>
            <a:r>
              <a:rPr lang="en-US" sz="2200" dirty="0"/>
              <a:t> a </a:t>
            </a:r>
            <a:r>
              <a:rPr lang="en-US" sz="2200" dirty="0" err="1"/>
              <a:t>jeho</a:t>
            </a:r>
            <a:r>
              <a:rPr lang="en-US" sz="2200" dirty="0"/>
              <a:t> </a:t>
            </a:r>
            <a:r>
              <a:rPr lang="en-US" sz="2200" dirty="0" err="1"/>
              <a:t>poruchy</a:t>
            </a:r>
            <a:r>
              <a:rPr lang="en-US" sz="2200" dirty="0"/>
              <a:t> </a:t>
            </a:r>
          </a:p>
          <a:p>
            <a:r>
              <a:rPr lang="en-US" sz="2200" dirty="0" err="1"/>
              <a:t>Řeč</a:t>
            </a:r>
            <a:r>
              <a:rPr lang="en-US" sz="2200" dirty="0"/>
              <a:t> a </a:t>
            </a:r>
            <a:r>
              <a:rPr lang="en-US" sz="2200" dirty="0" err="1"/>
              <a:t>její</a:t>
            </a:r>
            <a:r>
              <a:rPr lang="en-US" sz="2200" dirty="0"/>
              <a:t> </a:t>
            </a:r>
            <a:r>
              <a:rPr lang="en-US" sz="2200" dirty="0" err="1"/>
              <a:t>poruchy</a:t>
            </a:r>
            <a:r>
              <a:rPr lang="en-US" sz="2200" dirty="0"/>
              <a:t> </a:t>
            </a:r>
          </a:p>
          <a:p>
            <a:r>
              <a:rPr lang="en-US" sz="2200" dirty="0" err="1"/>
              <a:t>Hlas</a:t>
            </a:r>
            <a:r>
              <a:rPr lang="en-US" sz="2200" dirty="0"/>
              <a:t> a </a:t>
            </a:r>
            <a:r>
              <a:rPr lang="en-US" sz="2200" dirty="0" err="1"/>
              <a:t>jeho</a:t>
            </a:r>
            <a:r>
              <a:rPr lang="en-US" sz="2200" dirty="0"/>
              <a:t> </a:t>
            </a:r>
            <a:r>
              <a:rPr lang="en-US" sz="2200" dirty="0" err="1"/>
              <a:t>poruchy</a:t>
            </a:r>
            <a:endParaRPr lang="en-US" sz="2200" dirty="0"/>
          </a:p>
          <a:p>
            <a:r>
              <a:rPr lang="en-US" sz="2200" dirty="0" err="1"/>
              <a:t>Vývoj</a:t>
            </a:r>
            <a:r>
              <a:rPr lang="en-US" sz="2200" dirty="0"/>
              <a:t> </a:t>
            </a:r>
            <a:r>
              <a:rPr lang="en-US" sz="2200" dirty="0" err="1"/>
              <a:t>komunikačních</a:t>
            </a:r>
            <a:r>
              <a:rPr lang="en-US" sz="2200" dirty="0"/>
              <a:t> </a:t>
            </a:r>
            <a:r>
              <a:rPr lang="en-US" sz="2200" dirty="0" err="1"/>
              <a:t>schopností</a:t>
            </a:r>
            <a:r>
              <a:rPr lang="en-US" sz="2200" dirty="0"/>
              <a:t> u </a:t>
            </a:r>
            <a:r>
              <a:rPr lang="en-US" sz="2200" dirty="0" err="1"/>
              <a:t>dětí</a:t>
            </a:r>
            <a:endParaRPr lang="cs-CZ" sz="2200"/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/>
              <a:t>Př. Nedoslýchavost </a:t>
            </a:r>
          </a:p>
          <a:p>
            <a:r>
              <a:rPr lang="cs-CZ" sz="2200" dirty="0"/>
              <a:t>Př. Chrapot</a:t>
            </a:r>
            <a:endParaRPr lang="en-US" sz="2200" dirty="0"/>
          </a:p>
        </p:txBody>
      </p:sp>
      <p:pic>
        <p:nvPicPr>
          <p:cNvPr id="5" name="Obrázek 5" descr="Obsah obrázku strom, skála, exteriér, kámen&#10;&#10;Popis se vygeneroval automaticky.">
            <a:extLst>
              <a:ext uri="{FF2B5EF4-FFF2-40B4-BE49-F238E27FC236}">
                <a16:creationId xmlns:a16="http://schemas.microsoft.com/office/drawing/2014/main" id="{B5D31E6A-8E89-8F5B-D43D-848AA1D84F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2042" b="1"/>
          <a:stretch/>
        </p:blipFill>
        <p:spPr>
          <a:xfrm rot="5400000">
            <a:off x="7597934" y="2171700"/>
            <a:ext cx="4096512" cy="39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025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Širokoúhlá obrazovka</PresentationFormat>
  <Paragraphs>43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systému Office</vt:lpstr>
      <vt:lpstr>Otorinolaryngologie a foniatrie pro speciální pedagogy</vt:lpstr>
      <vt:lpstr>Doporučená literatura</vt:lpstr>
      <vt:lpstr>Koncepce + ověření znalostí</vt:lpstr>
      <vt:lpstr>ORL a vývoj</vt:lpstr>
      <vt:lpstr>Otorinolaryngologie </vt:lpstr>
      <vt:lpstr>Otorinolaryngologie</vt:lpstr>
      <vt:lpstr>Foniatrie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Otorinolaryngologie a foniatrie pro speciální pedagogy</dc:title>
  <dc:creator>Lucie Šupíková</dc:creator>
  <cp:lastModifiedBy>Šupíková Lucie</cp:lastModifiedBy>
  <cp:revision>1</cp:revision>
  <dcterms:modified xsi:type="dcterms:W3CDTF">2022-09-25T16:16:08Z</dcterms:modified>
</cp:coreProperties>
</file>