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6" r:id="rId2"/>
    <p:sldId id="285" r:id="rId3"/>
    <p:sldId id="301" r:id="rId4"/>
    <p:sldId id="300"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6" r:id="rId19"/>
    <p:sldId id="318" r:id="rId20"/>
    <p:sldId id="315" r:id="rId21"/>
    <p:sldId id="317" r:id="rId22"/>
    <p:sldId id="297" r:id="rId23"/>
    <p:sldId id="319" r:id="rId24"/>
    <p:sldId id="321" r:id="rId25"/>
    <p:sldId id="320" r:id="rId26"/>
    <p:sldId id="298" r:id="rId2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548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10"/>
    <p:restoredTop sz="95964"/>
  </p:normalViewPr>
  <p:slideViewPr>
    <p:cSldViewPr>
      <p:cViewPr varScale="1">
        <p:scale>
          <a:sx n="146" d="100"/>
          <a:sy n="146" d="100"/>
        </p:scale>
        <p:origin x="176" y="208"/>
      </p:cViewPr>
      <p:guideLst>
        <p:guide orient="horz" pos="162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4186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9901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0538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7578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51687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2982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6950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952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2104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9722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9555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755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330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6516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6957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2244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3210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532817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4162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009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stretch>
            <a:fillRect/>
          </a:stretch>
        </p:blipFill>
        <p:spPr>
          <a:xfrm>
            <a:off x="7956376" y="226939"/>
            <a:ext cx="956040" cy="745711"/>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baseline="0">
                <a:solidFill>
                  <a:srgbClr val="655481"/>
                </a:solidFill>
              </a:defRPr>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65548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65548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65548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Obrázek 9"/>
          <p:cNvPicPr>
            <a:picLocks noChangeAspect="1"/>
          </p:cNvPicPr>
          <p:nvPr/>
        </p:nvPicPr>
        <p:blipFill>
          <a:blip r:embed="rId2" cstate="print"/>
          <a:stretch>
            <a:fillRect/>
          </a:stretch>
        </p:blipFill>
        <p:spPr>
          <a:xfrm>
            <a:off x="6948264" y="555526"/>
            <a:ext cx="1699500" cy="1325609"/>
          </a:xfrm>
          <a:prstGeom prst="rect">
            <a:avLst/>
          </a:prstGeom>
        </p:spPr>
      </p:pic>
      <p:sp>
        <p:nvSpPr>
          <p:cNvPr id="8" name="Obdélník 7"/>
          <p:cNvSpPr/>
          <p:nvPr/>
        </p:nvSpPr>
        <p:spPr>
          <a:xfrm>
            <a:off x="251520" y="267494"/>
            <a:ext cx="5616624" cy="4608512"/>
          </a:xfrm>
          <a:prstGeom prst="rect">
            <a:avLst/>
          </a:prstGeom>
          <a:solidFill>
            <a:srgbClr val="655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err="1">
                <a:solidFill>
                  <a:schemeClr val="bg1"/>
                </a:solidFill>
                <a:latin typeface="Times New Roman" panose="02020603050405020304" pitchFamily="18" charset="0"/>
                <a:cs typeface="Times New Roman" panose="02020603050405020304" pitchFamily="18" charset="0"/>
              </a:rPr>
              <a:t>Európsky</a:t>
            </a:r>
            <a:r>
              <a:rPr lang="cs-CZ" sz="4000" b="1" dirty="0">
                <a:solidFill>
                  <a:schemeClr val="bg1"/>
                </a:solidFill>
                <a:latin typeface="Times New Roman" panose="02020603050405020304" pitchFamily="18" charset="0"/>
                <a:cs typeface="Times New Roman" panose="02020603050405020304" pitchFamily="18" charset="0"/>
              </a:rPr>
              <a:t> ombudsman</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800" dirty="0">
                <a:solidFill>
                  <a:schemeClr val="bg1"/>
                </a:solidFill>
                <a:latin typeface="Times New Roman" panose="02020603050405020304" pitchFamily="18" charset="0"/>
                <a:cs typeface="Times New Roman" panose="02020603050405020304" pitchFamily="18" charset="0"/>
              </a:rPr>
              <a:t>26.10.2020</a:t>
            </a:r>
          </a:p>
          <a:p>
            <a:pPr marL="0" indent="0" algn="r">
              <a:buNone/>
            </a:pPr>
            <a:r>
              <a:rPr lang="cs-CZ" sz="1800" dirty="0">
                <a:solidFill>
                  <a:schemeClr val="bg1"/>
                </a:solidFill>
                <a:latin typeface="Times New Roman" panose="02020603050405020304" pitchFamily="18" charset="0"/>
                <a:cs typeface="Times New Roman" panose="02020603050405020304" pitchFamily="18" charset="0"/>
              </a:rPr>
              <a:t>PhDr. Matúš </a:t>
            </a:r>
            <a:r>
              <a:rPr lang="cs-CZ" sz="1800" dirty="0" err="1">
                <a:solidFill>
                  <a:schemeClr val="bg1"/>
                </a:solidFill>
                <a:latin typeface="Times New Roman" panose="02020603050405020304" pitchFamily="18" charset="0"/>
                <a:cs typeface="Times New Roman" panose="02020603050405020304" pitchFamily="18" charset="0"/>
              </a:rPr>
              <a:t>Vyrostko</a:t>
            </a:r>
            <a:r>
              <a:rPr lang="cs-CZ" sz="1800" dirty="0">
                <a:solidFill>
                  <a:schemeClr val="bg1"/>
                </a:solidFill>
                <a:latin typeface="Times New Roman" panose="02020603050405020304" pitchFamily="18" charset="0"/>
                <a:cs typeface="Times New Roman" panose="02020603050405020304" pitchFamily="18" charset="0"/>
              </a:rPr>
              <a:t>, PhD.</a:t>
            </a:r>
          </a:p>
        </p:txBody>
      </p:sp>
    </p:spTree>
    <p:extLst>
      <p:ext uri="{BB962C8B-B14F-4D97-AF65-F5344CB8AC3E}">
        <p14:creationId xmlns:p14="http://schemas.microsoft.com/office/powerpoint/2010/main" val="2644236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endParaRPr lang="sk-SK" sz="1800" b="1" dirty="0"/>
          </a:p>
          <a:p>
            <a:r>
              <a:rPr lang="sk-SK" sz="1800" b="1" dirty="0"/>
              <a:t>Ombudsmana radíme medzi orgány ochrany práva (súdy, prokuratúra, ústavné súdy a pod.). </a:t>
            </a:r>
          </a:p>
          <a:p>
            <a:r>
              <a:rPr lang="sk-SK" sz="1800" b="1" dirty="0"/>
              <a:t>Ombudsmanov môžeme klasifikovať podľa rôznych kritérií, najčastejšie podľa toho ako vzniká:</a:t>
            </a:r>
          </a:p>
          <a:p>
            <a:pPr lvl="1"/>
            <a:r>
              <a:rPr lang="sk-SK" sz="1400" b="1" dirty="0"/>
              <a:t>• ombudsman moci zákonodarnej – volí ho parlament </a:t>
            </a:r>
          </a:p>
          <a:p>
            <a:pPr lvl="1"/>
            <a:r>
              <a:rPr lang="sk-SK" sz="1400" b="1" dirty="0"/>
              <a:t>• ombudsman moci výkonnej – volí ho vláda </a:t>
            </a:r>
          </a:p>
          <a:p>
            <a:r>
              <a:rPr lang="sk-SK" sz="1800" b="1" dirty="0"/>
              <a:t>Klasifikácia na základe administratívno-právneho členenia: </a:t>
            </a:r>
          </a:p>
          <a:p>
            <a:pPr lvl="1"/>
            <a:r>
              <a:rPr lang="sk-SK" sz="1400" b="1" dirty="0"/>
              <a:t>-špecifické najmä pre federácie, ako je Nemecko, Rakúsko</a:t>
            </a:r>
          </a:p>
          <a:p>
            <a:pPr lvl="1"/>
            <a:r>
              <a:rPr lang="sk-SK" sz="1400" b="1" dirty="0"/>
              <a:t>-nemáme len celoštátnych, ale aj regionálnych  </a:t>
            </a:r>
            <a:endParaRPr lang="sk-SK" sz="1800" b="1" dirty="0"/>
          </a:p>
          <a:p>
            <a:r>
              <a:rPr lang="sk-SK" sz="1800" b="1" dirty="0"/>
              <a:t>V dnešnej dobe vznikajú aj rôzni špeciálni ombudsmani</a:t>
            </a:r>
            <a:endParaRPr lang="sk-SK" sz="1800" dirty="0"/>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4190648752"/>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endParaRPr lang="sk-SK" sz="1800" dirty="0"/>
          </a:p>
          <a:p>
            <a:pPr marL="0" indent="0">
              <a:buNone/>
            </a:pPr>
            <a:r>
              <a:rPr lang="sk-SK" sz="1800" dirty="0"/>
              <a:t>Sídli v Štrasburgu. </a:t>
            </a:r>
          </a:p>
          <a:p>
            <a:pPr marL="0" indent="0">
              <a:buNone/>
            </a:pPr>
            <a:r>
              <a:rPr lang="sk-SK" sz="1800" dirty="0"/>
              <a:t>Svoje počiatky nachádza v Maastrichtskej zmluve. </a:t>
            </a:r>
          </a:p>
          <a:p>
            <a:pPr marL="0" indent="0">
              <a:buNone/>
            </a:pPr>
            <a:r>
              <a:rPr lang="sk-SK" sz="1800" dirty="0"/>
              <a:t>Prvý európsky ombudsman bol zvolený v roku 1995 (bol ním </a:t>
            </a:r>
            <a:r>
              <a:rPr lang="sk-SK" sz="1800" dirty="0" err="1"/>
              <a:t>fín</a:t>
            </a:r>
            <a:r>
              <a:rPr lang="sk-SK" sz="1800" dirty="0"/>
              <a:t> </a:t>
            </a:r>
            <a:r>
              <a:rPr lang="sk-SK" sz="1800" dirty="0" err="1"/>
              <a:t>J.Soderman</a:t>
            </a:r>
            <a:r>
              <a:rPr lang="sk-SK" sz="1800" dirty="0"/>
              <a:t>), následné bol 3 krát za sebou </a:t>
            </a:r>
            <a:r>
              <a:rPr lang="sk-SK" sz="1800" dirty="0" err="1"/>
              <a:t>grék</a:t>
            </a:r>
            <a:r>
              <a:rPr lang="sk-SK" sz="1800" dirty="0"/>
              <a:t> (</a:t>
            </a:r>
            <a:r>
              <a:rPr lang="sk-SK" sz="1800" dirty="0" err="1"/>
              <a:t>Diamandouros</a:t>
            </a:r>
            <a:r>
              <a:rPr lang="sk-SK" sz="1800" dirty="0"/>
              <a:t>), momentálne je ňou Írka </a:t>
            </a:r>
            <a:r>
              <a:rPr lang="sk-SK" sz="1800" dirty="0" err="1"/>
              <a:t>Emily</a:t>
            </a:r>
            <a:r>
              <a:rPr lang="sk-SK" sz="1800" dirty="0"/>
              <a:t> </a:t>
            </a:r>
            <a:r>
              <a:rPr lang="sk-SK" sz="1800" dirty="0" err="1"/>
              <a:t>O´Reilly</a:t>
            </a:r>
            <a:endParaRPr lang="sk-SK" sz="1800" dirty="0"/>
          </a:p>
          <a:p>
            <a:pPr marL="0" indent="0">
              <a:buNone/>
            </a:pPr>
            <a:r>
              <a:rPr lang="sk-SK" sz="1800" dirty="0"/>
              <a:t>Svoj právny základ európsky ombudsman nachádza okrem Maastrichtskej zmluvy v Zmluve o fungovaní EÚ.</a:t>
            </a:r>
          </a:p>
          <a:p>
            <a:pPr marL="0" indent="0">
              <a:buNone/>
            </a:pPr>
            <a:r>
              <a:rPr lang="sk-SK" sz="1800" dirty="0"/>
              <a:t>Ďalší významný dokument spätý s týmto orgánom je Charta základných ľudských práv</a:t>
            </a:r>
          </a:p>
        </p:txBody>
      </p:sp>
      <p:sp>
        <p:nvSpPr>
          <p:cNvPr id="6" name="Nadpis 5"/>
          <p:cNvSpPr>
            <a:spLocks noGrp="1"/>
          </p:cNvSpPr>
          <p:nvPr>
            <p:ph type="title"/>
          </p:nvPr>
        </p:nvSpPr>
        <p:spPr>
          <a:xfrm>
            <a:off x="179512" y="195486"/>
            <a:ext cx="3888432" cy="507703"/>
          </a:xfrm>
        </p:spPr>
        <p:txBody>
          <a:bodyPr/>
          <a:lstStyle/>
          <a:p>
            <a:r>
              <a:rPr lang="cs-CZ" dirty="0" err="1"/>
              <a:t>Európsky</a:t>
            </a:r>
            <a:r>
              <a:rPr lang="cs-CZ" dirty="0"/>
              <a:t> 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1687131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endParaRPr lang="sk-SK" sz="1800" dirty="0"/>
          </a:p>
          <a:p>
            <a:pPr marL="0" indent="0">
              <a:buNone/>
            </a:pPr>
            <a:r>
              <a:rPr lang="sk-SK" sz="1800" dirty="0"/>
              <a:t>Na európskeho ombudsmana sa môžu obrátiť všetky osoby, ktoré majú pobyt na území EÚ. </a:t>
            </a:r>
          </a:p>
          <a:p>
            <a:pPr marL="0" indent="0">
              <a:buNone/>
            </a:pPr>
            <a:r>
              <a:rPr lang="sk-SK" sz="1800" dirty="0"/>
              <a:t>Takisto sa môžu naň obrátiť právnické soby, ktoré majú na území EÚ sídlo. </a:t>
            </a:r>
          </a:p>
          <a:p>
            <a:pPr marL="0" indent="0">
              <a:buNone/>
            </a:pPr>
            <a:endParaRPr lang="sk-SK" sz="1800" dirty="0"/>
          </a:p>
          <a:p>
            <a:pPr marL="0" indent="0">
              <a:buNone/>
            </a:pPr>
            <a:r>
              <a:rPr lang="sk-SK" sz="1800" dirty="0"/>
              <a:t>Právo EÚ definuje európskeho ombudsmana ako nezávislý a nestranný orgán, ktorý prešetruje prípady tzv. nesprávneho úradného postupu (</a:t>
            </a:r>
            <a:r>
              <a:rPr lang="sk-SK" sz="1800" dirty="0" err="1"/>
              <a:t>maladministration</a:t>
            </a:r>
            <a:r>
              <a:rPr lang="sk-SK" sz="1800" dirty="0"/>
              <a:t>). Tento nesprávny postup sa musí týkať orgánov európskej verejnej správy (všetky orgány, inštitúcie, úrady a agentúry EÚ), ktoré realizujú správu EÚ. </a:t>
            </a:r>
          </a:p>
        </p:txBody>
      </p:sp>
      <p:sp>
        <p:nvSpPr>
          <p:cNvPr id="6" name="Nadpis 5"/>
          <p:cNvSpPr>
            <a:spLocks noGrp="1"/>
          </p:cNvSpPr>
          <p:nvPr>
            <p:ph type="title"/>
          </p:nvPr>
        </p:nvSpPr>
        <p:spPr>
          <a:xfrm>
            <a:off x="179512" y="195486"/>
            <a:ext cx="3888432" cy="507703"/>
          </a:xfrm>
        </p:spPr>
        <p:txBody>
          <a:bodyPr/>
          <a:lstStyle/>
          <a:p>
            <a:r>
              <a:rPr lang="cs-CZ" dirty="0" err="1"/>
              <a:t>Európsky</a:t>
            </a:r>
            <a:r>
              <a:rPr lang="cs-CZ" dirty="0"/>
              <a:t> 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93341475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r>
              <a:rPr lang="sk-SK" sz="1800" dirty="0"/>
              <a:t>Ombudsman koná len vtedy, pokiaľ týmto nesprávnym úradným postupom sa porušujú základné práva a slobody, ktoré sú garantované právnym poriadkom EÚ. </a:t>
            </a:r>
          </a:p>
          <a:p>
            <a:pPr marL="0" indent="0">
              <a:buNone/>
            </a:pPr>
            <a:r>
              <a:rPr lang="sk-SK" sz="1800" dirty="0"/>
              <a:t>EÚ ombudsman je volený EP, teda dodržiava sa aj to, že funkčné obdobie EÚ ombudsmana je späté s funkčným obdobím EP. </a:t>
            </a:r>
          </a:p>
          <a:p>
            <a:pPr marL="0" indent="0">
              <a:buNone/>
            </a:pPr>
            <a:r>
              <a:rPr lang="sk-SK" sz="1800" dirty="0"/>
              <a:t>Kandidátov na EÚ ombudsmana môžu navrhovať poslanci EP, musí mať podporu minimálne 40 poslancov EP z aspoň 2 štátov. Na predkladanie návrhov vyzýva predseda EP poslancov stanovenej lehote a túto informáciu zverejňuje v úradnom vestníku</a:t>
            </a:r>
          </a:p>
          <a:p>
            <a:pPr marL="0" indent="0">
              <a:buNone/>
            </a:pPr>
            <a:r>
              <a:rPr lang="sk-SK" sz="1800" dirty="0"/>
              <a:t>Návrhy prešetruje petičný výbor EP, následne týchto kandidátov vypočuje (môže vyžiadať niečo doložiť), ak je všetko v poriadku a kandidát spĺňa požiadavky, dochádza k tajnému hlasovaniu v EP. </a:t>
            </a:r>
          </a:p>
          <a:p>
            <a:pPr marL="0" indent="0">
              <a:buNone/>
            </a:pPr>
            <a:r>
              <a:rPr lang="sk-SK" sz="1800" dirty="0"/>
              <a:t>Na to, aby sa určitý kandidát stal ombudsmanom musí získať absolútnu väčšinu všetkých poslancov. </a:t>
            </a:r>
          </a:p>
        </p:txBody>
      </p:sp>
      <p:sp>
        <p:nvSpPr>
          <p:cNvPr id="6" name="Nadpis 5"/>
          <p:cNvSpPr>
            <a:spLocks noGrp="1"/>
          </p:cNvSpPr>
          <p:nvPr>
            <p:ph type="title"/>
          </p:nvPr>
        </p:nvSpPr>
        <p:spPr>
          <a:xfrm>
            <a:off x="179512" y="195486"/>
            <a:ext cx="5616624" cy="507703"/>
          </a:xfrm>
        </p:spPr>
        <p:txBody>
          <a:bodyPr/>
          <a:lstStyle/>
          <a:p>
            <a:r>
              <a:rPr lang="cs-CZ" dirty="0" err="1"/>
              <a:t>Európsky</a:t>
            </a:r>
            <a:r>
              <a:rPr lang="cs-CZ" dirty="0"/>
              <a:t> ombudsman - </a:t>
            </a:r>
            <a:r>
              <a:rPr lang="cs-CZ" dirty="0" err="1"/>
              <a:t>kreácia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408783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r>
              <a:rPr lang="sk-SK" sz="1800" dirty="0"/>
              <a:t>Ak by ju žiaden nezískal, nasleduje druhé kolo, kde postupujú dvaja najlepší z prvého kola a tam platí, že ten, kto má viac hlasov stáva sa európskym ombudsmanom. (už tam nie je potrebná absolútna väčšina)</a:t>
            </a:r>
          </a:p>
          <a:p>
            <a:pPr marL="0" indent="0">
              <a:buNone/>
            </a:pPr>
            <a:r>
              <a:rPr lang="sk-SK" sz="1800" dirty="0"/>
              <a:t>Posledným krokom je zloženie sľubu pred Súdnym dvorom EÚ.</a:t>
            </a:r>
          </a:p>
          <a:p>
            <a:pPr marL="0" indent="0">
              <a:buNone/>
            </a:pPr>
            <a:r>
              <a:rPr lang="sk-SK" sz="1800" dirty="0"/>
              <a:t>Musí preukázať záruky nezávislosti (napr. nesmie byť členom žiadnej politickej strany, nesmie byť viazaný príkazmi svojho štátu, nemal by byť viazaný ani iných orgánov EÚ) a má svoju činnosť vykonávať nestranne a jediné na čo má hľadieť je aby jeho výkon mal smerovať v prospech EÚ ako celku. </a:t>
            </a:r>
          </a:p>
        </p:txBody>
      </p:sp>
      <p:sp>
        <p:nvSpPr>
          <p:cNvPr id="6" name="Nadpis 5"/>
          <p:cNvSpPr>
            <a:spLocks noGrp="1"/>
          </p:cNvSpPr>
          <p:nvPr>
            <p:ph type="title"/>
          </p:nvPr>
        </p:nvSpPr>
        <p:spPr>
          <a:xfrm>
            <a:off x="179512" y="195486"/>
            <a:ext cx="5616624" cy="507703"/>
          </a:xfrm>
        </p:spPr>
        <p:txBody>
          <a:bodyPr/>
          <a:lstStyle/>
          <a:p>
            <a:r>
              <a:rPr lang="cs-CZ" dirty="0" err="1"/>
              <a:t>Európsky</a:t>
            </a:r>
            <a:r>
              <a:rPr lang="cs-CZ" dirty="0"/>
              <a:t> ombudsman - </a:t>
            </a:r>
            <a:r>
              <a:rPr lang="cs-CZ" dirty="0" err="1"/>
              <a:t>kreácia</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39544926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r>
              <a:rPr lang="sk-SK" sz="1800" dirty="0"/>
              <a:t>Funkcia ombudsmana zaniká uplynutím funkčného obdobia ; smrťou ; odstúpením alebo odvolaním.</a:t>
            </a:r>
          </a:p>
          <a:p>
            <a:pPr marL="0" indent="0">
              <a:buNone/>
            </a:pPr>
            <a:r>
              <a:rPr lang="sk-SK" sz="1800" dirty="0"/>
              <a:t>Odvoláva orgán, ktorý ho volí (čiže EP ho môže odvolať). Nato aby prebehlo hlasovanie, pod žiadosť o odvolanie sa musí podpísať minimálne 1/10 poslancov EP. Musia byť uvedené dôvody prečo má byť ombudsman odvolaný. </a:t>
            </a:r>
          </a:p>
          <a:p>
            <a:pPr marL="0" indent="0">
              <a:buNone/>
            </a:pPr>
            <a:r>
              <a:rPr lang="sk-SK" sz="1800" dirty="0"/>
              <a:t>Dôvody odvolania môžu byť dvojaké:</a:t>
            </a:r>
          </a:p>
          <a:p>
            <a:pPr marL="0" indent="0">
              <a:buNone/>
            </a:pPr>
            <a:r>
              <a:rPr lang="sk-SK" sz="1800" dirty="0"/>
              <a:t>-nespĺňa podmienky na výkon (stal by sa členom politickej strany napr.)</a:t>
            </a:r>
          </a:p>
          <a:p>
            <a:pPr marL="0" indent="0">
              <a:buNone/>
            </a:pPr>
            <a:r>
              <a:rPr lang="sk-SK" sz="1800" dirty="0"/>
              <a:t>-závažné porušovanie svojich právomocí</a:t>
            </a:r>
          </a:p>
        </p:txBody>
      </p:sp>
      <p:sp>
        <p:nvSpPr>
          <p:cNvPr id="6" name="Nadpis 5"/>
          <p:cNvSpPr>
            <a:spLocks noGrp="1"/>
          </p:cNvSpPr>
          <p:nvPr>
            <p:ph type="title"/>
          </p:nvPr>
        </p:nvSpPr>
        <p:spPr>
          <a:xfrm>
            <a:off x="179512" y="195486"/>
            <a:ext cx="5616624" cy="507703"/>
          </a:xfrm>
        </p:spPr>
        <p:txBody>
          <a:bodyPr/>
          <a:lstStyle/>
          <a:p>
            <a:r>
              <a:rPr lang="cs-CZ" dirty="0" err="1"/>
              <a:t>Európsky</a:t>
            </a:r>
            <a:r>
              <a:rPr lang="cs-CZ" dirty="0"/>
              <a:t> ombudsman – zánik </a:t>
            </a:r>
            <a:r>
              <a:rPr lang="cs-CZ" dirty="0" err="1"/>
              <a:t>funkcie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64296687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r>
              <a:rPr lang="sk-SK" sz="1800" dirty="0"/>
              <a:t>Podpísaná žiadosť o odvolanie sa doručuje petičnému výboru EP, kvôli tomu aby ju preskúmal a zároveň sa to posiela aj európskemu ombudsmanovi aby sa mohol brániť. </a:t>
            </a:r>
          </a:p>
          <a:p>
            <a:pPr marL="0" indent="0">
              <a:buNone/>
            </a:pPr>
            <a:r>
              <a:rPr lang="sk-SK" sz="1800" dirty="0"/>
              <a:t>Petičný výbor ju doručí všetkým poslancom EP. Ak EÚ ombudsman uzná za vhodné a chce sa brániť môže požiadať o to, aby predstúpil pred plénum EP, kde sa bude obhajovať. Ak by nechcel vystúpiť, ale petičný výbor to uzná za vhodné môže ho petičný výbor predvolať. </a:t>
            </a:r>
          </a:p>
          <a:p>
            <a:pPr marL="0" indent="0">
              <a:buNone/>
            </a:pPr>
            <a:endParaRPr lang="sk-SK" sz="1800" dirty="0"/>
          </a:p>
          <a:p>
            <a:pPr marL="0" indent="0">
              <a:buNone/>
            </a:pPr>
            <a:r>
              <a:rPr lang="sk-SK" sz="1800" dirty="0"/>
              <a:t>Po týchto úkonoch nastáva hlasovanie o odvolaní a na odvolanie je potrebná absolútna väčšina všetkých poslancov EP. </a:t>
            </a:r>
          </a:p>
          <a:p>
            <a:pPr marL="0" indent="0">
              <a:buNone/>
            </a:pPr>
            <a:endParaRPr lang="sk-SK" sz="1800" dirty="0"/>
          </a:p>
        </p:txBody>
      </p:sp>
      <p:sp>
        <p:nvSpPr>
          <p:cNvPr id="6" name="Nadpis 5"/>
          <p:cNvSpPr>
            <a:spLocks noGrp="1"/>
          </p:cNvSpPr>
          <p:nvPr>
            <p:ph type="title"/>
          </p:nvPr>
        </p:nvSpPr>
        <p:spPr>
          <a:xfrm>
            <a:off x="179512" y="195486"/>
            <a:ext cx="5616624" cy="507703"/>
          </a:xfrm>
        </p:spPr>
        <p:txBody>
          <a:bodyPr/>
          <a:lstStyle/>
          <a:p>
            <a:r>
              <a:rPr lang="cs-CZ" dirty="0" err="1"/>
              <a:t>Európsky</a:t>
            </a:r>
            <a:r>
              <a:rPr lang="cs-CZ" dirty="0"/>
              <a:t> ombudsman – zánik </a:t>
            </a:r>
            <a:r>
              <a:rPr lang="cs-CZ" dirty="0" err="1"/>
              <a:t>funkcie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565995089"/>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r>
              <a:rPr lang="sk-SK" sz="1800" dirty="0"/>
              <a:t>Jedinou výraznou povinnosťou ombudsmana je, že musí predkladať správu o svojej činnosti EP</a:t>
            </a:r>
          </a:p>
          <a:p>
            <a:pPr marL="0" indent="0">
              <a:buNone/>
            </a:pPr>
            <a:r>
              <a:rPr lang="sk-SK" sz="1800" dirty="0"/>
              <a:t>-nedisponuje sankčnou ani inou direktívnou právomocou, je predstaviteľom nežného práva</a:t>
            </a:r>
          </a:p>
          <a:p>
            <a:pPr marL="0" indent="0">
              <a:buNone/>
            </a:pPr>
            <a:r>
              <a:rPr lang="sk-SK" sz="1800" dirty="0"/>
              <a:t>Nadviaže kontakt s orgánom, ktorý porušenie zrealizoval, z jeho strany je to v rovine podozrení. V tomto štádiu sa snaží zistiť, či došlo k porušeniu, vyžaduje informácie, hľadá dôkazy a vyžaduje súčinnosť daného orgánu. Ak zistí porušenie, môže od orgánu žiadať nápravu. (väčšinou sa to vyrieši už tu)</a:t>
            </a:r>
          </a:p>
          <a:p>
            <a:pPr marL="0" indent="0">
              <a:buNone/>
            </a:pPr>
            <a:r>
              <a:rPr lang="sk-SK" sz="1800" dirty="0"/>
              <a:t>Ak by k náprave nedošlo, tak ombudsman využíva zo svojej strany mediálny krok, kde ho zámerne propaguje. Ak nepomôže ani to, upozorní EK, EP, Radu EÚ, ktoré už disponujú právomocami a môžu zabezpečiť nápravu.</a:t>
            </a:r>
          </a:p>
          <a:p>
            <a:pPr marL="0" indent="0">
              <a:buNone/>
            </a:pPr>
            <a:r>
              <a:rPr lang="sk-SK" sz="1800" dirty="0"/>
              <a:t>Špeciálna možnosť (ešte v praxi nenastala) ak orgán nespolupracuje ani s týmito hlavnými orgánmi, tak môže sa obrátiť ešte na Súdny dvor EÚ. </a:t>
            </a:r>
          </a:p>
          <a:p>
            <a:pPr marL="0" indent="0">
              <a:buNone/>
            </a:pPr>
            <a:r>
              <a:rPr lang="sk-SK" sz="1800" dirty="0"/>
              <a:t>Drvivá väčšina (83%) prípadov, ktorými sa európsky ombudsman zaoberá, sa vyrieši. </a:t>
            </a:r>
          </a:p>
          <a:p>
            <a:pPr marL="0" indent="0">
              <a:buNone/>
            </a:pPr>
            <a:endParaRPr lang="sk-SK" sz="1800" dirty="0"/>
          </a:p>
        </p:txBody>
      </p:sp>
      <p:sp>
        <p:nvSpPr>
          <p:cNvPr id="6" name="Nadpis 5"/>
          <p:cNvSpPr>
            <a:spLocks noGrp="1"/>
          </p:cNvSpPr>
          <p:nvPr>
            <p:ph type="title"/>
          </p:nvPr>
        </p:nvSpPr>
        <p:spPr>
          <a:xfrm>
            <a:off x="179512" y="195486"/>
            <a:ext cx="5616624" cy="507703"/>
          </a:xfrm>
        </p:spPr>
        <p:txBody>
          <a:bodyPr/>
          <a:lstStyle/>
          <a:p>
            <a:r>
              <a:rPr lang="sk-SK" b="1" u="sng" dirty="0"/>
              <a:t>Právomoci európskeho ombudsmana</a:t>
            </a:r>
            <a:endParaRPr lang="sk-SK"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1808981820"/>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r>
              <a:rPr lang="sk-SK" sz="1800" dirty="0"/>
              <a:t>Konanie zo strany úradníkov nesmie preukazovať diskrimináciu, prieťahy v konaní, musí byť poskytnutá informácia, k pomoci, či nedochádza k zneužitiu orgánu</a:t>
            </a:r>
          </a:p>
          <a:p>
            <a:pPr marL="0" indent="0">
              <a:buNone/>
            </a:pPr>
            <a:endParaRPr lang="sk-SK" sz="1800" dirty="0"/>
          </a:p>
          <a:p>
            <a:pPr marL="0" indent="0">
              <a:buNone/>
            </a:pPr>
            <a:r>
              <a:rPr lang="sk-SK" sz="1800" dirty="0"/>
              <a:t>Platí, že jeden orgán je vyňatý z pôsobnosti európskeho ombudsmana, je ním Súdny dvor EÚ, čiže európsky ombudsman nesmie prešetrovať jeho závery. </a:t>
            </a:r>
          </a:p>
          <a:p>
            <a:pPr marL="0" indent="0">
              <a:buNone/>
            </a:pPr>
            <a:r>
              <a:rPr lang="sk-SK" sz="1800" dirty="0"/>
              <a:t>Mimo EÚ nesmie prešetrovať vnútroštátne súdy, neplatí prešetrovanie národných ombudsmanov, nepreskúmava činnosti a aktivity podnikov a iných súkromných osôb. </a:t>
            </a:r>
          </a:p>
          <a:p>
            <a:pPr marL="0" indent="0">
              <a:buNone/>
            </a:pPr>
            <a:endParaRPr lang="sk-SK" sz="1800" dirty="0"/>
          </a:p>
          <a:p>
            <a:pPr marL="0" indent="0">
              <a:buNone/>
            </a:pPr>
            <a:r>
              <a:rPr lang="sk-SK" sz="1800" dirty="0"/>
              <a:t>EÚ ombudsman najčastejšie koná voči EK, potom voči agentúrami, EP, Európskemu úradu pre výber pracovníkov.</a:t>
            </a:r>
          </a:p>
        </p:txBody>
      </p:sp>
      <p:sp>
        <p:nvSpPr>
          <p:cNvPr id="6" name="Nadpis 5"/>
          <p:cNvSpPr>
            <a:spLocks noGrp="1"/>
          </p:cNvSpPr>
          <p:nvPr>
            <p:ph type="title"/>
          </p:nvPr>
        </p:nvSpPr>
        <p:spPr>
          <a:xfrm>
            <a:off x="179512" y="195486"/>
            <a:ext cx="5616624" cy="507703"/>
          </a:xfrm>
        </p:spPr>
        <p:txBody>
          <a:bodyPr/>
          <a:lstStyle/>
          <a:p>
            <a:r>
              <a:rPr lang="sk-SK" b="1" u="sng" dirty="0"/>
              <a:t>Právomoci európskeho ombudsmana</a:t>
            </a:r>
            <a:endParaRPr lang="sk-SK"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131112832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710075"/>
            <a:ext cx="8280920" cy="3096344"/>
          </a:xfrm>
          <a:prstGeom prst="rect">
            <a:avLst/>
          </a:prstGeom>
        </p:spPr>
        <p:txBody>
          <a:bodyPr>
            <a:noAutofit/>
          </a:bodyPr>
          <a:lstStyle/>
          <a:p>
            <a:pPr marL="0" indent="0">
              <a:buNone/>
            </a:pPr>
            <a:endParaRPr lang="sk-SK" sz="1800" dirty="0"/>
          </a:p>
          <a:p>
            <a:pPr marL="0" indent="0">
              <a:buNone/>
            </a:pPr>
            <a:r>
              <a:rPr lang="sk-SK" sz="1800" dirty="0" err="1"/>
              <a:t>Evropský</a:t>
            </a:r>
            <a:r>
              <a:rPr lang="sk-SK" sz="1800" dirty="0"/>
              <a:t> </a:t>
            </a:r>
            <a:r>
              <a:rPr lang="sk-SK" sz="1800" dirty="0" err="1"/>
              <a:t>veřejný</a:t>
            </a:r>
            <a:r>
              <a:rPr lang="sk-SK" sz="1800" dirty="0"/>
              <a:t> </a:t>
            </a:r>
            <a:r>
              <a:rPr lang="sk-SK" sz="1800" dirty="0" err="1"/>
              <a:t>ochránce</a:t>
            </a:r>
            <a:r>
              <a:rPr lang="sk-SK" sz="1800" dirty="0"/>
              <a:t> práv </a:t>
            </a:r>
            <a:r>
              <a:rPr lang="sk-SK" sz="1800" dirty="0" err="1"/>
              <a:t>nemůže</a:t>
            </a:r>
            <a:r>
              <a:rPr lang="sk-SK" sz="1800" dirty="0"/>
              <a:t> </a:t>
            </a:r>
            <a:r>
              <a:rPr lang="sk-SK" sz="1800" dirty="0" err="1"/>
              <a:t>šetřit</a:t>
            </a:r>
            <a:r>
              <a:rPr lang="sk-SK" sz="1800" dirty="0"/>
              <a:t> </a:t>
            </a:r>
            <a:r>
              <a:rPr lang="sk-SK" sz="1800" dirty="0" err="1"/>
              <a:t>stížnosti</a:t>
            </a:r>
            <a:r>
              <a:rPr lang="sk-SK" sz="1800" dirty="0"/>
              <a:t> na </a:t>
            </a:r>
            <a:r>
              <a:rPr lang="sk-SK" sz="1800" dirty="0" err="1"/>
              <a:t>vnitrostátní</a:t>
            </a:r>
            <a:r>
              <a:rPr lang="sk-SK" sz="1800" dirty="0"/>
              <a:t>, </a:t>
            </a:r>
            <a:r>
              <a:rPr lang="sk-SK" sz="1800" dirty="0" err="1"/>
              <a:t>regionální</a:t>
            </a:r>
            <a:r>
              <a:rPr lang="sk-SK" sz="1800" dirty="0"/>
              <a:t> nebo </a:t>
            </a:r>
            <a:r>
              <a:rPr lang="sk-SK" sz="1800" dirty="0" err="1"/>
              <a:t>místní</a:t>
            </a:r>
            <a:r>
              <a:rPr lang="sk-SK" sz="1800" dirty="0"/>
              <a:t> </a:t>
            </a:r>
            <a:r>
              <a:rPr lang="sk-SK" sz="1800" dirty="0" err="1"/>
              <a:t>správní</a:t>
            </a:r>
            <a:r>
              <a:rPr lang="sk-SK" sz="1800" dirty="0"/>
              <a:t> orgány v členských </a:t>
            </a:r>
            <a:r>
              <a:rPr lang="sk-SK" sz="1800" dirty="0" err="1"/>
              <a:t>státech</a:t>
            </a:r>
            <a:r>
              <a:rPr lang="sk-SK" sz="1800" dirty="0"/>
              <a:t>, a to ani v </a:t>
            </a:r>
            <a:r>
              <a:rPr lang="sk-SK" sz="1800" dirty="0" err="1"/>
              <a:t>případě</a:t>
            </a:r>
            <a:r>
              <a:rPr lang="sk-SK" sz="1800" dirty="0"/>
              <a:t>, že </a:t>
            </a:r>
            <a:r>
              <a:rPr lang="sk-SK" sz="1800" dirty="0" err="1"/>
              <a:t>se</a:t>
            </a:r>
            <a:r>
              <a:rPr lang="sk-SK" sz="1800" dirty="0"/>
              <a:t> dané </a:t>
            </a:r>
            <a:r>
              <a:rPr lang="sk-SK" sz="1800" dirty="0" err="1"/>
              <a:t>stížnosti</a:t>
            </a:r>
            <a:r>
              <a:rPr lang="sk-SK" sz="1800" dirty="0"/>
              <a:t> </a:t>
            </a:r>
            <a:r>
              <a:rPr lang="sk-SK" sz="1800" dirty="0" err="1"/>
              <a:t>týkají</a:t>
            </a:r>
            <a:r>
              <a:rPr lang="sk-SK" sz="1800" dirty="0"/>
              <a:t> záležitostí EU. </a:t>
            </a:r>
          </a:p>
          <a:p>
            <a:pPr marL="0" indent="0">
              <a:buNone/>
            </a:pPr>
            <a:r>
              <a:rPr lang="sk-SK" sz="1800" dirty="0" err="1"/>
              <a:t>Stížnost</a:t>
            </a:r>
            <a:r>
              <a:rPr lang="sk-SK" sz="1800" dirty="0"/>
              <a:t> je nutné </a:t>
            </a:r>
            <a:r>
              <a:rPr lang="sk-SK" sz="1800" dirty="0" err="1"/>
              <a:t>podat</a:t>
            </a:r>
            <a:r>
              <a:rPr lang="sk-SK" sz="1800" dirty="0"/>
              <a:t> do </a:t>
            </a:r>
            <a:r>
              <a:rPr lang="sk-SK" sz="1800" dirty="0" err="1"/>
              <a:t>dvou</a:t>
            </a:r>
            <a:r>
              <a:rPr lang="sk-SK" sz="1800" dirty="0"/>
              <a:t> let od </a:t>
            </a:r>
            <a:r>
              <a:rPr lang="sk-SK" sz="1800" dirty="0" err="1"/>
              <a:t>data</a:t>
            </a:r>
            <a:r>
              <a:rPr lang="sk-SK" sz="1800" dirty="0"/>
              <a:t>, </a:t>
            </a:r>
            <a:r>
              <a:rPr lang="sk-SK" sz="1800" dirty="0" err="1"/>
              <a:t>kdy</a:t>
            </a:r>
            <a:r>
              <a:rPr lang="sk-SK" sz="1800" dirty="0"/>
              <a:t> </a:t>
            </a:r>
            <a:r>
              <a:rPr lang="sk-SK" sz="1800" dirty="0" err="1"/>
              <a:t>se</a:t>
            </a:r>
            <a:r>
              <a:rPr lang="sk-SK" sz="1800" dirty="0"/>
              <a:t> osoba, </a:t>
            </a:r>
            <a:r>
              <a:rPr lang="sk-SK" sz="1800" dirty="0" err="1"/>
              <a:t>jíž</a:t>
            </a:r>
            <a:r>
              <a:rPr lang="sk-SK" sz="1800" dirty="0"/>
              <a:t> </a:t>
            </a:r>
            <a:r>
              <a:rPr lang="sk-SK" sz="1800" dirty="0" err="1"/>
              <a:t>se</a:t>
            </a:r>
            <a:r>
              <a:rPr lang="sk-SK" sz="1800" dirty="0"/>
              <a:t> </a:t>
            </a:r>
            <a:r>
              <a:rPr lang="sk-SK" sz="1800" dirty="0" err="1"/>
              <a:t>záležitost</a:t>
            </a:r>
            <a:r>
              <a:rPr lang="sk-SK" sz="1800" dirty="0"/>
              <a:t> </a:t>
            </a:r>
            <a:r>
              <a:rPr lang="sk-SK" sz="1800" dirty="0" err="1"/>
              <a:t>dotýká</a:t>
            </a:r>
            <a:r>
              <a:rPr lang="sk-SK" sz="1800" dirty="0"/>
              <a:t>, o </a:t>
            </a:r>
            <a:r>
              <a:rPr lang="sk-SK" sz="1800" dirty="0" err="1"/>
              <a:t>příslušných</a:t>
            </a:r>
            <a:r>
              <a:rPr lang="sk-SK" sz="1800" dirty="0"/>
              <a:t> </a:t>
            </a:r>
            <a:r>
              <a:rPr lang="sk-SK" sz="1800" dirty="0" err="1"/>
              <a:t>skutečnostech</a:t>
            </a:r>
            <a:r>
              <a:rPr lang="sk-SK" sz="1800" dirty="0"/>
              <a:t> </a:t>
            </a:r>
            <a:r>
              <a:rPr lang="sk-SK" sz="1800" dirty="0" err="1"/>
              <a:t>dozvěděla</a:t>
            </a:r>
            <a:r>
              <a:rPr lang="sk-SK" sz="1800" dirty="0"/>
              <a:t>.</a:t>
            </a:r>
          </a:p>
          <a:p>
            <a:pPr marL="0" indent="0">
              <a:buNone/>
            </a:pPr>
            <a:r>
              <a:rPr lang="sk-SK" sz="1800" dirty="0" err="1"/>
              <a:t>Stěžovatel</a:t>
            </a:r>
            <a:r>
              <a:rPr lang="sk-SK" sz="1800" dirty="0"/>
              <a:t> </a:t>
            </a:r>
            <a:r>
              <a:rPr lang="sk-SK" sz="1800" dirty="0" err="1"/>
              <a:t>se</a:t>
            </a:r>
            <a:r>
              <a:rPr lang="sk-SK" sz="1800" dirty="0"/>
              <a:t> musí </a:t>
            </a:r>
            <a:r>
              <a:rPr lang="sk-SK" sz="1800" dirty="0" err="1"/>
              <a:t>nejprve</a:t>
            </a:r>
            <a:r>
              <a:rPr lang="sk-SK" sz="1800" dirty="0"/>
              <a:t> </a:t>
            </a:r>
            <a:r>
              <a:rPr lang="sk-SK" sz="1800" dirty="0" err="1"/>
              <a:t>obrátit</a:t>
            </a:r>
            <a:r>
              <a:rPr lang="sk-SK" sz="1800" dirty="0"/>
              <a:t> na </a:t>
            </a:r>
            <a:r>
              <a:rPr lang="sk-SK" sz="1800" dirty="0" err="1"/>
              <a:t>příslušný</a:t>
            </a:r>
            <a:r>
              <a:rPr lang="sk-SK" sz="1800" dirty="0"/>
              <a:t> orgán či </a:t>
            </a:r>
            <a:r>
              <a:rPr lang="sk-SK" sz="1800" dirty="0" err="1"/>
              <a:t>instituci</a:t>
            </a:r>
            <a:r>
              <a:rPr lang="sk-SK" sz="1800" dirty="0"/>
              <a:t> a </a:t>
            </a:r>
            <a:r>
              <a:rPr lang="sk-SK" sz="1800" dirty="0" err="1"/>
              <a:t>pokusit</a:t>
            </a:r>
            <a:r>
              <a:rPr lang="sk-SK" sz="1800" dirty="0"/>
              <a:t> </a:t>
            </a:r>
            <a:r>
              <a:rPr lang="sk-SK" sz="1800" dirty="0" err="1"/>
              <a:t>se</a:t>
            </a:r>
            <a:r>
              <a:rPr lang="sk-SK" sz="1800" dirty="0"/>
              <a:t> </a:t>
            </a:r>
            <a:r>
              <a:rPr lang="sk-SK" sz="1800" dirty="0" err="1"/>
              <a:t>záležitost</a:t>
            </a:r>
            <a:r>
              <a:rPr lang="sk-SK" sz="1800" dirty="0"/>
              <a:t> </a:t>
            </a:r>
            <a:r>
              <a:rPr lang="sk-SK" sz="1800" dirty="0" err="1"/>
              <a:t>vyřešit</a:t>
            </a:r>
            <a:r>
              <a:rPr lang="sk-SK" sz="1800" dirty="0"/>
              <a:t> </a:t>
            </a:r>
            <a:r>
              <a:rPr lang="sk-SK" sz="1800" dirty="0" err="1"/>
              <a:t>přímo</a:t>
            </a:r>
            <a:r>
              <a:rPr lang="sk-SK" sz="1800" dirty="0"/>
              <a:t>. </a:t>
            </a:r>
          </a:p>
          <a:p>
            <a:pPr marL="0" indent="0">
              <a:buNone/>
            </a:pPr>
            <a:r>
              <a:rPr lang="sk-SK" sz="1800" dirty="0" err="1"/>
              <a:t>Veřejný</a:t>
            </a:r>
            <a:r>
              <a:rPr lang="sk-SK" sz="1800" dirty="0"/>
              <a:t> </a:t>
            </a:r>
            <a:r>
              <a:rPr lang="sk-SK" sz="1800" dirty="0" err="1"/>
              <a:t>ochránce</a:t>
            </a:r>
            <a:r>
              <a:rPr lang="sk-SK" sz="1800" dirty="0"/>
              <a:t> práv </a:t>
            </a:r>
            <a:r>
              <a:rPr lang="sk-SK" sz="1800" dirty="0" err="1"/>
              <a:t>nemůže</a:t>
            </a:r>
            <a:r>
              <a:rPr lang="sk-SK" sz="1800" dirty="0"/>
              <a:t> </a:t>
            </a:r>
            <a:r>
              <a:rPr lang="sk-SK" sz="1800" dirty="0" err="1"/>
              <a:t>šetřit</a:t>
            </a:r>
            <a:r>
              <a:rPr lang="sk-SK" sz="1800" dirty="0"/>
              <a:t> záležitosti, </a:t>
            </a:r>
            <a:r>
              <a:rPr lang="sk-SK" sz="1800" dirty="0" err="1"/>
              <a:t>které</a:t>
            </a:r>
            <a:r>
              <a:rPr lang="sk-SK" sz="1800" dirty="0"/>
              <a:t> </a:t>
            </a:r>
            <a:r>
              <a:rPr lang="sk-SK" sz="1800" dirty="0" err="1"/>
              <a:t>jsou</a:t>
            </a:r>
            <a:r>
              <a:rPr lang="sk-SK" sz="1800" dirty="0"/>
              <a:t> </a:t>
            </a:r>
            <a:r>
              <a:rPr lang="sk-SK" sz="1800" dirty="0" err="1"/>
              <a:t>předmětem</a:t>
            </a:r>
            <a:r>
              <a:rPr lang="sk-SK" sz="1800" dirty="0"/>
              <a:t> </a:t>
            </a:r>
            <a:r>
              <a:rPr lang="sk-SK" sz="1800" dirty="0" err="1"/>
              <a:t>soudního</a:t>
            </a:r>
            <a:r>
              <a:rPr lang="sk-SK" sz="1800" dirty="0"/>
              <a:t> </a:t>
            </a:r>
            <a:r>
              <a:rPr lang="sk-SK" sz="1800" dirty="0" err="1"/>
              <a:t>řízení</a:t>
            </a:r>
            <a:r>
              <a:rPr lang="sk-SK" sz="1800" dirty="0"/>
              <a:t>.</a:t>
            </a:r>
          </a:p>
        </p:txBody>
      </p:sp>
      <p:sp>
        <p:nvSpPr>
          <p:cNvPr id="6" name="Nadpis 5"/>
          <p:cNvSpPr>
            <a:spLocks noGrp="1"/>
          </p:cNvSpPr>
          <p:nvPr>
            <p:ph type="title"/>
          </p:nvPr>
        </p:nvSpPr>
        <p:spPr>
          <a:xfrm>
            <a:off x="179512" y="195486"/>
            <a:ext cx="5616624" cy="507703"/>
          </a:xfrm>
        </p:spPr>
        <p:txBody>
          <a:bodyPr/>
          <a:lstStyle/>
          <a:p>
            <a:r>
              <a:rPr lang="sk-SK" b="1" u="sng" dirty="0"/>
              <a:t>Právomoci európskeho ombudsmana</a:t>
            </a:r>
            <a:endParaRPr lang="sk-SK"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106183533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sk-SK" sz="1800" dirty="0"/>
              <a:t>Pôvod tohto inštitútu nachádzame vo Švédsku, takisto samé slovo pochádza zo švédčiny </a:t>
            </a:r>
            <a:r>
              <a:rPr lang="sk-SK" sz="1800" i="1" dirty="0"/>
              <a:t>„</a:t>
            </a:r>
            <a:r>
              <a:rPr lang="sk-SK" sz="1800" i="1" dirty="0" err="1"/>
              <a:t>umbup</a:t>
            </a:r>
            <a:r>
              <a:rPr lang="sk-SK" sz="1800" i="1" dirty="0"/>
              <a:t>“</a:t>
            </a:r>
            <a:r>
              <a:rPr lang="sk-SK" sz="1800" dirty="0"/>
              <a:t>, čo zn. </a:t>
            </a:r>
            <a:r>
              <a:rPr lang="sk-SK" sz="1800" b="1" dirty="0"/>
              <a:t>moc</a:t>
            </a:r>
            <a:endParaRPr lang="sk-SK" sz="1800" dirty="0"/>
          </a:p>
          <a:p>
            <a:r>
              <a:rPr lang="sk-SK" sz="1800" dirty="0"/>
              <a:t>Prvýkrát sa spomína v roku 1713, a zaviedol ho švédsky kráľ </a:t>
            </a:r>
            <a:r>
              <a:rPr lang="sk-SK" sz="1800" dirty="0" err="1"/>
              <a:t>Karl</a:t>
            </a:r>
            <a:r>
              <a:rPr lang="sk-SK" sz="1800" dirty="0"/>
              <a:t> XII, inšpiroval sa tým počas svojich ciest v islamských krajinách</a:t>
            </a:r>
          </a:p>
          <a:p>
            <a:r>
              <a:rPr lang="sk-SK" sz="1800" dirty="0"/>
              <a:t>V roku 1713 vzniká úrad kráľovského ombudsmana, ktorý mal dbať na dodržiavanie práva vo Švédsku, bol zameraný na dodržiavanie práv hlavne na strane šľachty.</a:t>
            </a:r>
          </a:p>
          <a:p>
            <a:r>
              <a:rPr lang="sk-SK" sz="1800" dirty="0"/>
              <a:t>Ujalo sa to a teda zakotvilo do Švédskej ústavy</a:t>
            </a:r>
          </a:p>
          <a:p>
            <a:r>
              <a:rPr lang="sk-SK" sz="1800" dirty="0"/>
              <a:t>Približne o sto rokov neskôr bol na základe rozhodnutia vtedajšieho ústavného výboru Švédska inštitút ochrancu - ombudsmana prvýkrát zakotvený vo švédskej ústave (1809)</a:t>
            </a:r>
          </a:p>
          <a:p>
            <a:r>
              <a:rPr lang="sk-SK" sz="1800" dirty="0"/>
              <a:t>Postupne to začali zavádzať do svojich práv aj ostatné krajiny, v 70tych rokoch, krajiny sovietskeho bloku v 90tych rokoch. </a:t>
            </a:r>
          </a:p>
          <a:p>
            <a:endParaRPr lang="sk-SK" sz="1800" dirty="0"/>
          </a:p>
          <a:p>
            <a:endParaRPr lang="cs-CZ" altLang="cs-CZ" sz="2000" b="1" dirty="0">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9536999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023578"/>
            <a:ext cx="8280920" cy="3096344"/>
          </a:xfrm>
          <a:prstGeom prst="rect">
            <a:avLst/>
          </a:prstGeom>
        </p:spPr>
        <p:txBody>
          <a:bodyPr>
            <a:noAutofit/>
          </a:bodyPr>
          <a:lstStyle/>
          <a:p>
            <a:pPr marL="0" indent="0">
              <a:buNone/>
            </a:pPr>
            <a:endParaRPr lang="sk-SK" sz="1800" dirty="0"/>
          </a:p>
          <a:p>
            <a:pPr marL="0" indent="0">
              <a:buNone/>
            </a:pPr>
            <a:endParaRPr lang="sk-SK" sz="1800" dirty="0"/>
          </a:p>
          <a:p>
            <a:pPr marL="0" indent="0">
              <a:buNone/>
            </a:pPr>
            <a:r>
              <a:rPr lang="sk-SK" sz="1800" dirty="0"/>
              <a:t>Právo EÚ - je to najmä Charta základným práv EÚ (upravuje to, čo je nesprávny úradný postup), ale aj Európsky kódex dobrej správnej praxe (tento dokument vzniká po Charte, je presne vymedzené to, ako majú európski úradníci správne postupovať, nabáda, aby EÚ ombudsman dohliadal na správny postup zo strany EÚ) </a:t>
            </a:r>
          </a:p>
        </p:txBody>
      </p:sp>
      <p:sp>
        <p:nvSpPr>
          <p:cNvPr id="6" name="Nadpis 5"/>
          <p:cNvSpPr>
            <a:spLocks noGrp="1"/>
          </p:cNvSpPr>
          <p:nvPr>
            <p:ph type="title"/>
          </p:nvPr>
        </p:nvSpPr>
        <p:spPr>
          <a:xfrm>
            <a:off x="179512" y="195486"/>
            <a:ext cx="5616624" cy="507703"/>
          </a:xfrm>
        </p:spPr>
        <p:txBody>
          <a:bodyPr/>
          <a:lstStyle/>
          <a:p>
            <a:r>
              <a:rPr lang="sk-SK" b="1" u="sng" dirty="0"/>
              <a:t>Dokumenty priamo spojené s činnosťou európskeho ombudsmana.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68262593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023578"/>
            <a:ext cx="8280920" cy="3096344"/>
          </a:xfrm>
          <a:prstGeom prst="rect">
            <a:avLst/>
          </a:prstGeom>
        </p:spPr>
        <p:txBody>
          <a:bodyPr>
            <a:noAutofit/>
          </a:bodyPr>
          <a:lstStyle/>
          <a:p>
            <a:pPr marL="0" indent="0">
              <a:buNone/>
            </a:pPr>
            <a:endParaRPr lang="sk-SK" sz="1800" dirty="0"/>
          </a:p>
          <a:p>
            <a:pPr marL="0" indent="0">
              <a:buNone/>
            </a:pPr>
            <a:r>
              <a:rPr lang="sk-SK" sz="1800" dirty="0"/>
              <a:t>-patrí tu:</a:t>
            </a:r>
          </a:p>
          <a:p>
            <a:pPr marL="0" indent="0">
              <a:buNone/>
            </a:pPr>
            <a:r>
              <a:rPr lang="sk-SK" sz="1800" dirty="0"/>
              <a:t> • európska ombudsmanka, </a:t>
            </a:r>
          </a:p>
          <a:p>
            <a:pPr marL="0" indent="0">
              <a:buNone/>
            </a:pPr>
            <a:r>
              <a:rPr lang="sk-SK" sz="1800" dirty="0"/>
              <a:t> • všetci národní ombudsmani (nie len celoštátni, ale aj regionálni, plus aj špeciálni), </a:t>
            </a:r>
          </a:p>
          <a:p>
            <a:pPr marL="0" indent="0">
              <a:buNone/>
            </a:pPr>
            <a:r>
              <a:rPr lang="sk-SK" sz="1800" dirty="0"/>
              <a:t> • ombudsmani kandidujúcich krajín a takisto z krajín, ktoré nepatria do EÚ, ale patria do európskeho hospodárskeho priestoru (Nórsko, Island) </a:t>
            </a:r>
          </a:p>
          <a:p>
            <a:pPr marL="0" indent="0">
              <a:buNone/>
            </a:pPr>
            <a:endParaRPr lang="sk-SK" sz="1800" dirty="0"/>
          </a:p>
          <a:p>
            <a:pPr marL="0" indent="0">
              <a:buNone/>
            </a:pPr>
            <a:r>
              <a:rPr lang="sk-SK" sz="1800" dirty="0"/>
              <a:t>Ide o konferenciu, kde dochádza k diskusii, komunikácii, kde si predkladajú rôzne správy a problémy a </a:t>
            </a:r>
            <a:r>
              <a:rPr lang="sk-SK" sz="1800" dirty="0" err="1"/>
              <a:t>prejednávajú</a:t>
            </a:r>
            <a:r>
              <a:rPr lang="sk-SK" sz="1800" dirty="0"/>
              <a:t> rôzne situácie.</a:t>
            </a:r>
          </a:p>
        </p:txBody>
      </p:sp>
      <p:sp>
        <p:nvSpPr>
          <p:cNvPr id="6" name="Nadpis 5"/>
          <p:cNvSpPr>
            <a:spLocks noGrp="1"/>
          </p:cNvSpPr>
          <p:nvPr>
            <p:ph type="title"/>
          </p:nvPr>
        </p:nvSpPr>
        <p:spPr>
          <a:xfrm>
            <a:off x="179512" y="195486"/>
            <a:ext cx="5616624" cy="507703"/>
          </a:xfrm>
        </p:spPr>
        <p:txBody>
          <a:bodyPr/>
          <a:lstStyle/>
          <a:p>
            <a:r>
              <a:rPr lang="sk-SK" b="1" dirty="0"/>
              <a:t>Európska sieť ombudsmanov</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2456065230"/>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3888432" cy="507703"/>
          </a:xfrm>
        </p:spPr>
        <p:txBody>
          <a:bodyPr/>
          <a:lstStyle/>
          <a:p>
            <a:r>
              <a:rPr lang="cs-CZ" dirty="0" err="1"/>
              <a:t>Európska</a:t>
            </a:r>
            <a:r>
              <a:rPr lang="cs-CZ" dirty="0"/>
              <a:t> </a:t>
            </a:r>
            <a:r>
              <a:rPr lang="cs-CZ" dirty="0" err="1"/>
              <a:t>únia</a:t>
            </a:r>
            <a:r>
              <a:rPr lang="cs-CZ" dirty="0"/>
              <a:t> a jej orgány a </a:t>
            </a:r>
            <a:r>
              <a:rPr lang="cs-CZ" dirty="0" err="1"/>
              <a:t>inštitúcie</a:t>
            </a:r>
            <a:r>
              <a:rPr lang="cs-CZ" dirty="0"/>
              <a:t> – </a:t>
            </a:r>
            <a:r>
              <a:rPr lang="cs-CZ" dirty="0" err="1"/>
              <a:t>ďalšie</a:t>
            </a:r>
            <a:r>
              <a:rPr lang="cs-CZ" dirty="0"/>
              <a:t> </a:t>
            </a:r>
            <a:r>
              <a:rPr lang="cs-CZ" dirty="0" err="1"/>
              <a:t>inštitúcie</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pic>
        <p:nvPicPr>
          <p:cNvPr id="5" name="Picture 4" descr="Diagram&#10;&#10;Description automatically generated">
            <a:extLst>
              <a:ext uri="{FF2B5EF4-FFF2-40B4-BE49-F238E27FC236}">
                <a16:creationId xmlns:a16="http://schemas.microsoft.com/office/drawing/2014/main" id="{EB7E3A51-B560-8D45-A650-AFB2DCC2E9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8922"/>
            <a:ext cx="9144000" cy="3165655"/>
          </a:xfrm>
          <a:prstGeom prst="rect">
            <a:avLst/>
          </a:prstGeom>
        </p:spPr>
      </p:pic>
      <p:sp>
        <p:nvSpPr>
          <p:cNvPr id="7" name="TextBox 6">
            <a:extLst>
              <a:ext uri="{FF2B5EF4-FFF2-40B4-BE49-F238E27FC236}">
                <a16:creationId xmlns:a16="http://schemas.microsoft.com/office/drawing/2014/main" id="{8C4066A2-FD58-E646-9F3C-7B55F3001EAD}"/>
              </a:ext>
            </a:extLst>
          </p:cNvPr>
          <p:cNvSpPr txBox="1"/>
          <p:nvPr/>
        </p:nvSpPr>
        <p:spPr>
          <a:xfrm>
            <a:off x="1010194" y="4502331"/>
            <a:ext cx="3967817" cy="369332"/>
          </a:xfrm>
          <a:prstGeom prst="rect">
            <a:avLst/>
          </a:prstGeom>
          <a:noFill/>
        </p:spPr>
        <p:txBody>
          <a:bodyPr wrap="none" rtlCol="0">
            <a:spAutoFit/>
          </a:bodyPr>
          <a:lstStyle/>
          <a:p>
            <a:r>
              <a:rPr lang="sk-SK" dirty="0"/>
              <a:t>Zdroj: </a:t>
            </a:r>
            <a:r>
              <a:rPr lang="sk-SK" dirty="0" err="1"/>
              <a:t>dr.</a:t>
            </a:r>
            <a:r>
              <a:rPr lang="sk-SK" dirty="0"/>
              <a:t> </a:t>
            </a:r>
            <a:r>
              <a:rPr lang="sk-SK" dirty="0" err="1"/>
              <a:t>Scískalová</a:t>
            </a:r>
            <a:r>
              <a:rPr lang="sk-SK" dirty="0"/>
              <a:t>, elektronické opory</a:t>
            </a:r>
          </a:p>
        </p:txBody>
      </p:sp>
    </p:spTree>
    <p:extLst>
      <p:ext uri="{BB962C8B-B14F-4D97-AF65-F5344CB8AC3E}">
        <p14:creationId xmlns:p14="http://schemas.microsoft.com/office/powerpoint/2010/main" val="3197516809"/>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9FE6-543C-AF4B-8ED4-2CD38752FF7B}"/>
              </a:ext>
            </a:extLst>
          </p:cNvPr>
          <p:cNvSpPr>
            <a:spLocks noGrp="1"/>
          </p:cNvSpPr>
          <p:nvPr>
            <p:ph type="title"/>
          </p:nvPr>
        </p:nvSpPr>
        <p:spPr/>
        <p:txBody>
          <a:bodyPr/>
          <a:lstStyle/>
          <a:p>
            <a:endParaRPr lang="sk-SK"/>
          </a:p>
        </p:txBody>
      </p:sp>
      <p:pic>
        <p:nvPicPr>
          <p:cNvPr id="4" name="Picture 3" descr="A picture containing graphical user interface&#10;&#10;Description automatically generated">
            <a:extLst>
              <a:ext uri="{FF2B5EF4-FFF2-40B4-BE49-F238E27FC236}">
                <a16:creationId xmlns:a16="http://schemas.microsoft.com/office/drawing/2014/main" id="{95C54BF7-4B01-344B-B31C-BE4B4F61A4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0286" y="0"/>
            <a:ext cx="4403428" cy="5143500"/>
          </a:xfrm>
          <a:prstGeom prst="rect">
            <a:avLst/>
          </a:prstGeom>
        </p:spPr>
      </p:pic>
    </p:spTree>
    <p:extLst>
      <p:ext uri="{BB962C8B-B14F-4D97-AF65-F5344CB8AC3E}">
        <p14:creationId xmlns:p14="http://schemas.microsoft.com/office/powerpoint/2010/main" val="227070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9FE6-543C-AF4B-8ED4-2CD38752FF7B}"/>
              </a:ext>
            </a:extLst>
          </p:cNvPr>
          <p:cNvSpPr>
            <a:spLocks noGrp="1"/>
          </p:cNvSpPr>
          <p:nvPr>
            <p:ph type="title"/>
          </p:nvPr>
        </p:nvSpPr>
        <p:spPr/>
        <p:txBody>
          <a:bodyPr/>
          <a:lstStyle/>
          <a:p>
            <a:endParaRPr lang="sk-SK"/>
          </a:p>
        </p:txBody>
      </p:sp>
      <p:pic>
        <p:nvPicPr>
          <p:cNvPr id="4" name="Picture 3" descr="A picture containing graphical user interface&#10;&#10;Description automatically generated">
            <a:extLst>
              <a:ext uri="{FF2B5EF4-FFF2-40B4-BE49-F238E27FC236}">
                <a16:creationId xmlns:a16="http://schemas.microsoft.com/office/drawing/2014/main" id="{95C54BF7-4B01-344B-B31C-BE4B4F61A4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70286" y="0"/>
            <a:ext cx="4403428" cy="5143500"/>
          </a:xfrm>
          <a:prstGeom prst="rect">
            <a:avLst/>
          </a:prstGeom>
        </p:spPr>
      </p:pic>
      <p:pic>
        <p:nvPicPr>
          <p:cNvPr id="5" name="Picture 4" descr="Diagram&#10;&#10;Description automatically generated">
            <a:extLst>
              <a:ext uri="{FF2B5EF4-FFF2-40B4-BE49-F238E27FC236}">
                <a16:creationId xmlns:a16="http://schemas.microsoft.com/office/drawing/2014/main" id="{E6A8ADBA-AEE3-804D-AEAE-0737BF53E5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517" y="0"/>
            <a:ext cx="7254965" cy="5143500"/>
          </a:xfrm>
          <a:prstGeom prst="rect">
            <a:avLst/>
          </a:prstGeom>
        </p:spPr>
      </p:pic>
    </p:spTree>
    <p:extLst>
      <p:ext uri="{BB962C8B-B14F-4D97-AF65-F5344CB8AC3E}">
        <p14:creationId xmlns:p14="http://schemas.microsoft.com/office/powerpoint/2010/main" val="803599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E9FE6-543C-AF4B-8ED4-2CD38752FF7B}"/>
              </a:ext>
            </a:extLst>
          </p:cNvPr>
          <p:cNvSpPr>
            <a:spLocks noGrp="1"/>
          </p:cNvSpPr>
          <p:nvPr>
            <p:ph type="title"/>
          </p:nvPr>
        </p:nvSpPr>
        <p:spPr/>
        <p:txBody>
          <a:bodyPr/>
          <a:lstStyle/>
          <a:p>
            <a:endParaRPr lang="sk-SK"/>
          </a:p>
        </p:txBody>
      </p:sp>
      <p:sp>
        <p:nvSpPr>
          <p:cNvPr id="3" name="TextBox 2">
            <a:extLst>
              <a:ext uri="{FF2B5EF4-FFF2-40B4-BE49-F238E27FC236}">
                <a16:creationId xmlns:a16="http://schemas.microsoft.com/office/drawing/2014/main" id="{83107D4F-086C-F547-8E32-D956BC0856F9}"/>
              </a:ext>
            </a:extLst>
          </p:cNvPr>
          <p:cNvSpPr txBox="1"/>
          <p:nvPr/>
        </p:nvSpPr>
        <p:spPr>
          <a:xfrm>
            <a:off x="2987824" y="1995686"/>
            <a:ext cx="2817823" cy="369332"/>
          </a:xfrm>
          <a:prstGeom prst="rect">
            <a:avLst/>
          </a:prstGeom>
          <a:noFill/>
        </p:spPr>
        <p:txBody>
          <a:bodyPr wrap="none" rtlCol="0">
            <a:spAutoFit/>
          </a:bodyPr>
          <a:lstStyle/>
          <a:p>
            <a:r>
              <a:rPr lang="sk-SK" dirty="0" err="1"/>
              <a:t>www.ombudsman.europa.eu</a:t>
            </a:r>
            <a:endParaRPr lang="sk-SK" dirty="0"/>
          </a:p>
        </p:txBody>
      </p:sp>
    </p:spTree>
    <p:extLst>
      <p:ext uri="{BB962C8B-B14F-4D97-AF65-F5344CB8AC3E}">
        <p14:creationId xmlns:p14="http://schemas.microsoft.com/office/powerpoint/2010/main" val="2335661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8660516" cy="4608512"/>
          </a:xfrm>
          <a:prstGeom prst="rect">
            <a:avLst/>
          </a:prstGeom>
          <a:solidFill>
            <a:srgbClr val="6554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7373" y="399939"/>
            <a:ext cx="956040" cy="688628"/>
          </a:xfrm>
          <a:prstGeom prst="rect">
            <a:avLst/>
          </a:prstGeom>
        </p:spPr>
      </p:pic>
      <p:sp>
        <p:nvSpPr>
          <p:cNvPr id="6" name="Nadpis 1"/>
          <p:cNvSpPr txBox="1">
            <a:spLocks/>
          </p:cNvSpPr>
          <p:nvPr/>
        </p:nvSpPr>
        <p:spPr>
          <a:xfrm>
            <a:off x="1363942" y="1923678"/>
            <a:ext cx="6416116" cy="1656184"/>
          </a:xfrm>
          <a:prstGeom prst="rect">
            <a:avLst/>
          </a:prstGeom>
        </p:spPr>
        <p:txBody>
          <a:bodyPr vert="horz" lIns="91440" tIns="45720" rIns="91440" bIns="45720" rtlCol="0" anchor="t">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Ďakujem</a:t>
            </a:r>
            <a:r>
              <a:rPr lang="cs-CZ" sz="2400" b="1" dirty="0">
                <a:solidFill>
                  <a:schemeClr val="bg1"/>
                </a:solidFill>
                <a:latin typeface="Times New Roman" panose="02020603050405020304" pitchFamily="18" charset="0"/>
                <a:cs typeface="Times New Roman" panose="02020603050405020304" pitchFamily="18" charset="0"/>
              </a:rPr>
              <a:t> za </a:t>
            </a:r>
            <a:r>
              <a:rPr lang="cs-CZ" sz="2400" b="1" dirty="0" err="1">
                <a:solidFill>
                  <a:schemeClr val="bg1"/>
                </a:solidFill>
                <a:latin typeface="Times New Roman" panose="02020603050405020304" pitchFamily="18" charset="0"/>
                <a:cs typeface="Times New Roman" panose="02020603050405020304" pitchFamily="18" charset="0"/>
              </a:rPr>
              <a:t>pozornosť</a:t>
            </a:r>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matus.vyrostko@fvp.slu.cz</a:t>
            </a:r>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err="1">
                <a:solidFill>
                  <a:schemeClr val="bg1"/>
                </a:solidFill>
                <a:latin typeface="Times New Roman" panose="02020603050405020304" pitchFamily="18" charset="0"/>
                <a:cs typeface="Times New Roman" panose="02020603050405020304" pitchFamily="18" charset="0"/>
              </a:rPr>
              <a:t>matusvyrostko@gmail.com</a:t>
            </a:r>
            <a:r>
              <a:rPr lang="cs-CZ" sz="2400" b="1" dirty="0">
                <a:solidFill>
                  <a:schemeClr val="bg1"/>
                </a:solidFill>
                <a:latin typeface="Times New Roman" panose="02020603050405020304" pitchFamily="18" charset="0"/>
                <a:cs typeface="Times New Roman" panose="02020603050405020304" pitchFamily="18" charset="0"/>
              </a:rPr>
              <a:t> (len </a:t>
            </a:r>
            <a:r>
              <a:rPr lang="cs-CZ" sz="2400" b="1" dirty="0" err="1">
                <a:solidFill>
                  <a:schemeClr val="bg1"/>
                </a:solidFill>
                <a:latin typeface="Times New Roman" panose="02020603050405020304" pitchFamily="18" charset="0"/>
                <a:cs typeface="Times New Roman" panose="02020603050405020304" pitchFamily="18" charset="0"/>
              </a:rPr>
              <a:t>ak</a:t>
            </a:r>
            <a:r>
              <a:rPr lang="cs-CZ" sz="2400" b="1" dirty="0">
                <a:solidFill>
                  <a:schemeClr val="bg1"/>
                </a:solidFill>
                <a:latin typeface="Times New Roman" panose="02020603050405020304" pitchFamily="18" charset="0"/>
                <a:cs typeface="Times New Roman" panose="02020603050405020304" pitchFamily="18" charset="0"/>
              </a:rPr>
              <a:t> nefunguje prvý)</a:t>
            </a:r>
          </a:p>
        </p:txBody>
      </p:sp>
    </p:spTree>
    <p:extLst>
      <p:ext uri="{BB962C8B-B14F-4D97-AF65-F5344CB8AC3E}">
        <p14:creationId xmlns:p14="http://schemas.microsoft.com/office/powerpoint/2010/main" val="2177971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Druhou krajinou, </a:t>
            </a:r>
            <a:r>
              <a:rPr lang="cs-CZ" altLang="cs-CZ" sz="2000" b="1" dirty="0" err="1">
                <a:solidFill>
                  <a:srgbClr val="655481"/>
                </a:solidFill>
                <a:latin typeface="Times New Roman" panose="02020603050405020304" pitchFamily="18" charset="0"/>
                <a:cs typeface="Times New Roman" panose="02020603050405020304" pitchFamily="18" charset="0"/>
              </a:rPr>
              <a:t>ktorá</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zriadila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úrad</a:t>
            </a:r>
            <a:r>
              <a:rPr lang="cs-CZ" altLang="cs-CZ" sz="2000" b="1" dirty="0">
                <a:solidFill>
                  <a:srgbClr val="655481"/>
                </a:solidFill>
                <a:latin typeface="Times New Roman" panose="02020603050405020304" pitchFamily="18" charset="0"/>
                <a:cs typeface="Times New Roman" panose="02020603050405020304" pitchFamily="18" charset="0"/>
              </a:rPr>
              <a:t> ombudsmana bolo </a:t>
            </a:r>
            <a:r>
              <a:rPr lang="cs-CZ" altLang="cs-CZ" sz="2000" b="1" dirty="0" err="1">
                <a:solidFill>
                  <a:srgbClr val="655481"/>
                </a:solidFill>
                <a:latin typeface="Times New Roman" panose="02020603050405020304" pitchFamily="18" charset="0"/>
                <a:cs typeface="Times New Roman" panose="02020603050405020304" pitchFamily="18" charset="0"/>
              </a:rPr>
              <a:t>Fínsko</a:t>
            </a:r>
            <a:r>
              <a:rPr lang="cs-CZ" altLang="cs-CZ" sz="2000" b="1" dirty="0">
                <a:solidFill>
                  <a:srgbClr val="655481"/>
                </a:solidFill>
                <a:latin typeface="Times New Roman" panose="02020603050405020304" pitchFamily="18" charset="0"/>
                <a:cs typeface="Times New Roman" panose="02020603050405020304" pitchFamily="18" charset="0"/>
              </a:rPr>
              <a:t> (1919).  Tento </a:t>
            </a:r>
            <a:r>
              <a:rPr lang="cs-CZ" altLang="cs-CZ" sz="2000" b="1" dirty="0" err="1">
                <a:solidFill>
                  <a:srgbClr val="655481"/>
                </a:solidFill>
                <a:latin typeface="Times New Roman" panose="02020603050405020304" pitchFamily="18" charset="0"/>
                <a:cs typeface="Times New Roman" panose="02020603050405020304" pitchFamily="18" charset="0"/>
              </a:rPr>
              <a:t>príklad</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nasledovali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ďalšie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štáty</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sveta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napríklad</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Nórsko</a:t>
            </a:r>
            <a:r>
              <a:rPr lang="cs-CZ" altLang="cs-CZ" sz="2000" b="1" dirty="0">
                <a:solidFill>
                  <a:srgbClr val="655481"/>
                </a:solidFill>
                <a:latin typeface="Times New Roman" panose="02020603050405020304" pitchFamily="18" charset="0"/>
                <a:cs typeface="Times New Roman" panose="02020603050405020304" pitchFamily="18" charset="0"/>
              </a:rPr>
              <a:t> (1952 – ombudsman </a:t>
            </a:r>
            <a:r>
              <a:rPr lang="cs-CZ" altLang="cs-CZ" sz="2000" b="1" dirty="0" err="1">
                <a:solidFill>
                  <a:srgbClr val="655481"/>
                </a:solidFill>
                <a:latin typeface="Times New Roman" panose="02020603050405020304" pitchFamily="18" charset="0"/>
                <a:cs typeface="Times New Roman" panose="02020603050405020304" pitchFamily="18" charset="0"/>
              </a:rPr>
              <a:t>pre</a:t>
            </a:r>
            <a:r>
              <a:rPr lang="cs-CZ" altLang="cs-CZ" sz="2000" b="1" dirty="0">
                <a:solidFill>
                  <a:srgbClr val="655481"/>
                </a:solidFill>
                <a:latin typeface="Times New Roman" panose="02020603050405020304" pitchFamily="18" charset="0"/>
                <a:cs typeface="Times New Roman" panose="02020603050405020304" pitchFamily="18" charset="0"/>
              </a:rPr>
              <a:t> vojenské záležitosti, 1963 – všeobecný ombudsman), Dánsko (1953 – </a:t>
            </a:r>
            <a:r>
              <a:rPr lang="cs-CZ" altLang="cs-CZ" sz="2000" b="1" dirty="0" err="1">
                <a:solidFill>
                  <a:srgbClr val="655481"/>
                </a:solidFill>
                <a:latin typeface="Times New Roman" panose="02020603050405020304" pitchFamily="18" charset="0"/>
                <a:cs typeface="Times New Roman" panose="02020603050405020304" pitchFamily="18" charset="0"/>
              </a:rPr>
              <a:t>prijatie</a:t>
            </a:r>
            <a:r>
              <a:rPr lang="cs-CZ" altLang="cs-CZ" sz="2000" b="1" dirty="0">
                <a:solidFill>
                  <a:srgbClr val="655481"/>
                </a:solidFill>
                <a:latin typeface="Times New Roman" panose="02020603050405020304" pitchFamily="18" charset="0"/>
                <a:cs typeface="Times New Roman" panose="02020603050405020304" pitchFamily="18" charset="0"/>
              </a:rPr>
              <a:t> zákona, 1955 – </a:t>
            </a:r>
            <a:r>
              <a:rPr lang="cs-CZ" altLang="cs-CZ" sz="2000" b="1" dirty="0" err="1">
                <a:solidFill>
                  <a:srgbClr val="655481"/>
                </a:solidFill>
                <a:latin typeface="Times New Roman" panose="02020603050405020304" pitchFamily="18" charset="0"/>
                <a:cs typeface="Times New Roman" panose="02020603050405020304" pitchFamily="18" charset="0"/>
              </a:rPr>
              <a:t>zriadenie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úradu</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Nemecko</a:t>
            </a:r>
            <a:r>
              <a:rPr lang="cs-CZ" altLang="cs-CZ" sz="2000" b="1" dirty="0">
                <a:solidFill>
                  <a:srgbClr val="655481"/>
                </a:solidFill>
                <a:latin typeface="Times New Roman" panose="02020603050405020304" pitchFamily="18" charset="0"/>
                <a:cs typeface="Times New Roman" panose="02020603050405020304" pitchFamily="18" charset="0"/>
              </a:rPr>
              <a:t> (1956 - </a:t>
            </a:r>
            <a:r>
              <a:rPr lang="cs-CZ" altLang="cs-CZ" sz="2000" b="1" dirty="0" err="1">
                <a:solidFill>
                  <a:srgbClr val="655481"/>
                </a:solidFill>
                <a:latin typeface="Times New Roman" panose="02020603050405020304" pitchFamily="18" charset="0"/>
                <a:cs typeface="Times New Roman" panose="02020603050405020304" pitchFamily="18" charset="0"/>
              </a:rPr>
              <a:t>ústavná</a:t>
            </a:r>
            <a:r>
              <a:rPr lang="cs-CZ" altLang="cs-CZ" sz="2000" b="1" dirty="0">
                <a:solidFill>
                  <a:srgbClr val="655481"/>
                </a:solidFill>
                <a:latin typeface="Times New Roman" panose="02020603050405020304" pitchFamily="18" charset="0"/>
                <a:cs typeface="Times New Roman" panose="02020603050405020304" pitchFamily="18" charset="0"/>
              </a:rPr>
              <a:t> úprava, 1957 – </a:t>
            </a:r>
            <a:r>
              <a:rPr lang="cs-CZ" altLang="cs-CZ" sz="2000" b="1" dirty="0" err="1">
                <a:solidFill>
                  <a:srgbClr val="655481"/>
                </a:solidFill>
                <a:latin typeface="Times New Roman" panose="02020603050405020304" pitchFamily="18" charset="0"/>
                <a:cs typeface="Times New Roman" panose="02020603050405020304" pitchFamily="18" charset="0"/>
              </a:rPr>
              <a:t>prijatie</a:t>
            </a:r>
            <a:r>
              <a:rPr lang="cs-CZ" altLang="cs-CZ" sz="2000" b="1" dirty="0">
                <a:solidFill>
                  <a:srgbClr val="655481"/>
                </a:solidFill>
                <a:latin typeface="Times New Roman" panose="02020603050405020304" pitchFamily="18" charset="0"/>
                <a:cs typeface="Times New Roman" panose="02020603050405020304" pitchFamily="18" charset="0"/>
              </a:rPr>
              <a:t> zákona, 1959 – </a:t>
            </a:r>
            <a:r>
              <a:rPr lang="cs-CZ" altLang="cs-CZ" sz="2000" b="1" dirty="0" err="1">
                <a:solidFill>
                  <a:srgbClr val="655481"/>
                </a:solidFill>
                <a:latin typeface="Times New Roman" panose="02020603050405020304" pitchFamily="18" charset="0"/>
                <a:cs typeface="Times New Roman" panose="02020603050405020304" pitchFamily="18" charset="0"/>
              </a:rPr>
              <a:t>zriadenie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úradu</a:t>
            </a:r>
            <a:r>
              <a:rPr lang="cs-CZ" altLang="cs-CZ" sz="2000" b="1" dirty="0">
                <a:solidFill>
                  <a:srgbClr val="655481"/>
                </a:solidFill>
                <a:latin typeface="Times New Roman" panose="02020603050405020304" pitchFamily="18" charset="0"/>
                <a:cs typeface="Times New Roman" panose="02020603050405020304" pitchFamily="18" charset="0"/>
              </a:rPr>
              <a:t>), Nový Zéland (1962), </a:t>
            </a:r>
            <a:r>
              <a:rPr lang="cs-CZ" altLang="cs-CZ" sz="2000" b="1" dirty="0" err="1">
                <a:solidFill>
                  <a:srgbClr val="655481"/>
                </a:solidFill>
                <a:latin typeface="Times New Roman" panose="02020603050405020304" pitchFamily="18" charset="0"/>
                <a:cs typeface="Times New Roman" panose="02020603050405020304" pitchFamily="18" charset="0"/>
              </a:rPr>
              <a:t>Guayana</a:t>
            </a:r>
            <a:r>
              <a:rPr lang="cs-CZ" altLang="cs-CZ" sz="2000" b="1" dirty="0">
                <a:solidFill>
                  <a:srgbClr val="655481"/>
                </a:solidFill>
                <a:latin typeface="Times New Roman" panose="02020603050405020304" pitchFamily="18" charset="0"/>
                <a:cs typeface="Times New Roman" panose="02020603050405020304" pitchFamily="18" charset="0"/>
              </a:rPr>
              <a:t> (1966), </a:t>
            </a:r>
            <a:r>
              <a:rPr lang="cs-CZ" altLang="cs-CZ" sz="2000" b="1" dirty="0" err="1">
                <a:solidFill>
                  <a:srgbClr val="655481"/>
                </a:solidFill>
                <a:latin typeface="Times New Roman" panose="02020603050405020304" pitchFamily="18" charset="0"/>
                <a:cs typeface="Times New Roman" panose="02020603050405020304" pitchFamily="18" charset="0"/>
              </a:rPr>
              <a:t>Tanzánia</a:t>
            </a:r>
            <a:r>
              <a:rPr lang="cs-CZ" altLang="cs-CZ" sz="2000" b="1" dirty="0">
                <a:solidFill>
                  <a:srgbClr val="655481"/>
                </a:solidFill>
                <a:latin typeface="Times New Roman" panose="02020603050405020304" pitchFamily="18" charset="0"/>
                <a:cs typeface="Times New Roman" panose="02020603050405020304" pitchFamily="18" charset="0"/>
              </a:rPr>
              <a:t> (1966), </a:t>
            </a:r>
            <a:r>
              <a:rPr lang="cs-CZ" altLang="cs-CZ" sz="2000" b="1" dirty="0" err="1">
                <a:solidFill>
                  <a:srgbClr val="655481"/>
                </a:solidFill>
                <a:latin typeface="Times New Roman" panose="02020603050405020304" pitchFamily="18" charset="0"/>
                <a:cs typeface="Times New Roman" panose="02020603050405020304" pitchFamily="18" charset="0"/>
              </a:rPr>
              <a:t>Veľká</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Británia</a:t>
            </a:r>
            <a:r>
              <a:rPr lang="cs-CZ" altLang="cs-CZ" sz="2000" b="1" dirty="0">
                <a:solidFill>
                  <a:srgbClr val="655481"/>
                </a:solidFill>
                <a:latin typeface="Times New Roman" panose="02020603050405020304" pitchFamily="18" charset="0"/>
                <a:cs typeface="Times New Roman" panose="02020603050405020304" pitchFamily="18" charset="0"/>
              </a:rPr>
              <a:t> (1967), Nebraska (1969), </a:t>
            </a:r>
            <a:r>
              <a:rPr lang="cs-CZ" altLang="cs-CZ" sz="2000" b="1" dirty="0" err="1">
                <a:solidFill>
                  <a:srgbClr val="655481"/>
                </a:solidFill>
                <a:latin typeface="Times New Roman" panose="02020603050405020304" pitchFamily="18" charset="0"/>
                <a:cs typeface="Times New Roman" panose="02020603050405020304" pitchFamily="18" charset="0"/>
              </a:rPr>
              <a:t>Maurícius</a:t>
            </a:r>
            <a:r>
              <a:rPr lang="cs-CZ" altLang="cs-CZ" sz="2000" b="1" dirty="0">
                <a:solidFill>
                  <a:srgbClr val="655481"/>
                </a:solidFill>
                <a:latin typeface="Times New Roman" panose="02020603050405020304" pitchFamily="18" charset="0"/>
                <a:cs typeface="Times New Roman" panose="02020603050405020304" pitchFamily="18" charset="0"/>
              </a:rPr>
              <a:t> (1970)</a:t>
            </a: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816071904"/>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cs-CZ" altLang="cs-CZ" sz="2000" b="1" dirty="0" err="1">
                <a:solidFill>
                  <a:srgbClr val="655481"/>
                </a:solidFill>
                <a:latin typeface="Times New Roman" panose="02020603050405020304" pitchFamily="18" charset="0"/>
                <a:cs typeface="Times New Roman" panose="02020603050405020304" pitchFamily="18" charset="0"/>
              </a:rPr>
              <a:t>Postupne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inštitút</a:t>
            </a:r>
            <a:r>
              <a:rPr lang="cs-CZ" altLang="cs-CZ" sz="2000" b="1" dirty="0">
                <a:solidFill>
                  <a:srgbClr val="655481"/>
                </a:solidFill>
                <a:latin typeface="Times New Roman" panose="02020603050405020304" pitchFamily="18" charset="0"/>
                <a:cs typeface="Times New Roman" panose="02020603050405020304" pitchFamily="18" charset="0"/>
              </a:rPr>
              <a:t> ombudsmana </a:t>
            </a:r>
            <a:r>
              <a:rPr lang="cs-CZ" altLang="cs-CZ" sz="2000" b="1" dirty="0" err="1">
                <a:solidFill>
                  <a:srgbClr val="655481"/>
                </a:solidFill>
                <a:latin typeface="Times New Roman" panose="02020603050405020304" pitchFamily="18" charset="0"/>
                <a:cs typeface="Times New Roman" panose="02020603050405020304" pitchFamily="18" charset="0"/>
              </a:rPr>
              <a:t>prenikol</a:t>
            </a:r>
            <a:r>
              <a:rPr lang="cs-CZ" altLang="cs-CZ" sz="2000" b="1" dirty="0">
                <a:solidFill>
                  <a:srgbClr val="655481"/>
                </a:solidFill>
                <a:latin typeface="Times New Roman" panose="02020603050405020304" pitchFamily="18" charset="0"/>
                <a:cs typeface="Times New Roman" panose="02020603050405020304" pitchFamily="18" charset="0"/>
              </a:rPr>
              <a:t> do </a:t>
            </a:r>
            <a:r>
              <a:rPr lang="cs-CZ" altLang="cs-CZ" sz="2000" b="1" dirty="0" err="1">
                <a:solidFill>
                  <a:srgbClr val="655481"/>
                </a:solidFill>
                <a:latin typeface="Times New Roman" panose="02020603050405020304" pitchFamily="18" charset="0"/>
                <a:cs typeface="Times New Roman" panose="02020603050405020304" pitchFamily="18" charset="0"/>
              </a:rPr>
              <a:t>právnych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systémov</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krajín</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takmer</a:t>
            </a:r>
            <a:r>
              <a:rPr lang="cs-CZ" altLang="cs-CZ" sz="2000" b="1" dirty="0">
                <a:solidFill>
                  <a:srgbClr val="655481"/>
                </a:solidFill>
                <a:latin typeface="Times New Roman" panose="02020603050405020304" pitchFamily="18" charset="0"/>
                <a:cs typeface="Times New Roman" panose="02020603050405020304" pitchFamily="18" charset="0"/>
              </a:rPr>
              <a:t> celého </a:t>
            </a:r>
            <a:r>
              <a:rPr lang="cs-CZ" altLang="cs-CZ" sz="2000" b="1" dirty="0" err="1">
                <a:solidFill>
                  <a:srgbClr val="655481"/>
                </a:solidFill>
                <a:latin typeface="Times New Roman" panose="02020603050405020304" pitchFamily="18" charset="0"/>
                <a:cs typeface="Times New Roman" panose="02020603050405020304" pitchFamily="18" charset="0"/>
              </a:rPr>
              <a:t>sveta</a:t>
            </a:r>
            <a:r>
              <a:rPr lang="cs-CZ" altLang="cs-CZ" sz="2000" b="1" dirty="0">
                <a:solidFill>
                  <a:srgbClr val="655481"/>
                </a:solidFill>
                <a:latin typeface="Times New Roman" panose="02020603050405020304" pitchFamily="18" charset="0"/>
                <a:cs typeface="Times New Roman" panose="02020603050405020304" pitchFamily="18" charset="0"/>
              </a:rPr>
              <a:t> bez </a:t>
            </a:r>
            <a:r>
              <a:rPr lang="cs-CZ" altLang="cs-CZ" sz="2000" b="1" dirty="0" err="1">
                <a:solidFill>
                  <a:srgbClr val="655481"/>
                </a:solidFill>
                <a:latin typeface="Times New Roman" panose="02020603050405020304" pitchFamily="18" charset="0"/>
                <a:cs typeface="Times New Roman" panose="02020603050405020304" pitchFamily="18" charset="0"/>
              </a:rPr>
              <a:t>ohľadu</a:t>
            </a:r>
            <a:r>
              <a:rPr lang="cs-CZ" altLang="cs-CZ" sz="2000" b="1" dirty="0">
                <a:solidFill>
                  <a:srgbClr val="655481"/>
                </a:solidFill>
                <a:latin typeface="Times New Roman" panose="02020603050405020304" pitchFamily="18" charset="0"/>
                <a:cs typeface="Times New Roman" panose="02020603050405020304" pitchFamily="18" charset="0"/>
              </a:rPr>
              <a:t> na </a:t>
            </a:r>
            <a:r>
              <a:rPr lang="cs-CZ" altLang="cs-CZ" sz="2000" b="1" dirty="0" err="1">
                <a:solidFill>
                  <a:srgbClr val="655481"/>
                </a:solidFill>
                <a:latin typeface="Times New Roman" panose="02020603050405020304" pitchFamily="18" charset="0"/>
                <a:cs typeface="Times New Roman" panose="02020603050405020304" pitchFamily="18" charset="0"/>
              </a:rPr>
              <a:t>spoločenské</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zriadenie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Majú</a:t>
            </a:r>
            <a:r>
              <a:rPr lang="cs-CZ" altLang="cs-CZ" sz="2000" b="1" dirty="0">
                <a:solidFill>
                  <a:srgbClr val="655481"/>
                </a:solidFill>
                <a:latin typeface="Times New Roman" panose="02020603050405020304" pitchFamily="18" charset="0"/>
                <a:cs typeface="Times New Roman" panose="02020603050405020304" pitchFamily="18" charset="0"/>
              </a:rPr>
              <a:t> ho monarchie (Švédsko, </a:t>
            </a:r>
            <a:r>
              <a:rPr lang="cs-CZ" altLang="cs-CZ" sz="2000" b="1" dirty="0" err="1">
                <a:solidFill>
                  <a:srgbClr val="655481"/>
                </a:solidFill>
                <a:latin typeface="Times New Roman" panose="02020603050405020304" pitchFamily="18" charset="0"/>
                <a:cs typeface="Times New Roman" panose="02020603050405020304" pitchFamily="18" charset="0"/>
              </a:rPr>
              <a:t>Nórsko</a:t>
            </a:r>
            <a:r>
              <a:rPr lang="cs-CZ" altLang="cs-CZ" sz="2000" b="1" dirty="0">
                <a:solidFill>
                  <a:srgbClr val="655481"/>
                </a:solidFill>
                <a:latin typeface="Times New Roman" panose="02020603050405020304" pitchFamily="18" charset="0"/>
                <a:cs typeface="Times New Roman" panose="02020603050405020304" pitchFamily="18" charset="0"/>
              </a:rPr>
              <a:t>, Holandsko, Dánsko), republiky (</a:t>
            </a:r>
            <a:r>
              <a:rPr lang="cs-CZ" altLang="cs-CZ" sz="2000" b="1" dirty="0" err="1">
                <a:solidFill>
                  <a:srgbClr val="655481"/>
                </a:solidFill>
                <a:latin typeface="Times New Roman" panose="02020603050405020304" pitchFamily="18" charset="0"/>
                <a:cs typeface="Times New Roman" panose="02020603050405020304" pitchFamily="18" charset="0"/>
              </a:rPr>
              <a:t>Francúzsko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Fínsko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Rakúsko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štáty</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anglo</a:t>
            </a:r>
            <a:r>
              <a:rPr lang="cs-CZ" altLang="cs-CZ" sz="2000" b="1" dirty="0">
                <a:solidFill>
                  <a:srgbClr val="655481"/>
                </a:solidFill>
                <a:latin typeface="Times New Roman" panose="02020603050405020304" pitchFamily="18" charset="0"/>
                <a:cs typeface="Times New Roman" panose="02020603050405020304" pitchFamily="18" charset="0"/>
              </a:rPr>
              <a:t>-amerického </a:t>
            </a:r>
            <a:r>
              <a:rPr lang="cs-CZ" altLang="cs-CZ" sz="2000" b="1" dirty="0" err="1">
                <a:solidFill>
                  <a:srgbClr val="655481"/>
                </a:solidFill>
                <a:latin typeface="Times New Roman" panose="02020603050405020304" pitchFamily="18" charset="0"/>
                <a:cs typeface="Times New Roman" panose="02020603050405020304" pitchFamily="18" charset="0"/>
              </a:rPr>
              <a:t>právneho</a:t>
            </a:r>
            <a:r>
              <a:rPr lang="cs-CZ" altLang="cs-CZ" sz="2000" b="1" dirty="0">
                <a:solidFill>
                  <a:srgbClr val="655481"/>
                </a:solidFill>
                <a:latin typeface="Times New Roman" panose="02020603050405020304" pitchFamily="18" charset="0"/>
                <a:cs typeface="Times New Roman" panose="02020603050405020304" pitchFamily="18" charset="0"/>
              </a:rPr>
              <a:t> systému (</a:t>
            </a:r>
            <a:r>
              <a:rPr lang="cs-CZ" altLang="cs-CZ" sz="2000" b="1" dirty="0" err="1">
                <a:solidFill>
                  <a:srgbClr val="655481"/>
                </a:solidFill>
                <a:latin typeface="Times New Roman" panose="02020603050405020304" pitchFamily="18" charset="0"/>
                <a:cs typeface="Times New Roman" panose="02020603050405020304" pitchFamily="18" charset="0"/>
              </a:rPr>
              <a:t>Veľká</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Británia</a:t>
            </a:r>
            <a:r>
              <a:rPr lang="cs-CZ" altLang="cs-CZ" sz="2000" b="1" dirty="0">
                <a:solidFill>
                  <a:srgbClr val="655481"/>
                </a:solidFill>
                <a:latin typeface="Times New Roman" panose="02020603050405020304" pitchFamily="18" charset="0"/>
                <a:cs typeface="Times New Roman" panose="02020603050405020304" pitchFamily="18" charset="0"/>
              </a:rPr>
              <a:t>, USA, Kanada), africké </a:t>
            </a:r>
            <a:r>
              <a:rPr lang="cs-CZ" altLang="cs-CZ" sz="2000" b="1" dirty="0" err="1">
                <a:solidFill>
                  <a:srgbClr val="655481"/>
                </a:solidFill>
                <a:latin typeface="Times New Roman" panose="02020603050405020304" pitchFamily="18" charset="0"/>
                <a:cs typeface="Times New Roman" panose="02020603050405020304" pitchFamily="18" charset="0"/>
              </a:rPr>
              <a:t>štáty</a:t>
            </a:r>
            <a:r>
              <a:rPr lang="cs-CZ" altLang="cs-CZ" sz="2000" b="1" dirty="0">
                <a:solidFill>
                  <a:srgbClr val="655481"/>
                </a:solidFill>
                <a:latin typeface="Times New Roman" panose="02020603050405020304" pitchFamily="18" charset="0"/>
                <a:cs typeface="Times New Roman" panose="02020603050405020304" pitchFamily="18" charset="0"/>
              </a:rPr>
              <a:t> (Ghana, </a:t>
            </a:r>
            <a:r>
              <a:rPr lang="cs-CZ" altLang="cs-CZ" sz="2000" b="1" dirty="0" err="1">
                <a:solidFill>
                  <a:srgbClr val="655481"/>
                </a:solidFill>
                <a:latin typeface="Times New Roman" panose="02020603050405020304" pitchFamily="18" charset="0"/>
                <a:cs typeface="Times New Roman" panose="02020603050405020304" pitchFamily="18" charset="0"/>
              </a:rPr>
              <a:t>Nigéria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štáty</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Ázie</a:t>
            </a:r>
            <a:r>
              <a:rPr lang="cs-CZ" altLang="cs-CZ" sz="2000" b="1" dirty="0">
                <a:solidFill>
                  <a:srgbClr val="655481"/>
                </a:solidFill>
                <a:latin typeface="Times New Roman" panose="02020603050405020304" pitchFamily="18" charset="0"/>
                <a:cs typeface="Times New Roman" panose="02020603050405020304" pitchFamily="18" charset="0"/>
              </a:rPr>
              <a:t> (Filipíny, Izrael, </a:t>
            </a:r>
            <a:r>
              <a:rPr lang="cs-CZ" altLang="cs-CZ" sz="2000" b="1" dirty="0" err="1">
                <a:solidFill>
                  <a:srgbClr val="655481"/>
                </a:solidFill>
                <a:latin typeface="Times New Roman" panose="02020603050405020304" pitchFamily="18" charset="0"/>
                <a:cs typeface="Times New Roman" panose="02020603050405020304" pitchFamily="18" charset="0"/>
              </a:rPr>
              <a:t>Pakistan</a:t>
            </a:r>
            <a:r>
              <a:rPr lang="cs-CZ" altLang="cs-CZ" sz="2000" b="1" dirty="0">
                <a:solidFill>
                  <a:srgbClr val="655481"/>
                </a:solidFill>
                <a:latin typeface="Times New Roman" panose="02020603050405020304" pitchFamily="18" charset="0"/>
                <a:cs typeface="Times New Roman" panose="02020603050405020304" pitchFamily="18" charset="0"/>
              </a:rPr>
              <a:t>)  i </a:t>
            </a:r>
            <a:r>
              <a:rPr lang="cs-CZ" altLang="cs-CZ" sz="2000" b="1" dirty="0" err="1">
                <a:solidFill>
                  <a:srgbClr val="655481"/>
                </a:solidFill>
                <a:latin typeface="Times New Roman" panose="02020603050405020304" pitchFamily="18" charset="0"/>
                <a:cs typeface="Times New Roman" panose="02020603050405020304" pitchFamily="18" charset="0"/>
              </a:rPr>
              <a:t>Austrália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Inštitút</a:t>
            </a:r>
            <a:r>
              <a:rPr lang="cs-CZ" altLang="cs-CZ" sz="2000" b="1" dirty="0">
                <a:solidFill>
                  <a:srgbClr val="655481"/>
                </a:solidFill>
                <a:latin typeface="Times New Roman" panose="02020603050405020304" pitchFamily="18" charset="0"/>
                <a:cs typeface="Times New Roman" panose="02020603050405020304" pitchFamily="18" charset="0"/>
              </a:rPr>
              <a:t> ombudsmana bol </a:t>
            </a:r>
            <a:r>
              <a:rPr lang="cs-CZ" altLang="cs-CZ" sz="2000" b="1" dirty="0" err="1">
                <a:solidFill>
                  <a:srgbClr val="655481"/>
                </a:solidFill>
                <a:latin typeface="Times New Roman" panose="02020603050405020304" pitchFamily="18" charset="0"/>
                <a:cs typeface="Times New Roman" panose="02020603050405020304" pitchFamily="18" charset="0"/>
              </a:rPr>
              <a:t>zriadený</a:t>
            </a:r>
            <a:r>
              <a:rPr lang="cs-CZ" altLang="cs-CZ" sz="2000" b="1" dirty="0">
                <a:solidFill>
                  <a:srgbClr val="655481"/>
                </a:solidFill>
                <a:latin typeface="Times New Roman" panose="02020603050405020304" pitchFamily="18" charset="0"/>
                <a:cs typeface="Times New Roman" panose="02020603050405020304" pitchFamily="18" charset="0"/>
              </a:rPr>
              <a:t> i v bývalých socialistických </a:t>
            </a:r>
            <a:r>
              <a:rPr lang="cs-CZ" altLang="cs-CZ" sz="2000" b="1" dirty="0" err="1">
                <a:solidFill>
                  <a:srgbClr val="655481"/>
                </a:solidFill>
                <a:latin typeface="Times New Roman" panose="02020603050405020304" pitchFamily="18" charset="0"/>
                <a:cs typeface="Times New Roman" panose="02020603050405020304" pitchFamily="18" charset="0"/>
              </a:rPr>
              <a:t>štátoch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napríklad</a:t>
            </a:r>
            <a:r>
              <a:rPr lang="cs-CZ" altLang="cs-CZ" sz="2000" b="1" dirty="0">
                <a:solidFill>
                  <a:srgbClr val="655481"/>
                </a:solidFill>
                <a:latin typeface="Times New Roman" panose="02020603050405020304" pitchFamily="18" charset="0"/>
                <a:cs typeface="Times New Roman" panose="02020603050405020304" pitchFamily="18" charset="0"/>
              </a:rPr>
              <a:t> Maďarsko, Litva, Lotyšsko, Rusko, Rumunsko, Slovinsko, Slovensko, Česko).</a:t>
            </a: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96157452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cs-CZ" altLang="cs-CZ" sz="2000" b="1" dirty="0" err="1">
                <a:solidFill>
                  <a:srgbClr val="655481"/>
                </a:solidFill>
                <a:latin typeface="Times New Roman" panose="02020603050405020304" pitchFamily="18" charset="0"/>
                <a:cs typeface="Times New Roman" panose="02020603050405020304" pitchFamily="18" charset="0"/>
              </a:rPr>
              <a:t>Právna</a:t>
            </a:r>
            <a:r>
              <a:rPr lang="cs-CZ" altLang="cs-CZ" sz="2000" b="1" dirty="0">
                <a:solidFill>
                  <a:srgbClr val="655481"/>
                </a:solidFill>
                <a:latin typeface="Times New Roman" panose="02020603050405020304" pitchFamily="18" charset="0"/>
                <a:cs typeface="Times New Roman" panose="02020603050405020304" pitchFamily="18" charset="0"/>
              </a:rPr>
              <a:t> úprava </a:t>
            </a:r>
            <a:r>
              <a:rPr lang="cs-CZ" altLang="cs-CZ" sz="2000" b="1" dirty="0" err="1">
                <a:solidFill>
                  <a:srgbClr val="655481"/>
                </a:solidFill>
                <a:latin typeface="Times New Roman" panose="02020603050405020304" pitchFamily="18" charset="0"/>
                <a:cs typeface="Times New Roman" panose="02020603050405020304" pitchFamily="18" charset="0"/>
              </a:rPr>
              <a:t>postavenia</a:t>
            </a:r>
            <a:r>
              <a:rPr lang="cs-CZ" altLang="cs-CZ" sz="2000" b="1" dirty="0">
                <a:solidFill>
                  <a:srgbClr val="655481"/>
                </a:solidFill>
                <a:latin typeface="Times New Roman" panose="02020603050405020304" pitchFamily="18" charset="0"/>
                <a:cs typeface="Times New Roman" panose="02020603050405020304" pitchFamily="18" charset="0"/>
              </a:rPr>
              <a:t> ombudsmana </a:t>
            </a:r>
            <a:r>
              <a:rPr lang="cs-CZ" altLang="cs-CZ" sz="2000" b="1" dirty="0" err="1">
                <a:solidFill>
                  <a:srgbClr val="655481"/>
                </a:solidFill>
                <a:latin typeface="Times New Roman" panose="02020603050405020304" pitchFamily="18" charset="0"/>
                <a:cs typeface="Times New Roman" panose="02020603050405020304" pitchFamily="18" charset="0"/>
              </a:rPr>
              <a:t>ako</a:t>
            </a:r>
            <a:r>
              <a:rPr lang="cs-CZ" altLang="cs-CZ" sz="2000" b="1" dirty="0">
                <a:solidFill>
                  <a:srgbClr val="655481"/>
                </a:solidFill>
                <a:latin typeface="Times New Roman" panose="02020603050405020304" pitchFamily="18" charset="0"/>
                <a:cs typeface="Times New Roman" panose="02020603050405020304" pitchFamily="18" charset="0"/>
              </a:rPr>
              <a:t> formy </a:t>
            </a:r>
            <a:r>
              <a:rPr lang="cs-CZ" altLang="cs-CZ" sz="2000" b="1" dirty="0" err="1">
                <a:solidFill>
                  <a:srgbClr val="655481"/>
                </a:solidFill>
                <a:latin typeface="Times New Roman" panose="02020603050405020304" pitchFamily="18" charset="0"/>
                <a:cs typeface="Times New Roman" panose="02020603050405020304" pitchFamily="18" charset="0"/>
              </a:rPr>
              <a:t>štátnej</a:t>
            </a:r>
            <a:r>
              <a:rPr lang="cs-CZ" altLang="cs-CZ" sz="2000" b="1" dirty="0">
                <a:solidFill>
                  <a:srgbClr val="655481"/>
                </a:solidFill>
                <a:latin typeface="Times New Roman" panose="02020603050405020304" pitchFamily="18" charset="0"/>
                <a:cs typeface="Times New Roman" panose="02020603050405020304" pitchFamily="18" charset="0"/>
              </a:rPr>
              <a:t> záruky </a:t>
            </a:r>
            <a:r>
              <a:rPr lang="cs-CZ" altLang="cs-CZ" sz="2000" b="1" dirty="0" err="1">
                <a:solidFill>
                  <a:srgbClr val="655481"/>
                </a:solidFill>
                <a:latin typeface="Times New Roman" panose="02020603050405020304" pitchFamily="18" charset="0"/>
                <a:cs typeface="Times New Roman" panose="02020603050405020304" pitchFamily="18" charset="0"/>
              </a:rPr>
              <a:t>dodržiavania</a:t>
            </a:r>
            <a:r>
              <a:rPr lang="cs-CZ" altLang="cs-CZ" sz="2000" b="1" dirty="0">
                <a:solidFill>
                  <a:srgbClr val="655481"/>
                </a:solidFill>
                <a:latin typeface="Times New Roman" panose="02020603050405020304" pitchFamily="18" charset="0"/>
                <a:cs typeface="Times New Roman" panose="02020603050405020304" pitchFamily="18" charset="0"/>
              </a:rPr>
              <a:t> práv a </a:t>
            </a:r>
            <a:r>
              <a:rPr lang="cs-CZ" altLang="cs-CZ" sz="2000" b="1" dirty="0" err="1">
                <a:solidFill>
                  <a:srgbClr val="655481"/>
                </a:solidFill>
                <a:latin typeface="Times New Roman" panose="02020603050405020304" pitchFamily="18" charset="0"/>
                <a:cs typeface="Times New Roman" panose="02020603050405020304" pitchFamily="18" charset="0"/>
              </a:rPr>
              <a:t>slobôd</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občanov</a:t>
            </a:r>
            <a:r>
              <a:rPr lang="cs-CZ" altLang="cs-CZ" sz="2000" b="1" dirty="0">
                <a:solidFill>
                  <a:srgbClr val="655481"/>
                </a:solidFill>
                <a:latin typeface="Times New Roman" panose="02020603050405020304" pitchFamily="18" charset="0"/>
                <a:cs typeface="Times New Roman" panose="02020603050405020304" pitchFamily="18" charset="0"/>
              </a:rPr>
              <a:t> je v mnohých krajinách zakotvená v ústave (</a:t>
            </a:r>
            <a:r>
              <a:rPr lang="cs-CZ" altLang="cs-CZ" sz="2000" b="1" dirty="0" err="1">
                <a:solidFill>
                  <a:srgbClr val="655481"/>
                </a:solidFill>
                <a:latin typeface="Times New Roman" panose="02020603050405020304" pitchFamily="18" charset="0"/>
                <a:cs typeface="Times New Roman" panose="02020603050405020304" pitchFamily="18" charset="0"/>
              </a:rPr>
              <a:t>napríklad</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vo</a:t>
            </a:r>
            <a:r>
              <a:rPr lang="cs-CZ" altLang="cs-CZ" sz="2000" b="1" dirty="0">
                <a:solidFill>
                  <a:srgbClr val="655481"/>
                </a:solidFill>
                <a:latin typeface="Times New Roman" panose="02020603050405020304" pitchFamily="18" charset="0"/>
                <a:cs typeface="Times New Roman" panose="02020603050405020304" pitchFamily="18" charset="0"/>
              </a:rPr>
              <a:t> Švédsku, Portugalsku, </a:t>
            </a:r>
            <a:r>
              <a:rPr lang="cs-CZ" altLang="cs-CZ" sz="2000" b="1" dirty="0" err="1">
                <a:solidFill>
                  <a:srgbClr val="655481"/>
                </a:solidFill>
                <a:latin typeface="Times New Roman" panose="02020603050405020304" pitchFamily="18" charset="0"/>
                <a:cs typeface="Times New Roman" panose="02020603050405020304" pitchFamily="18" charset="0"/>
              </a:rPr>
              <a:t>Španielsku</a:t>
            </a:r>
            <a:r>
              <a:rPr lang="cs-CZ" altLang="cs-CZ" sz="2000" b="1" dirty="0">
                <a:solidFill>
                  <a:srgbClr val="655481"/>
                </a:solidFill>
                <a:latin typeface="Times New Roman" panose="02020603050405020304" pitchFamily="18" charset="0"/>
                <a:cs typeface="Times New Roman" panose="02020603050405020304" pitchFamily="18" charset="0"/>
              </a:rPr>
              <a:t>, Rumunsku, </a:t>
            </a:r>
            <a:r>
              <a:rPr lang="cs-CZ" altLang="cs-CZ" sz="2000" b="1" dirty="0" err="1">
                <a:solidFill>
                  <a:srgbClr val="655481"/>
                </a:solidFill>
                <a:latin typeface="Times New Roman" panose="02020603050405020304" pitchFamily="18" charset="0"/>
                <a:cs typeface="Times New Roman" panose="02020603050405020304" pitchFamily="18" charset="0"/>
              </a:rPr>
              <a:t>Chorvátsku</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Poľsku</a:t>
            </a:r>
            <a:r>
              <a:rPr lang="cs-CZ" altLang="cs-CZ" sz="2000" b="1" dirty="0">
                <a:solidFill>
                  <a:srgbClr val="655481"/>
                </a:solidFill>
                <a:latin typeface="Times New Roman" panose="02020603050405020304" pitchFamily="18" charset="0"/>
                <a:cs typeface="Times New Roman" panose="02020603050405020304" pitchFamily="18" charset="0"/>
              </a:rPr>
              <a:t>, Maďarsku či na Slovensku), v </a:t>
            </a:r>
            <a:r>
              <a:rPr lang="cs-CZ" altLang="cs-CZ" sz="2000" b="1" dirty="0" err="1">
                <a:solidFill>
                  <a:srgbClr val="655481"/>
                </a:solidFill>
                <a:latin typeface="Times New Roman" panose="02020603050405020304" pitchFamily="18" charset="0"/>
                <a:cs typeface="Times New Roman" panose="02020603050405020304" pitchFamily="18" charset="0"/>
              </a:rPr>
              <a:t>iných</a:t>
            </a:r>
            <a:r>
              <a:rPr lang="cs-CZ" altLang="cs-CZ" sz="2000" b="1" dirty="0">
                <a:solidFill>
                  <a:srgbClr val="655481"/>
                </a:solidFill>
                <a:latin typeface="Times New Roman" panose="02020603050405020304" pitchFamily="18" charset="0"/>
                <a:cs typeface="Times New Roman" panose="02020603050405020304" pitchFamily="18" charset="0"/>
              </a:rPr>
              <a:t> krajinách je jeho </a:t>
            </a:r>
            <a:r>
              <a:rPr lang="cs-CZ" altLang="cs-CZ" sz="2000" b="1" dirty="0" err="1">
                <a:solidFill>
                  <a:srgbClr val="655481"/>
                </a:solidFill>
                <a:latin typeface="Times New Roman" panose="02020603050405020304" pitchFamily="18" charset="0"/>
                <a:cs typeface="Times New Roman" panose="02020603050405020304" pitchFamily="18" charset="0"/>
              </a:rPr>
              <a:t>postavenie</a:t>
            </a:r>
            <a:r>
              <a:rPr lang="cs-CZ" altLang="cs-CZ" sz="2000" b="1" dirty="0">
                <a:solidFill>
                  <a:srgbClr val="655481"/>
                </a:solidFill>
                <a:latin typeface="Times New Roman" panose="02020603050405020304" pitchFamily="18" charset="0"/>
                <a:cs typeface="Times New Roman" panose="02020603050405020304" pitchFamily="18" charset="0"/>
              </a:rPr>
              <a:t> zakotvené len v zákone (</a:t>
            </a:r>
            <a:r>
              <a:rPr lang="cs-CZ" altLang="cs-CZ" sz="2000" b="1" dirty="0" err="1">
                <a:solidFill>
                  <a:srgbClr val="655481"/>
                </a:solidFill>
                <a:latin typeface="Times New Roman" panose="02020603050405020304" pitchFamily="18" charset="0"/>
                <a:cs typeface="Times New Roman" panose="02020603050405020304" pitchFamily="18" charset="0"/>
              </a:rPr>
              <a:t>napríklad</a:t>
            </a:r>
            <a:r>
              <a:rPr lang="cs-CZ" altLang="cs-CZ" sz="2000" b="1" dirty="0">
                <a:solidFill>
                  <a:srgbClr val="655481"/>
                </a:solidFill>
                <a:latin typeface="Times New Roman" panose="02020603050405020304" pitchFamily="18" charset="0"/>
                <a:cs typeface="Times New Roman" panose="02020603050405020304" pitchFamily="18" charset="0"/>
              </a:rPr>
              <a:t> v Česku).</a:t>
            </a: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94833283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V </a:t>
            </a:r>
            <a:r>
              <a:rPr lang="cs-CZ" altLang="cs-CZ" sz="2000" b="1" dirty="0" err="1">
                <a:solidFill>
                  <a:srgbClr val="655481"/>
                </a:solidFill>
                <a:latin typeface="Times New Roman" panose="02020603050405020304" pitchFamily="18" charset="0"/>
                <a:cs typeface="Times New Roman" panose="02020603050405020304" pitchFamily="18" charset="0"/>
              </a:rPr>
              <a:t>niektorých</a:t>
            </a:r>
            <a:r>
              <a:rPr lang="cs-CZ" altLang="cs-CZ" sz="2000" b="1" dirty="0">
                <a:solidFill>
                  <a:srgbClr val="655481"/>
                </a:solidFill>
                <a:latin typeface="Times New Roman" panose="02020603050405020304" pitchFamily="18" charset="0"/>
                <a:cs typeface="Times New Roman" panose="02020603050405020304" pitchFamily="18" charset="0"/>
              </a:rPr>
              <a:t> krajinách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stretávame</a:t>
            </a:r>
            <a:r>
              <a:rPr lang="cs-CZ" altLang="cs-CZ" sz="2000" b="1" dirty="0">
                <a:solidFill>
                  <a:srgbClr val="655481"/>
                </a:solidFill>
                <a:latin typeface="Times New Roman" panose="02020603050405020304" pitchFamily="18" charset="0"/>
                <a:cs typeface="Times New Roman" panose="02020603050405020304" pitchFamily="18" charset="0"/>
              </a:rPr>
              <a:t> s označením </a:t>
            </a:r>
            <a:r>
              <a:rPr lang="cs-CZ" altLang="cs-CZ" sz="2000" b="1" dirty="0" err="1">
                <a:solidFill>
                  <a:srgbClr val="655481"/>
                </a:solidFill>
                <a:latin typeface="Times New Roman" panose="02020603050405020304" pitchFamily="18" charset="0"/>
                <a:cs typeface="Times New Roman" panose="02020603050405020304" pitchFamily="18" charset="0"/>
              </a:rPr>
              <a:t>obhajca</a:t>
            </a:r>
            <a:r>
              <a:rPr lang="cs-CZ" altLang="cs-CZ" sz="2000" b="1" dirty="0">
                <a:solidFill>
                  <a:srgbClr val="655481"/>
                </a:solidFill>
                <a:latin typeface="Times New Roman" panose="02020603050405020304" pitchFamily="18" charset="0"/>
                <a:cs typeface="Times New Roman" panose="02020603050405020304" pitchFamily="18" charset="0"/>
              </a:rPr>
              <a:t>, resp. </a:t>
            </a:r>
            <a:r>
              <a:rPr lang="cs-CZ" altLang="cs-CZ" sz="2000" b="1" dirty="0" err="1">
                <a:solidFill>
                  <a:srgbClr val="655481"/>
                </a:solidFill>
                <a:latin typeface="Times New Roman" panose="02020603050405020304" pitchFamily="18" charset="0"/>
                <a:cs typeface="Times New Roman" panose="02020603050405020304" pitchFamily="18" charset="0"/>
              </a:rPr>
              <a:t>ochranca</a:t>
            </a:r>
            <a:r>
              <a:rPr lang="cs-CZ" altLang="cs-CZ" sz="2000" b="1" dirty="0">
                <a:solidFill>
                  <a:srgbClr val="655481"/>
                </a:solidFill>
                <a:latin typeface="Times New Roman" panose="02020603050405020304" pitchFamily="18" charset="0"/>
                <a:cs typeface="Times New Roman" panose="02020603050405020304" pitchFamily="18" charset="0"/>
              </a:rPr>
              <a:t>. Tak je tomu </a:t>
            </a:r>
            <a:r>
              <a:rPr lang="cs-CZ" altLang="cs-CZ" sz="2000" b="1" dirty="0" err="1">
                <a:solidFill>
                  <a:srgbClr val="655481"/>
                </a:solidFill>
                <a:latin typeface="Times New Roman" panose="02020603050405020304" pitchFamily="18" charset="0"/>
                <a:cs typeface="Times New Roman" panose="02020603050405020304" pitchFamily="18" charset="0"/>
              </a:rPr>
              <a:t>napríklad</a:t>
            </a:r>
            <a:r>
              <a:rPr lang="cs-CZ" altLang="cs-CZ" sz="2000" b="1" dirty="0">
                <a:solidFill>
                  <a:srgbClr val="655481"/>
                </a:solidFill>
                <a:latin typeface="Times New Roman" panose="02020603050405020304" pitchFamily="18" charset="0"/>
                <a:cs typeface="Times New Roman" panose="02020603050405020304" pitchFamily="18" charset="0"/>
              </a:rPr>
              <a:t> v </a:t>
            </a:r>
            <a:r>
              <a:rPr lang="cs-CZ" altLang="cs-CZ" sz="2000" b="1" dirty="0" err="1">
                <a:solidFill>
                  <a:srgbClr val="655481"/>
                </a:solidFill>
                <a:latin typeface="Times New Roman" panose="02020603050405020304" pitchFamily="18" charset="0"/>
                <a:cs typeface="Times New Roman" panose="02020603050405020304" pitchFamily="18" charset="0"/>
              </a:rPr>
              <a:t>Rakúsku</a:t>
            </a:r>
            <a:r>
              <a:rPr lang="cs-CZ" altLang="cs-CZ" sz="2000" b="1" dirty="0">
                <a:solidFill>
                  <a:srgbClr val="655481"/>
                </a:solidFill>
                <a:latin typeface="Times New Roman" panose="02020603050405020304" pitchFamily="18" charset="0"/>
                <a:cs typeface="Times New Roman" panose="02020603050405020304" pitchFamily="18" charset="0"/>
              </a:rPr>
              <a:t>, kde </a:t>
            </a:r>
            <a:r>
              <a:rPr lang="cs-CZ" altLang="cs-CZ" sz="2000" b="1" dirty="0" err="1">
                <a:solidFill>
                  <a:srgbClr val="655481"/>
                </a:solidFill>
                <a:latin typeface="Times New Roman" panose="02020603050405020304" pitchFamily="18" charset="0"/>
                <a:cs typeface="Times New Roman" panose="02020603050405020304" pitchFamily="18" charset="0"/>
              </a:rPr>
              <a:t>pôsobí</a:t>
            </a:r>
            <a:r>
              <a:rPr lang="cs-CZ" altLang="cs-CZ" sz="2000" b="1" dirty="0">
                <a:solidFill>
                  <a:srgbClr val="655481"/>
                </a:solidFill>
                <a:latin typeface="Times New Roman" panose="02020603050405020304" pitchFamily="18" charset="0"/>
                <a:cs typeface="Times New Roman" panose="02020603050405020304" pitchFamily="18" charset="0"/>
              </a:rPr>
              <a:t> ombudsman pod označením „</a:t>
            </a:r>
            <a:r>
              <a:rPr lang="cs-CZ" altLang="cs-CZ" sz="2000" b="1" dirty="0" err="1">
                <a:solidFill>
                  <a:srgbClr val="655481"/>
                </a:solidFill>
                <a:latin typeface="Times New Roman" panose="02020603050405020304" pitchFamily="18" charset="0"/>
                <a:cs typeface="Times New Roman" panose="02020603050405020304" pitchFamily="18" charset="0"/>
              </a:rPr>
              <a:t>Anwalt</a:t>
            </a:r>
            <a:r>
              <a:rPr lang="cs-CZ" altLang="cs-CZ" sz="2000" b="1" dirty="0">
                <a:solidFill>
                  <a:srgbClr val="655481"/>
                </a:solidFill>
                <a:latin typeface="Times New Roman" panose="02020603050405020304" pitchFamily="18" charset="0"/>
                <a:cs typeface="Times New Roman" panose="02020603050405020304" pitchFamily="18" charset="0"/>
              </a:rPr>
              <a:t>“,  v </a:t>
            </a:r>
            <a:r>
              <a:rPr lang="cs-CZ" altLang="cs-CZ" sz="2000" b="1" dirty="0" err="1">
                <a:solidFill>
                  <a:srgbClr val="655481"/>
                </a:solidFill>
                <a:latin typeface="Times New Roman" panose="02020603050405020304" pitchFamily="18" charset="0"/>
                <a:cs typeface="Times New Roman" panose="02020603050405020304" pitchFamily="18" charset="0"/>
              </a:rPr>
              <a:t>Španielsku</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ako</a:t>
            </a:r>
            <a:r>
              <a:rPr lang="cs-CZ" altLang="cs-CZ" sz="2000" b="1" dirty="0">
                <a:solidFill>
                  <a:srgbClr val="655481"/>
                </a:solidFill>
                <a:latin typeface="Times New Roman" panose="02020603050405020304" pitchFamily="18" charset="0"/>
                <a:cs typeface="Times New Roman" panose="02020603050405020304" pitchFamily="18" charset="0"/>
              </a:rPr>
              <a:t> „Defensor </a:t>
            </a:r>
            <a:r>
              <a:rPr lang="cs-CZ" altLang="cs-CZ" sz="2000" b="1" dirty="0" err="1">
                <a:solidFill>
                  <a:srgbClr val="655481"/>
                </a:solidFill>
                <a:latin typeface="Times New Roman" panose="02020603050405020304" pitchFamily="18" charset="0"/>
                <a:cs typeface="Times New Roman" panose="02020603050405020304" pitchFamily="18" charset="0"/>
              </a:rPr>
              <a:t>del</a:t>
            </a:r>
            <a:r>
              <a:rPr lang="cs-CZ" altLang="cs-CZ" sz="2000" b="1" dirty="0">
                <a:solidFill>
                  <a:srgbClr val="655481"/>
                </a:solidFill>
                <a:latin typeface="Times New Roman" panose="02020603050405020304" pitchFamily="18" charset="0"/>
                <a:cs typeface="Times New Roman" panose="02020603050405020304" pitchFamily="18" charset="0"/>
              </a:rPr>
              <a:t> Pueblo“,  Čechách </a:t>
            </a:r>
            <a:r>
              <a:rPr lang="cs-CZ" altLang="cs-CZ" sz="2000" b="1" dirty="0" err="1">
                <a:solidFill>
                  <a:srgbClr val="655481"/>
                </a:solidFill>
                <a:latin typeface="Times New Roman" panose="02020603050405020304" pitchFamily="18" charset="0"/>
                <a:cs typeface="Times New Roman" panose="02020603050405020304" pitchFamily="18" charset="0"/>
              </a:rPr>
              <a:t>ako</a:t>
            </a:r>
            <a:r>
              <a:rPr lang="cs-CZ" altLang="cs-CZ" sz="2000" b="1" dirty="0">
                <a:solidFill>
                  <a:srgbClr val="655481"/>
                </a:solidFill>
                <a:latin typeface="Times New Roman" panose="02020603050405020304" pitchFamily="18" charset="0"/>
                <a:cs typeface="Times New Roman" panose="02020603050405020304" pitchFamily="18" charset="0"/>
              </a:rPr>
              <a:t> „veřejný ochránce práv“, na Slovensku </a:t>
            </a:r>
            <a:r>
              <a:rPr lang="cs-CZ" altLang="cs-CZ" sz="2000" b="1" dirty="0" err="1">
                <a:solidFill>
                  <a:srgbClr val="655481"/>
                </a:solidFill>
                <a:latin typeface="Times New Roman" panose="02020603050405020304" pitchFamily="18" charset="0"/>
                <a:cs typeface="Times New Roman" panose="02020603050405020304" pitchFamily="18" charset="0"/>
              </a:rPr>
              <a:t>ako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verejný</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ochranca</a:t>
            </a:r>
            <a:r>
              <a:rPr lang="cs-CZ" altLang="cs-CZ" sz="2000" b="1" dirty="0">
                <a:solidFill>
                  <a:srgbClr val="655481"/>
                </a:solidFill>
                <a:latin typeface="Times New Roman" panose="02020603050405020304" pitchFamily="18" charset="0"/>
                <a:cs typeface="Times New Roman" panose="02020603050405020304" pitchFamily="18" charset="0"/>
              </a:rPr>
              <a:t> práv“.  V </a:t>
            </a:r>
            <a:r>
              <a:rPr lang="cs-CZ" altLang="cs-CZ" sz="2000" b="1" dirty="0" err="1">
                <a:solidFill>
                  <a:srgbClr val="655481"/>
                </a:solidFill>
                <a:latin typeface="Times New Roman" panose="02020603050405020304" pitchFamily="18" charset="0"/>
                <a:cs typeface="Times New Roman" panose="02020603050405020304" pitchFamily="18" charset="0"/>
              </a:rPr>
              <a:t>Poľsku</a:t>
            </a:r>
            <a:r>
              <a:rPr lang="cs-CZ" altLang="cs-CZ" sz="2000" b="1" dirty="0">
                <a:solidFill>
                  <a:srgbClr val="655481"/>
                </a:solidFill>
                <a:latin typeface="Times New Roman" panose="02020603050405020304" pitchFamily="18" charset="0"/>
                <a:cs typeface="Times New Roman" panose="02020603050405020304" pitchFamily="18" charset="0"/>
              </a:rPr>
              <a:t> vystupuje ombudsman </a:t>
            </a:r>
            <a:r>
              <a:rPr lang="cs-CZ" altLang="cs-CZ" sz="2000" b="1" dirty="0" err="1">
                <a:solidFill>
                  <a:srgbClr val="655481"/>
                </a:solidFill>
                <a:latin typeface="Times New Roman" panose="02020603050405020304" pitchFamily="18" charset="0"/>
                <a:cs typeface="Times New Roman" panose="02020603050405020304" pitchFamily="18" charset="0"/>
              </a:rPr>
              <a:t>ako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rzecznik</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praw</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obywatelskich</a:t>
            </a:r>
            <a:r>
              <a:rPr lang="cs-CZ" altLang="cs-CZ" sz="2000" b="1" dirty="0">
                <a:solidFill>
                  <a:srgbClr val="655481"/>
                </a:solidFill>
                <a:latin typeface="Times New Roman" panose="02020603050405020304" pitchFamily="18" charset="0"/>
                <a:cs typeface="Times New Roman" panose="02020603050405020304" pitchFamily="18" charset="0"/>
              </a:rPr>
              <a:t>“  a </a:t>
            </a:r>
            <a:r>
              <a:rPr lang="cs-CZ" altLang="cs-CZ" sz="2000" b="1" dirty="0" err="1">
                <a:solidFill>
                  <a:srgbClr val="655481"/>
                </a:solidFill>
                <a:latin typeface="Times New Roman" panose="02020603050405020304" pitchFamily="18" charset="0"/>
                <a:cs typeface="Times New Roman" panose="02020603050405020304" pitchFamily="18" charset="0"/>
              </a:rPr>
              <a:t>vo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Francúzsku</a:t>
            </a:r>
            <a:r>
              <a:rPr lang="cs-CZ" altLang="cs-CZ" sz="2000" b="1" dirty="0">
                <a:solidFill>
                  <a:srgbClr val="655481"/>
                </a:solidFill>
                <a:latin typeface="Times New Roman" panose="02020603050405020304" pitchFamily="18" charset="0"/>
                <a:cs typeface="Times New Roman" panose="02020603050405020304" pitchFamily="18" charset="0"/>
              </a:rPr>
              <a:t> je v </a:t>
            </a:r>
            <a:r>
              <a:rPr lang="cs-CZ" altLang="cs-CZ" sz="2000" b="1" dirty="0" err="1">
                <a:solidFill>
                  <a:srgbClr val="655481"/>
                </a:solidFill>
                <a:latin typeface="Times New Roman" panose="02020603050405020304" pitchFamily="18" charset="0"/>
                <a:cs typeface="Times New Roman" panose="02020603050405020304" pitchFamily="18" charset="0"/>
              </a:rPr>
              <a:t>samotnom</a:t>
            </a:r>
            <a:r>
              <a:rPr lang="cs-CZ" altLang="cs-CZ" sz="2000" b="1" dirty="0">
                <a:solidFill>
                  <a:srgbClr val="655481"/>
                </a:solidFill>
                <a:latin typeface="Times New Roman" panose="02020603050405020304" pitchFamily="18" charset="0"/>
                <a:cs typeface="Times New Roman" panose="02020603050405020304" pitchFamily="18" charset="0"/>
              </a:rPr>
              <a:t> názve „</a:t>
            </a:r>
            <a:r>
              <a:rPr lang="cs-CZ" altLang="cs-CZ" sz="2000" b="1" dirty="0" err="1">
                <a:solidFill>
                  <a:srgbClr val="655481"/>
                </a:solidFill>
                <a:latin typeface="Times New Roman" panose="02020603050405020304" pitchFamily="18" charset="0"/>
                <a:cs typeface="Times New Roman" panose="02020603050405020304" pitchFamily="18" charset="0"/>
              </a:rPr>
              <a:t>Mediateur</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zdôraznená</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zmierovacia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funkcia</a:t>
            </a:r>
            <a:r>
              <a:rPr lang="cs-CZ" altLang="cs-CZ" sz="2000" b="1" dirty="0">
                <a:solidFill>
                  <a:srgbClr val="655481"/>
                </a:solidFill>
                <a:latin typeface="Times New Roman" panose="02020603050405020304" pitchFamily="18" charset="0"/>
                <a:cs typeface="Times New Roman" panose="02020603050405020304" pitchFamily="18" charset="0"/>
              </a:rPr>
              <a:t> ombudsmanského </a:t>
            </a:r>
            <a:r>
              <a:rPr lang="cs-CZ" altLang="cs-CZ" sz="2000" b="1" dirty="0" err="1">
                <a:solidFill>
                  <a:srgbClr val="655481"/>
                </a:solidFill>
                <a:latin typeface="Times New Roman" panose="02020603050405020304" pitchFamily="18" charset="0"/>
                <a:cs typeface="Times New Roman" panose="02020603050405020304" pitchFamily="18" charset="0"/>
              </a:rPr>
              <a:t>inštitútu</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Veľkej</a:t>
            </a:r>
            <a:r>
              <a:rPr lang="cs-CZ" altLang="cs-CZ" sz="2000" b="1" dirty="0">
                <a:solidFill>
                  <a:srgbClr val="655481"/>
                </a:solidFill>
                <a:latin typeface="Times New Roman" panose="02020603050405020304" pitchFamily="18" charset="0"/>
                <a:cs typeface="Times New Roman" panose="02020603050405020304" pitchFamily="18" charset="0"/>
              </a:rPr>
              <a:t> Británii </a:t>
            </a:r>
            <a:r>
              <a:rPr lang="cs-CZ" altLang="cs-CZ" sz="2000" b="1" dirty="0" err="1">
                <a:solidFill>
                  <a:srgbClr val="655481"/>
                </a:solidFill>
                <a:latin typeface="Times New Roman" panose="02020603050405020304" pitchFamily="18" charset="0"/>
                <a:cs typeface="Times New Roman" panose="02020603050405020304" pitchFamily="18" charset="0"/>
              </a:rPr>
              <a:t>ako</a:t>
            </a:r>
            <a:r>
              <a:rPr lang="cs-CZ" altLang="cs-CZ" sz="2000" b="1" dirty="0">
                <a:solidFill>
                  <a:srgbClr val="655481"/>
                </a:solidFill>
                <a:latin typeface="Times New Roman" panose="02020603050405020304" pitchFamily="18" charset="0"/>
                <a:cs typeface="Times New Roman" panose="02020603050405020304" pitchFamily="18" charset="0"/>
              </a:rPr>
              <a:t> aj bývalých </a:t>
            </a:r>
            <a:r>
              <a:rPr lang="cs-CZ" altLang="cs-CZ" sz="2000" b="1" dirty="0" err="1">
                <a:solidFill>
                  <a:srgbClr val="655481"/>
                </a:solidFill>
                <a:latin typeface="Times New Roman" panose="02020603050405020304" pitchFamily="18" charset="0"/>
                <a:cs typeface="Times New Roman" panose="02020603050405020304" pitchFamily="18" charset="0"/>
              </a:rPr>
              <a:t>koloniálnych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štátoch</a:t>
            </a:r>
            <a:r>
              <a:rPr lang="cs-CZ" altLang="cs-CZ" sz="2000" b="1" dirty="0">
                <a:solidFill>
                  <a:srgbClr val="655481"/>
                </a:solidFill>
                <a:latin typeface="Times New Roman" panose="02020603050405020304" pitchFamily="18" charset="0"/>
                <a:cs typeface="Times New Roman" panose="02020603050405020304" pitchFamily="18" charset="0"/>
              </a:rPr>
              <a:t> Afriky či v Izraeli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používa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označenie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Commissioner</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prípadne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Commission</a:t>
            </a:r>
            <a:r>
              <a:rPr lang="cs-CZ" altLang="cs-CZ" sz="2000" b="1" dirty="0">
                <a:solidFill>
                  <a:srgbClr val="655481"/>
                </a:solidFill>
                <a:latin typeface="Times New Roman" panose="02020603050405020304" pitchFamily="18" charset="0"/>
                <a:cs typeface="Times New Roman" panose="02020603050405020304" pitchFamily="18" charset="0"/>
              </a:rPr>
              <a:t>“ u </a:t>
            </a:r>
            <a:r>
              <a:rPr lang="cs-CZ" altLang="cs-CZ" sz="2000" b="1" dirty="0" err="1">
                <a:solidFill>
                  <a:srgbClr val="655481"/>
                </a:solidFill>
                <a:latin typeface="Times New Roman" panose="02020603050405020304" pitchFamily="18" charset="0"/>
                <a:cs typeface="Times New Roman" panose="02020603050405020304" pitchFamily="18" charset="0"/>
              </a:rPr>
              <a:t>kolektívneho</a:t>
            </a:r>
            <a:r>
              <a:rPr lang="cs-CZ" altLang="cs-CZ" sz="2000" b="1" dirty="0">
                <a:solidFill>
                  <a:srgbClr val="655481"/>
                </a:solidFill>
                <a:latin typeface="Times New Roman" panose="02020603050405020304" pitchFamily="18" charset="0"/>
                <a:cs typeface="Times New Roman" panose="02020603050405020304" pitchFamily="18" charset="0"/>
              </a:rPr>
              <a:t> orgánu. </a:t>
            </a: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108011437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1347614"/>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Okrem všeobecných </a:t>
            </a:r>
            <a:r>
              <a:rPr lang="cs-CZ" altLang="cs-CZ" sz="2000" b="1" dirty="0" err="1">
                <a:solidFill>
                  <a:srgbClr val="655481"/>
                </a:solidFill>
                <a:latin typeface="Times New Roman" panose="02020603050405020304" pitchFamily="18" charset="0"/>
                <a:cs typeface="Times New Roman" panose="02020603050405020304" pitchFamily="18" charset="0"/>
              </a:rPr>
              <a:t>ombudsmanov</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stretávame</a:t>
            </a:r>
            <a:r>
              <a:rPr lang="cs-CZ" altLang="cs-CZ" sz="2000" b="1" dirty="0">
                <a:solidFill>
                  <a:srgbClr val="655481"/>
                </a:solidFill>
                <a:latin typeface="Times New Roman" panose="02020603050405020304" pitchFamily="18" charset="0"/>
                <a:cs typeface="Times New Roman" panose="02020603050405020304" pitchFamily="18" charset="0"/>
              </a:rPr>
              <a:t> aj so </a:t>
            </a:r>
            <a:r>
              <a:rPr lang="cs-CZ" altLang="cs-CZ" sz="2000" b="1" dirty="0" err="1">
                <a:solidFill>
                  <a:srgbClr val="655481"/>
                </a:solidFill>
                <a:latin typeface="Times New Roman" panose="02020603050405020304" pitchFamily="18" charset="0"/>
                <a:cs typeface="Times New Roman" panose="02020603050405020304" pitchFamily="18" charset="0"/>
              </a:rPr>
              <a:t>zvláštnymi</a:t>
            </a:r>
            <a:r>
              <a:rPr lang="cs-CZ" altLang="cs-CZ" sz="2000" b="1" dirty="0">
                <a:solidFill>
                  <a:srgbClr val="655481"/>
                </a:solidFill>
                <a:latin typeface="Times New Roman" panose="02020603050405020304" pitchFamily="18" charset="0"/>
                <a:cs typeface="Times New Roman" panose="02020603050405020304" pitchFamily="18" charset="0"/>
              </a:rPr>
              <a:t> či </a:t>
            </a:r>
            <a:r>
              <a:rPr lang="cs-CZ" altLang="cs-CZ" sz="2000" b="1" dirty="0" err="1">
                <a:solidFill>
                  <a:srgbClr val="655481"/>
                </a:solidFill>
                <a:latin typeface="Times New Roman" panose="02020603050405020304" pitchFamily="18" charset="0"/>
                <a:cs typeface="Times New Roman" panose="02020603050405020304" pitchFamily="18" charset="0"/>
              </a:rPr>
              <a:t>špeciálnymi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ombudsmanmi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ktorých</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pôsobnosť</a:t>
            </a:r>
            <a:r>
              <a:rPr lang="cs-CZ" altLang="cs-CZ" sz="2000" b="1" dirty="0">
                <a:solidFill>
                  <a:srgbClr val="655481"/>
                </a:solidFill>
                <a:latin typeface="Times New Roman" panose="02020603050405020304" pitchFamily="18" charset="0"/>
                <a:cs typeface="Times New Roman" panose="02020603050405020304" pitchFamily="18" charset="0"/>
              </a:rPr>
              <a:t> je úzko </a:t>
            </a:r>
            <a:r>
              <a:rPr lang="cs-CZ" altLang="cs-CZ" sz="2000" b="1" dirty="0" err="1">
                <a:solidFill>
                  <a:srgbClr val="655481"/>
                </a:solidFill>
                <a:latin typeface="Times New Roman" panose="02020603050405020304" pitchFamily="18" charset="0"/>
                <a:cs typeface="Times New Roman" panose="02020603050405020304" pitchFamily="18" charset="0"/>
              </a:rPr>
              <a:t>špecializovaná</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napríklad</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detský</a:t>
            </a:r>
            <a:r>
              <a:rPr lang="cs-CZ" altLang="cs-CZ" sz="2000" b="1" dirty="0">
                <a:solidFill>
                  <a:srgbClr val="655481"/>
                </a:solidFill>
                <a:latin typeface="Times New Roman" panose="02020603050405020304" pitchFamily="18" charset="0"/>
                <a:cs typeface="Times New Roman" panose="02020603050405020304" pitchFamily="18" charset="0"/>
              </a:rPr>
              <a:t> ombudsman, ombudsman </a:t>
            </a:r>
            <a:r>
              <a:rPr lang="cs-CZ" altLang="cs-CZ" sz="2000" b="1" dirty="0" err="1">
                <a:solidFill>
                  <a:srgbClr val="655481"/>
                </a:solidFill>
                <a:latin typeface="Times New Roman" panose="02020603050405020304" pitchFamily="18" charset="0"/>
                <a:cs typeface="Times New Roman" panose="02020603050405020304" pitchFamily="18" charset="0"/>
              </a:rPr>
              <a:t>pre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väzenstvo</a:t>
            </a:r>
            <a:r>
              <a:rPr lang="cs-CZ" altLang="cs-CZ" sz="2000" b="1" dirty="0">
                <a:solidFill>
                  <a:srgbClr val="655481"/>
                </a:solidFill>
                <a:latin typeface="Times New Roman" panose="02020603050405020304" pitchFamily="18" charset="0"/>
                <a:cs typeface="Times New Roman" panose="02020603050405020304" pitchFamily="18" charset="0"/>
              </a:rPr>
              <a:t>, ombudsman </a:t>
            </a:r>
            <a:r>
              <a:rPr lang="cs-CZ" altLang="cs-CZ" sz="2000" b="1" dirty="0" err="1">
                <a:solidFill>
                  <a:srgbClr val="655481"/>
                </a:solidFill>
                <a:latin typeface="Times New Roman" panose="02020603050405020304" pitchFamily="18" charset="0"/>
                <a:cs typeface="Times New Roman" panose="02020603050405020304" pitchFamily="18" charset="0"/>
              </a:rPr>
              <a:t>pre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cudzincov</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Rovnako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s </a:t>
            </a:r>
            <a:r>
              <a:rPr lang="cs-CZ" altLang="cs-CZ" sz="2000" b="1" dirty="0" err="1">
                <a:solidFill>
                  <a:srgbClr val="655481"/>
                </a:solidFill>
                <a:latin typeface="Times New Roman" panose="02020603050405020304" pitchFamily="18" charset="0"/>
                <a:cs typeface="Times New Roman" panose="02020603050405020304" pitchFamily="18" charset="0"/>
              </a:rPr>
              <a:t>ombudsmanmi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môžeme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stretnúť</a:t>
            </a:r>
            <a:r>
              <a:rPr lang="cs-CZ" altLang="cs-CZ" sz="2000" b="1" dirty="0">
                <a:solidFill>
                  <a:srgbClr val="655481"/>
                </a:solidFill>
                <a:latin typeface="Times New Roman" panose="02020603050405020304" pitchFamily="18" charset="0"/>
                <a:cs typeface="Times New Roman" panose="02020603050405020304" pitchFamily="18" charset="0"/>
              </a:rPr>
              <a:t> v </a:t>
            </a:r>
            <a:r>
              <a:rPr lang="cs-CZ" altLang="cs-CZ" sz="2000" b="1" dirty="0" err="1">
                <a:solidFill>
                  <a:srgbClr val="655481"/>
                </a:solidFill>
                <a:latin typeface="Times New Roman" panose="02020603050405020304" pitchFamily="18" charset="0"/>
                <a:cs typeface="Times New Roman" panose="02020603050405020304" pitchFamily="18" charset="0"/>
              </a:rPr>
              <a:t>súkromnom</a:t>
            </a:r>
            <a:r>
              <a:rPr lang="cs-CZ" altLang="cs-CZ" sz="2000" b="1" dirty="0">
                <a:solidFill>
                  <a:srgbClr val="655481"/>
                </a:solidFill>
                <a:latin typeface="Times New Roman" panose="02020603050405020304" pitchFamily="18" charset="0"/>
                <a:cs typeface="Times New Roman" panose="02020603050405020304" pitchFamily="18" charset="0"/>
              </a:rPr>
              <a:t> sektore (</a:t>
            </a:r>
            <a:r>
              <a:rPr lang="cs-CZ" altLang="cs-CZ" sz="2000" b="1" dirty="0" err="1">
                <a:solidFill>
                  <a:srgbClr val="655481"/>
                </a:solidFill>
                <a:latin typeface="Times New Roman" panose="02020603050405020304" pitchFamily="18" charset="0"/>
                <a:cs typeface="Times New Roman" panose="02020603050405020304" pitchFamily="18" charset="0"/>
              </a:rPr>
              <a:t>najmä</a:t>
            </a:r>
            <a:r>
              <a:rPr lang="cs-CZ" altLang="cs-CZ" sz="2000" b="1" dirty="0">
                <a:solidFill>
                  <a:srgbClr val="655481"/>
                </a:solidFill>
                <a:latin typeface="Times New Roman" panose="02020603050405020304" pitchFamily="18" charset="0"/>
                <a:cs typeface="Times New Roman" panose="02020603050405020304" pitchFamily="18" charset="0"/>
              </a:rPr>
              <a:t> v bankách, </a:t>
            </a:r>
            <a:r>
              <a:rPr lang="cs-CZ" altLang="cs-CZ" sz="2000" b="1" dirty="0" err="1">
                <a:solidFill>
                  <a:srgbClr val="655481"/>
                </a:solidFill>
                <a:latin typeface="Times New Roman" panose="02020603050405020304" pitchFamily="18" charset="0"/>
                <a:cs typeface="Times New Roman" panose="02020603050405020304" pitchFamily="18" charset="0"/>
              </a:rPr>
              <a:t>poisťovniach</a:t>
            </a:r>
            <a:r>
              <a:rPr lang="cs-CZ" altLang="cs-CZ" sz="2000" b="1" dirty="0">
                <a:solidFill>
                  <a:srgbClr val="655481"/>
                </a:solidFill>
                <a:latin typeface="Times New Roman" panose="02020603050405020304" pitchFamily="18" charset="0"/>
                <a:cs typeface="Times New Roman" panose="02020603050405020304" pitchFamily="18" charset="0"/>
              </a:rPr>
              <a:t>), ale aj u politických </a:t>
            </a:r>
            <a:r>
              <a:rPr lang="cs-CZ" altLang="cs-CZ" sz="2000" b="1" dirty="0" err="1">
                <a:solidFill>
                  <a:srgbClr val="655481"/>
                </a:solidFill>
                <a:latin typeface="Times New Roman" panose="02020603050405020304" pitchFamily="18" charset="0"/>
                <a:cs typeface="Times New Roman" panose="02020603050405020304" pitchFamily="18" charset="0"/>
              </a:rPr>
              <a:t>strán</a:t>
            </a:r>
            <a:r>
              <a:rPr lang="cs-CZ" altLang="cs-CZ" sz="2000" b="1" dirty="0">
                <a:solidFill>
                  <a:srgbClr val="655481"/>
                </a:solidFill>
                <a:latin typeface="Times New Roman" panose="02020603050405020304" pitchFamily="18" charset="0"/>
                <a:cs typeface="Times New Roman" panose="02020603050405020304" pitchFamily="18" charset="0"/>
              </a:rPr>
              <a:t>.</a:t>
            </a:r>
          </a:p>
          <a:p>
            <a:endParaRPr lang="cs-CZ" altLang="cs-CZ" sz="2000" b="1" dirty="0">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10641876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555526"/>
            <a:ext cx="8280920" cy="3096344"/>
          </a:xfrm>
          <a:prstGeom prst="rect">
            <a:avLst/>
          </a:prstGeom>
        </p:spPr>
        <p:txBody>
          <a:bodyPr>
            <a:noAutofit/>
          </a:bodyPr>
          <a:lstStyle/>
          <a:p>
            <a:r>
              <a:rPr lang="cs-CZ" altLang="cs-CZ" sz="2000" b="1" dirty="0">
                <a:solidFill>
                  <a:srgbClr val="655481"/>
                </a:solidFill>
                <a:latin typeface="Times New Roman" panose="02020603050405020304" pitchFamily="18" charset="0"/>
                <a:cs typeface="Times New Roman" panose="02020603050405020304" pitchFamily="18" charset="0"/>
              </a:rPr>
              <a:t>Ombudsman – </a:t>
            </a:r>
            <a:r>
              <a:rPr lang="cs-CZ" altLang="cs-CZ" sz="2000" b="1" dirty="0" err="1">
                <a:solidFill>
                  <a:srgbClr val="655481"/>
                </a:solidFill>
                <a:latin typeface="Times New Roman" panose="02020603050405020304" pitchFamily="18" charset="0"/>
                <a:cs typeface="Times New Roman" panose="02020603050405020304" pitchFamily="18" charset="0"/>
              </a:rPr>
              <a:t>verejný</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ochranca</a:t>
            </a:r>
            <a:r>
              <a:rPr lang="cs-CZ" altLang="cs-CZ" sz="2000" b="1" dirty="0">
                <a:solidFill>
                  <a:srgbClr val="655481"/>
                </a:solidFill>
                <a:latin typeface="Times New Roman" panose="02020603050405020304" pitchFamily="18" charset="0"/>
                <a:cs typeface="Times New Roman" panose="02020603050405020304" pitchFamily="18" charset="0"/>
              </a:rPr>
              <a:t> práv</a:t>
            </a:r>
          </a:p>
          <a:p>
            <a:r>
              <a:rPr lang="cs-CZ" altLang="cs-CZ" sz="2000" b="1" dirty="0">
                <a:solidFill>
                  <a:srgbClr val="655481"/>
                </a:solidFill>
                <a:latin typeface="Times New Roman" panose="02020603050405020304" pitchFamily="18" charset="0"/>
                <a:cs typeface="Times New Roman" panose="02020603050405020304" pitchFamily="18" charset="0"/>
              </a:rPr>
              <a:t>Ombudsman je </a:t>
            </a:r>
            <a:r>
              <a:rPr lang="cs-CZ" altLang="cs-CZ" sz="2000" b="1" dirty="0" err="1">
                <a:solidFill>
                  <a:srgbClr val="655481"/>
                </a:solidFill>
                <a:latin typeface="Times New Roman" panose="02020603050405020304" pitchFamily="18" charset="0"/>
                <a:cs typeface="Times New Roman" panose="02020603050405020304" pitchFamily="18" charset="0"/>
              </a:rPr>
              <a:t>predstaviteľ</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nežného</a:t>
            </a:r>
            <a:r>
              <a:rPr lang="cs-CZ" altLang="cs-CZ" sz="2000" b="1" dirty="0">
                <a:solidFill>
                  <a:srgbClr val="655481"/>
                </a:solidFill>
                <a:latin typeface="Times New Roman" panose="02020603050405020304" pitchFamily="18" charset="0"/>
                <a:cs typeface="Times New Roman" panose="02020603050405020304" pitchFamily="18" charset="0"/>
              </a:rPr>
              <a:t> práva (</a:t>
            </a:r>
            <a:r>
              <a:rPr lang="cs-CZ" altLang="cs-CZ" sz="2000" b="1" dirty="0" err="1">
                <a:solidFill>
                  <a:srgbClr val="655481"/>
                </a:solidFill>
                <a:latin typeface="Times New Roman" panose="02020603050405020304" pitchFamily="18" charset="0"/>
                <a:cs typeface="Times New Roman" panose="02020603050405020304" pitchFamily="18" charset="0"/>
              </a:rPr>
              <a:t>priamo</a:t>
            </a:r>
            <a:r>
              <a:rPr lang="cs-CZ" altLang="cs-CZ" sz="2000" b="1" dirty="0">
                <a:solidFill>
                  <a:srgbClr val="655481"/>
                </a:solidFill>
                <a:latin typeface="Times New Roman" panose="02020603050405020304" pitchFamily="18" charset="0"/>
                <a:cs typeface="Times New Roman" panose="02020603050405020304" pitchFamily="18" charset="0"/>
              </a:rPr>
              <a:t> nedisponuje rozhodovacími a </a:t>
            </a:r>
            <a:r>
              <a:rPr lang="cs-CZ" altLang="cs-CZ" sz="2000" b="1" dirty="0" err="1">
                <a:solidFill>
                  <a:srgbClr val="655481"/>
                </a:solidFill>
                <a:latin typeface="Times New Roman" panose="02020603050405020304" pitchFamily="18" charset="0"/>
                <a:cs typeface="Times New Roman" panose="02020603050405020304" pitchFamily="18" charset="0"/>
              </a:rPr>
              <a:t>sankčnými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právomocami</a:t>
            </a:r>
            <a:r>
              <a:rPr lang="cs-CZ" altLang="cs-CZ" sz="2000" b="1" dirty="0">
                <a:solidFill>
                  <a:srgbClr val="655481"/>
                </a:solidFill>
                <a:latin typeface="Times New Roman" panose="02020603050405020304" pitchFamily="18" charset="0"/>
                <a:cs typeface="Times New Roman" panose="02020603050405020304" pitchFamily="18" charset="0"/>
              </a:rPr>
              <a:t>). </a:t>
            </a:r>
          </a:p>
          <a:p>
            <a:r>
              <a:rPr lang="cs-CZ" altLang="cs-CZ" sz="2000" b="1" dirty="0" err="1">
                <a:solidFill>
                  <a:srgbClr val="655481"/>
                </a:solidFill>
                <a:latin typeface="Times New Roman" panose="02020603050405020304" pitchFamily="18" charset="0"/>
                <a:cs typeface="Times New Roman" panose="02020603050405020304" pitchFamily="18" charset="0"/>
              </a:rPr>
              <a:t>Najčastejšie</a:t>
            </a:r>
            <a:r>
              <a:rPr lang="cs-CZ" altLang="cs-CZ" sz="2000" b="1" dirty="0">
                <a:solidFill>
                  <a:srgbClr val="655481"/>
                </a:solidFill>
                <a:latin typeface="Times New Roman" panose="02020603050405020304" pitchFamily="18" charset="0"/>
                <a:cs typeface="Times New Roman" panose="02020603050405020304" pitchFamily="18" charset="0"/>
              </a:rPr>
              <a:t> koná </a:t>
            </a:r>
            <a:r>
              <a:rPr lang="cs-CZ" altLang="cs-CZ" sz="2000" b="1" dirty="0" err="1">
                <a:solidFill>
                  <a:srgbClr val="655481"/>
                </a:solidFill>
                <a:latin typeface="Times New Roman" panose="02020603050405020304" pitchFamily="18" charset="0"/>
                <a:cs typeface="Times New Roman" panose="02020603050405020304" pitchFamily="18" charset="0"/>
              </a:rPr>
              <a:t>voči</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orgánom</a:t>
            </a:r>
            <a:r>
              <a:rPr lang="cs-CZ" altLang="cs-CZ" sz="2000" b="1" dirty="0">
                <a:solidFill>
                  <a:srgbClr val="655481"/>
                </a:solidFill>
                <a:latin typeface="Times New Roman" panose="02020603050405020304" pitchFamily="18" charset="0"/>
                <a:cs typeface="Times New Roman" panose="02020603050405020304" pitchFamily="18" charset="0"/>
              </a:rPr>
              <a:t> VS. Jeho </a:t>
            </a:r>
            <a:r>
              <a:rPr lang="cs-CZ" altLang="cs-CZ" sz="2000" b="1" dirty="0" err="1">
                <a:solidFill>
                  <a:srgbClr val="655481"/>
                </a:solidFill>
                <a:latin typeface="Times New Roman" panose="02020603050405020304" pitchFamily="18" charset="0"/>
                <a:cs typeface="Times New Roman" panose="02020603050405020304" pitchFamily="18" charset="0"/>
              </a:rPr>
              <a:t>hlavným</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postupom</a:t>
            </a:r>
            <a:r>
              <a:rPr lang="cs-CZ" altLang="cs-CZ" sz="2000" b="1" dirty="0">
                <a:solidFill>
                  <a:srgbClr val="655481"/>
                </a:solidFill>
                <a:latin typeface="Times New Roman" panose="02020603050405020304" pitchFamily="18" charset="0"/>
                <a:cs typeface="Times New Roman" panose="02020603050405020304" pitchFamily="18" charset="0"/>
              </a:rPr>
              <a:t> je </a:t>
            </a:r>
            <a:r>
              <a:rPr lang="cs-CZ" altLang="cs-CZ" sz="2000" b="1" dirty="0" err="1">
                <a:solidFill>
                  <a:srgbClr val="655481"/>
                </a:solidFill>
                <a:latin typeface="Times New Roman" panose="02020603050405020304" pitchFamily="18" charset="0"/>
                <a:cs typeface="Times New Roman" panose="02020603050405020304" pitchFamily="18" charset="0"/>
              </a:rPr>
              <a:t>komunikovať</a:t>
            </a:r>
            <a:r>
              <a:rPr lang="cs-CZ" altLang="cs-CZ" sz="2000" b="1" dirty="0">
                <a:solidFill>
                  <a:srgbClr val="655481"/>
                </a:solidFill>
                <a:latin typeface="Times New Roman" panose="02020603050405020304" pitchFamily="18" charset="0"/>
                <a:cs typeface="Times New Roman" panose="02020603050405020304" pitchFamily="18" charset="0"/>
              </a:rPr>
              <a:t> s </a:t>
            </a:r>
            <a:r>
              <a:rPr lang="cs-CZ" altLang="cs-CZ" sz="2000" b="1" dirty="0" err="1">
                <a:solidFill>
                  <a:srgbClr val="655481"/>
                </a:solidFill>
                <a:latin typeface="Times New Roman" panose="02020603050405020304" pitchFamily="18" charset="0"/>
                <a:cs typeface="Times New Roman" panose="02020603050405020304" pitchFamily="18" charset="0"/>
              </a:rPr>
              <a:t>orgánmi</a:t>
            </a:r>
            <a:r>
              <a:rPr lang="cs-CZ" altLang="cs-CZ" sz="2000" b="1" dirty="0">
                <a:solidFill>
                  <a:srgbClr val="655481"/>
                </a:solidFill>
                <a:latin typeface="Times New Roman" panose="02020603050405020304" pitchFamily="18" charset="0"/>
                <a:cs typeface="Times New Roman" panose="02020603050405020304" pitchFamily="18" charset="0"/>
              </a:rPr>
              <a:t>, vstupuje do nich a vyžaduje si </a:t>
            </a:r>
            <a:r>
              <a:rPr lang="cs-CZ" altLang="cs-CZ" sz="2000" b="1" dirty="0" err="1">
                <a:solidFill>
                  <a:srgbClr val="655481"/>
                </a:solidFill>
                <a:latin typeface="Times New Roman" panose="02020603050405020304" pitchFamily="18" charset="0"/>
                <a:cs typeface="Times New Roman" panose="02020603050405020304" pitchFamily="18" charset="0"/>
              </a:rPr>
              <a:t>rôzne</a:t>
            </a:r>
            <a:r>
              <a:rPr lang="cs-CZ" altLang="cs-CZ" sz="2000" b="1" dirty="0">
                <a:solidFill>
                  <a:srgbClr val="655481"/>
                </a:solidFill>
                <a:latin typeface="Times New Roman" panose="02020603050405020304" pitchFamily="18" charset="0"/>
                <a:cs typeface="Times New Roman" panose="02020603050405020304" pitchFamily="18" charset="0"/>
              </a:rPr>
              <a:t> dokumenty, </a:t>
            </a:r>
            <a:r>
              <a:rPr lang="cs-CZ" altLang="cs-CZ" sz="2000" b="1" dirty="0" err="1">
                <a:solidFill>
                  <a:srgbClr val="655481"/>
                </a:solidFill>
                <a:latin typeface="Times New Roman" panose="02020603050405020304" pitchFamily="18" charset="0"/>
                <a:cs typeface="Times New Roman" panose="02020603050405020304" pitchFamily="18" charset="0"/>
              </a:rPr>
              <a:t>žiada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vysvetlenia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môže</a:t>
            </a:r>
            <a:r>
              <a:rPr lang="cs-CZ" altLang="cs-CZ" sz="2000" b="1" dirty="0">
                <a:solidFill>
                  <a:srgbClr val="655481"/>
                </a:solidFill>
                <a:latin typeface="Times New Roman" panose="02020603050405020304" pitchFamily="18" charset="0"/>
                <a:cs typeface="Times New Roman" panose="02020603050405020304" pitchFamily="18" charset="0"/>
              </a:rPr>
              <a:t> si </a:t>
            </a:r>
            <a:r>
              <a:rPr lang="cs-CZ" altLang="cs-CZ" sz="2000" b="1" dirty="0" err="1">
                <a:solidFill>
                  <a:srgbClr val="655481"/>
                </a:solidFill>
                <a:latin typeface="Times New Roman" panose="02020603050405020304" pitchFamily="18" charset="0"/>
                <a:cs typeface="Times New Roman" panose="02020603050405020304" pitchFamily="18" charset="0"/>
              </a:rPr>
              <a:t>zabezpečiť</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dôkazy</a:t>
            </a:r>
            <a:r>
              <a:rPr lang="cs-CZ" altLang="cs-CZ" sz="2000" b="1" dirty="0">
                <a:solidFill>
                  <a:srgbClr val="655481"/>
                </a:solidFill>
                <a:latin typeface="Times New Roman" panose="02020603050405020304" pitchFamily="18" charset="0"/>
                <a:cs typeface="Times New Roman" panose="02020603050405020304" pitchFamily="18" charset="0"/>
              </a:rPr>
              <a:t> na </a:t>
            </a:r>
            <a:r>
              <a:rPr lang="cs-CZ" altLang="cs-CZ" sz="2000" b="1" dirty="0" err="1">
                <a:solidFill>
                  <a:srgbClr val="655481"/>
                </a:solidFill>
                <a:latin typeface="Times New Roman" panose="02020603050405020304" pitchFamily="18" charset="0"/>
                <a:cs typeface="Times New Roman" panose="02020603050405020304" pitchFamily="18" charset="0"/>
              </a:rPr>
              <a:t>svoju</a:t>
            </a:r>
            <a:r>
              <a:rPr lang="cs-CZ" altLang="cs-CZ" sz="2000" b="1" dirty="0">
                <a:solidFill>
                  <a:srgbClr val="655481"/>
                </a:solidFill>
                <a:latin typeface="Times New Roman" panose="02020603050405020304" pitchFamily="18" charset="0"/>
                <a:cs typeface="Times New Roman" panose="02020603050405020304" pitchFamily="18" charset="0"/>
              </a:rPr>
              <a:t> obranu. </a:t>
            </a:r>
          </a:p>
          <a:p>
            <a:r>
              <a:rPr lang="cs-CZ" altLang="cs-CZ" sz="2000" b="1" dirty="0" err="1">
                <a:solidFill>
                  <a:srgbClr val="655481"/>
                </a:solidFill>
                <a:latin typeface="Times New Roman" panose="02020603050405020304" pitchFamily="18" charset="0"/>
                <a:cs typeface="Times New Roman" panose="02020603050405020304" pitchFamily="18" charset="0"/>
              </a:rPr>
              <a:t>Ak</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zistí</a:t>
            </a:r>
            <a:r>
              <a:rPr lang="cs-CZ" altLang="cs-CZ" sz="2000" b="1" dirty="0">
                <a:solidFill>
                  <a:srgbClr val="655481"/>
                </a:solidFill>
                <a:latin typeface="Times New Roman" panose="02020603050405020304" pitchFamily="18" charset="0"/>
                <a:cs typeface="Times New Roman" panose="02020603050405020304" pitchFamily="18" charset="0"/>
              </a:rPr>
              <a:t>, že došlo k </a:t>
            </a:r>
            <a:r>
              <a:rPr lang="cs-CZ" altLang="cs-CZ" sz="2000" b="1" dirty="0" err="1">
                <a:solidFill>
                  <a:srgbClr val="655481"/>
                </a:solidFill>
                <a:latin typeface="Times New Roman" panose="02020603050405020304" pitchFamily="18" charset="0"/>
                <a:cs typeface="Times New Roman" panose="02020603050405020304" pitchFamily="18" charset="0"/>
              </a:rPr>
              <a:t>porušeniu</a:t>
            </a:r>
            <a:r>
              <a:rPr lang="cs-CZ" altLang="cs-CZ" sz="2000" b="1" dirty="0">
                <a:solidFill>
                  <a:srgbClr val="655481"/>
                </a:solidFill>
                <a:latin typeface="Times New Roman" panose="02020603050405020304" pitchFamily="18" charset="0"/>
                <a:cs typeface="Times New Roman" panose="02020603050405020304" pitchFamily="18" charset="0"/>
              </a:rPr>
              <a:t> práva, má právo </a:t>
            </a:r>
            <a:r>
              <a:rPr lang="cs-CZ" altLang="cs-CZ" sz="2000" b="1" dirty="0" err="1">
                <a:solidFill>
                  <a:srgbClr val="655481"/>
                </a:solidFill>
                <a:latin typeface="Times New Roman" panose="02020603050405020304" pitchFamily="18" charset="0"/>
                <a:cs typeface="Times New Roman" panose="02020603050405020304" pitchFamily="18" charset="0"/>
              </a:rPr>
              <a:t>požadovať</a:t>
            </a:r>
            <a:r>
              <a:rPr lang="cs-CZ" altLang="cs-CZ" sz="2000" b="1" dirty="0">
                <a:solidFill>
                  <a:srgbClr val="655481"/>
                </a:solidFill>
                <a:latin typeface="Times New Roman" panose="02020603050405020304" pitchFamily="18" charset="0"/>
                <a:cs typeface="Times New Roman" panose="02020603050405020304" pitchFamily="18" charset="0"/>
              </a:rPr>
              <a:t> nápravu. </a:t>
            </a:r>
            <a:r>
              <a:rPr lang="cs-CZ" altLang="cs-CZ" sz="2000" b="1" dirty="0" err="1">
                <a:solidFill>
                  <a:srgbClr val="655481"/>
                </a:solidFill>
                <a:latin typeface="Times New Roman" panose="02020603050405020304" pitchFamily="18" charset="0"/>
                <a:cs typeface="Times New Roman" panose="02020603050405020304" pitchFamily="18" charset="0"/>
              </a:rPr>
              <a:t>Ak</a:t>
            </a:r>
            <a:r>
              <a:rPr lang="cs-CZ" altLang="cs-CZ" sz="2000" b="1" dirty="0">
                <a:solidFill>
                  <a:srgbClr val="655481"/>
                </a:solidFill>
                <a:latin typeface="Times New Roman" panose="02020603050405020304" pitchFamily="18" charset="0"/>
                <a:cs typeface="Times New Roman" panose="02020603050405020304" pitchFamily="18" charset="0"/>
              </a:rPr>
              <a:t> orgán </a:t>
            </a:r>
            <a:r>
              <a:rPr lang="cs-CZ" altLang="cs-CZ" sz="2000" b="1" dirty="0" err="1">
                <a:solidFill>
                  <a:srgbClr val="655481"/>
                </a:solidFill>
                <a:latin typeface="Times New Roman" panose="02020603050405020304" pitchFamily="18" charset="0"/>
                <a:cs typeface="Times New Roman" panose="02020603050405020304" pitchFamily="18" charset="0"/>
              </a:rPr>
              <a:t>požiadaný</a:t>
            </a:r>
            <a:r>
              <a:rPr lang="cs-CZ" altLang="cs-CZ" sz="2000" b="1" dirty="0">
                <a:solidFill>
                  <a:srgbClr val="655481"/>
                </a:solidFill>
                <a:latin typeface="Times New Roman" panose="02020603050405020304" pitchFamily="18" charset="0"/>
                <a:cs typeface="Times New Roman" panose="02020603050405020304" pitchFamily="18" charset="0"/>
              </a:rPr>
              <a:t> o nápravu nekoná, ombudsman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môže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obrátiť</a:t>
            </a:r>
            <a:r>
              <a:rPr lang="cs-CZ" altLang="cs-CZ" sz="2000" b="1" dirty="0">
                <a:solidFill>
                  <a:srgbClr val="655481"/>
                </a:solidFill>
                <a:latin typeface="Times New Roman" panose="02020603050405020304" pitchFamily="18" charset="0"/>
                <a:cs typeface="Times New Roman" panose="02020603050405020304" pitchFamily="18" charset="0"/>
              </a:rPr>
              <a:t> na vyšší orgán so </a:t>
            </a:r>
            <a:r>
              <a:rPr lang="cs-CZ" altLang="cs-CZ" sz="2000" b="1" dirty="0" err="1">
                <a:solidFill>
                  <a:srgbClr val="655481"/>
                </a:solidFill>
                <a:latin typeface="Times New Roman" panose="02020603050405020304" pitchFamily="18" charset="0"/>
                <a:cs typeface="Times New Roman" panose="02020603050405020304" pitchFamily="18" charset="0"/>
              </a:rPr>
              <a:t>žiadosťou</a:t>
            </a:r>
            <a:r>
              <a:rPr lang="cs-CZ" altLang="cs-CZ" sz="2000" b="1" dirty="0">
                <a:solidFill>
                  <a:srgbClr val="655481"/>
                </a:solidFill>
                <a:latin typeface="Times New Roman" panose="02020603050405020304" pitchFamily="18" charset="0"/>
                <a:cs typeface="Times New Roman" panose="02020603050405020304" pitchFamily="18" charset="0"/>
              </a:rPr>
              <a:t> o nápravu. </a:t>
            </a:r>
            <a:r>
              <a:rPr lang="cs-CZ" altLang="cs-CZ" sz="2000" b="1" dirty="0" err="1">
                <a:solidFill>
                  <a:srgbClr val="655481"/>
                </a:solidFill>
                <a:latin typeface="Times New Roman" panose="02020603050405020304" pitchFamily="18" charset="0"/>
                <a:cs typeface="Times New Roman" panose="02020603050405020304" pitchFamily="18" charset="0"/>
              </a:rPr>
              <a:t>Ak</a:t>
            </a:r>
            <a:r>
              <a:rPr lang="cs-CZ" altLang="cs-CZ" sz="2000" b="1" dirty="0">
                <a:solidFill>
                  <a:srgbClr val="655481"/>
                </a:solidFill>
                <a:latin typeface="Times New Roman" panose="02020603050405020304" pitchFamily="18" charset="0"/>
                <a:cs typeface="Times New Roman" panose="02020603050405020304" pitchFamily="18" charset="0"/>
              </a:rPr>
              <a:t> nekoná ani ten, ombudsman </a:t>
            </a:r>
            <a:r>
              <a:rPr lang="cs-CZ" altLang="cs-CZ" sz="2000" b="1" dirty="0" err="1">
                <a:solidFill>
                  <a:srgbClr val="655481"/>
                </a:solidFill>
                <a:latin typeface="Times New Roman" panose="02020603050405020304" pitchFamily="18" charset="0"/>
                <a:cs typeface="Times New Roman" panose="02020603050405020304" pitchFamily="18" charset="0"/>
              </a:rPr>
              <a:t>sa</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môže</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obrátiť</a:t>
            </a:r>
            <a:r>
              <a:rPr lang="cs-CZ" altLang="cs-CZ" sz="2000" b="1" dirty="0">
                <a:solidFill>
                  <a:srgbClr val="655481"/>
                </a:solidFill>
                <a:latin typeface="Times New Roman" panose="02020603050405020304" pitchFamily="18" charset="0"/>
                <a:cs typeface="Times New Roman" panose="02020603050405020304" pitchFamily="18" charset="0"/>
              </a:rPr>
              <a:t> na vládu </a:t>
            </a:r>
            <a:r>
              <a:rPr lang="cs-CZ" altLang="cs-CZ" sz="2000" b="1" dirty="0" err="1">
                <a:solidFill>
                  <a:srgbClr val="655481"/>
                </a:solidFill>
                <a:latin typeface="Times New Roman" panose="02020603050405020304" pitchFamily="18" charset="0"/>
                <a:cs typeface="Times New Roman" panose="02020603050405020304" pitchFamily="18" charset="0"/>
              </a:rPr>
              <a:t>alebo</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iný</a:t>
            </a:r>
            <a:r>
              <a:rPr lang="cs-CZ" altLang="cs-CZ" sz="2000" b="1" dirty="0">
                <a:solidFill>
                  <a:srgbClr val="655481"/>
                </a:solidFill>
                <a:latin typeface="Times New Roman" panose="02020603050405020304" pitchFamily="18" charset="0"/>
                <a:cs typeface="Times New Roman" panose="02020603050405020304" pitchFamily="18" charset="0"/>
              </a:rPr>
              <a:t> </a:t>
            </a:r>
            <a:r>
              <a:rPr lang="cs-CZ" altLang="cs-CZ" sz="2000" b="1" dirty="0" err="1">
                <a:solidFill>
                  <a:srgbClr val="655481"/>
                </a:solidFill>
                <a:latin typeface="Times New Roman" panose="02020603050405020304" pitchFamily="18" charset="0"/>
                <a:cs typeface="Times New Roman" panose="02020603050405020304" pitchFamily="18" charset="0"/>
              </a:rPr>
              <a:t>ústredný</a:t>
            </a:r>
            <a:r>
              <a:rPr lang="cs-CZ" altLang="cs-CZ" sz="2000" b="1" dirty="0">
                <a:solidFill>
                  <a:srgbClr val="655481"/>
                </a:solidFill>
                <a:latin typeface="Times New Roman" panose="02020603050405020304" pitchFamily="18" charset="0"/>
                <a:cs typeface="Times New Roman" panose="02020603050405020304" pitchFamily="18" charset="0"/>
              </a:rPr>
              <a:t> orgán </a:t>
            </a:r>
            <a:r>
              <a:rPr lang="cs-CZ" altLang="cs-CZ" sz="2000" b="1" dirty="0" err="1">
                <a:solidFill>
                  <a:srgbClr val="655481"/>
                </a:solidFill>
                <a:latin typeface="Times New Roman" panose="02020603050405020304" pitchFamily="18" charset="0"/>
                <a:cs typeface="Times New Roman" panose="02020603050405020304" pitchFamily="18" charset="0"/>
              </a:rPr>
              <a:t>štátnej</a:t>
            </a:r>
            <a:r>
              <a:rPr lang="cs-CZ" altLang="cs-CZ" sz="2000" b="1" dirty="0">
                <a:solidFill>
                  <a:srgbClr val="655481"/>
                </a:solidFill>
                <a:latin typeface="Times New Roman" panose="02020603050405020304" pitchFamily="18" charset="0"/>
                <a:cs typeface="Times New Roman" panose="02020603050405020304" pitchFamily="18" charset="0"/>
              </a:rPr>
              <a:t> správy (</a:t>
            </a:r>
            <a:r>
              <a:rPr lang="cs-CZ" altLang="cs-CZ" sz="2000" b="1" dirty="0" err="1">
                <a:solidFill>
                  <a:srgbClr val="655481"/>
                </a:solidFill>
                <a:latin typeface="Times New Roman" panose="02020603050405020304" pitchFamily="18" charset="0"/>
                <a:cs typeface="Times New Roman" panose="02020603050405020304" pitchFamily="18" charset="0"/>
              </a:rPr>
              <a:t>napr</a:t>
            </a:r>
            <a:r>
              <a:rPr lang="cs-CZ" altLang="cs-CZ" sz="2000" b="1" dirty="0">
                <a:solidFill>
                  <a:srgbClr val="655481"/>
                </a:solidFill>
                <a:latin typeface="Times New Roman" panose="02020603050405020304" pitchFamily="18" charset="0"/>
                <a:cs typeface="Times New Roman" panose="02020603050405020304" pitchFamily="18" charset="0"/>
              </a:rPr>
              <a:t>. ministerstvo) </a:t>
            </a:r>
          </a:p>
          <a:p>
            <a:r>
              <a:rPr lang="cs-CZ" altLang="cs-CZ" sz="2000" b="1" dirty="0" err="1">
                <a:solidFill>
                  <a:srgbClr val="655481"/>
                </a:solidFill>
                <a:latin typeface="Times New Roman" panose="02020603050405020304" pitchFamily="18" charset="0"/>
                <a:cs typeface="Times New Roman" panose="02020603050405020304" pitchFamily="18" charset="0"/>
              </a:rPr>
              <a:t>Ak</a:t>
            </a:r>
            <a:r>
              <a:rPr lang="cs-CZ" altLang="cs-CZ" sz="2000" b="1" dirty="0">
                <a:solidFill>
                  <a:srgbClr val="655481"/>
                </a:solidFill>
                <a:latin typeface="Times New Roman" panose="02020603050405020304" pitchFamily="18" charset="0"/>
                <a:cs typeface="Times New Roman" panose="02020603050405020304" pitchFamily="18" charset="0"/>
              </a:rPr>
              <a:t> krajina má ombudsmana, je považovaná za </a:t>
            </a:r>
            <a:r>
              <a:rPr lang="cs-CZ" altLang="cs-CZ" sz="2000" b="1" dirty="0" err="1">
                <a:solidFill>
                  <a:srgbClr val="655481"/>
                </a:solidFill>
                <a:latin typeface="Times New Roman" panose="02020603050405020304" pitchFamily="18" charset="0"/>
                <a:cs typeface="Times New Roman" panose="02020603050405020304" pitchFamily="18" charset="0"/>
              </a:rPr>
              <a:t>demokratickú</a:t>
            </a:r>
            <a:r>
              <a:rPr lang="cs-CZ" altLang="cs-CZ" sz="2000" b="1" dirty="0">
                <a:solidFill>
                  <a:srgbClr val="655481"/>
                </a:solidFill>
                <a:latin typeface="Times New Roman" panose="02020603050405020304" pitchFamily="18" charset="0"/>
                <a:cs typeface="Times New Roman" panose="02020603050405020304" pitchFamily="18" charset="0"/>
              </a:rPr>
              <a:t> (požaduje to Rada EÚ) </a:t>
            </a:r>
          </a:p>
          <a:p>
            <a:endParaRPr lang="cs-CZ" altLang="cs-CZ" sz="2000" b="1" dirty="0">
              <a:solidFill>
                <a:srgbClr val="65548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19947019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31540" y="555526"/>
            <a:ext cx="8280920" cy="3096344"/>
          </a:xfrm>
          <a:prstGeom prst="rect">
            <a:avLst/>
          </a:prstGeom>
        </p:spPr>
        <p:txBody>
          <a:bodyPr>
            <a:noAutofit/>
          </a:bodyPr>
          <a:lstStyle/>
          <a:p>
            <a:endParaRPr lang="sk-SK" sz="1800" b="1" dirty="0"/>
          </a:p>
          <a:p>
            <a:endParaRPr lang="sk-SK" sz="1800" b="1" dirty="0"/>
          </a:p>
          <a:p>
            <a:endParaRPr lang="sk-SK" sz="1800" b="1" dirty="0"/>
          </a:p>
          <a:p>
            <a:r>
              <a:rPr lang="sk-SK" sz="1800" b="1" dirty="0"/>
              <a:t>Tento úrad má vo svete silnú moc a silné postavenie</a:t>
            </a:r>
          </a:p>
          <a:p>
            <a:r>
              <a:rPr lang="sk-SK" sz="1800" b="1" dirty="0"/>
              <a:t>kladie sa dôraz na to, kto ombudsmanom bude</a:t>
            </a:r>
          </a:p>
          <a:p>
            <a:r>
              <a:rPr lang="sk-SK" sz="1800" dirty="0"/>
              <a:t>Ide vždy o významného odborníka, skúseného človeka, ráznu osobnosť s vysokým morálnym kreditom a mal by byť uznávaný celospoločensky s charizmou a autoritou</a:t>
            </a:r>
          </a:p>
        </p:txBody>
      </p:sp>
      <p:sp>
        <p:nvSpPr>
          <p:cNvPr id="6" name="Nadpis 5"/>
          <p:cNvSpPr>
            <a:spLocks noGrp="1"/>
          </p:cNvSpPr>
          <p:nvPr>
            <p:ph type="title"/>
          </p:nvPr>
        </p:nvSpPr>
        <p:spPr>
          <a:xfrm>
            <a:off x="179512" y="195486"/>
            <a:ext cx="3888432" cy="507703"/>
          </a:xfrm>
        </p:spPr>
        <p:txBody>
          <a:bodyPr/>
          <a:lstStyle/>
          <a:p>
            <a:r>
              <a:rPr lang="cs-CZ" dirty="0"/>
              <a:t>Ombudsman</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65548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655481"/>
              </a:solidFill>
              <a:latin typeface="Enriqueta" panose="02000000000000000000" pitchFamily="2" charset="0"/>
            </a:endParaRPr>
          </a:p>
        </p:txBody>
      </p:sp>
    </p:spTree>
    <p:extLst>
      <p:ext uri="{BB962C8B-B14F-4D97-AF65-F5344CB8AC3E}">
        <p14:creationId xmlns:p14="http://schemas.microsoft.com/office/powerpoint/2010/main" val="398342952"/>
      </p:ext>
    </p:extLst>
  </p:cSld>
  <p:clrMapOvr>
    <a:masterClrMapping/>
  </p:clrMapOvr>
  <p:transition spd="slow">
    <p:push dir="u"/>
  </p:transition>
</p:sld>
</file>

<file path=ppt/theme/theme1.xml><?xml version="1.0" encoding="utf-8"?>
<a:theme xmlns:a="http://schemas.openxmlformats.org/drawingml/2006/main" name="SLU">
  <a:themeElements>
    <a:clrScheme name="FVP">
      <a:dk1>
        <a:srgbClr val="65548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4071</TotalTime>
  <Words>2051</Words>
  <Application>Microsoft Macintosh PowerPoint</Application>
  <PresentationFormat>On-screen Show (16:9)</PresentationFormat>
  <Paragraphs>137</Paragraphs>
  <Slides>26</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Enriqueta</vt:lpstr>
      <vt:lpstr>Times New Roman</vt:lpstr>
      <vt:lpstr>SLU</vt:lpstr>
      <vt:lpstr>Európsky ombudsman</vt:lpstr>
      <vt:lpstr>Ombudsman</vt:lpstr>
      <vt:lpstr>Ombudsman</vt:lpstr>
      <vt:lpstr>Ombudsman</vt:lpstr>
      <vt:lpstr>Ombudsman</vt:lpstr>
      <vt:lpstr>Ombudsman</vt:lpstr>
      <vt:lpstr>Ombudsman</vt:lpstr>
      <vt:lpstr>Ombudsman</vt:lpstr>
      <vt:lpstr>Ombudsman</vt:lpstr>
      <vt:lpstr>Ombudsman</vt:lpstr>
      <vt:lpstr>Európsky ombudsman</vt:lpstr>
      <vt:lpstr>Európsky ombudsman</vt:lpstr>
      <vt:lpstr>Európsky ombudsman - kreácia</vt:lpstr>
      <vt:lpstr>Európsky ombudsman - kreácia</vt:lpstr>
      <vt:lpstr>Európsky ombudsman – zánik funkcie</vt:lpstr>
      <vt:lpstr>Európsky ombudsman – zánik funkcie</vt:lpstr>
      <vt:lpstr>Právomoci európskeho ombudsmana</vt:lpstr>
      <vt:lpstr>Právomoci európskeho ombudsmana</vt:lpstr>
      <vt:lpstr>Právomoci európskeho ombudsmana</vt:lpstr>
      <vt:lpstr>Dokumenty priamo spojené s činnosťou európskeho ombudsmana.</vt:lpstr>
      <vt:lpstr>Európska sieť ombudsmanov</vt:lpstr>
      <vt:lpstr>Európska únia a jej orgány a inštitúcie – ďalšie inštitúcie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Matúš Vyrostko</cp:lastModifiedBy>
  <cp:revision>88</cp:revision>
  <dcterms:created xsi:type="dcterms:W3CDTF">2016-07-06T15:42:34Z</dcterms:created>
  <dcterms:modified xsi:type="dcterms:W3CDTF">2020-10-26T11:05:24Z</dcterms:modified>
</cp:coreProperties>
</file>