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4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6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0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6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9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8C94-8F1E-4704-B417-14EB1817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18" y="2744062"/>
            <a:ext cx="8911687" cy="793516"/>
          </a:xfrm>
        </p:spPr>
        <p:txBody>
          <a:bodyPr>
            <a:normAutofit/>
          </a:bodyPr>
          <a:lstStyle/>
          <a:p>
            <a:r>
              <a:rPr lang="cs-CZ" dirty="0"/>
              <a:t>DUŠEVNÍ VÝVOJ a jeho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689B6E-8383-4882-935A-78960FB2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4" y="978174"/>
            <a:ext cx="10396883" cy="331118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1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A0250-B559-44BA-B5EC-874CD07C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vývoj?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EC7B1-CF21-4F9A-AEFA-D19A0C2DB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proces, posloupnost změn psychických jevů, které se uskutečňují v čase a v jejichž důsledku se psychika člověka neustále mění a dostává na kvalitativně vyšší úroveň. </a:t>
            </a:r>
          </a:p>
          <a:p>
            <a:r>
              <a:rPr lang="cs-CZ" dirty="0"/>
              <a:t>Výsledek interakce dědičných předpokladů a vnějších vlivů. </a:t>
            </a:r>
          </a:p>
          <a:p>
            <a:r>
              <a:rPr lang="cs-CZ" dirty="0"/>
              <a:t>vývojové změny jsou pouze ty, které mají pravidelný a zákonitý vztah k věku </a:t>
            </a:r>
          </a:p>
          <a:p>
            <a:r>
              <a:rPr lang="cs-CZ" dirty="0"/>
              <a:t>ZMĚNY: </a:t>
            </a:r>
          </a:p>
          <a:p>
            <a:pPr lvl="1"/>
            <a:r>
              <a:rPr lang="cs-CZ" dirty="0"/>
              <a:t>Kvantitativní</a:t>
            </a:r>
          </a:p>
          <a:p>
            <a:pPr lvl="1"/>
            <a:r>
              <a:rPr lang="cs-CZ" dirty="0"/>
              <a:t>Kvalitativní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F324C-765F-4AFE-AFD4-0D551939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ZÁKONITOSTI DUŠEVNÍHO VÝVOJE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FB13EC-55F2-49A1-B20C-9CC17A4E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nepřetržitost vývoje</a:t>
            </a:r>
            <a:endParaRPr lang="cs-CZ" dirty="0"/>
          </a:p>
          <a:p>
            <a:r>
              <a:rPr lang="cs-CZ" b="1" dirty="0"/>
              <a:t>nerovnoměrnost vývojového tempa</a:t>
            </a:r>
            <a:r>
              <a:rPr lang="cs-CZ" dirty="0"/>
              <a:t> </a:t>
            </a:r>
          </a:p>
          <a:p>
            <a:r>
              <a:rPr lang="cs-CZ" b="1" dirty="0"/>
              <a:t>stadiálnost vývoje </a:t>
            </a:r>
            <a:endParaRPr lang="cs-CZ" dirty="0"/>
          </a:p>
          <a:p>
            <a:r>
              <a:rPr lang="cs-CZ" b="1" dirty="0"/>
              <a:t>harmoničnost vývoje </a:t>
            </a:r>
            <a:endParaRPr lang="cs-CZ" dirty="0"/>
          </a:p>
          <a:p>
            <a:r>
              <a:rPr lang="cs-CZ" b="1" dirty="0"/>
              <a:t>individuálnost</a:t>
            </a:r>
            <a:endParaRPr lang="cs-CZ" dirty="0"/>
          </a:p>
          <a:p>
            <a:r>
              <a:rPr lang="cs-CZ" b="1" dirty="0"/>
              <a:t>od obecných reakcí ke specifickým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8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vrozená výbava (nervová soustava, činnost žláz s vnitřní sekrecí</a:t>
            </a:r>
          </a:p>
          <a:p>
            <a:r>
              <a:rPr lang="cs-CZ" dirty="0"/>
              <a:t>konstituční výbava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299892" y="5549397"/>
            <a:ext cx="33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vlastní aktivita člověka</a:t>
            </a:r>
          </a:p>
        </p:txBody>
      </p:sp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ED046-6788-421B-9E72-C75F8CE8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3603"/>
            <a:ext cx="9601196" cy="1303867"/>
          </a:xfrm>
        </p:spPr>
        <p:txBody>
          <a:bodyPr/>
          <a:lstStyle/>
          <a:p>
            <a:r>
              <a:rPr lang="cs-CZ" b="1" dirty="0"/>
              <a:t>MECHANISMY VÝVOJE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8AF3A1-B5E5-450F-BA8D-CA94E3AB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781703"/>
            <a:ext cx="4718304" cy="576262"/>
          </a:xfrm>
        </p:spPr>
        <p:txBody>
          <a:bodyPr/>
          <a:lstStyle/>
          <a:p>
            <a:r>
              <a:rPr lang="cs-CZ" dirty="0"/>
              <a:t>ZRÁNÍ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FF2EDF-4540-4E8B-BC32-5377D078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641600"/>
            <a:ext cx="4715931" cy="3234267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>
                <a:solidFill>
                  <a:schemeClr val="tx1"/>
                </a:solidFill>
              </a:rPr>
              <a:t>vnitřní výbava </a:t>
            </a:r>
          </a:p>
          <a:p>
            <a:r>
              <a:rPr lang="cs-CZ" sz="2900" dirty="0">
                <a:solidFill>
                  <a:schemeClr val="tx1"/>
                </a:solidFill>
              </a:rPr>
              <a:t>„ proces postupné realizace geneticky naprogramovaných procesů v organismu, který se projevuje zákonitou posloupností vývojových změn.“</a:t>
            </a:r>
          </a:p>
          <a:p>
            <a:r>
              <a:rPr lang="cs-CZ" sz="2900" dirty="0">
                <a:solidFill>
                  <a:schemeClr val="tx1"/>
                </a:solidFill>
              </a:rPr>
              <a:t>je podmínkou dosažení stavu určité vnitřní připravenosti k učení a tím i rozvoji různých psychických vlastností. </a:t>
            </a:r>
          </a:p>
          <a:p>
            <a:r>
              <a:rPr lang="cs-CZ" sz="2900" dirty="0">
                <a:solidFill>
                  <a:schemeClr val="tx1"/>
                </a:solidFill>
              </a:rPr>
              <a:t>vnitřní pohotovost (připravenost, zralost) jedince pro další činnost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116C9CC-0FF0-49FA-88C5-583E5A51D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133" y="1781703"/>
            <a:ext cx="4718304" cy="576262"/>
          </a:xfrm>
        </p:spPr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B27C400-B296-44F7-84D4-D85750A72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211230" cy="2840038"/>
          </a:xfrm>
        </p:spPr>
        <p:txBody>
          <a:bodyPr>
            <a:normAutofit fontScale="70000" lnSpcReduction="20000"/>
          </a:bodyPr>
          <a:lstStyle/>
          <a:p>
            <a:r>
              <a:rPr lang="cs-CZ" sz="2000" i="1" dirty="0"/>
              <a:t>„</a:t>
            </a:r>
            <a:r>
              <a:rPr lang="cs-CZ" sz="3400" i="1" dirty="0">
                <a:solidFill>
                  <a:schemeClr val="tx1"/>
                </a:solidFill>
              </a:rPr>
              <a:t>proces, který se projevuje přetrvávající změnou psychických procesů a vlastností (zejména v oblasti dispozic, vědomostí, zkušeností ap.), navozenou účinkem zkušenosti.“</a:t>
            </a:r>
          </a:p>
          <a:p>
            <a:r>
              <a:rPr lang="cs-CZ" sz="3400" dirty="0">
                <a:solidFill>
                  <a:schemeClr val="tx1"/>
                </a:solidFill>
              </a:rPr>
              <a:t>důsledek působení sociálního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1159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16374-71C5-4463-8A0D-41898ED1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0572"/>
          </a:xfrm>
        </p:spPr>
        <p:txBody>
          <a:bodyPr/>
          <a:lstStyle/>
          <a:p>
            <a:r>
              <a:rPr lang="cs-CZ" dirty="0"/>
              <a:t>Teorie determinace vývoje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2807F-1A74-4750-BD7B-6EEF2336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998720" cy="35539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TEORIE EMPIRISTICKÉ </a:t>
            </a:r>
            <a:r>
              <a:rPr lang="cs-CZ" dirty="0"/>
              <a:t>(</a:t>
            </a:r>
            <a:r>
              <a:rPr lang="cs-CZ" dirty="0" err="1"/>
              <a:t>exogenistické</a:t>
            </a:r>
            <a:r>
              <a:rPr lang="cs-CZ" dirty="0"/>
              <a:t>)</a:t>
            </a:r>
          </a:p>
          <a:p>
            <a:pPr lvl="1"/>
            <a:r>
              <a:rPr lang="cs-CZ" sz="2400" dirty="0"/>
              <a:t>schopnost člověka utvářet se učením</a:t>
            </a:r>
          </a:p>
          <a:p>
            <a:pPr lvl="1"/>
            <a:r>
              <a:rPr lang="cs-CZ" sz="2400" dirty="0"/>
              <a:t> J. B. WATSON, F. SKINNER </a:t>
            </a:r>
          </a:p>
          <a:p>
            <a:r>
              <a:rPr lang="cs-CZ" b="1" dirty="0"/>
              <a:t>TEORIE NATIVISTICKÉ </a:t>
            </a:r>
            <a:r>
              <a:rPr lang="cs-CZ" dirty="0"/>
              <a:t>(TZV. ENDOGENNÍ) </a:t>
            </a:r>
          </a:p>
          <a:p>
            <a:pPr lvl="1"/>
            <a:r>
              <a:rPr lang="cs-CZ" sz="2400" dirty="0"/>
              <a:t>RACIONALISTICKÉ: A. </a:t>
            </a:r>
            <a:r>
              <a:rPr lang="cs-CZ" sz="2400" dirty="0" err="1"/>
              <a:t>Gessel</a:t>
            </a:r>
            <a:endParaRPr lang="cs-CZ" sz="2400" dirty="0"/>
          </a:p>
          <a:p>
            <a:pPr lvl="1"/>
            <a:r>
              <a:rPr lang="cs-CZ" sz="2400" dirty="0"/>
              <a:t>IRACIONALISTICKÉ (INSTINKTIVISTICKÉ) S. Freud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6A4091-8F12-4A3C-B5F6-B8B24DB5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2560320"/>
            <a:ext cx="4255008" cy="3553968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/>
              <a:t>TEORIE INTERAKČNÍ </a:t>
            </a:r>
          </a:p>
          <a:p>
            <a:pPr lvl="1"/>
            <a:r>
              <a:rPr lang="cs-CZ" sz="1800" dirty="0"/>
              <a:t>konvergenční teorie W. Stern (E. </a:t>
            </a:r>
            <a:r>
              <a:rPr lang="cs-CZ" sz="1800" dirty="0" err="1"/>
              <a:t>Fromm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L. S. </a:t>
            </a:r>
            <a:r>
              <a:rPr lang="cs-CZ" sz="1800" dirty="0" err="1"/>
              <a:t>Vygotskij</a:t>
            </a:r>
            <a:endParaRPr lang="cs-CZ" sz="1800" dirty="0"/>
          </a:p>
          <a:p>
            <a:pPr lvl="1"/>
            <a:r>
              <a:rPr lang="cs-CZ" sz="1800" dirty="0"/>
              <a:t>J. </a:t>
            </a:r>
            <a:r>
              <a:rPr lang="cs-CZ" sz="1800" dirty="0" err="1"/>
              <a:t>Piaget</a:t>
            </a:r>
            <a:r>
              <a:rPr lang="cs-CZ" sz="1800" dirty="0"/>
              <a:t> (asimilace a akomodace) </a:t>
            </a:r>
          </a:p>
          <a:p>
            <a:r>
              <a:rPr lang="cs-CZ" sz="2300" b="1" dirty="0"/>
              <a:t>HUMANISTICKÝ SMĚR </a:t>
            </a:r>
          </a:p>
          <a:p>
            <a:pPr lvl="1"/>
            <a:r>
              <a:rPr lang="cs-CZ" sz="1800" dirty="0"/>
              <a:t>Carl </a:t>
            </a:r>
            <a:r>
              <a:rPr lang="cs-CZ" sz="1800" dirty="0" err="1"/>
              <a:t>Rogers</a:t>
            </a:r>
            <a:r>
              <a:rPr lang="cs-CZ" sz="1800" dirty="0"/>
              <a:t> (nepodmíněné přijetí)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86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88E4E-976B-4BCA-AA9D-F2EFC031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b="1" dirty="0" err="1"/>
              <a:t>Eriksonova</a:t>
            </a:r>
            <a:r>
              <a:rPr lang="cs-CZ" b="1" dirty="0"/>
              <a:t> teorie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224130-14AC-4AAD-8197-C25BFA0C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7" y="2282293"/>
            <a:ext cx="10670905" cy="3785131"/>
          </a:xfrm>
        </p:spPr>
        <p:txBody>
          <a:bodyPr>
            <a:normAutofit/>
          </a:bodyPr>
          <a:lstStyle/>
          <a:p>
            <a:pPr lvl="1"/>
            <a:endParaRPr lang="cs-CZ" sz="1200" dirty="0"/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1.	stádium: ZÁKLADNÍ DŮVĚRA X NEDŮVĚRA, ctnost NADĚJE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2.	stádium: AUTONOMIE X POCITY STUDU, ctnost VŮLE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3.	stádium: INICIATIVA X POCITY VINY, ctnost ÚČELNOST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4.	stádium: SNAŽIVOST X POCITY MÉNĚCENNOSTI, ctností je KOMPETENCE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5.	stádium: IDENTITA X ZMATENÍ ROLÍ, ctností je VĚRNOST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6.	stádium: INTIMITA X IZOLACE (OSAMĚLOST), ctností je LÁSKA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7.	stádium: GENERATIVA X STAGNACE, ctností je pečování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8.	stádium: INTEGRITA X STRACH ZE SMRTI, ctností je MOUDROST</a:t>
            </a:r>
          </a:p>
          <a:p>
            <a:pPr lvl="1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259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AF4F3-6F88-4AAF-BFB2-CC038877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KOGNITIVNÍHO VÝVOJE</a:t>
            </a:r>
            <a:br>
              <a:rPr lang="cs-CZ" dirty="0"/>
            </a:br>
            <a:r>
              <a:rPr lang="cs-CZ" dirty="0"/>
              <a:t>Jean </a:t>
            </a:r>
            <a:r>
              <a:rPr lang="cs-CZ" dirty="0" err="1"/>
              <a:t>Piaget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A1ACB67-B1E5-404D-A54F-D5CE11008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46576"/>
            <a:ext cx="4718304" cy="263260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stádium senzomotorického myšlení </a:t>
            </a:r>
          </a:p>
          <a:p>
            <a:pPr lvl="0"/>
            <a:r>
              <a:rPr lang="cs-CZ" dirty="0"/>
              <a:t>stádium předoperační </a:t>
            </a:r>
          </a:p>
          <a:p>
            <a:pPr lvl="1"/>
            <a:r>
              <a:rPr lang="cs-CZ" dirty="0"/>
              <a:t>Názorné</a:t>
            </a:r>
          </a:p>
          <a:p>
            <a:pPr lvl="1"/>
            <a:r>
              <a:rPr lang="cs-CZ" dirty="0" err="1"/>
              <a:t>předpojmové</a:t>
            </a:r>
            <a:endParaRPr lang="cs-CZ" dirty="0"/>
          </a:p>
          <a:p>
            <a:pPr lvl="0"/>
            <a:r>
              <a:rPr lang="cs-CZ" dirty="0"/>
              <a:t>stádium konkrétních operací </a:t>
            </a:r>
          </a:p>
          <a:p>
            <a:pPr lvl="0"/>
            <a:r>
              <a:rPr lang="cs-CZ" dirty="0"/>
              <a:t>stádium formálních operací</a:t>
            </a:r>
          </a:p>
          <a:p>
            <a:pPr lvl="0"/>
            <a:r>
              <a:rPr lang="cs-CZ" i="1" dirty="0" err="1"/>
              <a:t>Postformální</a:t>
            </a:r>
            <a:r>
              <a:rPr lang="cs-CZ" i="1" dirty="0"/>
              <a:t> operace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932B6A-C343-4A5A-81FE-AB7B44DCF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46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78571-5632-4C97-9194-945CDBAF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dirty="0"/>
              <a:t>S. Freud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97A33B-0D48-43AE-AD18-9FBDA094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orální období</a:t>
            </a:r>
          </a:p>
          <a:p>
            <a:r>
              <a:rPr lang="cs-CZ" dirty="0"/>
              <a:t>anální období </a:t>
            </a:r>
          </a:p>
          <a:p>
            <a:r>
              <a:rPr lang="cs-CZ" dirty="0"/>
              <a:t>falické období </a:t>
            </a:r>
          </a:p>
          <a:p>
            <a:r>
              <a:rPr lang="cs-CZ" dirty="0"/>
              <a:t>období latence</a:t>
            </a:r>
          </a:p>
          <a:p>
            <a:r>
              <a:rPr lang="cs-CZ" dirty="0"/>
              <a:t>genitální stadium</a:t>
            </a:r>
          </a:p>
        </p:txBody>
      </p:sp>
    </p:spTree>
    <p:extLst>
      <p:ext uri="{BB962C8B-B14F-4D97-AF65-F5344CB8AC3E}">
        <p14:creationId xmlns:p14="http://schemas.microsoft.com/office/powerpoint/2010/main" val="2650970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424</Words>
  <Application>Microsoft Office PowerPoint</Application>
  <PresentationFormat>Širokoúhlá obrazovka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DUŠEVNÍ VÝVOJ a jeho zákonitosti</vt:lpstr>
      <vt:lpstr>Co je vývoj?</vt:lpstr>
      <vt:lpstr>ZÁKONITOSTI DUŠEVNÍHO VÝVOJE</vt:lpstr>
      <vt:lpstr>ČINITELÉ VÝVOJE</vt:lpstr>
      <vt:lpstr>MECHANISMY VÝVOJE </vt:lpstr>
      <vt:lpstr>Teorie determinace vývoje</vt:lpstr>
      <vt:lpstr>TEORIE PERIODIZACE VÝVOJE Eriksonova teorie </vt:lpstr>
      <vt:lpstr>TEORIE PERIODIZACE KOGNITIVNÍHO VÝVOJE Jean Piaget</vt:lpstr>
      <vt:lpstr>TEORIE PERIODIZACE VÝVOJE S. Freud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Recenzent</cp:lastModifiedBy>
  <cp:revision>15</cp:revision>
  <dcterms:created xsi:type="dcterms:W3CDTF">2020-09-29T20:54:02Z</dcterms:created>
  <dcterms:modified xsi:type="dcterms:W3CDTF">2021-03-03T06:56:43Z</dcterms:modified>
</cp:coreProperties>
</file>