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57" r:id="rId5"/>
    <p:sldId id="276" r:id="rId6"/>
    <p:sldId id="274" r:id="rId7"/>
    <p:sldId id="275" r:id="rId8"/>
    <p:sldId id="277" r:id="rId9"/>
    <p:sldId id="278" r:id="rId10"/>
    <p:sldId id="280" r:id="rId11"/>
    <p:sldId id="279" r:id="rId12"/>
    <p:sldId id="265" r:id="rId13"/>
    <p:sldId id="258" r:id="rId14"/>
    <p:sldId id="259" r:id="rId15"/>
    <p:sldId id="260" r:id="rId16"/>
    <p:sldId id="261" r:id="rId17"/>
    <p:sldId id="262" r:id="rId18"/>
    <p:sldId id="263" r:id="rId19"/>
    <p:sldId id="264" r:id="rId20"/>
    <p:sldId id="266" r:id="rId21"/>
    <p:sldId id="267" r:id="rId22"/>
    <p:sldId id="268" r:id="rId23"/>
    <p:sldId id="269" r:id="rId24"/>
    <p:sldId id="270" r:id="rId25"/>
    <p:sldId id="273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6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F03C2-C600-4DAD-8E33-ED1A628B80BC}" type="datetimeFigureOut">
              <a:rPr lang="cs-CZ" smtClean="0"/>
              <a:t>05.11.2022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39729-7422-44FF-B486-C8CB72A58C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467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F03C2-C600-4DAD-8E33-ED1A628B80BC}" type="datetimeFigureOut">
              <a:rPr lang="cs-CZ" smtClean="0"/>
              <a:t>05.11.2022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39729-7422-44FF-B486-C8CB72A58C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39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F03C2-C600-4DAD-8E33-ED1A628B80BC}" type="datetimeFigureOut">
              <a:rPr lang="cs-CZ" smtClean="0"/>
              <a:t>05.11.2022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39729-7422-44FF-B486-C8CB72A58C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5187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F03C2-C600-4DAD-8E33-ED1A628B80BC}" type="datetimeFigureOut">
              <a:rPr lang="cs-CZ" smtClean="0"/>
              <a:t>05.11.2022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39729-7422-44FF-B486-C8CB72A58C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3211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F03C2-C600-4DAD-8E33-ED1A628B80BC}" type="datetimeFigureOut">
              <a:rPr lang="cs-CZ" smtClean="0"/>
              <a:t>05.11.2022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39729-7422-44FF-B486-C8CB72A58C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2299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F03C2-C600-4DAD-8E33-ED1A628B80BC}" type="datetimeFigureOut">
              <a:rPr lang="cs-CZ" smtClean="0"/>
              <a:t>05.11.2022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39729-7422-44FF-B486-C8CB72A58C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515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F03C2-C600-4DAD-8E33-ED1A628B80BC}" type="datetimeFigureOut">
              <a:rPr lang="cs-CZ" smtClean="0"/>
              <a:t>05.11.2022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39729-7422-44FF-B486-C8CB72A58C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4863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F03C2-C600-4DAD-8E33-ED1A628B80BC}" type="datetimeFigureOut">
              <a:rPr lang="cs-CZ" smtClean="0"/>
              <a:t>05.11.2022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39729-7422-44FF-B486-C8CB72A58C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6134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F03C2-C600-4DAD-8E33-ED1A628B80BC}" type="datetimeFigureOut">
              <a:rPr lang="cs-CZ" smtClean="0"/>
              <a:t>05.11.2022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39729-7422-44FF-B486-C8CB72A58C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481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F03C2-C600-4DAD-8E33-ED1A628B80BC}" type="datetimeFigureOut">
              <a:rPr lang="cs-CZ" smtClean="0"/>
              <a:t>05.11.2022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39729-7422-44FF-B486-C8CB72A58C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878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F03C2-C600-4DAD-8E33-ED1A628B80BC}" type="datetimeFigureOut">
              <a:rPr lang="cs-CZ" smtClean="0"/>
              <a:t>05.11.2022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39729-7422-44FF-B486-C8CB72A58C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3388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F03C2-C600-4DAD-8E33-ED1A628B80BC}" type="datetimeFigureOut">
              <a:rPr lang="cs-CZ" smtClean="0"/>
              <a:t>05.11.2022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39729-7422-44FF-B486-C8CB72A58C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688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Rodinná politika na úrovni měst a obcí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Životní prostor</a:t>
            </a:r>
          </a:p>
        </p:txBody>
      </p:sp>
    </p:spTree>
    <p:extLst>
      <p:ext uri="{BB962C8B-B14F-4D97-AF65-F5344CB8AC3E}">
        <p14:creationId xmlns:p14="http://schemas.microsoft.com/office/powerpoint/2010/main" val="3343386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95A2C1-F0C7-0545-4861-C4D778CF5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Kultura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3526CE-63F2-9C6F-519F-C141E9D8C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effectLst/>
                <a:ea typeface="Times New Roman" panose="02020603050405020304" pitchFamily="18" charset="0"/>
              </a:rPr>
              <a:t>Kulturu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definujeme jako soubor naučených, osvojených a sdílených přesvědčení, postojů, hodnot a životních zvyklostí, typických pro určitou skupinu lidí a mezigeneračně předávaný; kultura ovlivňuje vzorce</a:t>
            </a:r>
            <a:r>
              <a:rPr lang="cs-CZ" sz="1800" spc="-1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chování a myšlení, je to složitá struktura formující poznávání světa a života v něm.</a:t>
            </a:r>
            <a:r>
              <a:rPr lang="cs-CZ" dirty="0">
                <a:effectLst/>
              </a:rPr>
              <a:t> </a:t>
            </a:r>
          </a:p>
          <a:p>
            <a:r>
              <a:rPr lang="cs-CZ" dirty="0"/>
              <a:t>Subkulturu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tvoří skupiny lidí, kteří</a:t>
            </a:r>
            <a:r>
              <a:rPr lang="cs-CZ" sz="1800" spc="-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sdílejí zvláštní hodnoty a normy, v nichž se rozcházejí s dominantní kulturou, a které nabízejí mapy významů, díky nimž je svět pro členy subkultury srozumitelný.</a:t>
            </a:r>
            <a:r>
              <a:rPr lang="cs-CZ" dirty="0">
                <a:effectLst/>
              </a:rPr>
              <a:t> </a:t>
            </a:r>
          </a:p>
          <a:p>
            <a:r>
              <a:rPr lang="cs-CZ" dirty="0"/>
              <a:t>Menšina -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 v sociální práci myslí národnostní, etnické či rasové podskupiny. Pojem menšina se také týká „ne-etnických“ a „ne-rasových“ minorit, kterými jsou např. lidi s postižením, příslušníci tzv. „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underclass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“, lidé bez domova, konzumenti nelegálních drog nebo členové extremistických hnutí. Menšina je tedy jakási minorita, která má vůči jiné tzv. většinové skupině specifické vztahy.</a:t>
            </a:r>
            <a:r>
              <a:rPr lang="cs-CZ" dirty="0">
                <a:effectLst/>
              </a:rPr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88221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A159E6-5511-B619-3ABA-D0D0F8D02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Rodina a usazení se – svobodná volba rodiny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0D6A92-1D02-AF57-1DF0-7A8D7EB728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Mít partnera</a:t>
            </a:r>
          </a:p>
          <a:p>
            <a:r>
              <a:rPr lang="cs-CZ" dirty="0"/>
              <a:t>Dítě</a:t>
            </a:r>
          </a:p>
          <a:p>
            <a:r>
              <a:rPr lang="cs-CZ" dirty="0"/>
              <a:t>Hypotéku.</a:t>
            </a:r>
          </a:p>
          <a:p>
            <a:endParaRPr lang="cs-CZ" dirty="0"/>
          </a:p>
          <a:p>
            <a:r>
              <a:rPr lang="cs-CZ" dirty="0"/>
              <a:t>Jenže někdy máme partnera, protože máme dítě, protože máme dítě a partnera, máme hypotéku.</a:t>
            </a:r>
          </a:p>
        </p:txBody>
      </p:sp>
    </p:spTree>
    <p:extLst>
      <p:ext uri="{BB962C8B-B14F-4D97-AF65-F5344CB8AC3E}">
        <p14:creationId xmlns:p14="http://schemas.microsoft.com/office/powerpoint/2010/main" val="1603225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Samospráva 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304154"/>
              </p:ext>
            </p:extLst>
          </p:nvPr>
        </p:nvGraphicFramePr>
        <p:xfrm>
          <a:off x="838200" y="1690682"/>
          <a:ext cx="10515600" cy="44220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510295568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29174831"/>
                    </a:ext>
                  </a:extLst>
                </a:gridCol>
              </a:tblGrid>
              <a:tr h="4003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Očekávaná témata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Získaná témata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644072"/>
                  </a:ext>
                </a:extLst>
              </a:tr>
              <a:tr h="4003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Podpora rodin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Dávkový systém rozděluje rodinu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3014950"/>
                  </a:ext>
                </a:extLst>
              </a:tr>
              <a:tr h="4003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Mezigenerační soužití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Škola nemá čas na výchovu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4382602"/>
                  </a:ext>
                </a:extLst>
              </a:tr>
              <a:tr h="4003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Zelené město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Kroužky jsou odkladištěm dětí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7169179"/>
                  </a:ext>
                </a:extLst>
              </a:tr>
              <a:tr h="4003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Stromy pro rodiny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Ozdravné pobyty rozšířené o rodiče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71268630"/>
                  </a:ext>
                </a:extLst>
              </a:tr>
              <a:tr h="4003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Máme se jako národ velmi dobře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0090639"/>
                  </a:ext>
                </a:extLst>
              </a:tr>
              <a:tr h="4003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Nechceme zúžit téma na vyloučené lokality 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8889134"/>
                  </a:ext>
                </a:extLst>
              </a:tr>
              <a:tr h="8191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Nechceme zúžit témat jen na děti bez souvislosti na rodinu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4234088"/>
                  </a:ext>
                </a:extLst>
              </a:tr>
              <a:tr h="4003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Senioři, soužití generací 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469233"/>
                  </a:ext>
                </a:extLst>
              </a:tr>
              <a:tr h="4003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Dostatek volnočasových aktivit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344100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9430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Děti ZŠ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Kde sbíráme data – lokalita, kde nesbíráme data, renomé školy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072296"/>
              </p:ext>
            </p:extLst>
          </p:nvPr>
        </p:nvGraphicFramePr>
        <p:xfrm>
          <a:off x="838200" y="2442574"/>
          <a:ext cx="10515600" cy="38693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51388983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593435340"/>
                    </a:ext>
                  </a:extLst>
                </a:gridCol>
              </a:tblGrid>
              <a:tr h="42554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Očekávaná témata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Získaná témata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0431841"/>
                  </a:ext>
                </a:extLst>
              </a:tr>
              <a:tr h="42554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9173870"/>
                  </a:ext>
                </a:extLst>
              </a:tr>
              <a:tr h="42554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9428102"/>
                  </a:ext>
                </a:extLst>
              </a:tr>
              <a:tr h="87079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4210777"/>
                  </a:ext>
                </a:extLst>
              </a:tr>
              <a:tr h="42554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4044893"/>
                  </a:ext>
                </a:extLst>
              </a:tr>
              <a:tr h="87079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0300351"/>
                  </a:ext>
                </a:extLst>
              </a:tr>
              <a:tr h="42554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3706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56979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Kde sbíráme data – lokalita, kde nesbíráme data, renomé školy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314547"/>
              </p:ext>
            </p:extLst>
          </p:nvPr>
        </p:nvGraphicFramePr>
        <p:xfrm>
          <a:off x="838200" y="2066797"/>
          <a:ext cx="10515600" cy="42451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51388983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593435340"/>
                    </a:ext>
                  </a:extLst>
                </a:gridCol>
              </a:tblGrid>
              <a:tr h="4668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Očekávaná témata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Získaná témata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0431841"/>
                  </a:ext>
                </a:extLst>
              </a:tr>
              <a:tr h="4668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Rodina v kontextu města</a:t>
                      </a:r>
                      <a:endParaRPr lang="cs-CZ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Podpora vzdělání od rodičů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9173870"/>
                  </a:ext>
                </a:extLst>
              </a:tr>
              <a:tr h="4668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Volnočasové aktivity</a:t>
                      </a:r>
                      <a:endParaRPr lang="cs-CZ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Potřeba stabilní práce pro rodiče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9428102"/>
                  </a:ext>
                </a:extLst>
              </a:tr>
              <a:tr h="95536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Představy o budoucím vzdělání</a:t>
                      </a:r>
                      <a:endParaRPr lang="cs-CZ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Mít stabilní rodinu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 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4210777"/>
                  </a:ext>
                </a:extLst>
              </a:tr>
              <a:tr h="4668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Hřiště</a:t>
                      </a:r>
                      <a:endParaRPr lang="cs-CZ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Větší tolerance majoritní společnosti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4044893"/>
                  </a:ext>
                </a:extLst>
              </a:tr>
              <a:tr h="95536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 </a:t>
                      </a:r>
                      <a:endParaRPr lang="cs-CZ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Přijetí ze strany dospělých, když se pohybují v partách po hřištích a nic špatného nedělají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0300351"/>
                  </a:ext>
                </a:extLst>
              </a:tr>
              <a:tr h="4668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 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Nechtějí se stěhovat, jsou s místem spjati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3706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6686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Předprofesní</a:t>
            </a:r>
            <a:r>
              <a:rPr lang="cs-CZ" dirty="0"/>
              <a:t> věk – SŠ, VŠ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Typy škol, typy a ročníky VŠ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2956798"/>
              </p:ext>
            </p:extLst>
          </p:nvPr>
        </p:nvGraphicFramePr>
        <p:xfrm>
          <a:off x="838200" y="2317314"/>
          <a:ext cx="10835014" cy="43957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17507">
                  <a:extLst>
                    <a:ext uri="{9D8B030D-6E8A-4147-A177-3AD203B41FA5}">
                      <a16:colId xmlns:a16="http://schemas.microsoft.com/office/drawing/2014/main" val="1862771532"/>
                    </a:ext>
                  </a:extLst>
                </a:gridCol>
                <a:gridCol w="5417507">
                  <a:extLst>
                    <a:ext uri="{9D8B030D-6E8A-4147-A177-3AD203B41FA5}">
                      <a16:colId xmlns:a16="http://schemas.microsoft.com/office/drawing/2014/main" val="7483026"/>
                    </a:ext>
                  </a:extLst>
                </a:gridCol>
              </a:tblGrid>
              <a:tr h="4375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Očekávaná témata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Získaná témata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4236578"/>
                  </a:ext>
                </a:extLst>
              </a:tr>
              <a:tr h="4375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Bydlení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Startovací byty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5923350"/>
                  </a:ext>
                </a:extLst>
              </a:tr>
              <a:tr h="4375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Práce 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Centrály firem pro lepší platové podmínky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6584396"/>
                  </a:ext>
                </a:extLst>
              </a:tr>
              <a:tr h="4375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Datová připojení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Více kultury – divadla malých forem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5936222"/>
                  </a:ext>
                </a:extLst>
              </a:tr>
              <a:tr h="4375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Elektronický úřad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Byty ve vylidněném centru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6571033"/>
                  </a:ext>
                </a:extLst>
              </a:tr>
              <a:tr h="4375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Životní prostředí – parky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4288947"/>
                  </a:ext>
                </a:extLst>
              </a:tr>
              <a:tr h="8953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Dbát o architekturu – zajímavé nové stavby, údržba stávajících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03867783"/>
                  </a:ext>
                </a:extLst>
              </a:tr>
              <a:tr h="4375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Veletrh pracovních míst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2254904"/>
                  </a:ext>
                </a:extLst>
              </a:tr>
              <a:tr h="4375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Více ploch volný čas – </a:t>
                      </a:r>
                      <a:r>
                        <a:rPr lang="cs-CZ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outdoorov</a:t>
                      </a:r>
                      <a:r>
                        <a:rPr lang="cs-CZ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ve městě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42050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8293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Mladí lidé opouštějící svou primární rodinu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367076"/>
              </p:ext>
            </p:extLst>
          </p:nvPr>
        </p:nvGraphicFramePr>
        <p:xfrm>
          <a:off x="989556" y="1690689"/>
          <a:ext cx="9933140" cy="46349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66570">
                  <a:extLst>
                    <a:ext uri="{9D8B030D-6E8A-4147-A177-3AD203B41FA5}">
                      <a16:colId xmlns:a16="http://schemas.microsoft.com/office/drawing/2014/main" val="807222718"/>
                    </a:ext>
                  </a:extLst>
                </a:gridCol>
                <a:gridCol w="4966570">
                  <a:extLst>
                    <a:ext uri="{9D8B030D-6E8A-4147-A177-3AD203B41FA5}">
                      <a16:colId xmlns:a16="http://schemas.microsoft.com/office/drawing/2014/main" val="1197505737"/>
                    </a:ext>
                  </a:extLst>
                </a:gridCol>
              </a:tblGrid>
              <a:tr h="4613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Očekávaná témata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Získaná témata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53047767"/>
                  </a:ext>
                </a:extLst>
              </a:tr>
              <a:tr h="4613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Startovací byty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Startovací byty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3990915"/>
                  </a:ext>
                </a:extLst>
              </a:tr>
              <a:tr h="4613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Výběr partnera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Stabilní práce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5439199"/>
                  </a:ext>
                </a:extLst>
              </a:tr>
              <a:tr h="4613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Plánování rodiny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Dostupnost práce – MHD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90445877"/>
                  </a:ext>
                </a:extLst>
              </a:tr>
              <a:tr h="4613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Mezigenerační soužití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Kultura i mimo centrum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5628806"/>
                  </a:ext>
                </a:extLst>
              </a:tr>
              <a:tr h="4613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Životní prostředí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4282469"/>
                  </a:ext>
                </a:extLst>
              </a:tr>
              <a:tr h="4613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Řešit vyloučené lokality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6280338"/>
                  </a:ext>
                </a:extLst>
              </a:tr>
              <a:tr h="9440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Město se stává </a:t>
                      </a:r>
                      <a:r>
                        <a:rPr lang="cs-CZ" sz="1800" dirty="0" err="1">
                          <a:effectLst/>
                        </a:rPr>
                        <a:t>squotem</a:t>
                      </a:r>
                      <a:r>
                        <a:rPr lang="cs-CZ" sz="1800" dirty="0">
                          <a:effectLst/>
                        </a:rPr>
                        <a:t> – centrum bez bydlení a bez práce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0732215"/>
                  </a:ext>
                </a:extLst>
              </a:tr>
              <a:tr h="4613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Mezigenerační soužití neřešili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1255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9449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Mladé rodiny, rodiny v očekávání, s dítětem do 3 let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423596"/>
              </p:ext>
            </p:extLst>
          </p:nvPr>
        </p:nvGraphicFramePr>
        <p:xfrm>
          <a:off x="1102288" y="1878906"/>
          <a:ext cx="10121032" cy="45970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60516">
                  <a:extLst>
                    <a:ext uri="{9D8B030D-6E8A-4147-A177-3AD203B41FA5}">
                      <a16:colId xmlns:a16="http://schemas.microsoft.com/office/drawing/2014/main" val="2034387929"/>
                    </a:ext>
                  </a:extLst>
                </a:gridCol>
                <a:gridCol w="5060516">
                  <a:extLst>
                    <a:ext uri="{9D8B030D-6E8A-4147-A177-3AD203B41FA5}">
                      <a16:colId xmlns:a16="http://schemas.microsoft.com/office/drawing/2014/main" val="2295195364"/>
                    </a:ext>
                  </a:extLst>
                </a:gridCol>
              </a:tblGrid>
              <a:tr h="3240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Očekávaná témata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Získaná témata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1777534"/>
                  </a:ext>
                </a:extLst>
              </a:tr>
              <a:tr h="324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Stálost práce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Stálost práce a její časová dostupnost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86057439"/>
                  </a:ext>
                </a:extLst>
              </a:tr>
              <a:tr h="324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Bydlení, hypotéky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Možnost hygienických koutků ve městě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4480954"/>
                  </a:ext>
                </a:extLst>
              </a:tr>
              <a:tr h="324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Prostor pro děti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Nízkopodlažní MHD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8499443"/>
                  </a:ext>
                </a:extLst>
              </a:tr>
              <a:tr h="6631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Prostor pro zajištění rodiny – obchody, kultura, MHD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Rodič s kočárkem – zdarma MHD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5812254"/>
                  </a:ext>
                </a:extLst>
              </a:tr>
              <a:tr h="324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Služby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Zdravotnická zařízení a jejich dostupnost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7671045"/>
                  </a:ext>
                </a:extLst>
              </a:tr>
              <a:tr h="6631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Elektronický úřad – příliš mnoho administrativy a chození od čerta k ďáblu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6911533"/>
                  </a:ext>
                </a:extLst>
              </a:tr>
              <a:tr h="6631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Místa pro setkávání generací – parky kde se můžeme setkat mezi generacemi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759166"/>
                  </a:ext>
                </a:extLst>
              </a:tr>
              <a:tr h="324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Adoptuj si svého dědečka nebo babičku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763428"/>
                  </a:ext>
                </a:extLst>
              </a:tr>
              <a:tr h="6631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Parkovací místa nejsou uzpůsobena pro rodiče s malým dítětem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8142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91184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2271" y="0"/>
            <a:ext cx="10515600" cy="1325563"/>
          </a:xfrm>
        </p:spPr>
        <p:txBody>
          <a:bodyPr/>
          <a:lstStyle/>
          <a:p>
            <a:r>
              <a:rPr lang="cs-CZ" dirty="0"/>
              <a:t>Rodina s dítětem do 6 let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9609753"/>
              </p:ext>
            </p:extLst>
          </p:nvPr>
        </p:nvGraphicFramePr>
        <p:xfrm>
          <a:off x="792271" y="937088"/>
          <a:ext cx="10045874" cy="59563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22937">
                  <a:extLst>
                    <a:ext uri="{9D8B030D-6E8A-4147-A177-3AD203B41FA5}">
                      <a16:colId xmlns:a16="http://schemas.microsoft.com/office/drawing/2014/main" val="65543477"/>
                    </a:ext>
                  </a:extLst>
                </a:gridCol>
                <a:gridCol w="5022937">
                  <a:extLst>
                    <a:ext uri="{9D8B030D-6E8A-4147-A177-3AD203B41FA5}">
                      <a16:colId xmlns:a16="http://schemas.microsoft.com/office/drawing/2014/main" val="958005062"/>
                    </a:ext>
                  </a:extLst>
                </a:gridCol>
              </a:tblGrid>
              <a:tr h="2331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Očekávaná témata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Získaná témata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2364560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Školky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Podpora částečných úvazků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2151309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Volnočasové aktivity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Firemní školky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9539922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Dětská hřiště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Parkování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4996160"/>
                  </a:ext>
                </a:extLst>
              </a:tr>
              <a:tr h="4770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Návrat do práce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Provoz předškolních zařízení – aby více odpovídal pracovní době rodičů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1311341"/>
                  </a:ext>
                </a:extLst>
              </a:tr>
              <a:tr h="4770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Akce pro rodiny – snadno dostupné granty, pokud akci chce připravit několik rodin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7797867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Podpora rodiny – dny pro rodinu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9836503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Dostupnost dopravy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8135272"/>
                  </a:ext>
                </a:extLst>
              </a:tr>
              <a:tr h="4770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Informace z města, možnost komunikace s městem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98068557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Provoz úřadů neumožňuje vyřizování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4406161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Dětská hřiště spojená s cvičením pro dospělé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4971727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Hygienický koutek u hřišť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4595107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Rodinné vstupné je zcela k ničemu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3199274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Rozvoj dětských a mateřských center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65460264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Mezigenerační dialog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4869291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Správce hřišť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8562026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Chybí informace z města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7442708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Čistota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2941223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Ocenění firma přátelská rodině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80623456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Páteřní </a:t>
                      </a:r>
                      <a:r>
                        <a:rPr lang="cs-CZ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cyklostezsky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4454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74145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51772"/>
          </a:xfrm>
        </p:spPr>
        <p:txBody>
          <a:bodyPr/>
          <a:lstStyle/>
          <a:p>
            <a:r>
              <a:rPr lang="cs-CZ" dirty="0"/>
              <a:t>Rodiny s dětmi ZŠ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624432"/>
              </p:ext>
            </p:extLst>
          </p:nvPr>
        </p:nvGraphicFramePr>
        <p:xfrm>
          <a:off x="838200" y="707981"/>
          <a:ext cx="10159652" cy="60062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79826">
                  <a:extLst>
                    <a:ext uri="{9D8B030D-6E8A-4147-A177-3AD203B41FA5}">
                      <a16:colId xmlns:a16="http://schemas.microsoft.com/office/drawing/2014/main" val="1524445692"/>
                    </a:ext>
                  </a:extLst>
                </a:gridCol>
                <a:gridCol w="5079826">
                  <a:extLst>
                    <a:ext uri="{9D8B030D-6E8A-4147-A177-3AD203B41FA5}">
                      <a16:colId xmlns:a16="http://schemas.microsoft.com/office/drawing/2014/main" val="2864258803"/>
                    </a:ext>
                  </a:extLst>
                </a:gridCol>
              </a:tblGrid>
              <a:tr h="2531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Očekávaná témata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Získaná témata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1736061"/>
                  </a:ext>
                </a:extLst>
              </a:tr>
              <a:tr h="5180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Kroužky pro rozvoj dětí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Střediska volného času v blízkosti škol – aby rodič nemusel dělat taxikáře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28318"/>
                  </a:ext>
                </a:extLst>
              </a:tr>
              <a:tr h="253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Práce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Alternativní systémy škol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51647045"/>
                  </a:ext>
                </a:extLst>
              </a:tr>
              <a:tr h="253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Bydlení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Den pro rodinu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5209331"/>
                  </a:ext>
                </a:extLst>
              </a:tr>
              <a:tr h="253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Mezigenerační soužití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Den otců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16072694"/>
                  </a:ext>
                </a:extLst>
              </a:tr>
              <a:tr h="253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Životní prostředí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Restart vztahu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0985624"/>
                  </a:ext>
                </a:extLst>
              </a:tr>
              <a:tr h="253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Bezpečnost na přechodech a v parcích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9576758"/>
                  </a:ext>
                </a:extLst>
              </a:tr>
              <a:tr h="253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Podpora péče o starší rodiče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3878548"/>
                  </a:ext>
                </a:extLst>
              </a:tr>
              <a:tr h="253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Nízkonákladové granty pro ulice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7064622"/>
                  </a:ext>
                </a:extLst>
              </a:tr>
              <a:tr h="253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Komunikace s úřady – zjednodušit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7498394"/>
                  </a:ext>
                </a:extLst>
              </a:tr>
              <a:tr h="253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Přehled dalších možných vzdělávacích aktivit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6224820"/>
                  </a:ext>
                </a:extLst>
              </a:tr>
              <a:tr h="4657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Volnočasové zóny pro mládež – parkur a podobně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4956913"/>
                  </a:ext>
                </a:extLst>
              </a:tr>
              <a:tr h="253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Parkovací místa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53316347"/>
                  </a:ext>
                </a:extLst>
              </a:tr>
              <a:tr h="253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Family point – podle Brna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9324529"/>
                  </a:ext>
                </a:extLst>
              </a:tr>
              <a:tr h="253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Rodinné vstupné je diskriminující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4318536"/>
                  </a:ext>
                </a:extLst>
              </a:tr>
              <a:tr h="253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Bus do ZOO, koupaliště a podobně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6162052"/>
                  </a:ext>
                </a:extLst>
              </a:tr>
              <a:tr h="4657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Nesystematické financování volnočasových aktivit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7366440"/>
                  </a:ext>
                </a:extLst>
              </a:tr>
              <a:tr h="253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Podpora rodin s více dětmi, kde rodiče pracují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7086673"/>
                  </a:ext>
                </a:extLst>
              </a:tr>
              <a:tr h="253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Čistota města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9697939"/>
                  </a:ext>
                </a:extLst>
              </a:tr>
              <a:tr h="253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Otevření hřišť u škol a školek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257595"/>
                  </a:ext>
                </a:extLst>
              </a:tr>
              <a:tr h="253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Výchovné poradenství – školní psychologové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7533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5926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" descr="VÃ½sledek obrÃ¡zku pro jiÅiÄnÃ¡ - most ostrav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38" y="0"/>
            <a:ext cx="5602004" cy="433400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 descr="SouvisejÃ­cÃ­ obrÃ¡zek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4604" y="2542784"/>
            <a:ext cx="6367396" cy="40528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42760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Rodiče SŠ, VŠ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068184"/>
              </p:ext>
            </p:extLst>
          </p:nvPr>
        </p:nvGraphicFramePr>
        <p:xfrm>
          <a:off x="838200" y="1979114"/>
          <a:ext cx="10515600" cy="4246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950513591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697109310"/>
                    </a:ext>
                  </a:extLst>
                </a:gridCol>
              </a:tblGrid>
              <a:tr h="4246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Očekávaná témata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Získaná témata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2927006"/>
                  </a:ext>
                </a:extLst>
              </a:tr>
              <a:tr h="4246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Další vzdělávání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Kyberšikana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7489290"/>
                  </a:ext>
                </a:extLst>
              </a:tr>
              <a:tr h="4246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Dostupnost bydlení pro mladé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Využití škol k dalšímu vzdělávání  pro rodiče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3048728"/>
                  </a:ext>
                </a:extLst>
              </a:tr>
              <a:tr h="4246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Pracovní zařazení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Prostorová koncentrace sociálně slabých občanů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8742136"/>
                  </a:ext>
                </a:extLst>
              </a:tr>
              <a:tr h="4246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Emigrace mladých z města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15949169"/>
                  </a:ext>
                </a:extLst>
              </a:tr>
              <a:tr h="4246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Přednášky pro funkčnost vztahu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6998567"/>
                  </a:ext>
                </a:extLst>
              </a:tr>
              <a:tr h="4246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Sociální služby pro péči o seniora v domácnosti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6745689"/>
                  </a:ext>
                </a:extLst>
              </a:tr>
              <a:tr h="4246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Zdarma MHD pro domácí péči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2278373"/>
                  </a:ext>
                </a:extLst>
              </a:tr>
              <a:tr h="4246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3750924"/>
                  </a:ext>
                </a:extLst>
              </a:tr>
              <a:tr h="4246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74346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52082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Manželé opuštěného hnízda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922627"/>
              </p:ext>
            </p:extLst>
          </p:nvPr>
        </p:nvGraphicFramePr>
        <p:xfrm>
          <a:off x="1628384" y="1891430"/>
          <a:ext cx="8993686" cy="44559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96843">
                  <a:extLst>
                    <a:ext uri="{9D8B030D-6E8A-4147-A177-3AD203B41FA5}">
                      <a16:colId xmlns:a16="http://schemas.microsoft.com/office/drawing/2014/main" val="2835184623"/>
                    </a:ext>
                  </a:extLst>
                </a:gridCol>
                <a:gridCol w="4496843">
                  <a:extLst>
                    <a:ext uri="{9D8B030D-6E8A-4147-A177-3AD203B41FA5}">
                      <a16:colId xmlns:a16="http://schemas.microsoft.com/office/drawing/2014/main" val="1640676190"/>
                    </a:ext>
                  </a:extLst>
                </a:gridCol>
              </a:tblGrid>
              <a:tr h="5527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Očekávaná témata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Získaná témata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589671"/>
                  </a:ext>
                </a:extLst>
              </a:tr>
              <a:tr h="5527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Kultura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Restart vztahu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671411"/>
                  </a:ext>
                </a:extLst>
              </a:tr>
              <a:tr h="5527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Naplnění volného času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Znova získat zkušenost života spolu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938612"/>
                  </a:ext>
                </a:extLst>
              </a:tr>
              <a:tr h="5527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Péče o seniory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Zdravé stárnutí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7350663"/>
                  </a:ext>
                </a:extLst>
              </a:tr>
              <a:tr h="5527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Univerzita 3 věku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6574798"/>
                  </a:ext>
                </a:extLst>
              </a:tr>
              <a:tr h="5527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Pomoc mladým rodinám, ať nesuplujeme školky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187603"/>
                  </a:ext>
                </a:extLst>
              </a:tr>
              <a:tr h="5527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2985718"/>
                  </a:ext>
                </a:extLst>
              </a:tr>
              <a:tr h="5527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10022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51127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Vícegenerační soužití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78393"/>
              </p:ext>
            </p:extLst>
          </p:nvPr>
        </p:nvGraphicFramePr>
        <p:xfrm>
          <a:off x="1528174" y="1828796"/>
          <a:ext cx="9419574" cy="45594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09787">
                  <a:extLst>
                    <a:ext uri="{9D8B030D-6E8A-4147-A177-3AD203B41FA5}">
                      <a16:colId xmlns:a16="http://schemas.microsoft.com/office/drawing/2014/main" val="2844770562"/>
                    </a:ext>
                  </a:extLst>
                </a:gridCol>
                <a:gridCol w="4709787">
                  <a:extLst>
                    <a:ext uri="{9D8B030D-6E8A-4147-A177-3AD203B41FA5}">
                      <a16:colId xmlns:a16="http://schemas.microsoft.com/office/drawing/2014/main" val="2295620629"/>
                    </a:ext>
                  </a:extLst>
                </a:gridCol>
              </a:tblGrid>
              <a:tr h="4538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Očekávaná témata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Získaná témata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87455263"/>
                  </a:ext>
                </a:extLst>
              </a:tr>
              <a:tr h="4538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Bydlení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Malometrážní bydlení za rozumnou cenu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5127227"/>
                  </a:ext>
                </a:extLst>
              </a:tr>
              <a:tr h="4538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Sociální služby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Dostatek sociálních služeb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4766901"/>
                  </a:ext>
                </a:extLst>
              </a:tr>
              <a:tr h="4538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Domovy pro seniory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Mobilní zdravotní služby - </a:t>
                      </a:r>
                      <a:r>
                        <a:rPr lang="cs-CZ" sz="1600" dirty="0" err="1">
                          <a:effectLst/>
                        </a:rPr>
                        <a:t>homecare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1230220"/>
                  </a:ext>
                </a:extLst>
              </a:tr>
              <a:tr h="4538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Mezigenerační dialog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4869520"/>
                  </a:ext>
                </a:extLst>
              </a:tr>
              <a:tr h="4538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Zkloubení</a:t>
                      </a:r>
                      <a:r>
                        <a:rPr lang="cs-CZ" sz="1600" dirty="0">
                          <a:effectLst/>
                        </a:rPr>
                        <a:t> pomoci mladým a rodičům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2715247"/>
                  </a:ext>
                </a:extLst>
              </a:tr>
              <a:tr h="4538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Respitní</a:t>
                      </a:r>
                      <a:r>
                        <a:rPr lang="cs-CZ" sz="1600" dirty="0">
                          <a:effectLst/>
                        </a:rPr>
                        <a:t> služby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3205174"/>
                  </a:ext>
                </a:extLst>
              </a:tr>
              <a:tr h="9287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Zvýhodněná MHD pro pomocníky v rodině – sociální asistent, sociální služby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8529808"/>
                  </a:ext>
                </a:extLst>
              </a:tr>
              <a:tr h="4538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76042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54519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Rodina seniorů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645377"/>
              </p:ext>
            </p:extLst>
          </p:nvPr>
        </p:nvGraphicFramePr>
        <p:xfrm>
          <a:off x="1077238" y="1277655"/>
          <a:ext cx="10058400" cy="55305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32531">
                  <a:extLst>
                    <a:ext uri="{9D8B030D-6E8A-4147-A177-3AD203B41FA5}">
                      <a16:colId xmlns:a16="http://schemas.microsoft.com/office/drawing/2014/main" val="471703457"/>
                    </a:ext>
                  </a:extLst>
                </a:gridCol>
                <a:gridCol w="5025869">
                  <a:extLst>
                    <a:ext uri="{9D8B030D-6E8A-4147-A177-3AD203B41FA5}">
                      <a16:colId xmlns:a16="http://schemas.microsoft.com/office/drawing/2014/main" val="1420145104"/>
                    </a:ext>
                  </a:extLst>
                </a:gridCol>
              </a:tblGrid>
              <a:tr h="291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Očekávaná témata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Získaná témata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780373"/>
                  </a:ext>
                </a:extLst>
              </a:tr>
              <a:tr h="2910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Bydlení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Senior taxi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3274808"/>
                  </a:ext>
                </a:extLst>
              </a:tr>
              <a:tr h="2910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Seniorské kluby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Dostupnost zdravotních služeb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33944666"/>
                  </a:ext>
                </a:extLst>
              </a:tr>
              <a:tr h="2910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Cestování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5197959"/>
                  </a:ext>
                </a:extLst>
              </a:tr>
              <a:tr h="2910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Nemuset dělat hlídače mladým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235297"/>
                  </a:ext>
                </a:extLst>
              </a:tr>
              <a:tr h="2910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Bydlení pro mladé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0119813"/>
                  </a:ext>
                </a:extLst>
              </a:tr>
              <a:tr h="2910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Domovy se sociální službou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8227177"/>
                  </a:ext>
                </a:extLst>
              </a:tr>
              <a:tr h="2910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Bezbariérová MHD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2565074"/>
                  </a:ext>
                </a:extLst>
              </a:tr>
              <a:tr h="2910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Bezbariérové hřbitovy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8126023"/>
                  </a:ext>
                </a:extLst>
              </a:tr>
              <a:tr h="2910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Informace ve městě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9269294"/>
                  </a:ext>
                </a:extLst>
              </a:tr>
              <a:tr h="2910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Čistota města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9803039"/>
                  </a:ext>
                </a:extLst>
              </a:tr>
              <a:tr h="2910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Správce dětských hřišť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57146205"/>
                  </a:ext>
                </a:extLst>
              </a:tr>
              <a:tr h="2910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Cvičící stroje pro seniory u dětských hřišť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8704335"/>
                  </a:ext>
                </a:extLst>
              </a:tr>
              <a:tr h="2910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Hygienické koutky, WC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57751435"/>
                  </a:ext>
                </a:extLst>
              </a:tr>
              <a:tr h="5821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Lepší jizdní řády – není na ně vidět, nedá se v nich orientovat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714463"/>
                  </a:ext>
                </a:extLst>
              </a:tr>
              <a:tr h="2910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Bezbariérovost MHD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8156628"/>
                  </a:ext>
                </a:extLst>
              </a:tr>
              <a:tr h="5821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Studenti VŠ bydlí v části v domově pro seniory – kontakt více generací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1915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58381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Osamocený senior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0865698"/>
              </p:ext>
            </p:extLst>
          </p:nvPr>
        </p:nvGraphicFramePr>
        <p:xfrm>
          <a:off x="1027134" y="1590806"/>
          <a:ext cx="9883036" cy="48324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44790">
                  <a:extLst>
                    <a:ext uri="{9D8B030D-6E8A-4147-A177-3AD203B41FA5}">
                      <a16:colId xmlns:a16="http://schemas.microsoft.com/office/drawing/2014/main" val="2352607296"/>
                    </a:ext>
                  </a:extLst>
                </a:gridCol>
                <a:gridCol w="4938246">
                  <a:extLst>
                    <a:ext uri="{9D8B030D-6E8A-4147-A177-3AD203B41FA5}">
                      <a16:colId xmlns:a16="http://schemas.microsoft.com/office/drawing/2014/main" val="3061835857"/>
                    </a:ext>
                  </a:extLst>
                </a:gridCol>
              </a:tblGrid>
              <a:tr h="3265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Očekávaná témata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Získaná témata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6230358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Pobytová zařízení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Senior taxi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2003835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Zdravotní péče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Dostupnost zdravotních služeb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42009463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Cestování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63029164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Denní stacionáře pro seniory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9041240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Bydlení pro mladé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6565308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Domovy se sociální službou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72653831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Bezbariérová MHD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4974021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Bezbariérové hřbitovy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9973138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Informace ve městě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5169324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MHD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02489384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Čistota města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0807210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Obecní zaměstnanci – pomoc s údržbou</a:t>
                      </a:r>
                      <a:r>
                        <a:rPr lang="cs-CZ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domu, bytu, umytí oken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489214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Maminka na MD – kontakt se seniorem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217056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9873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k zamyšlení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Podpora a budování rodinných vazeb, včetně mezigeneračních</a:t>
            </a:r>
          </a:p>
          <a:p>
            <a:pPr lvl="0"/>
            <a:r>
              <a:rPr lang="cs-CZ" dirty="0"/>
              <a:t>Podpora </a:t>
            </a:r>
            <a:r>
              <a:rPr lang="cs-CZ"/>
              <a:t>komunitního života</a:t>
            </a:r>
            <a:endParaRPr lang="cs-CZ" dirty="0"/>
          </a:p>
          <a:p>
            <a:pPr lvl="0"/>
            <a:r>
              <a:rPr lang="cs-CZ" dirty="0"/>
              <a:t>Podpora svobodné volby rodiny</a:t>
            </a:r>
          </a:p>
          <a:p>
            <a:pPr lvl="0"/>
            <a:r>
              <a:rPr lang="cs-CZ" dirty="0"/>
              <a:t>Vytváření finančních zdrojů a podmínek rodinného života – dostupnost – ovlivnění městem</a:t>
            </a:r>
          </a:p>
          <a:p>
            <a:pPr lvl="0"/>
            <a:r>
              <a:rPr lang="cs-CZ" dirty="0"/>
              <a:t>Podpora prevence ohrožení rodiny</a:t>
            </a:r>
          </a:p>
          <a:p>
            <a:pPr lvl="0"/>
            <a:r>
              <a:rPr lang="cs-CZ" dirty="0"/>
              <a:t>Dialog mezi městem a rodinou</a:t>
            </a:r>
          </a:p>
        </p:txBody>
      </p:sp>
    </p:spTree>
    <p:extLst>
      <p:ext uri="{BB962C8B-B14F-4D97-AF65-F5344CB8AC3E}">
        <p14:creationId xmlns:p14="http://schemas.microsoft.com/office/powerpoint/2010/main" val="1147619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1" descr="VÃ½sledek obrÃ¡zku pro jiÅiÄnÃ¡ - most ostrav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3086" y="2523995"/>
            <a:ext cx="5602004" cy="433400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ázek 3" descr="LevnÄjÅ¡Ã­ varianta lÃ¡vky na Karolinu.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084251" cy="42692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0059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Rodinný cyklus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5544"/>
            <a:ext cx="10515600" cy="5085567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děti ZŠ</a:t>
            </a:r>
          </a:p>
          <a:p>
            <a:pPr lvl="0"/>
            <a:r>
              <a:rPr lang="cs-CZ" dirty="0"/>
              <a:t>před profesní věk –SŠ, VŠ</a:t>
            </a:r>
          </a:p>
          <a:p>
            <a:pPr lvl="0"/>
            <a:r>
              <a:rPr lang="cs-CZ" dirty="0"/>
              <a:t>mladí lidé opouštějící svou primární rodinu</a:t>
            </a:r>
          </a:p>
          <a:p>
            <a:pPr lvl="0"/>
            <a:r>
              <a:rPr lang="cs-CZ" dirty="0"/>
              <a:t>mladá rodina bez dítěte, očekávající narození prvního dítěte</a:t>
            </a:r>
          </a:p>
          <a:p>
            <a:pPr lvl="0"/>
            <a:r>
              <a:rPr lang="cs-CZ" dirty="0"/>
              <a:t>rodina s dítětem/dětmi ve věku do 3 let / osamocený rodič</a:t>
            </a:r>
          </a:p>
          <a:p>
            <a:pPr lvl="0"/>
            <a:r>
              <a:rPr lang="cs-CZ" dirty="0"/>
              <a:t>rodina s dítětem předškolního věku – 3-6let (návrat rodiče do zaměstnání)</a:t>
            </a:r>
          </a:p>
          <a:p>
            <a:pPr lvl="0"/>
            <a:r>
              <a:rPr lang="cs-CZ" dirty="0"/>
              <a:t>rodina s dítětem v mladším školním věku</a:t>
            </a:r>
          </a:p>
          <a:p>
            <a:pPr lvl="0"/>
            <a:r>
              <a:rPr lang="cs-CZ" dirty="0"/>
              <a:t>rodina s dítětem staršího školního věku</a:t>
            </a:r>
          </a:p>
          <a:p>
            <a:pPr lvl="0"/>
            <a:r>
              <a:rPr lang="cs-CZ" dirty="0"/>
              <a:t>rodina s dítětem SŠ</a:t>
            </a:r>
          </a:p>
          <a:p>
            <a:pPr lvl="0"/>
            <a:r>
              <a:rPr lang="cs-CZ" dirty="0"/>
              <a:t>rodina – opuštěné hnízdo</a:t>
            </a:r>
          </a:p>
          <a:p>
            <a:pPr lvl="0"/>
            <a:r>
              <a:rPr lang="cs-CZ" dirty="0"/>
              <a:t>rodina s péči o seniora, vícegenerační soužití</a:t>
            </a:r>
          </a:p>
          <a:p>
            <a:pPr lvl="0"/>
            <a:r>
              <a:rPr lang="cs-CZ" dirty="0"/>
              <a:t>rodina seniorů</a:t>
            </a:r>
          </a:p>
          <a:p>
            <a:pPr lvl="0"/>
            <a:r>
              <a:rPr lang="cs-CZ" dirty="0"/>
              <a:t>osamocený senior</a:t>
            </a:r>
          </a:p>
          <a:p>
            <a:pPr lvl="0"/>
            <a:r>
              <a:rPr lang="cs-CZ" dirty="0"/>
              <a:t>členové samosprávy</a:t>
            </a:r>
          </a:p>
        </p:txBody>
      </p:sp>
    </p:spTree>
    <p:extLst>
      <p:ext uri="{BB962C8B-B14F-4D97-AF65-F5344CB8AC3E}">
        <p14:creationId xmlns:p14="http://schemas.microsoft.com/office/powerpoint/2010/main" val="3152030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2E113C-AEAC-50D6-194B-28A0F133A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Harmonizace práce a rodiny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F2A549-BC04-04B2-4797-C70324983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Služby:</a:t>
            </a:r>
          </a:p>
          <a:p>
            <a:r>
              <a:rPr lang="cs-CZ" dirty="0"/>
              <a:t>Dětské skupiny,</a:t>
            </a:r>
          </a:p>
          <a:p>
            <a:r>
              <a:rPr lang="cs-CZ" dirty="0"/>
              <a:t>Jesle</a:t>
            </a:r>
          </a:p>
          <a:p>
            <a:r>
              <a:rPr lang="cs-CZ" dirty="0"/>
              <a:t>Firemní školky</a:t>
            </a:r>
          </a:p>
          <a:p>
            <a:r>
              <a:rPr lang="cs-CZ" dirty="0"/>
              <a:t>Družiny</a:t>
            </a:r>
          </a:p>
          <a:p>
            <a:r>
              <a:rPr lang="cs-CZ" dirty="0"/>
              <a:t>- otázka otevírací doby</a:t>
            </a:r>
          </a:p>
        </p:txBody>
      </p:sp>
    </p:spTree>
    <p:extLst>
      <p:ext uri="{BB962C8B-B14F-4D97-AF65-F5344CB8AC3E}">
        <p14:creationId xmlns:p14="http://schemas.microsoft.com/office/powerpoint/2010/main" val="173803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106558-2AB9-4FFE-F842-2FB001412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podpora - finanční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A063F2-950D-739A-33E8-F6F65817A7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Odpočet daní – ročně u tří dětí 65 364Kč</a:t>
            </a:r>
          </a:p>
          <a:p>
            <a:r>
              <a:rPr lang="cs-CZ" dirty="0"/>
              <a:t>Porodné</a:t>
            </a:r>
          </a:p>
          <a:p>
            <a:r>
              <a:rPr lang="cs-CZ" dirty="0"/>
              <a:t>Mateřská</a:t>
            </a:r>
          </a:p>
          <a:p>
            <a:r>
              <a:rPr lang="cs-CZ" dirty="0"/>
              <a:t>Rodičovská</a:t>
            </a:r>
          </a:p>
          <a:p>
            <a:r>
              <a:rPr lang="cs-CZ" dirty="0"/>
              <a:t>Dětské přídavky</a:t>
            </a:r>
          </a:p>
        </p:txBody>
      </p:sp>
    </p:spTree>
    <p:extLst>
      <p:ext uri="{BB962C8B-B14F-4D97-AF65-F5344CB8AC3E}">
        <p14:creationId xmlns:p14="http://schemas.microsoft.com/office/powerpoint/2010/main" val="3274248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D5C120-DF6E-3A0A-F1B8-735755CA2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Příspěvek na péči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EEF939-5A8C-CE69-8A70-EBB98667A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Umožnit kvalitu života osob, které potřebují služby</a:t>
            </a:r>
          </a:p>
          <a:p>
            <a:r>
              <a:rPr lang="cs-CZ" dirty="0"/>
              <a:t>Neformální pečovatelé</a:t>
            </a:r>
          </a:p>
          <a:p>
            <a:r>
              <a:rPr lang="cs-CZ" dirty="0"/>
              <a:t>Asistent sociálních služeb</a:t>
            </a:r>
          </a:p>
        </p:txBody>
      </p:sp>
    </p:spTree>
    <p:extLst>
      <p:ext uri="{BB962C8B-B14F-4D97-AF65-F5344CB8AC3E}">
        <p14:creationId xmlns:p14="http://schemas.microsoft.com/office/powerpoint/2010/main" val="3286869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41462B-56E7-EA6A-316B-811B5B979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C73EF4-28EE-439A-3A0D-A07E7AE3A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Home</a:t>
            </a:r>
            <a:r>
              <a:rPr lang="cs-CZ" dirty="0"/>
              <a:t> office</a:t>
            </a:r>
          </a:p>
          <a:p>
            <a:r>
              <a:rPr lang="cs-CZ" dirty="0"/>
              <a:t>Sdílená pracovní místa</a:t>
            </a:r>
          </a:p>
          <a:p>
            <a:r>
              <a:rPr lang="cs-CZ" dirty="0"/>
              <a:t>Pružná pracovní doba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5039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4D1609-6529-07E0-736C-FE4BEC270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Vzdělávání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33079F-1073-7F0E-BEA7-854AB17CAD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Calhonův</a:t>
            </a:r>
            <a:r>
              <a:rPr lang="cs-CZ" dirty="0"/>
              <a:t> experiment – myší ráj</a:t>
            </a:r>
          </a:p>
          <a:p>
            <a:r>
              <a:rPr lang="cs-CZ" dirty="0"/>
              <a:t>Nové dovednosti</a:t>
            </a:r>
          </a:p>
          <a:p>
            <a:r>
              <a:rPr lang="cs-CZ" dirty="0"/>
              <a:t>Co nás naučila MŠ a ZŠ</a:t>
            </a:r>
          </a:p>
          <a:p>
            <a:endParaRPr lang="cs-CZ" dirty="0"/>
          </a:p>
          <a:p>
            <a:r>
              <a:rPr lang="cs-CZ" dirty="0"/>
              <a:t>Multikulturalismus </a:t>
            </a:r>
          </a:p>
        </p:txBody>
      </p:sp>
    </p:spTree>
    <p:extLst>
      <p:ext uri="{BB962C8B-B14F-4D97-AF65-F5344CB8AC3E}">
        <p14:creationId xmlns:p14="http://schemas.microsoft.com/office/powerpoint/2010/main" val="32400460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1330</Words>
  <Application>Microsoft Macintosh PowerPoint</Application>
  <PresentationFormat>Širokoúhlá obrazovka</PresentationFormat>
  <Paragraphs>363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Motiv Office</vt:lpstr>
      <vt:lpstr>Rodinná politika na úrovni měst a obcí</vt:lpstr>
      <vt:lpstr>Prezentace aplikace PowerPoint</vt:lpstr>
      <vt:lpstr>Prezentace aplikace PowerPoint</vt:lpstr>
      <vt:lpstr>Rodinný cyklus</vt:lpstr>
      <vt:lpstr>Harmonizace práce a rodiny</vt:lpstr>
      <vt:lpstr>Státní podpora - finanční</vt:lpstr>
      <vt:lpstr>Příspěvek na péči</vt:lpstr>
      <vt:lpstr>Práce </vt:lpstr>
      <vt:lpstr>Vzdělávání </vt:lpstr>
      <vt:lpstr>Kultura </vt:lpstr>
      <vt:lpstr>Rodina a usazení se – svobodná volba rodiny</vt:lpstr>
      <vt:lpstr>Samospráva </vt:lpstr>
      <vt:lpstr>Děti ZŠ</vt:lpstr>
      <vt:lpstr>Kde sbíráme data – lokalita, kde nesbíráme data, renomé školy </vt:lpstr>
      <vt:lpstr>Předprofesní věk – SŠ, VŠ</vt:lpstr>
      <vt:lpstr>Mladí lidé opouštějící svou primární rodinu</vt:lpstr>
      <vt:lpstr>Mladé rodiny, rodiny v očekávání, s dítětem do 3 let</vt:lpstr>
      <vt:lpstr>Rodina s dítětem do 6 let</vt:lpstr>
      <vt:lpstr>Rodiny s dětmi ZŠ</vt:lpstr>
      <vt:lpstr>Rodiče SŠ, VŠ</vt:lpstr>
      <vt:lpstr>Manželé opuštěného hnízda</vt:lpstr>
      <vt:lpstr>Vícegenerační soužití</vt:lpstr>
      <vt:lpstr>Rodina seniorů</vt:lpstr>
      <vt:lpstr>Osamocený senior</vt:lpstr>
      <vt:lpstr>Úkol k zamyšlení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Rodinná politika na úrovni měst a obcí</dc:title>
  <dc:creator>Administrator</dc:creator>
  <cp:lastModifiedBy>Petr Fabián</cp:lastModifiedBy>
  <cp:revision>11</cp:revision>
  <dcterms:created xsi:type="dcterms:W3CDTF">2018-11-01T06:41:55Z</dcterms:created>
  <dcterms:modified xsi:type="dcterms:W3CDTF">2022-11-05T09:45:01Z</dcterms:modified>
</cp:coreProperties>
</file>