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grandir Grand" panose="020B0604020202020204" charset="-18"/>
      <p:regular r:id="rId16"/>
    </p:embeddedFont>
    <p:embeddedFont>
      <p:font typeface="Aileron" panose="020B0604020202020204" charset="-18"/>
      <p:regular r:id="rId17"/>
    </p:embeddedFont>
    <p:embeddedFont>
      <p:font typeface="Aileron Italics" panose="020B0604020202020204" charset="-1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CE067-33EA-424E-AC3C-42204F3CADBA}" v="2" dt="2023-10-09T19:06:0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svg"/><Relationship Id="rId10" Type="http://schemas.openxmlformats.org/officeDocument/2006/relationships/hyperlink" Target="https://www.google.com/search?q=tiky+-+obr%C3%A1zky&amp;tbm=isch&amp;ved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025924" y="7185640"/>
            <a:ext cx="378874" cy="378874"/>
          </a:xfrm>
          <a:custGeom>
            <a:avLst/>
            <a:gdLst/>
            <a:ahLst/>
            <a:cxnLst/>
            <a:rect l="l" t="t" r="r" b="b"/>
            <a:pathLst>
              <a:path w="378874" h="378874">
                <a:moveTo>
                  <a:pt x="0" y="0"/>
                </a:moveTo>
                <a:lnTo>
                  <a:pt x="378874" y="0"/>
                </a:lnTo>
                <a:lnTo>
                  <a:pt x="378874" y="378874"/>
                </a:lnTo>
                <a:lnTo>
                  <a:pt x="0" y="378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44419" y="-1822758"/>
            <a:ext cx="6550189" cy="6550189"/>
          </a:xfrm>
          <a:custGeom>
            <a:avLst/>
            <a:gdLst/>
            <a:ahLst/>
            <a:cxnLst/>
            <a:rect l="l" t="t" r="r" b="b"/>
            <a:pathLst>
              <a:path w="6550189" h="6550189">
                <a:moveTo>
                  <a:pt x="0" y="0"/>
                </a:moveTo>
                <a:lnTo>
                  <a:pt x="6550189" y="0"/>
                </a:lnTo>
                <a:lnTo>
                  <a:pt x="6550189" y="6550189"/>
                </a:lnTo>
                <a:lnTo>
                  <a:pt x="0" y="655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480328" y="7205910"/>
            <a:ext cx="9045403" cy="6162181"/>
          </a:xfrm>
          <a:custGeom>
            <a:avLst/>
            <a:gdLst/>
            <a:ahLst/>
            <a:cxnLst/>
            <a:rect l="l" t="t" r="r" b="b"/>
            <a:pathLst>
              <a:path w="9045403" h="6162181">
                <a:moveTo>
                  <a:pt x="0" y="0"/>
                </a:moveTo>
                <a:lnTo>
                  <a:pt x="9045403" y="0"/>
                </a:lnTo>
                <a:lnTo>
                  <a:pt x="9045403" y="6162180"/>
                </a:lnTo>
                <a:lnTo>
                  <a:pt x="0" y="6162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588888" y="-2927524"/>
            <a:ext cx="15744178" cy="1013343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9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5924" y="3122437"/>
            <a:ext cx="11145139" cy="1943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35"/>
              </a:lnSpc>
            </a:pPr>
            <a:r>
              <a:rPr lang="en-US" sz="12035">
                <a:solidFill>
                  <a:srgbClr val="FFFFFF"/>
                </a:solidFill>
                <a:latin typeface="Agrandir Grand"/>
              </a:rPr>
              <a:t>Tetanie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6569" y="7167389"/>
            <a:ext cx="891982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spc="109">
                <a:solidFill>
                  <a:srgbClr val="FFFFFF"/>
                </a:solidFill>
                <a:latin typeface="Aileron Italics"/>
              </a:rPr>
              <a:t>MUDr. Renata Slaná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5924" y="4836461"/>
            <a:ext cx="12238844" cy="231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599"/>
              </a:lnSpc>
              <a:spcBef>
                <a:spcPct val="0"/>
              </a:spcBef>
            </a:pPr>
            <a:r>
              <a:rPr lang="en-US" sz="5599">
                <a:solidFill>
                  <a:srgbClr val="FFFFFF"/>
                </a:solidFill>
                <a:latin typeface="Agrandir Grand"/>
              </a:rPr>
              <a:t>Chorobné stavy charakterizované tetanickým syndromem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365726" y="58256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802096" y="3905306"/>
            <a:ext cx="7798345" cy="3027459"/>
            <a:chOff x="0" y="0"/>
            <a:chExt cx="1961328" cy="7614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761423"/>
            </a:xfrm>
            <a:custGeom>
              <a:avLst/>
              <a:gdLst/>
              <a:ahLst/>
              <a:cxnLst/>
              <a:rect l="l" t="t" r="r" b="b"/>
              <a:pathLst>
                <a:path w="1961328" h="761423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716749"/>
                  </a:lnTo>
                  <a:cubicBezTo>
                    <a:pt x="1961328" y="728597"/>
                    <a:pt x="1956621" y="739960"/>
                    <a:pt x="1948243" y="748338"/>
                  </a:cubicBezTo>
                  <a:cubicBezTo>
                    <a:pt x="1939865" y="756716"/>
                    <a:pt x="1928502" y="761423"/>
                    <a:pt x="1916653" y="761423"/>
                  </a:cubicBezTo>
                  <a:lnTo>
                    <a:pt x="44674" y="761423"/>
                  </a:lnTo>
                  <a:cubicBezTo>
                    <a:pt x="32826" y="761423"/>
                    <a:pt x="21463" y="756716"/>
                    <a:pt x="13085" y="748338"/>
                  </a:cubicBezTo>
                  <a:cubicBezTo>
                    <a:pt x="4707" y="739960"/>
                    <a:pt x="0" y="728597"/>
                    <a:pt x="0" y="716749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11374" y="2486999"/>
            <a:ext cx="5173306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Tiky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6592" y="4246729"/>
            <a:ext cx="6589355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Příčina tiků není známa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Podíl genetické predispozice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Pozitivní RA v 50%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Diagnosa z klinického obrazu a průběhu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Neexistuje žádný specifický laboratorní test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606925" y="-1959400"/>
            <a:ext cx="20310886" cy="13072706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435" b="-143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381627" y="581635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261165" y="714685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115961" y="415023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14249" y="3543288"/>
            <a:ext cx="7798345" cy="2273072"/>
            <a:chOff x="0" y="0"/>
            <a:chExt cx="1961328" cy="571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571690"/>
            </a:xfrm>
            <a:custGeom>
              <a:avLst/>
              <a:gdLst/>
              <a:ahLst/>
              <a:cxnLst/>
              <a:rect l="l" t="t" r="r" b="b"/>
              <a:pathLst>
                <a:path w="1961328" h="571690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527016"/>
                  </a:lnTo>
                  <a:cubicBezTo>
                    <a:pt x="1961328" y="538864"/>
                    <a:pt x="1956621" y="550227"/>
                    <a:pt x="1948243" y="558605"/>
                  </a:cubicBezTo>
                  <a:cubicBezTo>
                    <a:pt x="1939865" y="566984"/>
                    <a:pt x="1928502" y="571690"/>
                    <a:pt x="1916653" y="571690"/>
                  </a:cubicBezTo>
                  <a:lnTo>
                    <a:pt x="44674" y="571690"/>
                  </a:lnTo>
                  <a:cubicBezTo>
                    <a:pt x="32826" y="571690"/>
                    <a:pt x="21463" y="566984"/>
                    <a:pt x="13085" y="558605"/>
                  </a:cubicBezTo>
                  <a:cubicBezTo>
                    <a:pt x="4707" y="550227"/>
                    <a:pt x="0" y="538864"/>
                    <a:pt x="0" y="527016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7297" y="1910703"/>
            <a:ext cx="11568453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r>
              <a:rPr lang="en-US" sz="6899">
                <a:solidFill>
                  <a:srgbClr val="FFFFFF"/>
                </a:solidFill>
                <a:latin typeface="Agrandir Grand"/>
              </a:rPr>
              <a:t>Tiky- klinický obraz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8744" y="3884711"/>
            <a:ext cx="6589355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Motorické a zvukové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Prosté ( jednoduché) a komplexní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Přechodné a chronické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410940" y="338898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814249" y="6076935"/>
            <a:ext cx="7798345" cy="2581685"/>
            <a:chOff x="0" y="0"/>
            <a:chExt cx="1961328" cy="6493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1328" cy="649308"/>
            </a:xfrm>
            <a:custGeom>
              <a:avLst/>
              <a:gdLst/>
              <a:ahLst/>
              <a:cxnLst/>
              <a:rect l="l" t="t" r="r" b="b"/>
              <a:pathLst>
                <a:path w="1961328" h="649308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604634"/>
                  </a:lnTo>
                  <a:cubicBezTo>
                    <a:pt x="1961328" y="616482"/>
                    <a:pt x="1956621" y="627845"/>
                    <a:pt x="1948243" y="636223"/>
                  </a:cubicBezTo>
                  <a:cubicBezTo>
                    <a:pt x="1939865" y="644601"/>
                    <a:pt x="1928502" y="649308"/>
                    <a:pt x="1916653" y="649308"/>
                  </a:cubicBezTo>
                  <a:lnTo>
                    <a:pt x="44674" y="649308"/>
                  </a:lnTo>
                  <a:cubicBezTo>
                    <a:pt x="32826" y="649308"/>
                    <a:pt x="21463" y="644601"/>
                    <a:pt x="13085" y="636223"/>
                  </a:cubicBezTo>
                  <a:cubicBezTo>
                    <a:pt x="4707" y="627845"/>
                    <a:pt x="0" y="616482"/>
                    <a:pt x="0" y="604634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18744" y="6418358"/>
            <a:ext cx="6589355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Motorické jednoduché- mrkání, grimasování, záškuby hlavou, rameny…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Komplexní – četné svalové skupiny,komplexní pohyby ( chůze dokola), zvuky, slabiky, slova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016642" y="-1683875"/>
            <a:ext cx="10845962" cy="6980792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 flipH="1">
              <a:off x="-1297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524510" y="1559560"/>
                  </a:moveTo>
                  <a:cubicBezTo>
                    <a:pt x="467360" y="1537970"/>
                    <a:pt x="391160" y="1548130"/>
                    <a:pt x="326390" y="1526540"/>
                  </a:cubicBezTo>
                  <a:cubicBezTo>
                    <a:pt x="189230" y="1479550"/>
                    <a:pt x="80010" y="1404620"/>
                    <a:pt x="0" y="1319530"/>
                  </a:cubicBezTo>
                  <a:cubicBezTo>
                    <a:pt x="16510" y="1231900"/>
                    <a:pt x="21590" y="1183640"/>
                    <a:pt x="10160" y="1109980"/>
                  </a:cubicBezTo>
                  <a:cubicBezTo>
                    <a:pt x="20319" y="1104900"/>
                    <a:pt x="41910" y="1118870"/>
                    <a:pt x="43180" y="1098550"/>
                  </a:cubicBezTo>
                  <a:cubicBezTo>
                    <a:pt x="45720" y="1040130"/>
                    <a:pt x="73660" y="1018540"/>
                    <a:pt x="100330" y="969010"/>
                  </a:cubicBezTo>
                  <a:cubicBezTo>
                    <a:pt x="304800" y="998220"/>
                    <a:pt x="676910" y="1158240"/>
                    <a:pt x="897889" y="1144270"/>
                  </a:cubicBezTo>
                  <a:cubicBezTo>
                    <a:pt x="761999" y="1047750"/>
                    <a:pt x="664210" y="939800"/>
                    <a:pt x="661669" y="797560"/>
                  </a:cubicBezTo>
                  <a:cubicBezTo>
                    <a:pt x="673099" y="786130"/>
                    <a:pt x="737869" y="778510"/>
                    <a:pt x="753110" y="783590"/>
                  </a:cubicBezTo>
                  <a:cubicBezTo>
                    <a:pt x="805180" y="773430"/>
                    <a:pt x="858519" y="726440"/>
                    <a:pt x="881380" y="697230"/>
                  </a:cubicBezTo>
                  <a:cubicBezTo>
                    <a:pt x="902970" y="711200"/>
                    <a:pt x="906780" y="695960"/>
                    <a:pt x="925830" y="706120"/>
                  </a:cubicBezTo>
                  <a:cubicBezTo>
                    <a:pt x="1007110" y="643890"/>
                    <a:pt x="1178560" y="737870"/>
                    <a:pt x="1261110" y="679450"/>
                  </a:cubicBezTo>
                  <a:cubicBezTo>
                    <a:pt x="1223010" y="579120"/>
                    <a:pt x="1300480" y="556260"/>
                    <a:pt x="1352550" y="508000"/>
                  </a:cubicBezTo>
                  <a:cubicBezTo>
                    <a:pt x="1333500" y="429260"/>
                    <a:pt x="1380490" y="387350"/>
                    <a:pt x="1423670" y="313690"/>
                  </a:cubicBezTo>
                  <a:cubicBezTo>
                    <a:pt x="1477010" y="339090"/>
                    <a:pt x="1473200" y="299720"/>
                    <a:pt x="1466850" y="274320"/>
                  </a:cubicBezTo>
                  <a:cubicBezTo>
                    <a:pt x="1506220" y="285750"/>
                    <a:pt x="1530350" y="270510"/>
                    <a:pt x="1551940" y="250190"/>
                  </a:cubicBezTo>
                  <a:cubicBezTo>
                    <a:pt x="1628140" y="279400"/>
                    <a:pt x="1697990" y="280670"/>
                    <a:pt x="1758950" y="287020"/>
                  </a:cubicBezTo>
                  <a:cubicBezTo>
                    <a:pt x="2070100" y="320040"/>
                    <a:pt x="2456180" y="403860"/>
                    <a:pt x="2735580" y="417830"/>
                  </a:cubicBezTo>
                  <a:cubicBezTo>
                    <a:pt x="2479040" y="308610"/>
                    <a:pt x="2181860" y="238760"/>
                    <a:pt x="1992630" y="144780"/>
                  </a:cubicBezTo>
                  <a:cubicBezTo>
                    <a:pt x="1986280" y="91440"/>
                    <a:pt x="1987550" y="67310"/>
                    <a:pt x="1991360" y="17780"/>
                  </a:cubicBezTo>
                  <a:cubicBezTo>
                    <a:pt x="2195830" y="0"/>
                    <a:pt x="2509520" y="97790"/>
                    <a:pt x="2800350" y="189230"/>
                  </a:cubicBezTo>
                  <a:cubicBezTo>
                    <a:pt x="3474720" y="401320"/>
                    <a:pt x="4287520" y="642620"/>
                    <a:pt x="4669790" y="1018540"/>
                  </a:cubicBezTo>
                  <a:cubicBezTo>
                    <a:pt x="4659630" y="1074420"/>
                    <a:pt x="4676140" y="1146810"/>
                    <a:pt x="4634230" y="1195070"/>
                  </a:cubicBezTo>
                  <a:cubicBezTo>
                    <a:pt x="4773930" y="1271270"/>
                    <a:pt x="4933950" y="1339850"/>
                    <a:pt x="5069840" y="1418590"/>
                  </a:cubicBezTo>
                  <a:cubicBezTo>
                    <a:pt x="5064760" y="1484630"/>
                    <a:pt x="5030470" y="1553210"/>
                    <a:pt x="5016500" y="1564640"/>
                  </a:cubicBezTo>
                  <a:cubicBezTo>
                    <a:pt x="5060950" y="1588770"/>
                    <a:pt x="4992370" y="1570990"/>
                    <a:pt x="4994910" y="1596390"/>
                  </a:cubicBezTo>
                  <a:cubicBezTo>
                    <a:pt x="5013960" y="1605280"/>
                    <a:pt x="5001260" y="1626870"/>
                    <a:pt x="5029200" y="1633220"/>
                  </a:cubicBezTo>
                  <a:cubicBezTo>
                    <a:pt x="5132070" y="1616710"/>
                    <a:pt x="5246370" y="1696720"/>
                    <a:pt x="5351780" y="1720850"/>
                  </a:cubicBezTo>
                  <a:cubicBezTo>
                    <a:pt x="5355590" y="1737360"/>
                    <a:pt x="5317490" y="1734820"/>
                    <a:pt x="5341620" y="1748790"/>
                  </a:cubicBezTo>
                  <a:cubicBezTo>
                    <a:pt x="5411470" y="1765300"/>
                    <a:pt x="5419090" y="1802130"/>
                    <a:pt x="5488940" y="1818640"/>
                  </a:cubicBezTo>
                  <a:cubicBezTo>
                    <a:pt x="5491480" y="1833880"/>
                    <a:pt x="5494020" y="1849120"/>
                    <a:pt x="5490210" y="1866900"/>
                  </a:cubicBezTo>
                  <a:cubicBezTo>
                    <a:pt x="5480050" y="1879600"/>
                    <a:pt x="5419090" y="1864360"/>
                    <a:pt x="5435600" y="1885950"/>
                  </a:cubicBezTo>
                  <a:cubicBezTo>
                    <a:pt x="5472430" y="1898650"/>
                    <a:pt x="5515610" y="1894840"/>
                    <a:pt x="5514340" y="1930400"/>
                  </a:cubicBezTo>
                  <a:cubicBezTo>
                    <a:pt x="5494020" y="1953260"/>
                    <a:pt x="5452110" y="1938020"/>
                    <a:pt x="5440680" y="1974850"/>
                  </a:cubicBezTo>
                  <a:cubicBezTo>
                    <a:pt x="5449570" y="1992630"/>
                    <a:pt x="5477510" y="2002790"/>
                    <a:pt x="5469890" y="2025650"/>
                  </a:cubicBezTo>
                  <a:cubicBezTo>
                    <a:pt x="5410200" y="2024380"/>
                    <a:pt x="5356860" y="2035810"/>
                    <a:pt x="5294630" y="2032000"/>
                  </a:cubicBezTo>
                  <a:cubicBezTo>
                    <a:pt x="5313680" y="2042160"/>
                    <a:pt x="5279390" y="2065020"/>
                    <a:pt x="5228590" y="2054860"/>
                  </a:cubicBezTo>
                  <a:cubicBezTo>
                    <a:pt x="5231130" y="2072640"/>
                    <a:pt x="5275580" y="2075180"/>
                    <a:pt x="5271770" y="2094230"/>
                  </a:cubicBezTo>
                  <a:cubicBezTo>
                    <a:pt x="5198110" y="2080260"/>
                    <a:pt x="5177790" y="2052320"/>
                    <a:pt x="5109210" y="2042160"/>
                  </a:cubicBezTo>
                  <a:cubicBezTo>
                    <a:pt x="5154930" y="2078990"/>
                    <a:pt x="5213350" y="2136140"/>
                    <a:pt x="5270500" y="2148840"/>
                  </a:cubicBezTo>
                  <a:cubicBezTo>
                    <a:pt x="5287010" y="2171700"/>
                    <a:pt x="5280660" y="2202180"/>
                    <a:pt x="5289550" y="2226310"/>
                  </a:cubicBezTo>
                  <a:cubicBezTo>
                    <a:pt x="5304790" y="2221230"/>
                    <a:pt x="5303520" y="2301240"/>
                    <a:pt x="5264150" y="2320290"/>
                  </a:cubicBezTo>
                  <a:cubicBezTo>
                    <a:pt x="5214620" y="2307590"/>
                    <a:pt x="5102860" y="2313940"/>
                    <a:pt x="5030470" y="2329180"/>
                  </a:cubicBezTo>
                  <a:cubicBezTo>
                    <a:pt x="5035550" y="2343150"/>
                    <a:pt x="5052060" y="2353310"/>
                    <a:pt x="5043170" y="2373630"/>
                  </a:cubicBezTo>
                  <a:cubicBezTo>
                    <a:pt x="5019040" y="2382520"/>
                    <a:pt x="4960620" y="2331720"/>
                    <a:pt x="4936490" y="2350770"/>
                  </a:cubicBezTo>
                  <a:cubicBezTo>
                    <a:pt x="4900930" y="2363470"/>
                    <a:pt x="4964430" y="2376170"/>
                    <a:pt x="4946650" y="2401570"/>
                  </a:cubicBezTo>
                  <a:cubicBezTo>
                    <a:pt x="4710430" y="2283460"/>
                    <a:pt x="4521200" y="2261870"/>
                    <a:pt x="4281170" y="2204720"/>
                  </a:cubicBezTo>
                  <a:cubicBezTo>
                    <a:pt x="4549140" y="2321560"/>
                    <a:pt x="4911090" y="2636520"/>
                    <a:pt x="4917440" y="2739390"/>
                  </a:cubicBezTo>
                  <a:cubicBezTo>
                    <a:pt x="4884420" y="2739390"/>
                    <a:pt x="4856480" y="2747010"/>
                    <a:pt x="4826000" y="2753360"/>
                  </a:cubicBezTo>
                  <a:cubicBezTo>
                    <a:pt x="4836160" y="2780030"/>
                    <a:pt x="4851400" y="2805430"/>
                    <a:pt x="4853940" y="2834640"/>
                  </a:cubicBezTo>
                  <a:cubicBezTo>
                    <a:pt x="4837430" y="2805430"/>
                    <a:pt x="4779010" y="2791460"/>
                    <a:pt x="4773930" y="2844800"/>
                  </a:cubicBezTo>
                  <a:cubicBezTo>
                    <a:pt x="4814570" y="2848610"/>
                    <a:pt x="4814570" y="2861310"/>
                    <a:pt x="4814570" y="2891790"/>
                  </a:cubicBezTo>
                  <a:cubicBezTo>
                    <a:pt x="4772660" y="2896870"/>
                    <a:pt x="4707890" y="2860040"/>
                    <a:pt x="4687570" y="2899410"/>
                  </a:cubicBezTo>
                  <a:cubicBezTo>
                    <a:pt x="4714240" y="2915920"/>
                    <a:pt x="4724400" y="2900680"/>
                    <a:pt x="4749800" y="2914650"/>
                  </a:cubicBezTo>
                  <a:cubicBezTo>
                    <a:pt x="4748530" y="2940050"/>
                    <a:pt x="4723130" y="2921000"/>
                    <a:pt x="4714240" y="2933700"/>
                  </a:cubicBezTo>
                  <a:cubicBezTo>
                    <a:pt x="4787900" y="2964180"/>
                    <a:pt x="4784090" y="2975610"/>
                    <a:pt x="4808220" y="3016250"/>
                  </a:cubicBezTo>
                  <a:cubicBezTo>
                    <a:pt x="4828540" y="2983230"/>
                    <a:pt x="4881880" y="3195320"/>
                    <a:pt x="4838700" y="3192780"/>
                  </a:cubicBezTo>
                  <a:cubicBezTo>
                    <a:pt x="4874260" y="3229610"/>
                    <a:pt x="4805680" y="3208020"/>
                    <a:pt x="4789170" y="3221990"/>
                  </a:cubicBezTo>
                  <a:cubicBezTo>
                    <a:pt x="4804410" y="3248660"/>
                    <a:pt x="4770120" y="3256280"/>
                    <a:pt x="4766310" y="3284220"/>
                  </a:cubicBezTo>
                  <a:cubicBezTo>
                    <a:pt x="4747260" y="3289300"/>
                    <a:pt x="4710430" y="3262630"/>
                    <a:pt x="4711700" y="3303270"/>
                  </a:cubicBezTo>
                  <a:cubicBezTo>
                    <a:pt x="4748530" y="3307080"/>
                    <a:pt x="4737100" y="3296920"/>
                    <a:pt x="4762500" y="3322320"/>
                  </a:cubicBezTo>
                  <a:cubicBezTo>
                    <a:pt x="4771390" y="3313430"/>
                    <a:pt x="4790440" y="3304540"/>
                    <a:pt x="4809490" y="3323590"/>
                  </a:cubicBezTo>
                  <a:cubicBezTo>
                    <a:pt x="4795520" y="3350260"/>
                    <a:pt x="4800600" y="3370580"/>
                    <a:pt x="4803140" y="3392170"/>
                  </a:cubicBezTo>
                  <a:cubicBezTo>
                    <a:pt x="4735830" y="3380740"/>
                    <a:pt x="4782820" y="3403600"/>
                    <a:pt x="4720590" y="3408680"/>
                  </a:cubicBezTo>
                  <a:cubicBezTo>
                    <a:pt x="4701540" y="3431540"/>
                    <a:pt x="4729480" y="3437890"/>
                    <a:pt x="4733290" y="3453130"/>
                  </a:cubicBezTo>
                  <a:cubicBezTo>
                    <a:pt x="4611370" y="3456940"/>
                    <a:pt x="4547870" y="3507740"/>
                    <a:pt x="4443730" y="3531870"/>
                  </a:cubicBezTo>
                  <a:cubicBezTo>
                    <a:pt x="4443730" y="3554730"/>
                    <a:pt x="4424680" y="3545840"/>
                    <a:pt x="4422140" y="3563620"/>
                  </a:cubicBezTo>
                  <a:cubicBezTo>
                    <a:pt x="4224020" y="3540760"/>
                    <a:pt x="4093210" y="3562350"/>
                    <a:pt x="3864610" y="3492500"/>
                  </a:cubicBezTo>
                  <a:cubicBezTo>
                    <a:pt x="3892550" y="3467100"/>
                    <a:pt x="3971290" y="3487420"/>
                    <a:pt x="3986530" y="3474720"/>
                  </a:cubicBezTo>
                  <a:cubicBezTo>
                    <a:pt x="3831589" y="3409950"/>
                    <a:pt x="3642360" y="3387090"/>
                    <a:pt x="3456939" y="3350260"/>
                  </a:cubicBezTo>
                  <a:cubicBezTo>
                    <a:pt x="3279139" y="3315970"/>
                    <a:pt x="3103879" y="3327400"/>
                    <a:pt x="2928619" y="3249930"/>
                  </a:cubicBezTo>
                  <a:cubicBezTo>
                    <a:pt x="2886709" y="3266440"/>
                    <a:pt x="2853689" y="3234690"/>
                    <a:pt x="2814319" y="3223260"/>
                  </a:cubicBezTo>
                  <a:cubicBezTo>
                    <a:pt x="2608579" y="3161030"/>
                    <a:pt x="2346959" y="3111500"/>
                    <a:pt x="2143760" y="3094990"/>
                  </a:cubicBezTo>
                  <a:cubicBezTo>
                    <a:pt x="2108200" y="3092450"/>
                    <a:pt x="2067560" y="3072130"/>
                    <a:pt x="2051050" y="3060700"/>
                  </a:cubicBezTo>
                  <a:cubicBezTo>
                    <a:pt x="1985010" y="3070860"/>
                    <a:pt x="1870710" y="3027680"/>
                    <a:pt x="1811020" y="3011170"/>
                  </a:cubicBezTo>
                  <a:cubicBezTo>
                    <a:pt x="1813560" y="2999740"/>
                    <a:pt x="1823720" y="2987040"/>
                    <a:pt x="1812290" y="2980690"/>
                  </a:cubicBezTo>
                  <a:cubicBezTo>
                    <a:pt x="1729740" y="2961640"/>
                    <a:pt x="1612900" y="2941320"/>
                    <a:pt x="1536700" y="2895600"/>
                  </a:cubicBezTo>
                  <a:cubicBezTo>
                    <a:pt x="1546860" y="2890520"/>
                    <a:pt x="1568450" y="2904490"/>
                    <a:pt x="1569720" y="2884170"/>
                  </a:cubicBezTo>
                  <a:cubicBezTo>
                    <a:pt x="1497330" y="2866390"/>
                    <a:pt x="1408430" y="2858770"/>
                    <a:pt x="1339850" y="2830830"/>
                  </a:cubicBezTo>
                  <a:cubicBezTo>
                    <a:pt x="1353820" y="2828290"/>
                    <a:pt x="1369060" y="2828290"/>
                    <a:pt x="1381760" y="2821940"/>
                  </a:cubicBezTo>
                  <a:cubicBezTo>
                    <a:pt x="1296669" y="2757170"/>
                    <a:pt x="1261110" y="2725420"/>
                    <a:pt x="1144269" y="2711450"/>
                  </a:cubicBezTo>
                  <a:cubicBezTo>
                    <a:pt x="1153160" y="2673350"/>
                    <a:pt x="1126489" y="2649221"/>
                    <a:pt x="1066799" y="2635250"/>
                  </a:cubicBezTo>
                  <a:cubicBezTo>
                    <a:pt x="1050289" y="2612390"/>
                    <a:pt x="1101089" y="2621280"/>
                    <a:pt x="1082039" y="2593340"/>
                  </a:cubicBezTo>
                  <a:cubicBezTo>
                    <a:pt x="869949" y="2565400"/>
                    <a:pt x="811530" y="2374900"/>
                    <a:pt x="713739" y="2268220"/>
                  </a:cubicBezTo>
                  <a:cubicBezTo>
                    <a:pt x="709930" y="2264410"/>
                    <a:pt x="693419" y="2254250"/>
                    <a:pt x="690880" y="2251710"/>
                  </a:cubicBezTo>
                  <a:cubicBezTo>
                    <a:pt x="556260" y="2170430"/>
                    <a:pt x="389889" y="2159000"/>
                    <a:pt x="287020" y="2047240"/>
                  </a:cubicBezTo>
                  <a:cubicBezTo>
                    <a:pt x="247650" y="1962150"/>
                    <a:pt x="143510" y="1854200"/>
                    <a:pt x="259080" y="1784350"/>
                  </a:cubicBezTo>
                  <a:cubicBezTo>
                    <a:pt x="246380" y="1766570"/>
                    <a:pt x="252730" y="1742440"/>
                    <a:pt x="265430" y="1715770"/>
                  </a:cubicBezTo>
                  <a:cubicBezTo>
                    <a:pt x="317500" y="1729740"/>
                    <a:pt x="557530" y="1682750"/>
                    <a:pt x="610870" y="1661160"/>
                  </a:cubicBezTo>
                  <a:cubicBezTo>
                    <a:pt x="599440" y="1634490"/>
                    <a:pt x="623570" y="1607820"/>
                    <a:pt x="617220" y="1592580"/>
                  </a:cubicBezTo>
                  <a:cubicBezTo>
                    <a:pt x="567690" y="1590040"/>
                    <a:pt x="553720" y="1570990"/>
                    <a:pt x="52451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340" r="-143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2989589" y="4115198"/>
            <a:ext cx="10287995" cy="2057599"/>
          </a:xfrm>
          <a:custGeom>
            <a:avLst/>
            <a:gdLst/>
            <a:ahLst/>
            <a:cxnLst/>
            <a:rect l="l" t="t" r="r" b="b"/>
            <a:pathLst>
              <a:path w="10287995" h="2057599">
                <a:moveTo>
                  <a:pt x="0" y="0"/>
                </a:moveTo>
                <a:lnTo>
                  <a:pt x="10287995" y="0"/>
                </a:lnTo>
                <a:lnTo>
                  <a:pt x="10287995" y="2057599"/>
                </a:lnTo>
                <a:lnTo>
                  <a:pt x="0" y="2057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446553" y="6277573"/>
            <a:ext cx="5208142" cy="21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58"/>
              </a:lnSpc>
              <a:spcBef>
                <a:spcPct val="0"/>
              </a:spcBef>
            </a:pPr>
            <a:r>
              <a:rPr lang="en-US" sz="7358">
                <a:solidFill>
                  <a:srgbClr val="FFFFFF"/>
                </a:solidFill>
                <a:latin typeface="Agrandir Grand"/>
              </a:rPr>
              <a:t>Tiková porucha</a:t>
            </a:r>
          </a:p>
        </p:txBody>
      </p:sp>
      <p:sp>
        <p:nvSpPr>
          <p:cNvPr id="7" name="Freeform 7"/>
          <p:cNvSpPr/>
          <p:nvPr/>
        </p:nvSpPr>
        <p:spPr>
          <a:xfrm>
            <a:off x="9277154" y="857248"/>
            <a:ext cx="6403783" cy="3746213"/>
          </a:xfrm>
          <a:custGeom>
            <a:avLst/>
            <a:gdLst/>
            <a:ahLst/>
            <a:cxnLst/>
            <a:rect l="l" t="t" r="r" b="b"/>
            <a:pathLst>
              <a:path w="6403783" h="3746213">
                <a:moveTo>
                  <a:pt x="0" y="0"/>
                </a:moveTo>
                <a:lnTo>
                  <a:pt x="6403783" y="0"/>
                </a:lnTo>
                <a:lnTo>
                  <a:pt x="6403783" y="3746213"/>
                </a:lnTo>
                <a:lnTo>
                  <a:pt x="0" y="3746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439100" y="5143500"/>
            <a:ext cx="4477680" cy="4455291"/>
          </a:xfrm>
          <a:custGeom>
            <a:avLst/>
            <a:gdLst/>
            <a:ahLst/>
            <a:cxnLst/>
            <a:rect l="l" t="t" r="r" b="b"/>
            <a:pathLst>
              <a:path w="4477680" h="4455291">
                <a:moveTo>
                  <a:pt x="0" y="0"/>
                </a:moveTo>
                <a:lnTo>
                  <a:pt x="4477680" y="0"/>
                </a:lnTo>
                <a:lnTo>
                  <a:pt x="4477680" y="4455291"/>
                </a:lnTo>
                <a:lnTo>
                  <a:pt x="0" y="4455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323885" y="7540167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297914" y="479256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8126140" y="6161970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774711" y="3400554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446553" y="8398043"/>
            <a:ext cx="6600825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10" tooltip="https://www.google.com/search?q=tiky+-+obr%C3%A1zky&amp;tbm=isch&amp;ved"/>
              </a:rPr>
              <a:t>https://www.google.com/search?q=tiky+-+obr%C3%A1zky&amp;tbm=isch&amp;ved</a:t>
            </a:r>
          </a:p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mimibazar.cz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23295" y="1298258"/>
            <a:ext cx="911543" cy="674370"/>
            <a:chOff x="0" y="0"/>
            <a:chExt cx="1215390" cy="899160"/>
          </a:xfrm>
        </p:grpSpPr>
        <p:sp>
          <p:nvSpPr>
            <p:cNvPr id="15" name="Freeform 15"/>
            <p:cNvSpPr/>
            <p:nvPr/>
          </p:nvSpPr>
          <p:spPr>
            <a:xfrm>
              <a:off x="-44450" y="80010"/>
              <a:ext cx="1347470" cy="877570"/>
            </a:xfrm>
            <a:custGeom>
              <a:avLst/>
              <a:gdLst/>
              <a:ahLst/>
              <a:cxnLst/>
              <a:rect l="l" t="t" r="r" b="b"/>
              <a:pathLst>
                <a:path w="1347470" h="877570">
                  <a:moveTo>
                    <a:pt x="95250" y="0"/>
                  </a:moveTo>
                  <a:cubicBezTo>
                    <a:pt x="1347470" y="106680"/>
                    <a:pt x="1316990" y="626110"/>
                    <a:pt x="1209040" y="732790"/>
                  </a:cubicBezTo>
                  <a:cubicBezTo>
                    <a:pt x="1130300" y="811530"/>
                    <a:pt x="952500" y="725170"/>
                    <a:pt x="798830" y="728980"/>
                  </a:cubicBezTo>
                  <a:cubicBezTo>
                    <a:pt x="603250" y="734060"/>
                    <a:pt x="250190" y="877570"/>
                    <a:pt x="129540" y="768350"/>
                  </a:cubicBezTo>
                  <a:cubicBezTo>
                    <a:pt x="0" y="651510"/>
                    <a:pt x="95250" y="0"/>
                    <a:pt x="9525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27280" y="1559242"/>
            <a:ext cx="838200" cy="808672"/>
            <a:chOff x="0" y="0"/>
            <a:chExt cx="1117600" cy="1078230"/>
          </a:xfrm>
        </p:grpSpPr>
        <p:sp>
          <p:nvSpPr>
            <p:cNvPr id="17" name="Freeform 17"/>
            <p:cNvSpPr/>
            <p:nvPr/>
          </p:nvSpPr>
          <p:spPr>
            <a:xfrm>
              <a:off x="-31750" y="50800"/>
              <a:ext cx="1209040" cy="1032510"/>
            </a:xfrm>
            <a:custGeom>
              <a:avLst/>
              <a:gdLst/>
              <a:ahLst/>
              <a:cxnLst/>
              <a:rect l="l" t="t" r="r" b="b"/>
              <a:pathLst>
                <a:path w="1209040" h="1032510">
                  <a:moveTo>
                    <a:pt x="289560" y="0"/>
                  </a:moveTo>
                  <a:cubicBezTo>
                    <a:pt x="1209040" y="383540"/>
                    <a:pt x="1123950" y="900430"/>
                    <a:pt x="1008380" y="976630"/>
                  </a:cubicBezTo>
                  <a:cubicBezTo>
                    <a:pt x="923290" y="1032510"/>
                    <a:pt x="753110" y="895350"/>
                    <a:pt x="610870" y="858520"/>
                  </a:cubicBezTo>
                  <a:cubicBezTo>
                    <a:pt x="448310" y="816610"/>
                    <a:pt x="152400" y="857250"/>
                    <a:pt x="82550" y="741680"/>
                  </a:cubicBezTo>
                  <a:cubicBezTo>
                    <a:pt x="0" y="603250"/>
                    <a:pt x="289560" y="0"/>
                    <a:pt x="28956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02278" y="6327458"/>
            <a:ext cx="4317682" cy="675322"/>
            <a:chOff x="0" y="0"/>
            <a:chExt cx="5756910" cy="900430"/>
          </a:xfrm>
        </p:grpSpPr>
        <p:sp>
          <p:nvSpPr>
            <p:cNvPr id="19" name="Freeform 19"/>
            <p:cNvSpPr/>
            <p:nvPr/>
          </p:nvSpPr>
          <p:spPr>
            <a:xfrm>
              <a:off x="-119380" y="-327660"/>
              <a:ext cx="5999480" cy="1506220"/>
            </a:xfrm>
            <a:custGeom>
              <a:avLst/>
              <a:gdLst/>
              <a:ahLst/>
              <a:cxnLst/>
              <a:rect l="l" t="t" r="r" b="b"/>
              <a:pathLst>
                <a:path w="5999480" h="1506220">
                  <a:moveTo>
                    <a:pt x="170180" y="407670"/>
                  </a:moveTo>
                  <a:cubicBezTo>
                    <a:pt x="3214370" y="403860"/>
                    <a:pt x="5444490" y="0"/>
                    <a:pt x="5825490" y="378460"/>
                  </a:cubicBezTo>
                  <a:cubicBezTo>
                    <a:pt x="5999480" y="551180"/>
                    <a:pt x="5942330" y="1021080"/>
                    <a:pt x="5825490" y="1140460"/>
                  </a:cubicBezTo>
                  <a:cubicBezTo>
                    <a:pt x="5726430" y="1242060"/>
                    <a:pt x="5518150" y="1151890"/>
                    <a:pt x="5274310" y="1154430"/>
                  </a:cubicBezTo>
                  <a:cubicBezTo>
                    <a:pt x="4790440" y="1160780"/>
                    <a:pt x="3888740" y="1151890"/>
                    <a:pt x="3112770" y="1154430"/>
                  </a:cubicBezTo>
                  <a:cubicBezTo>
                    <a:pt x="2207260" y="1158240"/>
                    <a:pt x="501650" y="1506220"/>
                    <a:pt x="170180" y="1177290"/>
                  </a:cubicBezTo>
                  <a:cubicBezTo>
                    <a:pt x="0" y="1008380"/>
                    <a:pt x="170180" y="407670"/>
                    <a:pt x="170180" y="40767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7342224" y="-3096997"/>
            <a:ext cx="23028482" cy="14821833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7093" y="3595923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5316" y="4313919"/>
            <a:ext cx="1317844" cy="1317844"/>
          </a:xfrm>
          <a:custGeom>
            <a:avLst/>
            <a:gdLst/>
            <a:ahLst/>
            <a:cxnLst/>
            <a:rect l="l" t="t" r="r" b="b"/>
            <a:pathLst>
              <a:path w="1317844" h="1317844">
                <a:moveTo>
                  <a:pt x="0" y="0"/>
                </a:moveTo>
                <a:lnTo>
                  <a:pt x="1317844" y="0"/>
                </a:lnTo>
                <a:lnTo>
                  <a:pt x="1317844" y="1317845"/>
                </a:lnTo>
                <a:lnTo>
                  <a:pt x="0" y="131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4172017" y="4389157"/>
            <a:ext cx="10585743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Přechodná tiková porucha- do l roku spontánní remise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Chronická tiková porucha trvání nejméně 1 rok, vrací se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Kombinovaná mnohočetná porucha –pohybové i vokální tiky -Gilles de la Tourette syndrom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 od 7-9 let, více u mužů, nejméně l rok, remise nejvíce 3 měsíce,celoživotní onemocnění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časté k tomu ADHD, OCD, deprese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59133" y="1512661"/>
            <a:ext cx="12411512" cy="157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Tiky-rozdělení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83036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878104" y="754016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4172017" y="8218053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2634242" y="3012341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476128" y="176635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846003" y="6707223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393747" y="51178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4141" y="578881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053169" y="1766357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7974" y="477311"/>
            <a:ext cx="17072052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Tiky- diff dg a léčba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821" y="2122807"/>
            <a:ext cx="6589355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Diff dg. Epilepsie, dyskinezy při onemocnění BG, M. Wilson, antifosfolipidový sy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Léčba dle intenzity potíží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komplexní behaviorální intervence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-medikamenty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BTX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hluboká mozková stimulace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41593" y="14149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600178" y="226262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792571" y="3454813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6021" y="4715871"/>
            <a:ext cx="5173306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Tetanie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97067" y="3796237"/>
            <a:ext cx="6589355" cy="432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Projevy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zvýšené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dráždivosti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motorických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nervů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nervosvalových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plotének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mechanické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elektrické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podněty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Manifestace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tetanická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svalová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křeč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tonického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charaktetru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Stavy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spojené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s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nedostakem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Ca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Mg= metabolická tetanie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neurogenní – hyperventilační 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600178" y="226262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792571" y="3454813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6021" y="4715871"/>
            <a:ext cx="5173306" cy="193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Tetanie</a:t>
            </a:r>
            <a:r>
              <a:rPr lang="cs-CZ" sz="4000" dirty="0">
                <a:solidFill>
                  <a:srgbClr val="FFFFFF"/>
                </a:solidFill>
                <a:latin typeface="Agrandir Grand"/>
              </a:rPr>
              <a:t>-</a:t>
            </a:r>
            <a:r>
              <a:rPr lang="cs-CZ" sz="4000" dirty="0" err="1">
                <a:solidFill>
                  <a:srgbClr val="FFFFFF"/>
                </a:solidFill>
                <a:latin typeface="Agrandir Grand"/>
              </a:rPr>
              <a:t>hypokalcemická</a:t>
            </a:r>
            <a:endParaRPr lang="en-US" sz="4000" dirty="0">
              <a:solidFill>
                <a:srgbClr val="FFFFFF"/>
              </a:solidFill>
              <a:latin typeface="Agrandir Gra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97067" y="3796237"/>
            <a:ext cx="6589355" cy="257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Nízká hladina  volného Ca </a:t>
            </a:r>
          </a:p>
          <a:p>
            <a:pPr marL="259079" lvl="1">
              <a:lnSpc>
                <a:spcPts val="3359"/>
              </a:lnSpc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hypoparathyreosa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nedostatek vit. D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porucha vstřebávání Ca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alkalosa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– zvracení, intoxikace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0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476128" y="176635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824" b="-182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846003" y="6707223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393747" y="51178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4141" y="578881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053169" y="1766357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7974" y="477311"/>
            <a:ext cx="17072052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Normokalcemická</a:t>
            </a:r>
            <a:r>
              <a:rPr lang="en-US" sz="7999" dirty="0">
                <a:solidFill>
                  <a:srgbClr val="FFFFFF"/>
                </a:solidFill>
                <a:latin typeface="Agrandir Grand"/>
              </a:rPr>
              <a:t> </a:t>
            </a: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tetanie</a:t>
            </a:r>
            <a:endParaRPr lang="en-US" sz="7999" dirty="0">
              <a:solidFill>
                <a:srgbClr val="FFFFFF"/>
              </a:solidFill>
              <a:latin typeface="Agrandir Gra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130" y="1773136"/>
            <a:ext cx="6589355" cy="475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Období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psychické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či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psychosomatické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exhausce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chronické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stresové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situace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-neurogenní, hyperventilační tetanie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funkční porucha 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Sekundárně snížená hladina Mg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respirační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alkalosa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při hyperventilaci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Průjmy, diuretika, kortikosteroidy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259079" lvl="1">
              <a:lnSpc>
                <a:spcPts val="3359"/>
              </a:lnSpc>
            </a:pP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Latentní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Manifestní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41593" y="14149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190844" y="934545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7093" y="3595923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5316" y="4313919"/>
            <a:ext cx="1317844" cy="1317844"/>
          </a:xfrm>
          <a:custGeom>
            <a:avLst/>
            <a:gdLst/>
            <a:ahLst/>
            <a:cxnLst/>
            <a:rect l="l" t="t" r="r" b="b"/>
            <a:pathLst>
              <a:path w="1317844" h="1317844">
                <a:moveTo>
                  <a:pt x="0" y="0"/>
                </a:moveTo>
                <a:lnTo>
                  <a:pt x="1317844" y="0"/>
                </a:lnTo>
                <a:lnTo>
                  <a:pt x="1317844" y="1317845"/>
                </a:lnTo>
                <a:lnTo>
                  <a:pt x="0" y="131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4172017" y="4389157"/>
            <a:ext cx="10585743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Sklon k ke křečím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Únava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malátnost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parestesie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KK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okolí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</a:t>
            </a:r>
          </a:p>
          <a:p>
            <a:pPr algn="ctr">
              <a:lnSpc>
                <a:spcPts val="3359"/>
              </a:lnSpc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pocit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nedostatku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vzduchu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tlak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hrudi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bušení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srdce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neklid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točení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hlavy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stažení žaludku , úzkost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Zvýšená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nervosvalová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dráždivost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živé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šs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reflexy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Chvostek</a:t>
            </a:r>
            <a:endParaRPr lang="cs-CZ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Noční křeče lýtek 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crampi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259079" lvl="1" algn="ctr">
              <a:lnSpc>
                <a:spcPts val="3359"/>
              </a:lnSpc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59133" y="1017264"/>
            <a:ext cx="12411512" cy="28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Latentní tetanie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83036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4196104" y="393075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82684" y="266091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2634242" y="3012341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31676" y="-307829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62005" y="5521341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2919" y="5918835"/>
            <a:ext cx="10585743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Bolestivé svalové křeče – obličeje, rukou, nohou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Porodnická ruka,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karpopedální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spasmy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Pocit stažení úst , hrdla 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parestesie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KK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okolí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</a:t>
            </a:r>
            <a:endParaRPr lang="cs-CZ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Hyperventilace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bušení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srdce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neklid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točení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hlavy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vzácně ztráta vědomí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>
                <a:solidFill>
                  <a:srgbClr val="FFFFFA"/>
                </a:solidFill>
                <a:latin typeface="Aileron"/>
              </a:rPr>
              <a:t>EMG –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typické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repetitivní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potenciály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porodnická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ruka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1610" y="2830214"/>
            <a:ext cx="12411512" cy="28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Manifestní tetanie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601921" y="8631529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6" y="585616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725144" y="4937758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011443" y="1004584"/>
            <a:ext cx="20310886" cy="13072706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 flipH="1">
              <a:off x="-1297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524510" y="1559560"/>
                  </a:moveTo>
                  <a:cubicBezTo>
                    <a:pt x="467360" y="1537970"/>
                    <a:pt x="391160" y="1548130"/>
                    <a:pt x="326390" y="1526540"/>
                  </a:cubicBezTo>
                  <a:cubicBezTo>
                    <a:pt x="189230" y="1479550"/>
                    <a:pt x="80010" y="1404620"/>
                    <a:pt x="0" y="1319530"/>
                  </a:cubicBezTo>
                  <a:cubicBezTo>
                    <a:pt x="16510" y="1231900"/>
                    <a:pt x="21590" y="1183640"/>
                    <a:pt x="10160" y="1109980"/>
                  </a:cubicBezTo>
                  <a:cubicBezTo>
                    <a:pt x="20319" y="1104900"/>
                    <a:pt x="41910" y="1118870"/>
                    <a:pt x="43180" y="1098550"/>
                  </a:cubicBezTo>
                  <a:cubicBezTo>
                    <a:pt x="45720" y="1040130"/>
                    <a:pt x="73660" y="1018540"/>
                    <a:pt x="100330" y="969010"/>
                  </a:cubicBezTo>
                  <a:cubicBezTo>
                    <a:pt x="304800" y="998220"/>
                    <a:pt x="676910" y="1158240"/>
                    <a:pt x="897889" y="1144270"/>
                  </a:cubicBezTo>
                  <a:cubicBezTo>
                    <a:pt x="761999" y="1047750"/>
                    <a:pt x="664210" y="939800"/>
                    <a:pt x="661669" y="797560"/>
                  </a:cubicBezTo>
                  <a:cubicBezTo>
                    <a:pt x="673099" y="786130"/>
                    <a:pt x="737869" y="778510"/>
                    <a:pt x="753110" y="783590"/>
                  </a:cubicBezTo>
                  <a:cubicBezTo>
                    <a:pt x="805180" y="773430"/>
                    <a:pt x="858519" y="726440"/>
                    <a:pt x="881380" y="697230"/>
                  </a:cubicBezTo>
                  <a:cubicBezTo>
                    <a:pt x="902970" y="711200"/>
                    <a:pt x="906780" y="695960"/>
                    <a:pt x="925830" y="706120"/>
                  </a:cubicBezTo>
                  <a:cubicBezTo>
                    <a:pt x="1007110" y="643890"/>
                    <a:pt x="1178560" y="737870"/>
                    <a:pt x="1261110" y="679450"/>
                  </a:cubicBezTo>
                  <a:cubicBezTo>
                    <a:pt x="1223010" y="579120"/>
                    <a:pt x="1300480" y="556260"/>
                    <a:pt x="1352550" y="508000"/>
                  </a:cubicBezTo>
                  <a:cubicBezTo>
                    <a:pt x="1333500" y="429260"/>
                    <a:pt x="1380490" y="387350"/>
                    <a:pt x="1423670" y="313690"/>
                  </a:cubicBezTo>
                  <a:cubicBezTo>
                    <a:pt x="1477010" y="339090"/>
                    <a:pt x="1473200" y="299720"/>
                    <a:pt x="1466850" y="274320"/>
                  </a:cubicBezTo>
                  <a:cubicBezTo>
                    <a:pt x="1506220" y="285750"/>
                    <a:pt x="1530350" y="270510"/>
                    <a:pt x="1551940" y="250190"/>
                  </a:cubicBezTo>
                  <a:cubicBezTo>
                    <a:pt x="1628140" y="279400"/>
                    <a:pt x="1697990" y="280670"/>
                    <a:pt x="1758950" y="287020"/>
                  </a:cubicBezTo>
                  <a:cubicBezTo>
                    <a:pt x="2070100" y="320040"/>
                    <a:pt x="2456180" y="403860"/>
                    <a:pt x="2735580" y="417830"/>
                  </a:cubicBezTo>
                  <a:cubicBezTo>
                    <a:pt x="2479040" y="308610"/>
                    <a:pt x="2181860" y="238760"/>
                    <a:pt x="1992630" y="144780"/>
                  </a:cubicBezTo>
                  <a:cubicBezTo>
                    <a:pt x="1986280" y="91440"/>
                    <a:pt x="1987550" y="67310"/>
                    <a:pt x="1991360" y="17780"/>
                  </a:cubicBezTo>
                  <a:cubicBezTo>
                    <a:pt x="2195830" y="0"/>
                    <a:pt x="2509520" y="97790"/>
                    <a:pt x="2800350" y="189230"/>
                  </a:cubicBezTo>
                  <a:cubicBezTo>
                    <a:pt x="3474720" y="401320"/>
                    <a:pt x="4287520" y="642620"/>
                    <a:pt x="4669790" y="1018540"/>
                  </a:cubicBezTo>
                  <a:cubicBezTo>
                    <a:pt x="4659630" y="1074420"/>
                    <a:pt x="4676140" y="1146810"/>
                    <a:pt x="4634230" y="1195070"/>
                  </a:cubicBezTo>
                  <a:cubicBezTo>
                    <a:pt x="4773930" y="1271270"/>
                    <a:pt x="4933950" y="1339850"/>
                    <a:pt x="5069840" y="1418590"/>
                  </a:cubicBezTo>
                  <a:cubicBezTo>
                    <a:pt x="5064760" y="1484630"/>
                    <a:pt x="5030470" y="1553210"/>
                    <a:pt x="5016500" y="1564640"/>
                  </a:cubicBezTo>
                  <a:cubicBezTo>
                    <a:pt x="5060950" y="1588770"/>
                    <a:pt x="4992370" y="1570990"/>
                    <a:pt x="4994910" y="1596390"/>
                  </a:cubicBezTo>
                  <a:cubicBezTo>
                    <a:pt x="5013960" y="1605280"/>
                    <a:pt x="5001260" y="1626870"/>
                    <a:pt x="5029200" y="1633220"/>
                  </a:cubicBezTo>
                  <a:cubicBezTo>
                    <a:pt x="5132070" y="1616710"/>
                    <a:pt x="5246370" y="1696720"/>
                    <a:pt x="5351780" y="1720850"/>
                  </a:cubicBezTo>
                  <a:cubicBezTo>
                    <a:pt x="5355590" y="1737360"/>
                    <a:pt x="5317490" y="1734820"/>
                    <a:pt x="5341620" y="1748790"/>
                  </a:cubicBezTo>
                  <a:cubicBezTo>
                    <a:pt x="5411470" y="1765300"/>
                    <a:pt x="5419090" y="1802130"/>
                    <a:pt x="5488940" y="1818640"/>
                  </a:cubicBezTo>
                  <a:cubicBezTo>
                    <a:pt x="5491480" y="1833880"/>
                    <a:pt x="5494020" y="1849120"/>
                    <a:pt x="5490210" y="1866900"/>
                  </a:cubicBezTo>
                  <a:cubicBezTo>
                    <a:pt x="5480050" y="1879600"/>
                    <a:pt x="5419090" y="1864360"/>
                    <a:pt x="5435600" y="1885950"/>
                  </a:cubicBezTo>
                  <a:cubicBezTo>
                    <a:pt x="5472430" y="1898650"/>
                    <a:pt x="5515610" y="1894840"/>
                    <a:pt x="5514340" y="1930400"/>
                  </a:cubicBezTo>
                  <a:cubicBezTo>
                    <a:pt x="5494020" y="1953260"/>
                    <a:pt x="5452110" y="1938020"/>
                    <a:pt x="5440680" y="1974850"/>
                  </a:cubicBezTo>
                  <a:cubicBezTo>
                    <a:pt x="5449570" y="1992630"/>
                    <a:pt x="5477510" y="2002790"/>
                    <a:pt x="5469890" y="2025650"/>
                  </a:cubicBezTo>
                  <a:cubicBezTo>
                    <a:pt x="5410200" y="2024380"/>
                    <a:pt x="5356860" y="2035810"/>
                    <a:pt x="5294630" y="2032000"/>
                  </a:cubicBezTo>
                  <a:cubicBezTo>
                    <a:pt x="5313680" y="2042160"/>
                    <a:pt x="5279390" y="2065020"/>
                    <a:pt x="5228590" y="2054860"/>
                  </a:cubicBezTo>
                  <a:cubicBezTo>
                    <a:pt x="5231130" y="2072640"/>
                    <a:pt x="5275580" y="2075180"/>
                    <a:pt x="5271770" y="2094230"/>
                  </a:cubicBezTo>
                  <a:cubicBezTo>
                    <a:pt x="5198110" y="2080260"/>
                    <a:pt x="5177790" y="2052320"/>
                    <a:pt x="5109210" y="2042160"/>
                  </a:cubicBezTo>
                  <a:cubicBezTo>
                    <a:pt x="5154930" y="2078990"/>
                    <a:pt x="5213350" y="2136140"/>
                    <a:pt x="5270500" y="2148840"/>
                  </a:cubicBezTo>
                  <a:cubicBezTo>
                    <a:pt x="5287010" y="2171700"/>
                    <a:pt x="5280660" y="2202180"/>
                    <a:pt x="5289550" y="2226310"/>
                  </a:cubicBezTo>
                  <a:cubicBezTo>
                    <a:pt x="5304790" y="2221230"/>
                    <a:pt x="5303520" y="2301240"/>
                    <a:pt x="5264150" y="2320290"/>
                  </a:cubicBezTo>
                  <a:cubicBezTo>
                    <a:pt x="5214620" y="2307590"/>
                    <a:pt x="5102860" y="2313940"/>
                    <a:pt x="5030470" y="2329180"/>
                  </a:cubicBezTo>
                  <a:cubicBezTo>
                    <a:pt x="5035550" y="2343150"/>
                    <a:pt x="5052060" y="2353310"/>
                    <a:pt x="5043170" y="2373630"/>
                  </a:cubicBezTo>
                  <a:cubicBezTo>
                    <a:pt x="5019040" y="2382520"/>
                    <a:pt x="4960620" y="2331720"/>
                    <a:pt x="4936490" y="2350770"/>
                  </a:cubicBezTo>
                  <a:cubicBezTo>
                    <a:pt x="4900930" y="2363470"/>
                    <a:pt x="4964430" y="2376170"/>
                    <a:pt x="4946650" y="2401570"/>
                  </a:cubicBezTo>
                  <a:cubicBezTo>
                    <a:pt x="4710430" y="2283460"/>
                    <a:pt x="4521200" y="2261870"/>
                    <a:pt x="4281170" y="2204720"/>
                  </a:cubicBezTo>
                  <a:cubicBezTo>
                    <a:pt x="4549140" y="2321560"/>
                    <a:pt x="4911090" y="2636520"/>
                    <a:pt x="4917440" y="2739390"/>
                  </a:cubicBezTo>
                  <a:cubicBezTo>
                    <a:pt x="4884420" y="2739390"/>
                    <a:pt x="4856480" y="2747010"/>
                    <a:pt x="4826000" y="2753360"/>
                  </a:cubicBezTo>
                  <a:cubicBezTo>
                    <a:pt x="4836160" y="2780030"/>
                    <a:pt x="4851400" y="2805430"/>
                    <a:pt x="4853940" y="2834640"/>
                  </a:cubicBezTo>
                  <a:cubicBezTo>
                    <a:pt x="4837430" y="2805430"/>
                    <a:pt x="4779010" y="2791460"/>
                    <a:pt x="4773930" y="2844800"/>
                  </a:cubicBezTo>
                  <a:cubicBezTo>
                    <a:pt x="4814570" y="2848610"/>
                    <a:pt x="4814570" y="2861310"/>
                    <a:pt x="4814570" y="2891790"/>
                  </a:cubicBezTo>
                  <a:cubicBezTo>
                    <a:pt x="4772660" y="2896870"/>
                    <a:pt x="4707890" y="2860040"/>
                    <a:pt x="4687570" y="2899410"/>
                  </a:cubicBezTo>
                  <a:cubicBezTo>
                    <a:pt x="4714240" y="2915920"/>
                    <a:pt x="4724400" y="2900680"/>
                    <a:pt x="4749800" y="2914650"/>
                  </a:cubicBezTo>
                  <a:cubicBezTo>
                    <a:pt x="4748530" y="2940050"/>
                    <a:pt x="4723130" y="2921000"/>
                    <a:pt x="4714240" y="2933700"/>
                  </a:cubicBezTo>
                  <a:cubicBezTo>
                    <a:pt x="4787900" y="2964180"/>
                    <a:pt x="4784090" y="2975610"/>
                    <a:pt x="4808220" y="3016250"/>
                  </a:cubicBezTo>
                  <a:cubicBezTo>
                    <a:pt x="4828540" y="2983230"/>
                    <a:pt x="4881880" y="3195320"/>
                    <a:pt x="4838700" y="3192780"/>
                  </a:cubicBezTo>
                  <a:cubicBezTo>
                    <a:pt x="4874260" y="3229610"/>
                    <a:pt x="4805680" y="3208020"/>
                    <a:pt x="4789170" y="3221990"/>
                  </a:cubicBezTo>
                  <a:cubicBezTo>
                    <a:pt x="4804410" y="3248660"/>
                    <a:pt x="4770120" y="3256280"/>
                    <a:pt x="4766310" y="3284220"/>
                  </a:cubicBezTo>
                  <a:cubicBezTo>
                    <a:pt x="4747260" y="3289300"/>
                    <a:pt x="4710430" y="3262630"/>
                    <a:pt x="4711700" y="3303270"/>
                  </a:cubicBezTo>
                  <a:cubicBezTo>
                    <a:pt x="4748530" y="3307080"/>
                    <a:pt x="4737100" y="3296920"/>
                    <a:pt x="4762500" y="3322320"/>
                  </a:cubicBezTo>
                  <a:cubicBezTo>
                    <a:pt x="4771390" y="3313430"/>
                    <a:pt x="4790440" y="3304540"/>
                    <a:pt x="4809490" y="3323590"/>
                  </a:cubicBezTo>
                  <a:cubicBezTo>
                    <a:pt x="4795520" y="3350260"/>
                    <a:pt x="4800600" y="3370580"/>
                    <a:pt x="4803140" y="3392170"/>
                  </a:cubicBezTo>
                  <a:cubicBezTo>
                    <a:pt x="4735830" y="3380740"/>
                    <a:pt x="4782820" y="3403600"/>
                    <a:pt x="4720590" y="3408680"/>
                  </a:cubicBezTo>
                  <a:cubicBezTo>
                    <a:pt x="4701540" y="3431540"/>
                    <a:pt x="4729480" y="3437890"/>
                    <a:pt x="4733290" y="3453130"/>
                  </a:cubicBezTo>
                  <a:cubicBezTo>
                    <a:pt x="4611370" y="3456940"/>
                    <a:pt x="4547870" y="3507740"/>
                    <a:pt x="4443730" y="3531870"/>
                  </a:cubicBezTo>
                  <a:cubicBezTo>
                    <a:pt x="4443730" y="3554730"/>
                    <a:pt x="4424680" y="3545840"/>
                    <a:pt x="4422140" y="3563620"/>
                  </a:cubicBezTo>
                  <a:cubicBezTo>
                    <a:pt x="4224020" y="3540760"/>
                    <a:pt x="4093210" y="3562350"/>
                    <a:pt x="3864610" y="3492500"/>
                  </a:cubicBezTo>
                  <a:cubicBezTo>
                    <a:pt x="3892550" y="3467100"/>
                    <a:pt x="3971290" y="3487420"/>
                    <a:pt x="3986530" y="3474720"/>
                  </a:cubicBezTo>
                  <a:cubicBezTo>
                    <a:pt x="3831589" y="3409950"/>
                    <a:pt x="3642360" y="3387090"/>
                    <a:pt x="3456939" y="3350260"/>
                  </a:cubicBezTo>
                  <a:cubicBezTo>
                    <a:pt x="3279139" y="3315970"/>
                    <a:pt x="3103879" y="3327400"/>
                    <a:pt x="2928619" y="3249930"/>
                  </a:cubicBezTo>
                  <a:cubicBezTo>
                    <a:pt x="2886709" y="3266440"/>
                    <a:pt x="2853689" y="3234690"/>
                    <a:pt x="2814319" y="3223260"/>
                  </a:cubicBezTo>
                  <a:cubicBezTo>
                    <a:pt x="2608579" y="3161030"/>
                    <a:pt x="2346959" y="3111500"/>
                    <a:pt x="2143760" y="3094990"/>
                  </a:cubicBezTo>
                  <a:cubicBezTo>
                    <a:pt x="2108200" y="3092450"/>
                    <a:pt x="2067560" y="3072130"/>
                    <a:pt x="2051050" y="3060700"/>
                  </a:cubicBezTo>
                  <a:cubicBezTo>
                    <a:pt x="1985010" y="3070860"/>
                    <a:pt x="1870710" y="3027680"/>
                    <a:pt x="1811020" y="3011170"/>
                  </a:cubicBezTo>
                  <a:cubicBezTo>
                    <a:pt x="1813560" y="2999740"/>
                    <a:pt x="1823720" y="2987040"/>
                    <a:pt x="1812290" y="2980690"/>
                  </a:cubicBezTo>
                  <a:cubicBezTo>
                    <a:pt x="1729740" y="2961640"/>
                    <a:pt x="1612900" y="2941320"/>
                    <a:pt x="1536700" y="2895600"/>
                  </a:cubicBezTo>
                  <a:cubicBezTo>
                    <a:pt x="1546860" y="2890520"/>
                    <a:pt x="1568450" y="2904490"/>
                    <a:pt x="1569720" y="2884170"/>
                  </a:cubicBezTo>
                  <a:cubicBezTo>
                    <a:pt x="1497330" y="2866390"/>
                    <a:pt x="1408430" y="2858770"/>
                    <a:pt x="1339850" y="2830830"/>
                  </a:cubicBezTo>
                  <a:cubicBezTo>
                    <a:pt x="1353820" y="2828290"/>
                    <a:pt x="1369060" y="2828290"/>
                    <a:pt x="1381760" y="2821940"/>
                  </a:cubicBezTo>
                  <a:cubicBezTo>
                    <a:pt x="1296669" y="2757170"/>
                    <a:pt x="1261110" y="2725420"/>
                    <a:pt x="1144269" y="2711450"/>
                  </a:cubicBezTo>
                  <a:cubicBezTo>
                    <a:pt x="1153160" y="2673350"/>
                    <a:pt x="1126489" y="2649221"/>
                    <a:pt x="1066799" y="2635250"/>
                  </a:cubicBezTo>
                  <a:cubicBezTo>
                    <a:pt x="1050289" y="2612390"/>
                    <a:pt x="1101089" y="2621280"/>
                    <a:pt x="1082039" y="2593340"/>
                  </a:cubicBezTo>
                  <a:cubicBezTo>
                    <a:pt x="869949" y="2565400"/>
                    <a:pt x="811530" y="2374900"/>
                    <a:pt x="713739" y="2268220"/>
                  </a:cubicBezTo>
                  <a:cubicBezTo>
                    <a:pt x="709930" y="2264410"/>
                    <a:pt x="693419" y="2254250"/>
                    <a:pt x="690880" y="2251710"/>
                  </a:cubicBezTo>
                  <a:cubicBezTo>
                    <a:pt x="556260" y="2170430"/>
                    <a:pt x="389889" y="2159000"/>
                    <a:pt x="287020" y="2047240"/>
                  </a:cubicBezTo>
                  <a:cubicBezTo>
                    <a:pt x="247650" y="1962150"/>
                    <a:pt x="143510" y="1854200"/>
                    <a:pt x="259080" y="1784350"/>
                  </a:cubicBezTo>
                  <a:cubicBezTo>
                    <a:pt x="246380" y="1766570"/>
                    <a:pt x="252730" y="1742440"/>
                    <a:pt x="265430" y="1715770"/>
                  </a:cubicBezTo>
                  <a:cubicBezTo>
                    <a:pt x="317500" y="1729740"/>
                    <a:pt x="557530" y="1682750"/>
                    <a:pt x="610870" y="1661160"/>
                  </a:cubicBezTo>
                  <a:cubicBezTo>
                    <a:pt x="599440" y="1634490"/>
                    <a:pt x="623570" y="1607820"/>
                    <a:pt x="617220" y="1592580"/>
                  </a:cubicBezTo>
                  <a:cubicBezTo>
                    <a:pt x="567690" y="1590040"/>
                    <a:pt x="553720" y="1570990"/>
                    <a:pt x="52451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340" r="-143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84947" y="749827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612594" y="7295193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467390" y="239571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964023" y="730097"/>
            <a:ext cx="7798345" cy="2273072"/>
            <a:chOff x="0" y="0"/>
            <a:chExt cx="1961328" cy="571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571690"/>
            </a:xfrm>
            <a:custGeom>
              <a:avLst/>
              <a:gdLst/>
              <a:ahLst/>
              <a:cxnLst/>
              <a:rect l="l" t="t" r="r" b="b"/>
              <a:pathLst>
                <a:path w="1961328" h="571690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527016"/>
                  </a:lnTo>
                  <a:cubicBezTo>
                    <a:pt x="1961328" y="538864"/>
                    <a:pt x="1956621" y="550227"/>
                    <a:pt x="1948243" y="558605"/>
                  </a:cubicBezTo>
                  <a:cubicBezTo>
                    <a:pt x="1939865" y="566984"/>
                    <a:pt x="1928502" y="571690"/>
                    <a:pt x="1916653" y="571690"/>
                  </a:cubicBezTo>
                  <a:lnTo>
                    <a:pt x="44674" y="571690"/>
                  </a:lnTo>
                  <a:cubicBezTo>
                    <a:pt x="32826" y="571690"/>
                    <a:pt x="21463" y="566984"/>
                    <a:pt x="13085" y="558605"/>
                  </a:cubicBezTo>
                  <a:cubicBezTo>
                    <a:pt x="4707" y="550227"/>
                    <a:pt x="0" y="538864"/>
                    <a:pt x="0" y="527016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622079"/>
            <a:ext cx="7093564" cy="283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r>
              <a:rPr lang="en-US" sz="6899">
                <a:solidFill>
                  <a:srgbClr val="FFFFFF"/>
                </a:solidFill>
                <a:latin typeface="Agrandir Grand"/>
              </a:rPr>
              <a:t>Hyperventilační tetanie - diff dg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68518" y="1071520"/>
            <a:ext cx="6589355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Bulbární forma myastenia gravis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Paroxysmální tachykardie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Asthma bronchiale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Epilepsie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410940" y="338898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8964023" y="3388981"/>
            <a:ext cx="7798345" cy="5290621"/>
            <a:chOff x="0" y="0"/>
            <a:chExt cx="1961328" cy="13306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1328" cy="1330621"/>
            </a:xfrm>
            <a:custGeom>
              <a:avLst/>
              <a:gdLst/>
              <a:ahLst/>
              <a:cxnLst/>
              <a:rect l="l" t="t" r="r" b="b"/>
              <a:pathLst>
                <a:path w="1961328" h="1330621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285947"/>
                  </a:lnTo>
                  <a:cubicBezTo>
                    <a:pt x="1961328" y="1297795"/>
                    <a:pt x="1956621" y="1309158"/>
                    <a:pt x="1948243" y="1317536"/>
                  </a:cubicBezTo>
                  <a:cubicBezTo>
                    <a:pt x="1939865" y="1325914"/>
                    <a:pt x="1928502" y="1330621"/>
                    <a:pt x="1916653" y="1330621"/>
                  </a:cubicBezTo>
                  <a:lnTo>
                    <a:pt x="44674" y="1330621"/>
                  </a:lnTo>
                  <a:cubicBezTo>
                    <a:pt x="32826" y="1330621"/>
                    <a:pt x="21463" y="1325914"/>
                    <a:pt x="13085" y="1317536"/>
                  </a:cubicBezTo>
                  <a:cubicBezTo>
                    <a:pt x="4707" y="1309158"/>
                    <a:pt x="0" y="1297795"/>
                    <a:pt x="0" y="1285947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568518" y="3730405"/>
            <a:ext cx="6589355" cy="459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Tetanus – toxiinfekční onemocnění – toxin Clostridium tetani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zevní zranění , l-2 týdny inkubační doba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pocení svalová bolest , tetanické křeče, trismus, křeč šíje a trupu na reflexní podnět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očkování , tetanický anatoxin , protitetanický gamaglobulin a toxoid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na ARO - tetanický antitoxin antikonvulziva, řízená ventilace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3474" y="-3259643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687397" y="385226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6103808" y="7562176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324826" y="6647623"/>
            <a:ext cx="7798345" cy="2644572"/>
            <a:chOff x="0" y="0"/>
            <a:chExt cx="1961328" cy="6651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665125"/>
            </a:xfrm>
            <a:custGeom>
              <a:avLst/>
              <a:gdLst/>
              <a:ahLst/>
              <a:cxnLst/>
              <a:rect l="l" t="t" r="r" b="b"/>
              <a:pathLst>
                <a:path w="1961328" h="665125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620450"/>
                  </a:lnTo>
                  <a:cubicBezTo>
                    <a:pt x="1961328" y="632299"/>
                    <a:pt x="1956621" y="643662"/>
                    <a:pt x="1948243" y="652040"/>
                  </a:cubicBezTo>
                  <a:cubicBezTo>
                    <a:pt x="1939865" y="660418"/>
                    <a:pt x="1928502" y="665125"/>
                    <a:pt x="1916653" y="665125"/>
                  </a:cubicBezTo>
                  <a:lnTo>
                    <a:pt x="44674" y="665125"/>
                  </a:lnTo>
                  <a:cubicBezTo>
                    <a:pt x="32826" y="665125"/>
                    <a:pt x="21463" y="660418"/>
                    <a:pt x="13085" y="652040"/>
                  </a:cubicBezTo>
                  <a:cubicBezTo>
                    <a:pt x="4707" y="643662"/>
                    <a:pt x="0" y="632299"/>
                    <a:pt x="0" y="620450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68585" y="6881519"/>
            <a:ext cx="5756241" cy="229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Tetanie- léčba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29322" y="6989047"/>
            <a:ext cx="6589355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Zklidnění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Dýchání do sáčku, zadržování dechu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i.v.magnesium , ev + diazepam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Dlouhodobě magnesium tbl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Anxiolytika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07871" y="85554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280402" y="1928099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62005" y="5521341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2919" y="5918835"/>
            <a:ext cx="10585743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Mimovolní, opakující se stereotypní pohyby nebo zvukové projevy, rušící normální aktivitu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Na pokyn je lze předvést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Dočasně jsou potlačitelné vůlí, intenzita kolísá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V čase se můžou měnit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Ve spánku mizí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Zhoršení ve stresu, a v době relaxace po stresu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2919" y="3738908"/>
            <a:ext cx="12411512" cy="157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Tiková porucha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30470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1" y="0"/>
                </a:lnTo>
                <a:lnTo>
                  <a:pt x="4023471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" y="1398425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590691" y="2831367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533</Words>
  <Application>Microsoft Office PowerPoint</Application>
  <PresentationFormat>Vlastní</PresentationFormat>
  <Paragraphs>82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Agrandir Grand</vt:lpstr>
      <vt:lpstr>Aileron Italics</vt:lpstr>
      <vt:lpstr>Calibri</vt:lpstr>
      <vt:lpstr>Arial</vt:lpstr>
      <vt:lpstr>Aileron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Tetanie</dc:title>
  <dc:creator>slo0021</dc:creator>
  <cp:lastModifiedBy>Veronika Slováček Hagenová</cp:lastModifiedBy>
  <cp:revision>3</cp:revision>
  <dcterms:created xsi:type="dcterms:W3CDTF">2006-08-16T00:00:00Z</dcterms:created>
  <dcterms:modified xsi:type="dcterms:W3CDTF">2023-10-18T06:19:27Z</dcterms:modified>
  <dc:identifier>DAFo-p3YrdM</dc:identifier>
</cp:coreProperties>
</file>