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8288000" cy="10287000"/>
  <p:notesSz cx="6858000" cy="9144000"/>
  <p:embeddedFontLst>
    <p:embeddedFont>
      <p:font typeface="Arimo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Poppins Light" panose="020B0604020202020204" charset="-18"/>
      <p:regular r:id="rId37"/>
      <p:italic r:id="rId38"/>
    </p:embeddedFont>
    <p:embeddedFont>
      <p:font typeface="Poppins Medium" panose="020B0604020202020204" charset="-18"/>
      <p:regular r:id="rId39"/>
      <p:italic r:id="rId40"/>
    </p:embeddedFont>
    <p:embeddedFont>
      <p:font typeface="Poppins Medium Bold" panose="020B0604020202020204" charset="-18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40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hyperlink" Target="https://www.google.com/search?sxsrf=APwXEdczpx6MBnTgIJ4qM4tZEXKqFI3McQ%3A1684339152850&amp;q=mozkov%C3%A9+aneurysma+obr%C3%A1zky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svg"/><Relationship Id="rId7" Type="http://schemas.openxmlformats.org/officeDocument/2006/relationships/hyperlink" Target="https://watchlearnlive.heart.org/index.php?moduleSelect=hemst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https://www.upjs.sk/public/media/11151/Ischemic_stroke__Cerebral_venous_thrombosis__vascular_lesions_of_spinal_cord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7844792">
            <a:off x="-3430019" y="-2223297"/>
            <a:ext cx="9527038" cy="9527038"/>
          </a:xfrm>
          <a:custGeom>
            <a:avLst/>
            <a:gdLst/>
            <a:ahLst/>
            <a:cxnLst/>
            <a:rect l="l" t="t" r="r" b="b"/>
            <a:pathLst>
              <a:path w="9527038" h="9527038">
                <a:moveTo>
                  <a:pt x="0" y="0"/>
                </a:moveTo>
                <a:lnTo>
                  <a:pt x="9527038" y="0"/>
                </a:lnTo>
                <a:lnTo>
                  <a:pt x="9527038" y="9527037"/>
                </a:lnTo>
                <a:lnTo>
                  <a:pt x="0" y="952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2700000">
            <a:off x="10919564" y="3950237"/>
            <a:ext cx="11640304" cy="11640304"/>
          </a:xfrm>
          <a:custGeom>
            <a:avLst/>
            <a:gdLst/>
            <a:ahLst/>
            <a:cxnLst/>
            <a:rect l="l" t="t" r="r" b="b"/>
            <a:pathLst>
              <a:path w="11640304" h="11640304">
                <a:moveTo>
                  <a:pt x="0" y="0"/>
                </a:moveTo>
                <a:lnTo>
                  <a:pt x="11640305" y="0"/>
                </a:lnTo>
                <a:lnTo>
                  <a:pt x="11640305" y="11640304"/>
                </a:lnTo>
                <a:lnTo>
                  <a:pt x="0" y="1164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-5431980" y="-5513880"/>
            <a:ext cx="9424110" cy="4910203"/>
          </a:xfrm>
          <a:custGeom>
            <a:avLst/>
            <a:gdLst/>
            <a:ahLst/>
            <a:cxnLst/>
            <a:rect l="l" t="t" r="r" b="b"/>
            <a:pathLst>
              <a:path w="9424110" h="4910203">
                <a:moveTo>
                  <a:pt x="0" y="0"/>
                </a:moveTo>
                <a:lnTo>
                  <a:pt x="9424111" y="0"/>
                </a:lnTo>
                <a:lnTo>
                  <a:pt x="9424111" y="4910202"/>
                </a:lnTo>
                <a:lnTo>
                  <a:pt x="0" y="4910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400000">
            <a:off x="14229656" y="10866519"/>
            <a:ext cx="9381575" cy="4888041"/>
          </a:xfrm>
          <a:custGeom>
            <a:avLst/>
            <a:gdLst/>
            <a:ahLst/>
            <a:cxnLst/>
            <a:rect l="l" t="t" r="r" b="b"/>
            <a:pathLst>
              <a:path w="9381575" h="4888041">
                <a:moveTo>
                  <a:pt x="0" y="0"/>
                </a:moveTo>
                <a:lnTo>
                  <a:pt x="9381575" y="0"/>
                </a:lnTo>
                <a:lnTo>
                  <a:pt x="9381575" y="4888041"/>
                </a:lnTo>
                <a:lnTo>
                  <a:pt x="0" y="4888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3238300" y="1465530"/>
            <a:ext cx="11811400" cy="7355940"/>
            <a:chOff x="0" y="0"/>
            <a:chExt cx="15748533" cy="980792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1970"/>
              <a:ext cx="15748533" cy="680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9"/>
                </a:lnSpc>
              </a:pPr>
              <a:r>
                <a:rPr lang="en-US" sz="3199">
                  <a:solidFill>
                    <a:srgbClr val="D0C3F1"/>
                  </a:solidFill>
                  <a:latin typeface="Poppins Medium Bold"/>
                </a:rPr>
                <a:t>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53699"/>
              <a:ext cx="15748533" cy="679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0"/>
                </a:lnSpc>
              </a:pPr>
              <a:r>
                <a:rPr lang="en-US" sz="13000" spc="65">
                  <a:solidFill>
                    <a:srgbClr val="D0C3F1"/>
                  </a:solidFill>
                  <a:latin typeface="Poppins Medium Bold Italics"/>
                </a:rPr>
                <a:t>Cévní onemocnění mozku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304346"/>
              <a:ext cx="15748533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489">
                  <a:solidFill>
                    <a:srgbClr val="D0C3F1"/>
                  </a:solidFill>
                  <a:latin typeface="Poppins Medium"/>
                </a:rPr>
                <a:t>MUDr. Renata Slaná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2001" y="3129813"/>
            <a:ext cx="10942407" cy="4817463"/>
            <a:chOff x="0" y="0"/>
            <a:chExt cx="14589876" cy="64232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ISCHEMICKÉ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5406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Mechanismus - akutní nebo chronické postižení tepny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Náhle vzniklý neurologický deficit odpovídající ischemické lézi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kontralaterální hemiparesa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centr. paresa n,VII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- paresy okohybných nn, afázie …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Příčina nejčastěji - VCC, hematologické poruchy ( leukemie, polycytemie, srpkovitá anemie), onemocnění mozkových cév ( vaskulitidy, Marfanův sy), metabolické poruchy (mitochondriální poruchy) , malignity( leukemie, mozkové tu), HAK, drogy ( kokain)</a:t>
              </a:r>
            </a:p>
            <a:p>
              <a:pPr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5632287" y="-6017712"/>
            <a:ext cx="18256325" cy="1825625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233" r="-412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475" y="9889437"/>
            <a:ext cx="1437531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 rehabilitace.info</a:t>
            </a:r>
          </a:p>
        </p:txBody>
      </p:sp>
      <p:sp>
        <p:nvSpPr>
          <p:cNvPr id="9" name="Freeform 9"/>
          <p:cNvSpPr/>
          <p:nvPr/>
        </p:nvSpPr>
        <p:spPr>
          <a:xfrm>
            <a:off x="8420772" y="1809750"/>
            <a:ext cx="8838528" cy="7089430"/>
          </a:xfrm>
          <a:custGeom>
            <a:avLst/>
            <a:gdLst/>
            <a:ahLst/>
            <a:cxnLst/>
            <a:rect l="l" t="t" r="r" b="b"/>
            <a:pathLst>
              <a:path w="8838528" h="7089430">
                <a:moveTo>
                  <a:pt x="0" y="0"/>
                </a:moveTo>
                <a:lnTo>
                  <a:pt x="8838528" y="0"/>
                </a:lnTo>
                <a:lnTo>
                  <a:pt x="8838528" y="7089430"/>
                </a:lnTo>
                <a:lnTo>
                  <a:pt x="0" y="7089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890329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84" r="-4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1402982" y="9593972"/>
            <a:ext cx="666790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obr1.3.1e, str.112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986" y="505094"/>
            <a:ext cx="3212009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D0C3F1"/>
                </a:solidFill>
                <a:latin typeface="Open Sans"/>
              </a:rPr>
              <a:t>Ischemie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738027" y="-3600141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7"/>
                </a:lnTo>
                <a:lnTo>
                  <a:pt x="0" y="11748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658512" y="2857972"/>
            <a:ext cx="14858116" cy="1485805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2224" r="-211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5194" y="756891"/>
            <a:ext cx="15013366" cy="1747019"/>
            <a:chOff x="0" y="0"/>
            <a:chExt cx="20017821" cy="2329359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20017821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TIA- TRANSITORNÍ ISCHEMICKÁ ATAKA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41140"/>
              <a:ext cx="20017821" cy="1331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83"/>
                </a:lnSpc>
              </a:pPr>
              <a:r>
                <a:rPr lang="en-US" sz="2789">
                  <a:solidFill>
                    <a:srgbClr val="D0C3F1"/>
                  </a:solidFill>
                  <a:latin typeface="Poppins Light"/>
                </a:rPr>
                <a:t>Tranzitorní (TIA) epizoda neurologické dysfunkce v důsledku fokální mozkové ischémie, která nevyústí do setrvalého mozkového infarktu, typicky trvá méně než 1 hodinu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840169" y="2923748"/>
            <a:ext cx="11787717" cy="6630591"/>
          </a:xfrm>
          <a:custGeom>
            <a:avLst/>
            <a:gdLst/>
            <a:ahLst/>
            <a:cxnLst/>
            <a:rect l="l" t="t" r="r" b="b"/>
            <a:pathLst>
              <a:path w="11787717" h="6630591">
                <a:moveTo>
                  <a:pt x="0" y="0"/>
                </a:moveTo>
                <a:lnTo>
                  <a:pt x="11787717" y="0"/>
                </a:lnTo>
                <a:lnTo>
                  <a:pt x="11787717" y="6630591"/>
                </a:lnTo>
                <a:lnTo>
                  <a:pt x="0" y="6630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666766" y="9753717"/>
            <a:ext cx="896112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https://watchlearnlive.heart.org/index.php?moduleSelect=tisatk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0" y="-824823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865738" y="2593349"/>
            <a:ext cx="12678611" cy="126785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45593" y="653167"/>
            <a:ext cx="10942407" cy="3238908"/>
            <a:chOff x="0" y="-8632"/>
            <a:chExt cx="14589876" cy="431854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 dirty="0">
                  <a:solidFill>
                    <a:srgbClr val="D0C3F1"/>
                  </a:solidFill>
                  <a:latin typeface="Poppins Bold Italics"/>
                </a:rPr>
                <a:t>CMP ISCHEMICKÉ</a:t>
              </a:r>
              <a:r>
                <a:rPr lang="cs-CZ" sz="3600" spc="252" dirty="0">
                  <a:solidFill>
                    <a:srgbClr val="D0C3F1"/>
                  </a:solidFill>
                  <a:latin typeface="Poppins Bold Italics"/>
                </a:rPr>
                <a:t>- perinatálně vzniklé</a:t>
              </a:r>
              <a:endParaRPr lang="en-US" sz="3600" spc="252" dirty="0">
                <a:solidFill>
                  <a:srgbClr val="D0C3F1"/>
                </a:solidFill>
                <a:latin typeface="Poppins Bold Itali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1"/>
              <a:ext cx="14589876" cy="334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Nejrizikovější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skupina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pro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iCMP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5x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vyšší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incidence v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dětské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populaci</a:t>
              </a:r>
              <a:endParaRPr lang="en-US" sz="2199" dirty="0">
                <a:solidFill>
                  <a:srgbClr val="D0C3F1"/>
                </a:solidFill>
                <a:latin typeface="Poppins Light"/>
              </a:endParaRP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Od 20.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týdne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gestace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do 28.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dne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života</a:t>
              </a:r>
              <a:endParaRPr lang="en-US" sz="2199" dirty="0">
                <a:solidFill>
                  <a:srgbClr val="D0C3F1"/>
                </a:solidFill>
                <a:latin typeface="Poppins Light"/>
              </a:endParaRP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Příčina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–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trombembolizace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(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patologie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placenty,VCC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) 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koagulopatie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preeklampsie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GDM,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abrupce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placenty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abúzus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v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graviditě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sepse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…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Manifestace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dráždivost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apatie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třes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,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apnoické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pauzy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hemiparesa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>
                <a:lnSpc>
                  <a:spcPts val="3299"/>
                </a:lnSpc>
              </a:pP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35182" y="-6174876"/>
            <a:ext cx="12678611" cy="126785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10958" y="6698262"/>
            <a:ext cx="10942407" cy="3588738"/>
            <a:chOff x="0" y="0"/>
            <a:chExt cx="14589876" cy="47849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TROMBOSA SPLAVŮ- venosní infarkt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3768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Až 40% v novorozeneckém období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Projevy – akutní x chronické x subakutní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bolest hlavy, nauzea, zvracení , alterace vědomí, symptomatický EP záchvat 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 při výrazném uzávěru - ložisková neurologická symptomatika</a:t>
              </a:r>
            </a:p>
            <a:p>
              <a:pPr marL="474976" lvl="1" indent="-237488" algn="ctr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Příčiny: VCC , chronická anémie , infekce v oblasti hlavy a krku (meningitidy, sepse, otitidy..), autoimunní onemocnění, malignity</a:t>
              </a:r>
            </a:p>
            <a:p>
              <a:pPr algn="ctr"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645302" y="-8432838"/>
            <a:ext cx="18256325" cy="1825625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233" r="-412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9466684"/>
            <a:ext cx="10133725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Seidl Zdeněk, Diagnostická radiologie, Grada,2014, ISBN978-80-247-4546-6, obr1.3.3d, str.123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552036"/>
            <a:ext cx="5770449" cy="7706264"/>
          </a:xfrm>
          <a:custGeom>
            <a:avLst/>
            <a:gdLst/>
            <a:ahLst/>
            <a:cxnLst/>
            <a:rect l="l" t="t" r="r" b="b"/>
            <a:pathLst>
              <a:path w="5770449" h="7706264">
                <a:moveTo>
                  <a:pt x="0" y="0"/>
                </a:moveTo>
                <a:lnTo>
                  <a:pt x="5770449" y="0"/>
                </a:lnTo>
                <a:lnTo>
                  <a:pt x="5770449" y="7706264"/>
                </a:lnTo>
                <a:lnTo>
                  <a:pt x="0" y="7706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28700" y="432277"/>
            <a:ext cx="7394884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Open Sans"/>
              </a:rPr>
              <a:t>Trombosa splavu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021944" y="-570963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7" y="0"/>
                </a:lnTo>
                <a:lnTo>
                  <a:pt x="11748067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203284" y="514776"/>
            <a:ext cx="10942407" cy="3179163"/>
            <a:chOff x="0" y="0"/>
            <a:chExt cx="14589876" cy="4238884"/>
          </a:xfrm>
        </p:grpSpPr>
        <p:sp>
          <p:nvSpPr>
            <p:cNvPr id="7" name="TextBox 7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HEMORRHAGICKÉ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60190"/>
              <a:ext cx="14589876" cy="32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Intracerebrální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Subarachnoidální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Intraventrikulární hemorrhagie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Mechanismus: ruptura cévní stěny mozkové arterie </a:t>
              </a:r>
            </a:p>
            <a:p>
              <a:pPr algn="ctr"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AVM, aneurysma, angiomy , maligní tumory</a:t>
              </a:r>
            </a:p>
            <a:p>
              <a:pPr algn="ctr">
                <a:lnSpc>
                  <a:spcPts val="3299"/>
                </a:lnSpc>
              </a:pPr>
              <a:endParaRPr lang="en-US" sz="2199" spc="-85">
                <a:solidFill>
                  <a:srgbClr val="D0C3F1"/>
                </a:solidFill>
                <a:latin typeface="Poppins Light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506798" y="4112124"/>
            <a:ext cx="12678611" cy="1267856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150989" y="995611"/>
            <a:ext cx="13903329" cy="13903329"/>
          </a:xfrm>
          <a:custGeom>
            <a:avLst/>
            <a:gdLst/>
            <a:ahLst/>
            <a:cxnLst/>
            <a:rect l="l" t="t" r="r" b="b"/>
            <a:pathLst>
              <a:path w="13903329" h="13903329">
                <a:moveTo>
                  <a:pt x="0" y="0"/>
                </a:moveTo>
                <a:lnTo>
                  <a:pt x="13903329" y="0"/>
                </a:lnTo>
                <a:lnTo>
                  <a:pt x="13903329" y="13903329"/>
                </a:lnTo>
                <a:lnTo>
                  <a:pt x="0" y="13903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125156" y="-2668383"/>
            <a:ext cx="9565865" cy="9565865"/>
          </a:xfrm>
          <a:custGeom>
            <a:avLst/>
            <a:gdLst/>
            <a:ahLst/>
            <a:cxnLst/>
            <a:rect l="l" t="t" r="r" b="b"/>
            <a:pathLst>
              <a:path w="9565865" h="9565865">
                <a:moveTo>
                  <a:pt x="0" y="0"/>
                </a:moveTo>
                <a:lnTo>
                  <a:pt x="9565865" y="0"/>
                </a:lnTo>
                <a:lnTo>
                  <a:pt x="9565865" y="9565866"/>
                </a:lnTo>
                <a:lnTo>
                  <a:pt x="0" y="956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116547" y="-922234"/>
            <a:ext cx="13561697" cy="1356164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90000"/>
              </a:blip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8453" y="9701830"/>
            <a:ext cx="1233904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Arimo"/>
                <a:hlinkClick r:id="rId7" tooltip="https://www.google.com/search?sxsrf=APwXEdczpx6MBnTgIJ4qM4tZEXKqFI3McQ%3A1684339152850&amp;q=mozkov%C3%A9+aneurysma+obr%C3%A1zky"/>
              </a:rPr>
              <a:t>https://www.google.com/search?sxsrf=APwXEdczpx6MBnTgIJ4qM4tZEXKqFI3McQ%3A1684339152850&amp;q=mozkov%C3%A9+aneurysma+obr%C3%A1zky</a:t>
            </a:r>
          </a:p>
        </p:txBody>
      </p:sp>
      <p:sp>
        <p:nvSpPr>
          <p:cNvPr id="9" name="Freeform 9"/>
          <p:cNvSpPr/>
          <p:nvPr/>
        </p:nvSpPr>
        <p:spPr>
          <a:xfrm>
            <a:off x="4292715" y="1028700"/>
            <a:ext cx="5605146" cy="2856125"/>
          </a:xfrm>
          <a:custGeom>
            <a:avLst/>
            <a:gdLst/>
            <a:ahLst/>
            <a:cxnLst/>
            <a:rect l="l" t="t" r="r" b="b"/>
            <a:pathLst>
              <a:path w="5605146" h="2856125">
                <a:moveTo>
                  <a:pt x="0" y="0"/>
                </a:moveTo>
                <a:lnTo>
                  <a:pt x="5605146" y="0"/>
                </a:lnTo>
                <a:lnTo>
                  <a:pt x="5605146" y="2856125"/>
                </a:lnTo>
                <a:lnTo>
                  <a:pt x="0" y="28561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1573452" y="1142775"/>
            <a:ext cx="5950261" cy="4557900"/>
          </a:xfrm>
          <a:custGeom>
            <a:avLst/>
            <a:gdLst/>
            <a:ahLst/>
            <a:cxnLst/>
            <a:rect l="l" t="t" r="r" b="b"/>
            <a:pathLst>
              <a:path w="5950261" h="4557900">
                <a:moveTo>
                  <a:pt x="0" y="0"/>
                </a:moveTo>
                <a:lnTo>
                  <a:pt x="5950261" y="0"/>
                </a:lnTo>
                <a:lnTo>
                  <a:pt x="5950261" y="4557900"/>
                </a:lnTo>
                <a:lnTo>
                  <a:pt x="0" y="4557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749104" y="3834126"/>
            <a:ext cx="2380104" cy="2237298"/>
          </a:xfrm>
          <a:custGeom>
            <a:avLst/>
            <a:gdLst/>
            <a:ahLst/>
            <a:cxnLst/>
            <a:rect l="l" t="t" r="r" b="b"/>
            <a:pathLst>
              <a:path w="2380104" h="2237298">
                <a:moveTo>
                  <a:pt x="0" y="0"/>
                </a:moveTo>
                <a:lnTo>
                  <a:pt x="2380104" y="0"/>
                </a:lnTo>
                <a:lnTo>
                  <a:pt x="2380104" y="2237298"/>
                </a:lnTo>
                <a:lnTo>
                  <a:pt x="0" y="2237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4735873" y="5397791"/>
            <a:ext cx="2975130" cy="3582057"/>
          </a:xfrm>
          <a:custGeom>
            <a:avLst/>
            <a:gdLst/>
            <a:ahLst/>
            <a:cxnLst/>
            <a:rect l="l" t="t" r="r" b="b"/>
            <a:pathLst>
              <a:path w="2975130" h="3582057">
                <a:moveTo>
                  <a:pt x="0" y="0"/>
                </a:moveTo>
                <a:lnTo>
                  <a:pt x="2975130" y="0"/>
                </a:lnTo>
                <a:lnTo>
                  <a:pt x="2975130" y="3582057"/>
                </a:lnTo>
                <a:lnTo>
                  <a:pt x="0" y="35820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8285339" y="6290330"/>
            <a:ext cx="2653816" cy="2689518"/>
          </a:xfrm>
          <a:custGeom>
            <a:avLst/>
            <a:gdLst/>
            <a:ahLst/>
            <a:cxnLst/>
            <a:rect l="l" t="t" r="r" b="b"/>
            <a:pathLst>
              <a:path w="2653816" h="2689518">
                <a:moveTo>
                  <a:pt x="0" y="0"/>
                </a:moveTo>
                <a:lnTo>
                  <a:pt x="2653817" y="0"/>
                </a:lnTo>
                <a:lnTo>
                  <a:pt x="2653817" y="2689518"/>
                </a:lnTo>
                <a:lnTo>
                  <a:pt x="0" y="2689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3884536" y="5591244"/>
            <a:ext cx="2023089" cy="3522554"/>
          </a:xfrm>
          <a:custGeom>
            <a:avLst/>
            <a:gdLst/>
            <a:ahLst/>
            <a:cxnLst/>
            <a:rect l="l" t="t" r="r" b="b"/>
            <a:pathLst>
              <a:path w="2023089" h="3522554">
                <a:moveTo>
                  <a:pt x="0" y="0"/>
                </a:moveTo>
                <a:lnTo>
                  <a:pt x="2023088" y="0"/>
                </a:lnTo>
                <a:lnTo>
                  <a:pt x="2023088" y="3522554"/>
                </a:lnTo>
                <a:lnTo>
                  <a:pt x="0" y="3522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330931" y="254780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614912" y="-2089809"/>
            <a:ext cx="14858116" cy="1485805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2224" r="-211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43048"/>
            <a:ext cx="15013366" cy="1223144"/>
            <a:chOff x="0" y="0"/>
            <a:chExt cx="20017821" cy="1630859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20017821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CMP HEMORRHAGICKÉ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41140"/>
              <a:ext cx="20017821" cy="633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8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7437" y="9258300"/>
            <a:ext cx="896112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7" tooltip="https://watchlearnlive.heart.org/index.php?moduleSelect=hemstr"/>
              </a:rPr>
              <a:t>https://watchlearnlive.heart.org/index.php?moduleSelect=tisatk</a:t>
            </a:r>
          </a:p>
        </p:txBody>
      </p:sp>
      <p:sp>
        <p:nvSpPr>
          <p:cNvPr id="12" name="Freeform 12"/>
          <p:cNvSpPr/>
          <p:nvPr/>
        </p:nvSpPr>
        <p:spPr>
          <a:xfrm>
            <a:off x="667437" y="3245208"/>
            <a:ext cx="10252820" cy="5767212"/>
          </a:xfrm>
          <a:custGeom>
            <a:avLst/>
            <a:gdLst/>
            <a:ahLst/>
            <a:cxnLst/>
            <a:rect l="l" t="t" r="r" b="b"/>
            <a:pathLst>
              <a:path w="10252820" h="5767212">
                <a:moveTo>
                  <a:pt x="0" y="0"/>
                </a:moveTo>
                <a:lnTo>
                  <a:pt x="10252820" y="0"/>
                </a:lnTo>
                <a:lnTo>
                  <a:pt x="10252820" y="5767212"/>
                </a:lnTo>
                <a:lnTo>
                  <a:pt x="0" y="576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11183742" y="-906160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699437" y="2165272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881753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9999" r="-29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955380" y="6447420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911352" y="9555089"/>
            <a:ext cx="6667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stroke.org/en/about-stroke/types-of-stroke/ischemic-stroke-clots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099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0686" y="473049"/>
            <a:ext cx="10942407" cy="3647033"/>
            <a:chOff x="0" y="-8632"/>
            <a:chExt cx="14589876" cy="4862710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 CMP hemorrhagické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1"/>
              <a:ext cx="14589876" cy="3893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Intracerebrální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projevy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intrakraniální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hypertenze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náhlé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nebo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pomalu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progredující</a:t>
              </a: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bolest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hlavy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EP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záchvat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porucha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vědomí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ložiskový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neurologický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deficit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U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malých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dětí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změna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chování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záchvaty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Subarachnoidální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( SAK) -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náhlá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krutá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bolest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dirty="0" err="1">
                  <a:solidFill>
                    <a:srgbClr val="D0C3F1"/>
                  </a:solidFill>
                  <a:latin typeface="Poppins Light"/>
                </a:rPr>
                <a:t>hlavy</a:t>
              </a:r>
              <a:r>
                <a:rPr lang="en-US" sz="2199" dirty="0">
                  <a:solidFill>
                    <a:srgbClr val="D0C3F1"/>
                  </a:solidFill>
                  <a:latin typeface="Poppins Light"/>
                </a:rPr>
                <a:t> , </a:t>
              </a:r>
            </a:p>
            <a:p>
              <a:pPr marL="237488" lvl="1">
                <a:lnSpc>
                  <a:spcPts val="3299"/>
                </a:lnSpc>
              </a:pPr>
              <a:r>
                <a:rPr lang="cs-CZ" sz="2199" spc="-85" dirty="0">
                  <a:solidFill>
                    <a:srgbClr val="D0C3F1"/>
                  </a:solidFill>
                  <a:latin typeface="Poppins Light"/>
                </a:rPr>
                <a:t>   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nauzea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zvracení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meningeální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syndrom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porucha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199" spc="-85" dirty="0" err="1">
                  <a:solidFill>
                    <a:srgbClr val="D0C3F1"/>
                  </a:solidFill>
                  <a:latin typeface="Poppins Light"/>
                </a:rPr>
                <a:t>vědomí</a:t>
              </a:r>
              <a:r>
                <a:rPr lang="en-US" sz="2199" spc="-85" dirty="0">
                  <a:solidFill>
                    <a:srgbClr val="D0C3F1"/>
                  </a:solidFill>
                  <a:latin typeface="Poppins Light"/>
                </a:rPr>
                <a:t> …</a:t>
              </a:r>
            </a:p>
            <a:p>
              <a:pPr>
                <a:lnSpc>
                  <a:spcPts val="3299"/>
                </a:lnSpc>
              </a:pPr>
              <a:endParaRPr lang="en-US" sz="2199" spc="-85" dirty="0">
                <a:solidFill>
                  <a:srgbClr val="D0C3F1"/>
                </a:solidFill>
                <a:latin typeface="Poppins Ligh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346487" y="4629912"/>
            <a:ext cx="3286430" cy="4628388"/>
          </a:xfrm>
          <a:custGeom>
            <a:avLst/>
            <a:gdLst/>
            <a:ahLst/>
            <a:cxnLst/>
            <a:rect l="l" t="t" r="r" b="b"/>
            <a:pathLst>
              <a:path w="3286430" h="4628388">
                <a:moveTo>
                  <a:pt x="0" y="0"/>
                </a:moveTo>
                <a:lnTo>
                  <a:pt x="3286429" y="0"/>
                </a:lnTo>
                <a:lnTo>
                  <a:pt x="3286429" y="4628388"/>
                </a:lnTo>
                <a:lnTo>
                  <a:pt x="0" y="462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3346487" y="9373213"/>
            <a:ext cx="8964636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stefair.cz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57463" y="1831385"/>
            <a:ext cx="7712464" cy="771243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22" r="-32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106246" y="9727322"/>
            <a:ext cx="9735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obr1.3.2a, str.118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9722" y="637710"/>
            <a:ext cx="15590520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263">
                <a:solidFill>
                  <a:srgbClr val="FFFFFF"/>
                </a:solidFill>
                <a:latin typeface="Poppins Medium"/>
              </a:rPr>
              <a:t>Akutní  krvácení TP vpravo</a:t>
            </a:r>
          </a:p>
          <a:p>
            <a:pPr algn="l">
              <a:lnSpc>
                <a:spcPts val="7128"/>
              </a:lnSpc>
            </a:pPr>
            <a:endParaRPr lang="en-US" sz="6600" spc="-263">
              <a:solidFill>
                <a:srgbClr val="FFFFFF"/>
              </a:solidFill>
              <a:latin typeface="Poppins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035604" y="-4019977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307999" y="263499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64795" y="-4400860"/>
            <a:ext cx="18641447" cy="1864137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538736" y="9529671"/>
            <a:ext cx="815536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obr1.3a, str.103</a:t>
            </a:r>
          </a:p>
        </p:txBody>
      </p:sp>
      <p:sp>
        <p:nvSpPr>
          <p:cNvPr id="8" name="Freeform 8"/>
          <p:cNvSpPr/>
          <p:nvPr/>
        </p:nvSpPr>
        <p:spPr>
          <a:xfrm>
            <a:off x="719291" y="2065665"/>
            <a:ext cx="9503895" cy="6155670"/>
          </a:xfrm>
          <a:custGeom>
            <a:avLst/>
            <a:gdLst/>
            <a:ahLst/>
            <a:cxnLst/>
            <a:rect l="l" t="t" r="r" b="b"/>
            <a:pathLst>
              <a:path w="9503895" h="6155670">
                <a:moveTo>
                  <a:pt x="0" y="0"/>
                </a:moveTo>
                <a:lnTo>
                  <a:pt x="9503895" y="0"/>
                </a:lnTo>
                <a:lnTo>
                  <a:pt x="9503895" y="6155670"/>
                </a:lnTo>
                <a:lnTo>
                  <a:pt x="0" y="6155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3069001" y="-2929615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758940" y="1738329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56534" y="-3143624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89681" y="5499813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CMP - diagnostika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681" y="7000614"/>
            <a:ext cx="11092607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KLINICKÉ NEUROLOGICKÉ VYŠETŘENÍ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NEUROZOBRAZENÍ   DO 4,5 HODINY  OD VZNIKU  ( LZE PODAT TROMBOLYSU)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- CT , CT-ANGIOGRAFIE,  MR, MR-ANGIOGRAFIE,  TCCS,  DSA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- U  NOVOROZENCŮ  A KOJENCŮ   SONO MOZKU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KARDIOLOGICKÉ VYŠETŘENÍ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LABORATOŘ  PODROBNÁ, VČETNĚ KOAGULACE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LIQUOR  V PŘÍPADĚ  SAK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>
                <a:solidFill>
                  <a:srgbClr val="D0C3F1"/>
                </a:solidFill>
                <a:latin typeface="Poppins Light"/>
              </a:rPr>
              <a:t>OČNÍ, GENETIKA, IMUNOLOGIE, MIKROBIOLOGIE , SONO LEDVIN ( PŘI ARTERIÁLNÍ HYPERTENZI)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8909013" y="-427616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1155876" y="2345063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8162255" y="-2533420"/>
            <a:ext cx="15713483" cy="157134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848722" y="3365835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CMP -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51229" y="4710060"/>
            <a:ext cx="10209112" cy="336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2" lvl="1" indent="-194311">
              <a:lnSpc>
                <a:spcPts val="216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ISCHEMICKÉ CMP –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v úvodu kyselina acetylsalicylová</a:t>
            </a:r>
            <a:br>
              <a:rPr lang="cs-CZ" sz="1800" spc="126" dirty="0">
                <a:solidFill>
                  <a:srgbClr val="D0C3F1"/>
                </a:solidFill>
                <a:latin typeface="Poppins Light"/>
              </a:rPr>
            </a:b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dále dle příčiny Heparin, následně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warfarinizace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podpůrná léčba – vitální funkce , oxygenace , ventilace , úprava vnitřního prostředí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E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ndovaskulární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terapie –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trombektomie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,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stenting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, dekompresní kraniotomie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HEMORRHAGICKÉ CMP –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podpůrná léčba , léčba ICH , konzultace NCH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pc="126" dirty="0">
                <a:solidFill>
                  <a:srgbClr val="D0C3F1"/>
                </a:solidFill>
                <a:latin typeface="Poppins Light"/>
              </a:rPr>
              <a:t>    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S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AK – JIP,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absolutní klid na lůžku , analgosedace , vitální funkce , hypertenze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    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NCH 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intervence do 48 hodin , nebo po 14 dnech od vzniku krvácení ( </a:t>
            </a:r>
            <a:r>
              <a:rPr lang="cs-CZ" sz="1800" spc="126" dirty="0" err="1">
                <a:solidFill>
                  <a:srgbClr val="D0C3F1"/>
                </a:solidFill>
                <a:latin typeface="Poppins Light"/>
              </a:rPr>
              <a:t>vasospasmy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)</a:t>
            </a:r>
            <a:endParaRPr lang="cs-CZ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 marL="388622" lvl="1" indent="-194311">
              <a:lnSpc>
                <a:spcPts val="216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TROMBOSY SPLAVŮ –</a:t>
            </a:r>
            <a:r>
              <a:rPr lang="cs-CZ" sz="1800" spc="126" dirty="0">
                <a:solidFill>
                  <a:srgbClr val="D0C3F1"/>
                </a:solidFill>
                <a:latin typeface="Poppins Light"/>
              </a:rPr>
              <a:t> antikoagulační léčba  - Heparin 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>
              <a:lnSpc>
                <a:spcPts val="2160"/>
              </a:lnSpc>
              <a:spcBef>
                <a:spcPct val="0"/>
              </a:spcBef>
            </a:pPr>
            <a:endParaRPr lang="en-US" sz="1800" spc="126" dirty="0">
              <a:solidFill>
                <a:srgbClr val="D0C3F1"/>
              </a:solidFill>
              <a:latin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741792" y="205464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3" y="0"/>
                </a:lnTo>
                <a:lnTo>
                  <a:pt x="9848743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040343" y="-44844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67745" y="2048671"/>
            <a:ext cx="15713483" cy="157134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715567" y="124725"/>
            <a:ext cx="11600142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6399">
                <a:solidFill>
                  <a:srgbClr val="D0C3F1"/>
                </a:solidFill>
                <a:latin typeface="Poppins Medium Bold"/>
              </a:rPr>
              <a:t> Vaskulitidy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5964" y="1390663"/>
            <a:ext cx="16691332" cy="30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Heterogenní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skupina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onemocnění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Postižení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cévní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stěny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se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zánětlivou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destrukcí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proliferací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a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okluzí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cévy</a:t>
            </a:r>
            <a:endParaRPr lang="en-US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Etiologicky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primární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(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např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obrovskobuněčná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arteriiitida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primární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angiitida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CNS) a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sekundární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(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vaskulopatie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při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difuzním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onemocněním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pojiva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LE)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Projevy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: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bolest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hlavy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aseptická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meningitis, CMP, TIA, EP 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kognitivní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poruchy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jakákoliv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léze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CNS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včetně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pares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hlavových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nn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endParaRPr lang="cs-CZ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MR,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angiografie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laboratoř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LP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endParaRPr lang="cs-CZ" sz="1800" spc="126" dirty="0">
              <a:solidFill>
                <a:srgbClr val="D0C3F1"/>
              </a:solidFill>
              <a:latin typeface="Poppins Light"/>
            </a:endParaRP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kortikoidy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plasmaferesa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IG 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chronická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-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imunosupresiva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cytostatika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biol.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Léčba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?. </a:t>
            </a:r>
          </a:p>
          <a:p>
            <a:pPr marL="388622" lvl="1" indent="-194311">
              <a:lnSpc>
                <a:spcPts val="2160"/>
              </a:lnSpc>
              <a:buFont typeface="Arial"/>
              <a:buChar char="•"/>
            </a:pP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Symptomatika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- AED,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antikoagulancia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,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antidepresiva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 </a:t>
            </a:r>
            <a:r>
              <a:rPr lang="en-US" sz="1800" spc="126" dirty="0" err="1">
                <a:solidFill>
                  <a:srgbClr val="D0C3F1"/>
                </a:solidFill>
                <a:latin typeface="Poppins Light"/>
              </a:rPr>
              <a:t>atd</a:t>
            </a:r>
            <a:r>
              <a:rPr lang="en-US" sz="1800" spc="126" dirty="0">
                <a:solidFill>
                  <a:srgbClr val="D0C3F1"/>
                </a:solidFill>
                <a:latin typeface="Poppins Light"/>
              </a:rPr>
              <a:t>. </a:t>
            </a:r>
          </a:p>
          <a:p>
            <a:pPr>
              <a:lnSpc>
                <a:spcPts val="2160"/>
              </a:lnSpc>
              <a:spcBef>
                <a:spcPct val="0"/>
              </a:spcBef>
            </a:pPr>
            <a:endParaRPr lang="en-US" sz="1800" spc="126" dirty="0">
              <a:solidFill>
                <a:srgbClr val="D0C3F1"/>
              </a:solidFill>
              <a:latin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57463" y="1831385"/>
            <a:ext cx="7712464" cy="771243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16" r="-21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106246" y="9727322"/>
            <a:ext cx="9735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obr1.3.6ch, str.135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2645"/>
            <a:ext cx="15590520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-263">
                <a:solidFill>
                  <a:srgbClr val="FFFFFF"/>
                </a:solidFill>
                <a:latin typeface="Poppins Medium"/>
              </a:rPr>
              <a:t>Vaskulitida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95587">
            <a:off x="-2035604" y="-4019977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4"/>
                </a:lnTo>
                <a:lnTo>
                  <a:pt x="0" y="984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4307999" y="263499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4" y="0"/>
                </a:lnTo>
                <a:lnTo>
                  <a:pt x="11432174" y="5956456"/>
                </a:lnTo>
                <a:lnTo>
                  <a:pt x="0" y="595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51645" y="-549107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 rot="-5400000">
              <a:off x="13" y="-13"/>
              <a:ext cx="6349974" cy="6350000"/>
            </a:xfrm>
            <a:custGeom>
              <a:avLst/>
              <a:gdLst/>
              <a:ahLst/>
              <a:cxnLst/>
              <a:rect l="l" t="t" r="r" b="b"/>
              <a:pathLst>
                <a:path w="6349974" h="6350000">
                  <a:moveTo>
                    <a:pt x="3174949" y="6350000"/>
                  </a:moveTo>
                  <a:cubicBezTo>
                    <a:pt x="1421523" y="6350000"/>
                    <a:pt x="0" y="4928477"/>
                    <a:pt x="0" y="3175000"/>
                  </a:cubicBezTo>
                  <a:cubicBezTo>
                    <a:pt x="0" y="1421499"/>
                    <a:pt x="1421523" y="0"/>
                    <a:pt x="3174949" y="0"/>
                  </a:cubicBezTo>
                  <a:cubicBezTo>
                    <a:pt x="4928463" y="0"/>
                    <a:pt x="6349974" y="1421499"/>
                    <a:pt x="6349974" y="3175000"/>
                  </a:cubicBezTo>
                  <a:cubicBezTo>
                    <a:pt x="6349974" y="4928502"/>
                    <a:pt x="4928463" y="6350000"/>
                    <a:pt x="3174949" y="635000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469997" y="7950543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2" y="0"/>
                </a:lnTo>
                <a:lnTo>
                  <a:pt x="5444632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538736" y="9529671"/>
            <a:ext cx="8155366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Seidl Zdeněk, Diagnostická radiologie, Grada,2014, ISBN978-80-247-4546-6, obr1.3a, str.103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7051" y="3269932"/>
            <a:ext cx="6824594" cy="356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Schéma</a:t>
            </a:r>
            <a:r>
              <a:rPr lang="en-US" sz="5400" dirty="0">
                <a:solidFill>
                  <a:srgbClr val="D0C3F1"/>
                </a:solidFill>
                <a:latin typeface="Poppins Medium Bold"/>
              </a:rPr>
              <a:t> </a:t>
            </a: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extrakraniálního</a:t>
            </a:r>
            <a:r>
              <a:rPr lang="en-US" sz="5400" dirty="0">
                <a:solidFill>
                  <a:srgbClr val="D0C3F1"/>
                </a:solidFill>
                <a:latin typeface="Poppins Medium Bold"/>
              </a:rPr>
              <a:t> </a:t>
            </a:r>
            <a:r>
              <a:rPr lang="en-US" sz="5400" dirty="0" err="1">
                <a:solidFill>
                  <a:srgbClr val="D0C3F1"/>
                </a:solidFill>
                <a:latin typeface="Poppins Medium Bold"/>
              </a:rPr>
              <a:t>řečiště</a:t>
            </a:r>
            <a:endParaRPr lang="en-US" sz="5400" dirty="0">
              <a:solidFill>
                <a:srgbClr val="D0C3F1"/>
              </a:solidFill>
              <a:latin typeface="Poppins Medium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7252">
            <a:off x="-2892382" y="1798083"/>
            <a:ext cx="9848743" cy="9848743"/>
          </a:xfrm>
          <a:custGeom>
            <a:avLst/>
            <a:gdLst/>
            <a:ahLst/>
            <a:cxnLst/>
            <a:rect l="l" t="t" r="r" b="b"/>
            <a:pathLst>
              <a:path w="9848743" h="9848743">
                <a:moveTo>
                  <a:pt x="0" y="0"/>
                </a:moveTo>
                <a:lnTo>
                  <a:pt x="9848744" y="0"/>
                </a:lnTo>
                <a:lnTo>
                  <a:pt x="9848744" y="9848743"/>
                </a:lnTo>
                <a:lnTo>
                  <a:pt x="0" y="984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717203" y="2518108"/>
            <a:ext cx="11432174" cy="5956455"/>
          </a:xfrm>
          <a:custGeom>
            <a:avLst/>
            <a:gdLst/>
            <a:ahLst/>
            <a:cxnLst/>
            <a:rect l="l" t="t" r="r" b="b"/>
            <a:pathLst>
              <a:path w="11432174" h="5956455">
                <a:moveTo>
                  <a:pt x="0" y="0"/>
                </a:moveTo>
                <a:lnTo>
                  <a:pt x="11432175" y="0"/>
                </a:lnTo>
                <a:lnTo>
                  <a:pt x="11432175" y="5956455"/>
                </a:lnTo>
                <a:lnTo>
                  <a:pt x="0" y="595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79685" y="-219752"/>
            <a:ext cx="10726547" cy="107265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5689202" y="2141598"/>
            <a:ext cx="5444632" cy="2836793"/>
          </a:xfrm>
          <a:custGeom>
            <a:avLst/>
            <a:gdLst/>
            <a:ahLst/>
            <a:cxnLst/>
            <a:rect l="l" t="t" r="r" b="b"/>
            <a:pathLst>
              <a:path w="5444632" h="2836793">
                <a:moveTo>
                  <a:pt x="0" y="0"/>
                </a:moveTo>
                <a:lnTo>
                  <a:pt x="5444633" y="0"/>
                </a:lnTo>
                <a:lnTo>
                  <a:pt x="5444633" y="2836793"/>
                </a:lnTo>
                <a:lnTo>
                  <a:pt x="0" y="283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1402982" y="9727322"/>
            <a:ext cx="6667900" cy="2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>
                <a:solidFill>
                  <a:srgbClr val="D0C3F1"/>
                </a:solidFill>
                <a:latin typeface="Poppins Light"/>
              </a:rPr>
              <a:t>Sinělnikov, Atlas anatomie člověka, Avicenum Praha 1970, str 290, obr. 618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4125" y="-2260140"/>
            <a:ext cx="15819751" cy="1581968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0011" b="-2001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-2700000">
            <a:off x="8778484" y="-592342"/>
            <a:ext cx="14455615" cy="14455615"/>
          </a:xfrm>
          <a:custGeom>
            <a:avLst/>
            <a:gdLst/>
            <a:ahLst/>
            <a:cxnLst/>
            <a:rect l="l" t="t" r="r" b="b"/>
            <a:pathLst>
              <a:path w="14455615" h="14455615">
                <a:moveTo>
                  <a:pt x="0" y="0"/>
                </a:moveTo>
                <a:lnTo>
                  <a:pt x="14455615" y="0"/>
                </a:lnTo>
                <a:lnTo>
                  <a:pt x="14455615" y="14455615"/>
                </a:lnTo>
                <a:lnTo>
                  <a:pt x="0" y="144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969669"/>
            <a:ext cx="8525873" cy="8525873"/>
          </a:xfrm>
          <a:custGeom>
            <a:avLst/>
            <a:gdLst/>
            <a:ahLst/>
            <a:cxnLst/>
            <a:rect l="l" t="t" r="r" b="b"/>
            <a:pathLst>
              <a:path w="8525873" h="8525873">
                <a:moveTo>
                  <a:pt x="0" y="0"/>
                </a:moveTo>
                <a:lnTo>
                  <a:pt x="8525873" y="0"/>
                </a:lnTo>
                <a:lnTo>
                  <a:pt x="8525873" y="8525873"/>
                </a:lnTo>
                <a:lnTo>
                  <a:pt x="0" y="8525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5400000">
            <a:off x="-4616592" y="990173"/>
            <a:ext cx="7423008" cy="3867577"/>
          </a:xfrm>
          <a:custGeom>
            <a:avLst/>
            <a:gdLst/>
            <a:ahLst/>
            <a:cxnLst/>
            <a:rect l="l" t="t" r="r" b="b"/>
            <a:pathLst>
              <a:path w="7423008" h="3867577">
                <a:moveTo>
                  <a:pt x="0" y="0"/>
                </a:moveTo>
                <a:lnTo>
                  <a:pt x="7423007" y="0"/>
                </a:lnTo>
                <a:lnTo>
                  <a:pt x="7423007" y="3867577"/>
                </a:lnTo>
                <a:lnTo>
                  <a:pt x="0" y="38675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800000">
            <a:off x="11745716" y="9258300"/>
            <a:ext cx="7122201" cy="3710849"/>
          </a:xfrm>
          <a:custGeom>
            <a:avLst/>
            <a:gdLst/>
            <a:ahLst/>
            <a:cxnLst/>
            <a:rect l="l" t="t" r="r" b="b"/>
            <a:pathLst>
              <a:path w="7122201" h="3710849">
                <a:moveTo>
                  <a:pt x="0" y="0"/>
                </a:moveTo>
                <a:lnTo>
                  <a:pt x="7122201" y="0"/>
                </a:lnTo>
                <a:lnTo>
                  <a:pt x="7122201" y="3710849"/>
                </a:lnTo>
                <a:lnTo>
                  <a:pt x="0" y="371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620332" y="1606254"/>
            <a:ext cx="6031489" cy="7252703"/>
          </a:xfrm>
          <a:custGeom>
            <a:avLst/>
            <a:gdLst/>
            <a:ahLst/>
            <a:cxnLst/>
            <a:rect l="l" t="t" r="r" b="b"/>
            <a:pathLst>
              <a:path w="6031489" h="7252703">
                <a:moveTo>
                  <a:pt x="0" y="0"/>
                </a:moveTo>
                <a:lnTo>
                  <a:pt x="6031489" y="0"/>
                </a:lnTo>
                <a:lnTo>
                  <a:pt x="6031489" y="7252703"/>
                </a:lnTo>
                <a:lnTo>
                  <a:pt x="0" y="7252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9002707" y="2347224"/>
            <a:ext cx="7512074" cy="5592552"/>
          </a:xfrm>
          <a:custGeom>
            <a:avLst/>
            <a:gdLst/>
            <a:ahLst/>
            <a:cxnLst/>
            <a:rect l="l" t="t" r="r" b="b"/>
            <a:pathLst>
              <a:path w="7512074" h="5592552">
                <a:moveTo>
                  <a:pt x="0" y="0"/>
                </a:moveTo>
                <a:lnTo>
                  <a:pt x="7512074" y="0"/>
                </a:lnTo>
                <a:lnTo>
                  <a:pt x="7512074" y="5592552"/>
                </a:lnTo>
                <a:lnTo>
                  <a:pt x="0" y="5592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002707" y="8145602"/>
            <a:ext cx="8598396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 u="sng">
                <a:solidFill>
                  <a:srgbClr val="FFFFFF"/>
                </a:solidFill>
                <a:latin typeface="Arimo"/>
                <a:hlinkClick r:id="rId9" tooltip="https://www.upjs.sk/public/media/11151/Ischemic_stroke__Cerebral_venous_thrombosis__vascular_lesions_of_spinal_cord.pdf"/>
              </a:rPr>
              <a:t>https://www.upjs.sk/public/media/11151/Ischemic_stroke__Cerebral_venous_thrombosis__vascular_lesions_of_spinal_cord.pdf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36076" y="419820"/>
            <a:ext cx="9127902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Poppins Medium Bold"/>
              </a:rPr>
              <a:t>Willisův okruh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1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8800" y="-3422799"/>
            <a:ext cx="12529350" cy="12529350"/>
          </a:xfrm>
          <a:custGeom>
            <a:avLst/>
            <a:gdLst/>
            <a:ahLst/>
            <a:cxnLst/>
            <a:rect l="l" t="t" r="r" b="b"/>
            <a:pathLst>
              <a:path w="12529350" h="12529350">
                <a:moveTo>
                  <a:pt x="0" y="0"/>
                </a:moveTo>
                <a:lnTo>
                  <a:pt x="12529350" y="0"/>
                </a:lnTo>
                <a:lnTo>
                  <a:pt x="12529350" y="12529350"/>
                </a:lnTo>
                <a:lnTo>
                  <a:pt x="0" y="1252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1689954" y="3517504"/>
            <a:ext cx="8245768" cy="8245768"/>
          </a:xfrm>
          <a:custGeom>
            <a:avLst/>
            <a:gdLst/>
            <a:ahLst/>
            <a:cxnLst/>
            <a:rect l="l" t="t" r="r" b="b"/>
            <a:pathLst>
              <a:path w="8245768" h="8245768">
                <a:moveTo>
                  <a:pt x="0" y="0"/>
                </a:moveTo>
                <a:lnTo>
                  <a:pt x="8245768" y="0"/>
                </a:lnTo>
                <a:lnTo>
                  <a:pt x="8245768" y="8245768"/>
                </a:lnTo>
                <a:lnTo>
                  <a:pt x="0" y="824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-3336047" y="6517969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5400000">
            <a:off x="15916363" y="878885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853268" y="1304245"/>
            <a:ext cx="7678541" cy="767851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257" r="-242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739930" y="2075937"/>
            <a:ext cx="8180167" cy="6135126"/>
          </a:xfrm>
          <a:custGeom>
            <a:avLst/>
            <a:gdLst/>
            <a:ahLst/>
            <a:cxnLst/>
            <a:rect l="l" t="t" r="r" b="b"/>
            <a:pathLst>
              <a:path w="8180167" h="6135126">
                <a:moveTo>
                  <a:pt x="0" y="0"/>
                </a:moveTo>
                <a:lnTo>
                  <a:pt x="8180167" y="0"/>
                </a:lnTo>
                <a:lnTo>
                  <a:pt x="8180167" y="6135126"/>
                </a:lnTo>
                <a:lnTo>
                  <a:pt x="0" y="6135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739930" y="8527231"/>
            <a:ext cx="1102221" cy="2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599" spc="-63">
                <a:solidFill>
                  <a:srgbClr val="FFFFFF"/>
                </a:solidFill>
                <a:latin typeface="Open Sans"/>
              </a:rPr>
              <a:t>DocPlayer.cz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3" y="-824826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6486437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619" y="-595715"/>
            <a:ext cx="11684356" cy="1168430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2001" y="3129813"/>
            <a:ext cx="10942407" cy="4817463"/>
            <a:chOff x="0" y="0"/>
            <a:chExt cx="14589876" cy="6423284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4589876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CÉVNÍ ONEMOCNĚNÍ V DĚTSKÉM VĚKU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190"/>
              <a:ext cx="14589876" cy="5406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TIA - transitorní ischemická ataka 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CMP ischemická, hemorrhagická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Vaskulopatie, vaskulitidy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disekce intrakraniální, extrakraniální ( úrazové, Ehlers Danlos -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onemocnění pojiva) , AI vaskulitida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Moya- moya – stenosa termin. segmentů tepen a vznik kolaterál-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angiograficky obláčky . </a:t>
              </a:r>
            </a:p>
            <a:p>
              <a:pPr>
                <a:lnSpc>
                  <a:spcPts val="3299"/>
                </a:lnSpc>
              </a:pPr>
              <a:r>
                <a:rPr lang="en-US" sz="2199" spc="-85">
                  <a:solidFill>
                    <a:srgbClr val="D0C3F1"/>
                  </a:solidFill>
                  <a:latin typeface="Poppins Light"/>
                </a:rPr>
                <a:t> Fibromuskulární dysplasie</a:t>
              </a:r>
            </a:p>
            <a:p>
              <a:pPr marL="474976" lvl="1" indent="-237488">
                <a:lnSpc>
                  <a:spcPts val="3299"/>
                </a:lnSpc>
                <a:buFont typeface="Arial"/>
                <a:buChar char="•"/>
              </a:pPr>
              <a:r>
                <a:rPr lang="en-US" sz="2199">
                  <a:solidFill>
                    <a:srgbClr val="D0C3F1"/>
                  </a:solidFill>
                  <a:latin typeface="Poppins Light"/>
                </a:rPr>
                <a:t>Cévní anomálie - aneurysma, AV malformace</a:t>
              </a:r>
            </a:p>
            <a:p>
              <a:pPr>
                <a:lnSpc>
                  <a:spcPts val="3299"/>
                </a:lnSpc>
              </a:pPr>
              <a:endParaRPr lang="en-US" sz="2199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1597109" y="-730534"/>
            <a:ext cx="11748068" cy="11748068"/>
          </a:xfrm>
          <a:custGeom>
            <a:avLst/>
            <a:gdLst/>
            <a:ahLst/>
            <a:cxnLst/>
            <a:rect l="l" t="t" r="r" b="b"/>
            <a:pathLst>
              <a:path w="11748068" h="11748068">
                <a:moveTo>
                  <a:pt x="0" y="0"/>
                </a:moveTo>
                <a:lnTo>
                  <a:pt x="11748068" y="0"/>
                </a:lnTo>
                <a:lnTo>
                  <a:pt x="11748068" y="11748068"/>
                </a:lnTo>
                <a:lnTo>
                  <a:pt x="0" y="1174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9217081" y="-824824"/>
            <a:ext cx="11936653" cy="11936653"/>
          </a:xfrm>
          <a:custGeom>
            <a:avLst/>
            <a:gdLst/>
            <a:ahLst/>
            <a:cxnLst/>
            <a:rect l="l" t="t" r="r" b="b"/>
            <a:pathLst>
              <a:path w="11936653" h="11936653">
                <a:moveTo>
                  <a:pt x="0" y="0"/>
                </a:moveTo>
                <a:lnTo>
                  <a:pt x="11936653" y="0"/>
                </a:lnTo>
                <a:lnTo>
                  <a:pt x="11936653" y="11936652"/>
                </a:lnTo>
                <a:lnTo>
                  <a:pt x="0" y="1193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3336047" y="778753"/>
            <a:ext cx="5739215" cy="2990278"/>
          </a:xfrm>
          <a:custGeom>
            <a:avLst/>
            <a:gdLst/>
            <a:ahLst/>
            <a:cxnLst/>
            <a:rect l="l" t="t" r="r" b="b"/>
            <a:pathLst>
              <a:path w="5739215" h="2990278">
                <a:moveTo>
                  <a:pt x="0" y="0"/>
                </a:moveTo>
                <a:lnTo>
                  <a:pt x="5739216" y="0"/>
                </a:lnTo>
                <a:lnTo>
                  <a:pt x="5739216" y="2990278"/>
                </a:lnTo>
                <a:lnTo>
                  <a:pt x="0" y="299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5916363" y="4623190"/>
            <a:ext cx="5607552" cy="2921678"/>
          </a:xfrm>
          <a:custGeom>
            <a:avLst/>
            <a:gdLst/>
            <a:ahLst/>
            <a:cxnLst/>
            <a:rect l="l" t="t" r="r" b="b"/>
            <a:pathLst>
              <a:path w="5607552" h="2921678">
                <a:moveTo>
                  <a:pt x="0" y="0"/>
                </a:moveTo>
                <a:lnTo>
                  <a:pt x="5607552" y="0"/>
                </a:lnTo>
                <a:lnTo>
                  <a:pt x="5607552" y="2921678"/>
                </a:lnTo>
                <a:lnTo>
                  <a:pt x="0" y="2921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333144" y="-1485442"/>
            <a:ext cx="13477144" cy="1347709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r="-638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59543" y="1330991"/>
            <a:ext cx="8953900" cy="6550235"/>
            <a:chOff x="0" y="-8632"/>
            <a:chExt cx="11938533" cy="8733647"/>
          </a:xfrm>
        </p:grpSpPr>
        <p:sp>
          <p:nvSpPr>
            <p:cNvPr id="9" name="TextBox 9"/>
            <p:cNvSpPr txBox="1"/>
            <p:nvPr/>
          </p:nvSpPr>
          <p:spPr>
            <a:xfrm>
              <a:off x="0" y="-8632"/>
              <a:ext cx="11938533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>
                  <a:solidFill>
                    <a:srgbClr val="D0C3F1"/>
                  </a:solidFill>
                  <a:latin typeface="Poppins Bold Italics"/>
                </a:rPr>
                <a:t>CÉVNÍ MOZKOVÁ PŘÍHODA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6973"/>
              <a:ext cx="11938533" cy="7828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urgentní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stav</a:t>
              </a:r>
              <a:endParaRPr lang="en-US" sz="2789" dirty="0">
                <a:solidFill>
                  <a:srgbClr val="D0C3F1"/>
                </a:solidFill>
                <a:latin typeface="Poppins Light"/>
              </a:endParaRP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Ischemické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55% -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venosní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(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trombosa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splavů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)</a:t>
              </a: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arteriální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Hemorhagické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-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venosní</a:t>
              </a:r>
              <a:endParaRPr lang="en-US" sz="2789" dirty="0">
                <a:solidFill>
                  <a:srgbClr val="D0C3F1"/>
                </a:solidFill>
                <a:latin typeface="Poppins Light"/>
              </a:endParaRP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arteriální</a:t>
              </a: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  <a:p>
              <a:pPr>
                <a:lnSpc>
                  <a:spcPts val="4183"/>
                </a:lnSpc>
              </a:pP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cs-CZ" sz="2789" spc="-108" dirty="0">
                  <a:solidFill>
                    <a:srgbClr val="D0C3F1"/>
                  </a:solidFill>
                  <a:latin typeface="Poppins Light"/>
                </a:rPr>
                <a:t>                                   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-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subarachnoidální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krvácení</a:t>
              </a: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  <a:p>
              <a:pPr marL="602157" lvl="1" indent="-301078">
                <a:lnSpc>
                  <a:spcPts val="4183"/>
                </a:lnSpc>
                <a:buFont typeface="Arial"/>
                <a:buChar char="•"/>
              </a:pP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Rizikové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skupiny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: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srdeční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vady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genetické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faktory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br>
                <a:rPr lang="cs-CZ" sz="2789" dirty="0">
                  <a:solidFill>
                    <a:srgbClr val="D0C3F1"/>
                  </a:solidFill>
                  <a:latin typeface="Poppins Light"/>
                </a:rPr>
              </a:b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(</a:t>
              </a:r>
              <a:r>
                <a:rPr lang="cs-CZ" sz="2789" dirty="0">
                  <a:solidFill>
                    <a:srgbClr val="D0C3F1"/>
                  </a:solidFill>
                  <a:latin typeface="Poppins Light"/>
                </a:rPr>
                <a:t>k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ong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.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hypercholesterolemie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..),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koagulační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poruchy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,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mozkové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dirty="0" err="1">
                  <a:solidFill>
                    <a:srgbClr val="D0C3F1"/>
                  </a:solidFill>
                  <a:latin typeface="Poppins Light"/>
                </a:rPr>
                <a:t>vaskulopatie</a:t>
              </a:r>
              <a:r>
                <a:rPr lang="en-US" sz="2789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(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vaskulitidy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..),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vrozené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cévní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anomálie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 (</a:t>
              </a:r>
              <a:r>
                <a:rPr lang="en-US" sz="2789" spc="-108" dirty="0" err="1">
                  <a:solidFill>
                    <a:srgbClr val="D0C3F1"/>
                  </a:solidFill>
                  <a:latin typeface="Poppins Light"/>
                </a:rPr>
                <a:t>aneurysma</a:t>
              </a:r>
              <a:r>
                <a:rPr lang="en-US" sz="2789" spc="-108" dirty="0">
                  <a:solidFill>
                    <a:srgbClr val="D0C3F1"/>
                  </a:solidFill>
                  <a:latin typeface="Poppins Light"/>
                </a:rPr>
                <a:t>, AVM)</a:t>
              </a:r>
            </a:p>
            <a:p>
              <a:pPr>
                <a:lnSpc>
                  <a:spcPts val="4183"/>
                </a:lnSpc>
              </a:pPr>
              <a:endParaRPr lang="en-US" sz="2789" spc="-108" dirty="0">
                <a:solidFill>
                  <a:srgbClr val="D0C3F1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2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271257" y="389444"/>
            <a:ext cx="15115664" cy="15115664"/>
          </a:xfrm>
          <a:custGeom>
            <a:avLst/>
            <a:gdLst/>
            <a:ahLst/>
            <a:cxnLst/>
            <a:rect l="l" t="t" r="r" b="b"/>
            <a:pathLst>
              <a:path w="15115664" h="15115664">
                <a:moveTo>
                  <a:pt x="0" y="0"/>
                </a:moveTo>
                <a:lnTo>
                  <a:pt x="15115664" y="0"/>
                </a:lnTo>
                <a:lnTo>
                  <a:pt x="15115664" y="15115664"/>
                </a:lnTo>
                <a:lnTo>
                  <a:pt x="0" y="1511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00000">
            <a:off x="12182581" y="-2306282"/>
            <a:ext cx="7451015" cy="7451015"/>
          </a:xfrm>
          <a:custGeom>
            <a:avLst/>
            <a:gdLst/>
            <a:ahLst/>
            <a:cxnLst/>
            <a:rect l="l" t="t" r="r" b="b"/>
            <a:pathLst>
              <a:path w="7451015" h="7451015">
                <a:moveTo>
                  <a:pt x="0" y="0"/>
                </a:moveTo>
                <a:lnTo>
                  <a:pt x="7451015" y="0"/>
                </a:lnTo>
                <a:lnTo>
                  <a:pt x="7451015" y="7451014"/>
                </a:lnTo>
                <a:lnTo>
                  <a:pt x="0" y="7451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5400000">
            <a:off x="-6192157" y="2037443"/>
            <a:ext cx="9494721" cy="4946993"/>
          </a:xfrm>
          <a:custGeom>
            <a:avLst/>
            <a:gdLst/>
            <a:ahLst/>
            <a:cxnLst/>
            <a:rect l="l" t="t" r="r" b="b"/>
            <a:pathLst>
              <a:path w="9494721" h="4946993">
                <a:moveTo>
                  <a:pt x="0" y="0"/>
                </a:moveTo>
                <a:lnTo>
                  <a:pt x="9494721" y="0"/>
                </a:lnTo>
                <a:lnTo>
                  <a:pt x="9494721" y="4946993"/>
                </a:lnTo>
                <a:lnTo>
                  <a:pt x="0" y="494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5400000">
            <a:off x="14899008" y="3329952"/>
            <a:ext cx="9609081" cy="5006577"/>
          </a:xfrm>
          <a:custGeom>
            <a:avLst/>
            <a:gdLst/>
            <a:ahLst/>
            <a:cxnLst/>
            <a:rect l="l" t="t" r="r" b="b"/>
            <a:pathLst>
              <a:path w="9609081" h="5006577">
                <a:moveTo>
                  <a:pt x="0" y="0"/>
                </a:moveTo>
                <a:lnTo>
                  <a:pt x="9609081" y="0"/>
                </a:lnTo>
                <a:lnTo>
                  <a:pt x="9609081" y="5006577"/>
                </a:lnTo>
                <a:lnTo>
                  <a:pt x="0" y="5006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919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9067800" y="-228600"/>
            <a:ext cx="76200" cy="9486900"/>
          </a:xfrm>
          <a:prstGeom prst="rect">
            <a:avLst/>
          </a:prstGeom>
          <a:solidFill>
            <a:srgbClr val="D0C3F1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8979170" y="1100942"/>
            <a:ext cx="253460" cy="25346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79170" y="3289787"/>
            <a:ext cx="253460" cy="25346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79170" y="5478632"/>
            <a:ext cx="253460" cy="2534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79170" y="7667477"/>
            <a:ext cx="253460" cy="25346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0C3F1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21417" y="1676256"/>
            <a:ext cx="13622425" cy="7604752"/>
          </a:xfrm>
          <a:custGeom>
            <a:avLst/>
            <a:gdLst/>
            <a:ahLst/>
            <a:cxnLst/>
            <a:rect l="l" t="t" r="r" b="b"/>
            <a:pathLst>
              <a:path w="13622425" h="7604752">
                <a:moveTo>
                  <a:pt x="0" y="0"/>
                </a:moveTo>
                <a:lnTo>
                  <a:pt x="13622426" y="0"/>
                </a:lnTo>
                <a:lnTo>
                  <a:pt x="13622426" y="7604752"/>
                </a:lnTo>
                <a:lnTo>
                  <a:pt x="0" y="760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0" y="489966"/>
            <a:ext cx="3114928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 spc="-263">
                <a:solidFill>
                  <a:srgbClr val="FFFFFF"/>
                </a:solidFill>
                <a:latin typeface="Open Sans"/>
              </a:rPr>
              <a:t>CMP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4215" y="1258009"/>
            <a:ext cx="568970" cy="20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"/>
              </a:lnSpc>
              <a:spcBef>
                <a:spcPct val="0"/>
              </a:spcBef>
            </a:pPr>
            <a:r>
              <a:rPr lang="en-US" sz="1400" spc="-55">
                <a:solidFill>
                  <a:srgbClr val="FFFFFF"/>
                </a:solidFill>
                <a:latin typeface="Open Sans"/>
              </a:rPr>
              <a:t> FNUSA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952</Words>
  <Application>Microsoft Office PowerPoint</Application>
  <PresentationFormat>Vlastní</PresentationFormat>
  <Paragraphs>109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Poppins Light</vt:lpstr>
      <vt:lpstr>Open Sans</vt:lpstr>
      <vt:lpstr>Poppins Medium Bold</vt:lpstr>
      <vt:lpstr>Arimo</vt:lpstr>
      <vt:lpstr>Poppins Bold Italics</vt:lpstr>
      <vt:lpstr>Calibri</vt:lpstr>
      <vt:lpstr>Arial</vt:lpstr>
      <vt:lpstr>Poppins Medium</vt:lpstr>
      <vt:lpstr>Poppins Medium Bold Italics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Cévní onemocnění mozku</dc:title>
  <dc:creator>slo0021</dc:creator>
  <cp:lastModifiedBy>Veronika Slováček Hagenová</cp:lastModifiedBy>
  <cp:revision>12</cp:revision>
  <dcterms:created xsi:type="dcterms:W3CDTF">2006-08-16T00:00:00Z</dcterms:created>
  <dcterms:modified xsi:type="dcterms:W3CDTF">2023-10-23T06:37:59Z</dcterms:modified>
  <dc:identifier>DAFpeM7Q8sI</dc:identifier>
</cp:coreProperties>
</file>