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21"/>
  </p:notesMasterIdLst>
  <p:sldIdLst>
    <p:sldId id="256" r:id="rId2"/>
    <p:sldId id="267" r:id="rId3"/>
    <p:sldId id="265" r:id="rId4"/>
    <p:sldId id="266" r:id="rId5"/>
    <p:sldId id="268" r:id="rId6"/>
    <p:sldId id="269" r:id="rId7"/>
    <p:sldId id="270" r:id="rId8"/>
    <p:sldId id="283" r:id="rId9"/>
    <p:sldId id="279" r:id="rId10"/>
    <p:sldId id="280" r:id="rId11"/>
    <p:sldId id="272" r:id="rId12"/>
    <p:sldId id="273" r:id="rId13"/>
    <p:sldId id="282" r:id="rId14"/>
    <p:sldId id="281" r:id="rId15"/>
    <p:sldId id="274" r:id="rId16"/>
    <p:sldId id="275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A38D-71C7-4746-AD77-AA6B62C0F2D7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76421-2A32-467D-BA07-7D2FCCD70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76421-2A32-467D-BA07-7D2FCCD7036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2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MELANCHOLIK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76421-2A32-467D-BA07-7D2FCCD7036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5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3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Johari_Window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395F9-A1B5-2C47-96EE-399DC3567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cs-CZ" b="1" i="1" dirty="0"/>
              <a:t>Struktura osobnosti</a:t>
            </a:r>
            <a:endParaRPr lang="cs-CZ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1330CC-2B7B-EF44-919E-1BEC26AEA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858000" cy="1655762"/>
          </a:xfrm>
        </p:spPr>
        <p:txBody>
          <a:bodyPr>
            <a:normAutofit/>
          </a:bodyPr>
          <a:lstStyle/>
          <a:p>
            <a:pPr algn="l"/>
            <a:endParaRPr lang="cs-CZ" sz="22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F20014-641D-480B-B7FE-529A40A8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69" r="35568" b="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0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2241B5-3C14-4C9D-B175-5CDEAB619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772781-BEE6-49C7-9C5D-BE5D9DF29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PŘEDSUDKY jsou emocionálně založené postoje, zaměřené pro nebo proti něčemu nebo někomu, tedy pro nebo proti věcem, individuu nebo skupinám, který ignoruje relevantní objektivní kritéria usuzování. Předsudek je založen iracionálně.</a:t>
            </a:r>
          </a:p>
          <a:p>
            <a:r>
              <a:rPr lang="cs-CZ" dirty="0"/>
              <a:t>Nejen negativní, mohou souviset s </a:t>
            </a:r>
            <a:r>
              <a:rPr lang="cs-CZ" dirty="0" err="1"/>
              <a:t>atribucemi</a:t>
            </a:r>
            <a:r>
              <a:rPr lang="cs-CZ" dirty="0"/>
              <a:t> určitých vlastností určitým jedincům, i pozitivních: (inteligentní - pilní, málo inteligentní - líní). </a:t>
            </a:r>
          </a:p>
          <a:p>
            <a:r>
              <a:rPr lang="cs-CZ" dirty="0"/>
              <a:t>Protože jsou předsudky druhem postoje, zakládají i sklon k určitému negativnímu jednání vůči objektu předsudku, a protože jsou iracionální, často též převzaté, jsou velmi odolné vůči změnám a rezistentní </a:t>
            </a:r>
            <a:r>
              <a:rPr lang="cs-CZ" dirty="0" err="1"/>
              <a:t>vůčii</a:t>
            </a:r>
            <a:r>
              <a:rPr lang="cs-CZ" dirty="0"/>
              <a:t> racionální argumentaci. (Koukola, 2018, s. 64)</a:t>
            </a:r>
          </a:p>
        </p:txBody>
      </p:sp>
    </p:spTree>
    <p:extLst>
      <p:ext uri="{BB962C8B-B14F-4D97-AF65-F5344CB8AC3E}">
        <p14:creationId xmlns:p14="http://schemas.microsoft.com/office/powerpoint/2010/main" val="27439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C6999-CE33-4B4D-A353-4ED4C749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940F3B-69C0-456B-B7EB-0148A70A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Stupně schopností</a:t>
            </a:r>
          </a:p>
          <a:p>
            <a:pPr lvl="2"/>
            <a:r>
              <a:rPr lang="cs-CZ" dirty="0"/>
              <a:t>Vlohy</a:t>
            </a:r>
          </a:p>
          <a:p>
            <a:pPr lvl="2"/>
            <a:r>
              <a:rPr lang="cs-CZ" dirty="0"/>
              <a:t>Nadání</a:t>
            </a:r>
          </a:p>
          <a:p>
            <a:pPr lvl="2"/>
            <a:r>
              <a:rPr lang="cs-CZ" dirty="0"/>
              <a:t>Talent</a:t>
            </a:r>
          </a:p>
          <a:p>
            <a:pPr lvl="2"/>
            <a:r>
              <a:rPr lang="cs-CZ" dirty="0"/>
              <a:t>Genialita</a:t>
            </a:r>
          </a:p>
          <a:p>
            <a:pPr lvl="1"/>
            <a:r>
              <a:rPr lang="cs-CZ" dirty="0"/>
              <a:t>Druhy schopností</a:t>
            </a:r>
          </a:p>
          <a:p>
            <a:pPr lvl="2"/>
            <a:r>
              <a:rPr lang="cs-CZ" dirty="0"/>
              <a:t>Vědomosti</a:t>
            </a:r>
          </a:p>
          <a:p>
            <a:pPr lvl="2"/>
            <a:r>
              <a:rPr lang="cs-CZ" dirty="0"/>
              <a:t>Dovednosti</a:t>
            </a:r>
          </a:p>
          <a:p>
            <a:pPr lvl="2"/>
            <a:r>
              <a:rPr lang="cs-CZ" dirty="0"/>
              <a:t>Zručnost</a:t>
            </a:r>
          </a:p>
          <a:p>
            <a:pPr lvl="2"/>
            <a:r>
              <a:rPr lang="cs-CZ" dirty="0"/>
              <a:t>obratnost</a:t>
            </a:r>
          </a:p>
          <a:p>
            <a:pPr lvl="2"/>
            <a:endParaRPr lang="cs-CZ" dirty="0"/>
          </a:p>
        </p:txBody>
      </p:sp>
      <p:pic>
        <p:nvPicPr>
          <p:cNvPr id="4098" name="Picture 2" descr="Talent management and professional coaching - Iberdrola">
            <a:extLst>
              <a:ext uri="{FF2B5EF4-FFF2-40B4-BE49-F238E27FC236}">
                <a16:creationId xmlns:a16="http://schemas.microsoft.com/office/drawing/2014/main" id="{D332623C-5741-4AB8-BACD-AA2A522C4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145" y="2006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ranný den na ZŠ T.G. Masyryka prověřil i zručnost žáků při jízdě na kole  :: Regionální zpravodajství">
            <a:extLst>
              <a:ext uri="{FF2B5EF4-FFF2-40B4-BE49-F238E27FC236}">
                <a16:creationId xmlns:a16="http://schemas.microsoft.com/office/drawing/2014/main" id="{1B930411-ACA3-47F3-BF33-A0D602473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334" y="385447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82265-0706-484E-B627-D239361D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Seberegulační</a:t>
            </a:r>
            <a:r>
              <a:rPr lang="cs-CZ" dirty="0"/>
              <a:t>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6608C-BE4E-4879-9AE3-F8E69F36E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SebePOZNÁNÍ</a:t>
            </a:r>
            <a:endParaRPr lang="cs-CZ" dirty="0"/>
          </a:p>
          <a:p>
            <a:r>
              <a:rPr lang="cs-CZ" dirty="0"/>
              <a:t>Sebepojetí</a:t>
            </a:r>
          </a:p>
          <a:p>
            <a:r>
              <a:rPr lang="cs-CZ" dirty="0"/>
              <a:t>Sebehodnocení</a:t>
            </a:r>
          </a:p>
          <a:p>
            <a:r>
              <a:rPr lang="cs-CZ" dirty="0"/>
              <a:t>Sebevědomí</a:t>
            </a:r>
          </a:p>
          <a:p>
            <a:r>
              <a:rPr lang="cs-CZ" dirty="0"/>
              <a:t>sebeovládání</a:t>
            </a:r>
          </a:p>
        </p:txBody>
      </p:sp>
      <p:pic>
        <p:nvPicPr>
          <p:cNvPr id="5122" name="Picture 2" descr="Sebepoznání - Kineziologie, Reiki, masáže - Home | Facebook">
            <a:extLst>
              <a:ext uri="{FF2B5EF4-FFF2-40B4-BE49-F238E27FC236}">
                <a16:creationId xmlns:a16="http://schemas.microsoft.com/office/drawing/2014/main" id="{A255AA7C-FECD-478C-9E4B-EC097BF27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507" y="1834043"/>
            <a:ext cx="2381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vědomí stock fotografie, royalty free Svědomí obrázky | Depositphotos ®">
            <a:extLst>
              <a:ext uri="{FF2B5EF4-FFF2-40B4-BE49-F238E27FC236}">
                <a16:creationId xmlns:a16="http://schemas.microsoft.com/office/drawing/2014/main" id="{4B13B8FE-5D5F-487D-B7AC-503468518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37" y="5145966"/>
            <a:ext cx="2454504" cy="16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10 zásad, jak posilovat svou vůli">
            <a:extLst>
              <a:ext uri="{FF2B5EF4-FFF2-40B4-BE49-F238E27FC236}">
                <a16:creationId xmlns:a16="http://schemas.microsoft.com/office/drawing/2014/main" id="{603F1FF1-27BF-46C9-B59C-478D9FDA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089" y="1406829"/>
            <a:ext cx="3333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9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C901E-394E-4630-BA3D-1E0F4410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D77255-0963-4D3C-94B0-F762E694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60646"/>
            <a:ext cx="7378453" cy="3998306"/>
          </a:xfrm>
          <a:prstGeom prst="rect">
            <a:avLst/>
          </a:prstGeom>
        </p:spPr>
      </p:pic>
      <p:pic>
        <p:nvPicPr>
          <p:cNvPr id="5" name="Zástupný symbol pro obsah 4" descr="https://upload.wikimedia.org/wikipedia/commons/thumb/2/2c/Johari_Window.PNG/250px-Johari_Window.PNG">
            <a:hlinkClick r:id="rId3"/>
            <a:extLst>
              <a:ext uri="{FF2B5EF4-FFF2-40B4-BE49-F238E27FC236}">
                <a16:creationId xmlns:a16="http://schemas.microsoft.com/office/drawing/2014/main" id="{10A126CA-99C4-4A21-9638-C39E528A94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439" y="2712550"/>
            <a:ext cx="4062355" cy="3184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8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9B5B-A8C3-42FE-B3BE-94F90B3C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2CB9E349-8CCC-4034-9457-1735EFAE4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714665"/>
              </p:ext>
            </p:extLst>
          </p:nvPr>
        </p:nvGraphicFramePr>
        <p:xfrm>
          <a:off x="1084013" y="687803"/>
          <a:ext cx="9844720" cy="5663057"/>
        </p:xfrm>
        <a:graphic>
          <a:graphicData uri="http://schemas.openxmlformats.org/drawingml/2006/table">
            <a:tbl>
              <a:tblPr firstRow="1" firstCol="1" bandRow="1"/>
              <a:tblGrid>
                <a:gridCol w="2461180">
                  <a:extLst>
                    <a:ext uri="{9D8B030D-6E8A-4147-A177-3AD203B41FA5}">
                      <a16:colId xmlns:a16="http://schemas.microsoft.com/office/drawing/2014/main" val="1945543084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4099720295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632933885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768394691"/>
                    </a:ext>
                  </a:extLst>
                </a:gridCol>
              </a:tblGrid>
              <a:tr h="52998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agresivní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u="none" strike="noStrike" dirty="0">
                          <a:solidFill>
                            <a:srgbClr val="0645A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ambivertní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asertivní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bezprostřední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bystrý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důstojný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důvtipný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extrovertní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hloubavý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hrdý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idealistický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informovaný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inteligentní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introvertní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klidný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laskavý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logický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láskyplný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moudrý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napjatý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nervózní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nesmělý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nezávislý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ochotný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odvážný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optimistický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organizovaný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plachý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pošetilý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přijímající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přizpůsobivý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schopný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sebejistý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skromný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složitý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soucitný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spolehlivý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starostlivý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trpělivý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upravený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uvolněný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veselý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vnímavý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vyspělý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výkonný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vřelý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všímavý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zbožný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zvídavý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štědrý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šťastný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06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6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12555-89BC-4B99-A832-2CA7C6A6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Dynamické vlastnosti osobnosti: TEMPERAMENT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810E3-5C3F-4E4E-B1E2-BA89B303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41" y="2006600"/>
            <a:ext cx="10515600" cy="3998306"/>
          </a:xfrm>
        </p:spPr>
        <p:txBody>
          <a:bodyPr/>
          <a:lstStyle/>
          <a:p>
            <a:r>
              <a:rPr lang="cs-CZ" dirty="0"/>
              <a:t>Struktura temperamentu</a:t>
            </a:r>
          </a:p>
          <a:p>
            <a:pPr lvl="1"/>
            <a:r>
              <a:rPr lang="cs-CZ" dirty="0"/>
              <a:t>Celkové citové ladění</a:t>
            </a:r>
          </a:p>
          <a:p>
            <a:pPr lvl="1"/>
            <a:r>
              <a:rPr lang="cs-CZ" dirty="0"/>
              <a:t>Celkové zaměření duševní činnosti</a:t>
            </a:r>
          </a:p>
          <a:p>
            <a:pPr lvl="1"/>
            <a:r>
              <a:rPr lang="cs-CZ" dirty="0"/>
              <a:t>Vzrušivost duševních jevů</a:t>
            </a:r>
          </a:p>
          <a:p>
            <a:pPr lvl="1"/>
            <a:r>
              <a:rPr lang="cs-CZ" dirty="0"/>
              <a:t>Odolnost vzbuzených duševních jevů</a:t>
            </a:r>
          </a:p>
          <a:p>
            <a:pPr lvl="1"/>
            <a:r>
              <a:rPr lang="cs-CZ" dirty="0"/>
              <a:t>Trvalost duševních dějů</a:t>
            </a:r>
          </a:p>
        </p:txBody>
      </p:sp>
      <p:pic>
        <p:nvPicPr>
          <p:cNvPr id="6148" name="Picture 4" descr="Types., temperament, lidský, základní, osobnost. Melancholický, základní,  types., sanguine, nenucený, temperament, netečný,">
            <a:extLst>
              <a:ext uri="{FF2B5EF4-FFF2-40B4-BE49-F238E27FC236}">
                <a16:creationId xmlns:a16="http://schemas.microsoft.com/office/drawing/2014/main" id="{BB757B8B-22B0-49CD-B8F8-F67F56C86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008" y="1279107"/>
            <a:ext cx="4932266" cy="515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42F1-F915-4C48-BC95-B8C31529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temperamentu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F32056-B235-46F1-A72C-04371D6A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657"/>
            <a:ext cx="4792579" cy="3998306"/>
          </a:xfrm>
        </p:spPr>
        <p:txBody>
          <a:bodyPr/>
          <a:lstStyle/>
          <a:p>
            <a:r>
              <a:rPr lang="cs-CZ" dirty="0"/>
              <a:t>Hippokrates </a:t>
            </a:r>
          </a:p>
          <a:p>
            <a:pPr lvl="1"/>
            <a:r>
              <a:rPr lang="cs-CZ" dirty="0"/>
              <a:t>Sangvinik</a:t>
            </a:r>
          </a:p>
          <a:p>
            <a:pPr lvl="1"/>
            <a:r>
              <a:rPr lang="cs-CZ" dirty="0"/>
              <a:t>Cholerik</a:t>
            </a:r>
          </a:p>
          <a:p>
            <a:pPr lvl="1"/>
            <a:r>
              <a:rPr lang="cs-CZ" dirty="0"/>
              <a:t>Melancholik</a:t>
            </a:r>
          </a:p>
          <a:p>
            <a:pPr lvl="1"/>
            <a:r>
              <a:rPr lang="cs-CZ" dirty="0"/>
              <a:t>Flegmatik</a:t>
            </a:r>
          </a:p>
          <a:p>
            <a:r>
              <a:rPr lang="cs-CZ" dirty="0"/>
              <a:t>Jung</a:t>
            </a:r>
          </a:p>
          <a:p>
            <a:pPr lvl="1"/>
            <a:r>
              <a:rPr lang="cs-CZ" dirty="0"/>
              <a:t>Extroverze x introverze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5C5C4D2-D0D8-4A61-A742-E75545F1B029}"/>
              </a:ext>
            </a:extLst>
          </p:cNvPr>
          <p:cNvSpPr txBox="1">
            <a:spLocks/>
          </p:cNvSpPr>
          <p:nvPr/>
        </p:nvSpPr>
        <p:spPr>
          <a:xfrm>
            <a:off x="5783179" y="2178657"/>
            <a:ext cx="4792579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Eysenck</a:t>
            </a:r>
            <a:endParaRPr lang="cs-CZ" dirty="0"/>
          </a:p>
          <a:p>
            <a:pPr lvl="1"/>
            <a:r>
              <a:rPr lang="cs-CZ" dirty="0"/>
              <a:t>Extroverze x introverze</a:t>
            </a:r>
          </a:p>
          <a:p>
            <a:pPr lvl="1"/>
            <a:r>
              <a:rPr lang="cs-CZ" dirty="0"/>
              <a:t>Stabilita x labilita</a:t>
            </a:r>
          </a:p>
        </p:txBody>
      </p:sp>
    </p:spTree>
    <p:extLst>
      <p:ext uri="{BB962C8B-B14F-4D97-AF65-F5344CB8AC3E}">
        <p14:creationId xmlns:p14="http://schemas.microsoft.com/office/powerpoint/2010/main" val="23397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77C4-5253-40C3-938A-A5FC8400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C95BD37-185E-4678-8E45-FA229A9CB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415470"/>
              </p:ext>
            </p:extLst>
          </p:nvPr>
        </p:nvGraphicFramePr>
        <p:xfrm>
          <a:off x="838200" y="2178050"/>
          <a:ext cx="10311063" cy="3340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37021">
                  <a:extLst>
                    <a:ext uri="{9D8B030D-6E8A-4147-A177-3AD203B41FA5}">
                      <a16:colId xmlns:a16="http://schemas.microsoft.com/office/drawing/2014/main" val="3693301026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579548609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2583215395"/>
                    </a:ext>
                  </a:extLst>
                </a:gridCol>
              </a:tblGrid>
              <a:tr h="1113478">
                <a:tc>
                  <a:txBody>
                    <a:bodyPr/>
                    <a:lstStyle/>
                    <a:p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extroverze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introverze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73175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Stabilita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sangvinik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Flegmatik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252873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Labilita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cholerik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melancholik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4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5A717-2341-41F2-8D86-C91C673D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P. Pavlov: VLASTNOSTI 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D9CC7-D9C0-43CF-95C1-27DDDAD11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8" name="Picture 6" descr="Pes domácí - Wikiwand">
            <a:extLst>
              <a:ext uri="{FF2B5EF4-FFF2-40B4-BE49-F238E27FC236}">
                <a16:creationId xmlns:a16="http://schemas.microsoft.com/office/drawing/2014/main" id="{A52D7C93-7F8A-47F0-AB8A-8F8C78D96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140" y="2544673"/>
            <a:ext cx="6854734" cy="32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2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59ED0-DBD9-4C62-97F6-0658B7CD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F29894-80AE-409F-998A-461C74C3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Zase ty živly | Taroteilles / Tarotales">
            <a:extLst>
              <a:ext uri="{FF2B5EF4-FFF2-40B4-BE49-F238E27FC236}">
                <a16:creationId xmlns:a16="http://schemas.microsoft.com/office/drawing/2014/main" id="{27042103-0987-4519-A790-9CC9CDF66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595313"/>
            <a:ext cx="562927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930D3-E07A-4E75-94D6-D212AC9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E1D0C1-E69F-4F79-B5E0-0109F2590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47" y="2495907"/>
            <a:ext cx="5630553" cy="3998306"/>
          </a:xfrm>
        </p:spPr>
        <p:txBody>
          <a:bodyPr/>
          <a:lstStyle/>
          <a:p>
            <a:r>
              <a:rPr lang="cs-CZ" dirty="0"/>
              <a:t>VLASTNOST</a:t>
            </a:r>
          </a:p>
          <a:p>
            <a:r>
              <a:rPr lang="cs-CZ" dirty="0"/>
              <a:t>Znaky vlastností </a:t>
            </a:r>
          </a:p>
          <a:p>
            <a:r>
              <a:rPr lang="cs-CZ" dirty="0"/>
              <a:t>Utváření trvalejších vlastností osobnosti</a:t>
            </a:r>
          </a:p>
          <a:p>
            <a:r>
              <a:rPr lang="cs-CZ" dirty="0"/>
              <a:t>Vztahy mezi vlastnostmi osobnosti</a:t>
            </a:r>
          </a:p>
        </p:txBody>
      </p:sp>
      <p:pic>
        <p:nvPicPr>
          <p:cNvPr id="1026" name="Picture 2" descr="Vektorová grafika Charakterové vlastnosti negativní osobnosti. Stick sedí  muž ikony. Počínaje abecedy L. #116566028 | fotobanka Fotky&amp;Foto">
            <a:extLst>
              <a:ext uri="{FF2B5EF4-FFF2-40B4-BE49-F238E27FC236}">
                <a16:creationId xmlns:a16="http://schemas.microsoft.com/office/drawing/2014/main" id="{CAC1F6D9-66A7-40A5-BC48-8F0502464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096" y="247901"/>
            <a:ext cx="5929062" cy="592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40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C544A-F314-43DF-B3A9-1EE8BCDF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</a:t>
            </a:r>
            <a:r>
              <a:rPr lang="cs-CZ" dirty="0"/>
              <a:t>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FC4802-4271-4921-BB2A-135B3E2E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aktivačně motivační vlastnosti osobnosti</a:t>
            </a:r>
            <a:endParaRPr lang="cs-CZ" dirty="0"/>
          </a:p>
          <a:p>
            <a:r>
              <a:rPr lang="cs-CZ" b="1" dirty="0"/>
              <a:t>vztahově – postojové vlastnosti</a:t>
            </a:r>
            <a:endParaRPr lang="cs-CZ" dirty="0"/>
          </a:p>
          <a:p>
            <a:r>
              <a:rPr lang="cs-CZ" b="1" dirty="0"/>
              <a:t>výkonové vlastnosti osobnosti</a:t>
            </a:r>
            <a:r>
              <a:rPr lang="cs-CZ" dirty="0"/>
              <a:t> </a:t>
            </a:r>
          </a:p>
          <a:p>
            <a:r>
              <a:rPr lang="cs-CZ" b="1" dirty="0" err="1"/>
              <a:t>seberegulační</a:t>
            </a:r>
            <a:r>
              <a:rPr lang="cs-CZ" b="1" dirty="0"/>
              <a:t> vlastnosti</a:t>
            </a:r>
            <a:endParaRPr lang="cs-CZ" dirty="0"/>
          </a:p>
          <a:p>
            <a:r>
              <a:rPr lang="cs-CZ" b="1" dirty="0"/>
              <a:t>dynamické vlastnosti osobnosti</a:t>
            </a:r>
            <a:endParaRPr lang="cs-CZ" dirty="0"/>
          </a:p>
          <a:p>
            <a:r>
              <a:rPr lang="cs-CZ" b="1" dirty="0"/>
              <a:t>vlastnosti jednotlivých procesů a stavů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4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DA6E4-2499-4F27-8719-81D9013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97" y="681037"/>
            <a:ext cx="10985863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AKTIVAČNĚ MOTIVAČNÍ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3CDA9-C2EE-48D2-BB9C-5329D2559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697" y="1799833"/>
            <a:ext cx="10515600" cy="4377129"/>
          </a:xfrm>
        </p:spPr>
        <p:txBody>
          <a:bodyPr/>
          <a:lstStyle/>
          <a:p>
            <a:r>
              <a:rPr lang="cs-CZ" dirty="0"/>
              <a:t>Pudy</a:t>
            </a:r>
          </a:p>
          <a:p>
            <a:r>
              <a:rPr lang="cs-CZ" dirty="0"/>
              <a:t>Potřeby</a:t>
            </a:r>
          </a:p>
          <a:p>
            <a:r>
              <a:rPr lang="cs-CZ" dirty="0"/>
              <a:t>Zájmy, záliby</a:t>
            </a:r>
          </a:p>
          <a:p>
            <a:r>
              <a:rPr lang="cs-CZ" dirty="0"/>
              <a:t>Sklony</a:t>
            </a:r>
          </a:p>
          <a:p>
            <a:r>
              <a:rPr lang="cs-CZ" dirty="0"/>
              <a:t>Aspirace</a:t>
            </a:r>
          </a:p>
          <a:p>
            <a:r>
              <a:rPr lang="cs-CZ" dirty="0"/>
              <a:t>Životní plány</a:t>
            </a:r>
          </a:p>
        </p:txBody>
      </p:sp>
      <p:pic>
        <p:nvPicPr>
          <p:cNvPr id="2050" name="Picture 2" descr="Životní plány a cíle by Tereza Přibylová">
            <a:extLst>
              <a:ext uri="{FF2B5EF4-FFF2-40B4-BE49-F238E27FC236}">
                <a16:creationId xmlns:a16="http://schemas.microsoft.com/office/drawing/2014/main" id="{9B933B99-4423-4E67-88EB-BAAD6B01B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082800"/>
            <a:ext cx="6172450" cy="346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2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0919-1E88-4BE2-A7A2-26F28A415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" y="681037"/>
            <a:ext cx="11194869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AKTIVAČNĚ MOTIVAČNÍ VLASTNOSTI: motivace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216A1-23DC-472B-ABA3-5C119668D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166" y="1662673"/>
            <a:ext cx="10515600" cy="4514289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Movere</a:t>
            </a:r>
            <a:endParaRPr lang="cs-CZ" dirty="0"/>
          </a:p>
          <a:p>
            <a:r>
              <a:rPr lang="cs-CZ" dirty="0"/>
              <a:t>Motivace: </a:t>
            </a:r>
            <a:r>
              <a:rPr lang="cs-CZ" i="1" dirty="0"/>
              <a:t>souhrn intrapsychických a dynamických sil a biologických potřeb, které zpravidla aktivizují chování a organizují ho ve směru dosažení určitých cílů. Spojením směru a intenzity získávají motivační veličiny povahu sil v duševním životě</a:t>
            </a:r>
          </a:p>
          <a:p>
            <a:r>
              <a:rPr lang="cs-CZ" dirty="0"/>
              <a:t>MOTIV </a:t>
            </a:r>
          </a:p>
          <a:p>
            <a:pPr lvl="1"/>
            <a:r>
              <a:rPr lang="cs-CZ" dirty="0"/>
              <a:t>Vnitřní (pohnutky, potřeby)</a:t>
            </a:r>
          </a:p>
          <a:p>
            <a:pPr lvl="1"/>
            <a:r>
              <a:rPr lang="cs-CZ" dirty="0"/>
              <a:t>Vnější (INCENTIVY, pobídky)</a:t>
            </a:r>
            <a:endParaRPr lang="cs-CZ" i="1" dirty="0"/>
          </a:p>
        </p:txBody>
      </p:sp>
      <p:pic>
        <p:nvPicPr>
          <p:cNvPr id="3074" name="Picture 2" descr="Motivace jako zkáza výkonu">
            <a:extLst>
              <a:ext uri="{FF2B5EF4-FFF2-40B4-BE49-F238E27FC236}">
                <a16:creationId xmlns:a16="http://schemas.microsoft.com/office/drawing/2014/main" id="{2C693D0F-DFF9-4D76-B958-96AE0CAC5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471" y="4080238"/>
            <a:ext cx="3922295" cy="260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77B5D-E272-4049-84EB-1AD022A4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807337" cy="847317"/>
          </a:xfrm>
        </p:spPr>
        <p:txBody>
          <a:bodyPr>
            <a:noAutofit/>
          </a:bodyPr>
          <a:lstStyle/>
          <a:p>
            <a:r>
              <a:rPr lang="cs-CZ" sz="3600" dirty="0"/>
              <a:t>AKTIVAČNĚ MOTIVAČNÍ VLASTNOSTI: potřeby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4A4A76-7ED9-4100-949C-B1C3319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074"/>
            <a:ext cx="10515600" cy="4602889"/>
          </a:xfrm>
        </p:spPr>
        <p:txBody>
          <a:bodyPr/>
          <a:lstStyle/>
          <a:p>
            <a:pPr lvl="1"/>
            <a:r>
              <a:rPr lang="cs-CZ" b="1" dirty="0"/>
              <a:t>MASLOWOVA HIERARCHICKÁ TEORIE POTŘEB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1028" name="Picture 4" descr="Vybrané teorie motivace k vedení lidí">
            <a:extLst>
              <a:ext uri="{FF2B5EF4-FFF2-40B4-BE49-F238E27FC236}">
                <a16:creationId xmlns:a16="http://schemas.microsoft.com/office/drawing/2014/main" id="{D743F4A7-964C-492B-959E-4B3E7C887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53" y="1974261"/>
            <a:ext cx="407670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9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28E0-7EBB-46A6-B123-C0D54796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Vztahově postojové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8DDB54-7138-4429-B7E4-EF66384A2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charakterizují systém hodnot, které osobnost uplatňuje při hodnocení druhých jevů, resp. kterými se řídí při svém chování a jednání, při utváření vztahu se skutečností. </a:t>
            </a:r>
            <a:endParaRPr lang="cs-CZ" dirty="0"/>
          </a:p>
          <a:p>
            <a:r>
              <a:rPr lang="cs-CZ" dirty="0"/>
              <a:t>Postoje</a:t>
            </a:r>
          </a:p>
          <a:p>
            <a:r>
              <a:rPr lang="cs-CZ" dirty="0"/>
              <a:t>Citové vztahy</a:t>
            </a:r>
          </a:p>
          <a:p>
            <a:r>
              <a:rPr lang="cs-CZ" dirty="0"/>
              <a:t>Charakter</a:t>
            </a:r>
          </a:p>
          <a:p>
            <a:r>
              <a:rPr lang="cs-CZ" dirty="0"/>
              <a:t>Ideály </a:t>
            </a:r>
          </a:p>
        </p:txBody>
      </p:sp>
    </p:spTree>
    <p:extLst>
      <p:ext uri="{BB962C8B-B14F-4D97-AF65-F5344CB8AC3E}">
        <p14:creationId xmlns:p14="http://schemas.microsoft.com/office/powerpoint/2010/main" val="332969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k sobě</a:t>
            </a:r>
          </a:p>
          <a:p>
            <a:r>
              <a:rPr lang="cs-CZ" dirty="0" smtClean="0"/>
              <a:t>Vztah k druhým lidem</a:t>
            </a:r>
          </a:p>
          <a:p>
            <a:r>
              <a:rPr lang="cs-CZ" dirty="0" smtClean="0"/>
              <a:t>Vztah k práci </a:t>
            </a:r>
          </a:p>
          <a:p>
            <a:r>
              <a:rPr lang="cs-CZ" dirty="0" smtClean="0"/>
              <a:t>Vztah k hodnotám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1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F2B54-0042-4711-9C40-154A6B7B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Vztahově postojové vlastnosti - postoj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08C565-BE12-4FC1-8914-75777605C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„Postoj je mentální a nervový stav pohotovosti organizovaný zkušeností, vyvíjející direktivní nebo dynamický vliv na odpovědi individua vůči všem objektům a situacím, s nimiž je v relaci.„</a:t>
            </a:r>
          </a:p>
          <a:p>
            <a:r>
              <a:rPr lang="cs-CZ" dirty="0"/>
              <a:t>podstatný znak postoje: „ pohotovost k reagování„</a:t>
            </a:r>
          </a:p>
          <a:p>
            <a:r>
              <a:rPr lang="cs-CZ" dirty="0"/>
              <a:t>komponenty postoje:</a:t>
            </a:r>
          </a:p>
          <a:p>
            <a:pPr lvl="1"/>
            <a:r>
              <a:rPr lang="cs-CZ" dirty="0"/>
              <a:t>Kognitivní</a:t>
            </a:r>
          </a:p>
          <a:p>
            <a:pPr lvl="1"/>
            <a:r>
              <a:rPr lang="cs-CZ" dirty="0"/>
              <a:t>Emocionální </a:t>
            </a:r>
          </a:p>
          <a:p>
            <a:pPr lvl="1"/>
            <a:r>
              <a:rPr lang="cs-CZ" dirty="0"/>
              <a:t>behaviorální</a:t>
            </a:r>
          </a:p>
        </p:txBody>
      </p:sp>
    </p:spTree>
    <p:extLst>
      <p:ext uri="{BB962C8B-B14F-4D97-AF65-F5344CB8AC3E}">
        <p14:creationId xmlns:p14="http://schemas.microsoft.com/office/powerpoint/2010/main" val="33827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81F3C"/>
      </a:dk2>
      <a:lt2>
        <a:srgbClr val="E8E2E5"/>
      </a:lt2>
      <a:accent1>
        <a:srgbClr val="20B668"/>
      </a:accent1>
      <a:accent2>
        <a:srgbClr val="14B4A4"/>
      </a:accent2>
      <a:accent3>
        <a:srgbClr val="29ABE7"/>
      </a:accent3>
      <a:accent4>
        <a:srgbClr val="174AD5"/>
      </a:accent4>
      <a:accent5>
        <a:srgbClr val="4529E7"/>
      </a:accent5>
      <a:accent6>
        <a:srgbClr val="8217D5"/>
      </a:accent6>
      <a:hlink>
        <a:srgbClr val="BF3F8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458</Words>
  <Application>Microsoft Office PowerPoint</Application>
  <PresentationFormat>Širokoúhlá obrazovka</PresentationFormat>
  <Paragraphs>150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Angsana New</vt:lpstr>
      <vt:lpstr>Arial</vt:lpstr>
      <vt:lpstr>Avenir Next LT Pro</vt:lpstr>
      <vt:lpstr>Calibri</vt:lpstr>
      <vt:lpstr>Sabon Next LT</vt:lpstr>
      <vt:lpstr>Symbol</vt:lpstr>
      <vt:lpstr>Times New Roman</vt:lpstr>
      <vt:lpstr>Wingdings</vt:lpstr>
      <vt:lpstr>LuminousVTI</vt:lpstr>
      <vt:lpstr>Struktura osobnosti</vt:lpstr>
      <vt:lpstr>Prezentace aplikace PowerPoint</vt:lpstr>
      <vt:lpstr>STRUKTURA OSOBNOSTI</vt:lpstr>
      <vt:lpstr>AKTIVAČNĚ MOTIVAČNÍ VLASTNOSTI</vt:lpstr>
      <vt:lpstr>AKTIVAČNĚ MOTIVAČNÍ VLASTNOSTI: motivace</vt:lpstr>
      <vt:lpstr>AKTIVAČNĚ MOTIVAČNÍ VLASTNOSTI: potřeby</vt:lpstr>
      <vt:lpstr>Vztahově postojové vlastnosti</vt:lpstr>
      <vt:lpstr>charakter</vt:lpstr>
      <vt:lpstr>Vztahově postojové vlastnosti - postoj</vt:lpstr>
      <vt:lpstr>Prezentace aplikace PowerPoint</vt:lpstr>
      <vt:lpstr>Výkonové vlastnosti</vt:lpstr>
      <vt:lpstr>Seberegulační vlastnosti</vt:lpstr>
      <vt:lpstr>Prezentace aplikace PowerPoint</vt:lpstr>
      <vt:lpstr>Prezentace aplikace PowerPoint</vt:lpstr>
      <vt:lpstr>Dynamické vlastnosti osobnosti: TEMPERAMENT</vt:lpstr>
      <vt:lpstr>Typy temperamentu</vt:lpstr>
      <vt:lpstr>Prezentace aplikace PowerPoint</vt:lpstr>
      <vt:lpstr>I. P. Pavlov: VLASTNOSTI NS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zdraví</dc:title>
  <dc:creator>Vít Valchař</dc:creator>
  <cp:lastModifiedBy>Administrator</cp:lastModifiedBy>
  <cp:revision>34</cp:revision>
  <dcterms:created xsi:type="dcterms:W3CDTF">2020-11-25T13:04:27Z</dcterms:created>
  <dcterms:modified xsi:type="dcterms:W3CDTF">2022-02-16T15:48:30Z</dcterms:modified>
</cp:coreProperties>
</file>