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27.09.2023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E652-E54C-49BE-9539-D25CDAF4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851764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ZÁKLADNÍ POJMY OBECNÉ PSYCHOLOGIE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CFF9E-37D5-454F-A7C8-4CCD2187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1540189"/>
            <a:ext cx="8915400" cy="3777622"/>
          </a:xfrm>
        </p:spPr>
        <p:txBody>
          <a:bodyPr/>
          <a:lstStyle/>
          <a:p>
            <a:r>
              <a:rPr lang="cs-CZ" sz="2800" b="1" dirty="0"/>
              <a:t>PSYCHIKA</a:t>
            </a:r>
            <a:endParaRPr lang="cs-CZ" sz="2800" dirty="0"/>
          </a:p>
          <a:p>
            <a:r>
              <a:rPr lang="cs-CZ" sz="2800" b="1" dirty="0"/>
              <a:t>PROŽÍVÁNÍ</a:t>
            </a:r>
            <a:endParaRPr lang="cs-CZ" sz="2800" dirty="0"/>
          </a:p>
          <a:p>
            <a:r>
              <a:rPr lang="cs-CZ" sz="2800" b="1" dirty="0"/>
              <a:t>PSYCHICKÝ PROCES</a:t>
            </a:r>
            <a:endParaRPr lang="cs-CZ" sz="2800" dirty="0"/>
          </a:p>
          <a:p>
            <a:r>
              <a:rPr lang="cs-CZ" sz="2800" b="1" dirty="0"/>
              <a:t>PSYCHICKÝ OBSAH</a:t>
            </a:r>
            <a:endParaRPr lang="cs-CZ" sz="2800" dirty="0"/>
          </a:p>
          <a:p>
            <a:r>
              <a:rPr lang="cs-CZ" sz="2800" b="1" dirty="0"/>
              <a:t>PSYCHICKÝ STAV</a:t>
            </a:r>
            <a:endParaRPr lang="cs-CZ" sz="2800" dirty="0"/>
          </a:p>
          <a:p>
            <a:r>
              <a:rPr lang="cs-CZ" sz="2800" b="1" dirty="0"/>
              <a:t>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9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9843-1A0C-481F-A65A-337836C2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FD582-0B05-48B0-971B-380AD15E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2133600"/>
            <a:ext cx="10619873" cy="377762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Plháková (2003, s. 43) „</a:t>
            </a:r>
            <a:r>
              <a:rPr lang="cs-CZ" sz="2400" i="1" dirty="0">
                <a:solidFill>
                  <a:schemeClr val="tx1"/>
                </a:solidFill>
              </a:rPr>
              <a:t>Souhrn duševních dějů během celého lidského života.“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Kohoutek (2002, s. 15) „</a:t>
            </a:r>
            <a:r>
              <a:rPr lang="cs-CZ" sz="2400" i="1" dirty="0">
                <a:solidFill>
                  <a:schemeClr val="tx1"/>
                </a:solidFill>
              </a:rPr>
              <a:t>dynamický a relativně trvalý systém obecných, skupinových a individuálních duševních procesů, stavů a vlastností</a:t>
            </a:r>
            <a:r>
              <a:rPr lang="cs-CZ" sz="2400" dirty="0">
                <a:solidFill>
                  <a:schemeClr val="tx1"/>
                </a:solidFill>
              </a:rPr>
              <a:t>.“ </a:t>
            </a:r>
          </a:p>
          <a:p>
            <a:endParaRPr lang="cs-CZ" sz="2400" dirty="0"/>
          </a:p>
          <a:p>
            <a:r>
              <a:rPr lang="cs-CZ" sz="2400" b="1" dirty="0"/>
              <a:t>Lidská psychika představuje souhrn psychických jevů, které jsou funkcí mozku, formují se ve společnosti hlavně působením výchovy a umožňují člověku poznávat svět a působit na něj.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2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117B-A4C1-4867-B1CA-7DB582FC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PROŽÍVÁNÍ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83421-3BC2-4871-8EED-00FDBFF4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137" y="1507959"/>
            <a:ext cx="9336505" cy="5021178"/>
          </a:xfrm>
        </p:spPr>
        <p:txBody>
          <a:bodyPr>
            <a:normAutofit/>
          </a:bodyPr>
          <a:lstStyle/>
          <a:p>
            <a:r>
              <a:rPr lang="cs-CZ" sz="2400" i="1" dirty="0">
                <a:solidFill>
                  <a:schemeClr val="tx1"/>
                </a:solidFill>
              </a:rPr>
              <a:t>„sled uvědomovaných psychických zážitků, je to nepřetržitý tok psychických zážitků (obsahů), který probíhá při různých stupních jasnosti vědomí, resp. bdělosti.“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3 složky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Znaky prožívání: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časovost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subjektivnost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jedinečnost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omezení pouze na část psychiky (prožívání zahrnuje jen uvědomovanou stránku)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nevyjádřitelnost chováním ani řečí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5420-4FA5-4BCA-88E4-B96F1725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PROCES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1129C-46B0-44ED-B049-4431F2E4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633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i="1" dirty="0"/>
              <a:t>„určitý děj nebo sekvence psychických operací, při kterých se určitý psychický subsystém dostává z výchozího do konečného stavu.“</a:t>
            </a:r>
          </a:p>
          <a:p>
            <a:endParaRPr lang="cs-CZ" sz="2400" dirty="0"/>
          </a:p>
          <a:p>
            <a:r>
              <a:rPr lang="cs-CZ" sz="2400" dirty="0"/>
              <a:t>Neustále probíhá, nemusíme si umět vybavit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Kognitivní</a:t>
            </a:r>
          </a:p>
          <a:p>
            <a:r>
              <a:rPr lang="cs-CZ" sz="2400" dirty="0"/>
              <a:t>Emocionální</a:t>
            </a:r>
          </a:p>
          <a:p>
            <a:r>
              <a:rPr lang="cs-CZ" sz="2400" dirty="0"/>
              <a:t>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19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D6A8F-70CF-4D56-B187-42013AA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OBSAH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F1E8B-72E7-437D-8D61-4434F13F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3789"/>
            <a:ext cx="10042358" cy="5197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sz="2400" b="1" dirty="0"/>
              <a:t>způsob, jakým lidská psychika znázorňuje vnější i vnitřní realitu“</a:t>
            </a:r>
          </a:p>
          <a:p>
            <a:r>
              <a:rPr lang="cs-CZ" sz="2400" b="1" dirty="0"/>
              <a:t>Lze si je vybavit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dirty="0"/>
              <a:t>počitky, </a:t>
            </a:r>
          </a:p>
          <a:p>
            <a:r>
              <a:rPr lang="cs-CZ" sz="2400" dirty="0"/>
              <a:t>vjemy, </a:t>
            </a:r>
          </a:p>
          <a:p>
            <a:r>
              <a:rPr lang="cs-CZ" sz="2400" dirty="0"/>
              <a:t>představy,</a:t>
            </a:r>
          </a:p>
          <a:p>
            <a:r>
              <a:rPr lang="cs-CZ" sz="2400" dirty="0"/>
              <a:t> myšlenky, </a:t>
            </a:r>
          </a:p>
          <a:p>
            <a:r>
              <a:rPr lang="cs-CZ" sz="2400" dirty="0"/>
              <a:t>sny, </a:t>
            </a:r>
          </a:p>
          <a:p>
            <a:r>
              <a:rPr lang="cs-CZ" sz="2400" dirty="0"/>
              <a:t>fantazijní představy,</a:t>
            </a:r>
          </a:p>
          <a:p>
            <a:r>
              <a:rPr lang="cs-CZ" sz="2400" dirty="0"/>
              <a:t> paměťové představy, </a:t>
            </a:r>
          </a:p>
          <a:p>
            <a:r>
              <a:rPr lang="cs-CZ" sz="2400" dirty="0"/>
              <a:t>vzpomínky, přání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4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A9DD-CC77-4FF8-B827-771D0EA7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STAV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5EED0-EEC0-45ED-8BD0-F72DC90A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507958"/>
            <a:ext cx="9577137" cy="5350042"/>
          </a:xfrm>
        </p:spPr>
        <p:txBody>
          <a:bodyPr>
            <a:normAutofit/>
          </a:bodyPr>
          <a:lstStyle/>
          <a:p>
            <a:r>
              <a:rPr lang="cs-CZ" sz="2400" dirty="0"/>
              <a:t>relativně stabilní</a:t>
            </a:r>
          </a:p>
          <a:p>
            <a:r>
              <a:rPr lang="cs-CZ" sz="2400" dirty="0"/>
              <a:t>metodou introspekce </a:t>
            </a:r>
          </a:p>
          <a:p>
            <a:r>
              <a:rPr lang="cs-CZ" sz="2400" dirty="0"/>
              <a:t>„stav vědomí“, je pozadím, na kterém probíhají psychické procesy a vznikají psychické obsahy</a:t>
            </a:r>
          </a:p>
          <a:p>
            <a:pPr marL="0" indent="0">
              <a:buNone/>
            </a:pPr>
            <a:r>
              <a:rPr lang="cs-CZ" sz="2400" dirty="0"/>
              <a:t>a/ale</a:t>
            </a:r>
          </a:p>
          <a:p>
            <a:r>
              <a:rPr lang="cs-CZ" sz="2400" dirty="0"/>
              <a:t>ovlivňovat průběh psychických procesů, prožívání a chování </a:t>
            </a:r>
          </a:p>
          <a:p>
            <a:r>
              <a:rPr lang="cs-CZ" sz="2400" dirty="0"/>
              <a:t>měnit v průběhu dne nebo delší doby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DOČASNÉ (aktuální naladění člověka)</a:t>
            </a:r>
          </a:p>
          <a:p>
            <a:pPr lvl="0"/>
            <a:r>
              <a:rPr lang="cs-CZ" sz="2400" dirty="0"/>
              <a:t>TRVALÉ (relativně stálé podmínky psychického dění). (Plháková, 2017)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4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35AD-E1A1-4944-AFFB-D2303980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83EA-D0DF-4FEF-8009-BE020AD7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5" y="1459832"/>
            <a:ext cx="9930063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</a:rPr>
              <a:t>„souhrn vnějších projevů, činností, jednání a reakcí organismu.“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volní (úmyslné, záměrné = aktivita člověka, která směruje k určitému cíli a je řízena vědomou intencí, záměrem)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mimovolní (neúmyslné, bezděčné = nepodmíněné reflexy, instinktivní projevy)</a:t>
            </a:r>
          </a:p>
          <a:p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verbální (zahrnuje řeč, především její obsahovou, resp. významovou stránku) 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neverbální 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spontánní (bez vnějších příčin)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reaktivní (v důsledku působení vnějšího podnětu)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operativní (souhrn složité aktivity člověka při vykonávání určitého </a:t>
            </a:r>
            <a:r>
              <a:rPr lang="cs-CZ" sz="3700">
                <a:solidFill>
                  <a:schemeClr val="tx1"/>
                </a:solidFill>
              </a:rPr>
              <a:t>úkolu)</a:t>
            </a:r>
            <a:endParaRPr lang="cs-CZ" sz="3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expresivní (chování představuje bezprostřední výraz prožívání)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adaptivní (zaměřeno na přizpůsobení se okolnostem).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8421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379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Stébla</vt:lpstr>
      <vt:lpstr>ZÁKLADNÍ POJMY OBECNÉ PSYCHOLOGIE</vt:lpstr>
      <vt:lpstr>PSYCHIKA </vt:lpstr>
      <vt:lpstr>PROŽÍVÁNÍ </vt:lpstr>
      <vt:lpstr>PSYCHICKÝ PROCES </vt:lpstr>
      <vt:lpstr>PSYCHICKÝ OBSAH </vt:lpstr>
      <vt:lpstr>PSYCHICKÝ STAV </vt:lpstr>
      <vt:lpstr>CHOVÁNÍ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35</cp:revision>
  <dcterms:created xsi:type="dcterms:W3CDTF">2020-09-30T17:51:40Z</dcterms:created>
  <dcterms:modified xsi:type="dcterms:W3CDTF">2023-09-27T07:17:38Z</dcterms:modified>
</cp:coreProperties>
</file>