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70" r:id="rId9"/>
    <p:sldId id="271" r:id="rId10"/>
    <p:sldId id="265" r:id="rId11"/>
    <p:sldId id="273" r:id="rId12"/>
    <p:sldId id="274" r:id="rId13"/>
    <p:sldId id="275" r:id="rId14"/>
    <p:sldId id="276" r:id="rId15"/>
    <p:sldId id="277" r:id="rId16"/>
    <p:sldId id="282" r:id="rId17"/>
    <p:sldId id="283" r:id="rId18"/>
    <p:sldId id="284" r:id="rId19"/>
    <p:sldId id="278" r:id="rId20"/>
    <p:sldId id="279" r:id="rId21"/>
    <p:sldId id="267" r:id="rId22"/>
    <p:sldId id="280" r:id="rId23"/>
    <p:sldId id="285" r:id="rId24"/>
    <p:sldId id="286" r:id="rId25"/>
    <p:sldId id="287" r:id="rId26"/>
    <p:sldId id="281" r:id="rId27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03F"/>
    <a:srgbClr val="F8D22F"/>
    <a:srgbClr val="344529"/>
    <a:srgbClr val="2B3922"/>
    <a:srgbClr val="2E3722"/>
    <a:srgbClr val="FCF7F1"/>
    <a:srgbClr val="B8D233"/>
    <a:srgbClr val="5CC6D6"/>
    <a:srgbClr val="F03F2B"/>
    <a:srgbClr val="348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43E978-523C-4533-8BC1-3E15517B0CAD}" type="datetime1">
              <a:rPr lang="cs-CZ" smtClean="0"/>
              <a:t>25.11.2023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C72AE4-F412-4D0F-98D9-8DF7EF13BAD4}" type="datetime1">
              <a:rPr lang="cs-CZ" smtClean="0"/>
              <a:t>25.11.2023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Obdélní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Obdélní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Obdélní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římá spojnice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Zástupný symbol pro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962437A-69DF-4FC4-82E7-095787E88CA2}" type="datetime1">
              <a:rPr lang="cs-CZ" smtClean="0"/>
              <a:t>25.11.2023</a:t>
            </a:fld>
            <a:endParaRPr lang="en-US" dirty="0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C5B914-8B12-4555-B381-C9C72B2408B7}" type="datetime1">
              <a:rPr lang="cs-CZ" smtClean="0"/>
              <a:t>25.11.2023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8ACA46-9028-4D5D-8730-99171FAE3F06}" type="datetime1">
              <a:rPr lang="cs-CZ" smtClean="0"/>
              <a:t>25.11.2023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2AC929-901E-466E-BE68-07E756E2CD9A}" type="datetime1">
              <a:rPr lang="cs-CZ" smtClean="0"/>
              <a:t>25.11.2023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Obdélní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Obdélní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Obdélní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8CF5898F-43A4-4623-95FA-D301F8EA43EB}" type="datetime1">
              <a:rPr lang="cs-CZ" smtClean="0"/>
              <a:t>25.11.2023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C62D49-C56C-41BE-AB9D-F32C0FDB497F}" type="datetime1">
              <a:rPr lang="cs-CZ" smtClean="0"/>
              <a:t>25.11.2023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71B7C9-1526-4531-B1BE-04E9A37FA2CE}" type="datetime1">
              <a:rPr lang="cs-CZ" smtClean="0"/>
              <a:t>25.11.2023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E9C2DB-08C5-4A26-B491-AB99DD10A99E}" type="datetime1">
              <a:rPr lang="cs-CZ" smtClean="0"/>
              <a:t>25.11.2023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FBE077-9F05-484F-8622-4E9E9067A7C5}" type="datetime1">
              <a:rPr lang="cs-CZ" smtClean="0"/>
              <a:t>25.11.2023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6AB81B4-CE35-4C47-882C-8A3F92B5FFD6}" type="datetime1">
              <a:rPr lang="cs-CZ" smtClean="0"/>
              <a:t>25.11.2023</a:t>
            </a:fld>
            <a:endParaRPr 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06F24F85-89C9-4554-BB3D-C9F75BD57326}" type="datetime1">
              <a:rPr lang="cs-CZ" smtClean="0"/>
              <a:t>25.11.2023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6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Obdélní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Obdélní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" dirty="0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39C23-9424-4615-9F2F-4DF01B7F951B}" type="datetime1">
              <a:rPr lang="cs-CZ" smtClean="0"/>
              <a:t>25.11.2023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krajane.cizincijmk.cz/nasi-krajane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rajane.cizincijmk.cz/nguyen-ha-thanh-2-2/" TargetMode="External"/><Relationship Id="rId2" Type="http://schemas.openxmlformats.org/officeDocument/2006/relationships/hyperlink" Target="https://krajane.cizincijmk.cz/nguyen-ha-thanh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hyperlink" Target="https://krajane.cizincijmk.cz/nasi-krajane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grace.com/adm/_upload/docs/dotace-mv_aktivita-4_metodika-pro-pedagogy_1674651295.pdf" TargetMode="External"/><Relationship Id="rId2" Type="http://schemas.openxmlformats.org/officeDocument/2006/relationships/hyperlink" Target="https://lidevpohybu.eu/aktivity/kytka-identit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grace.com/cs/clanky/1421_rozvoj-multikulturniho-pochopeni-prace-s-tematy-migrace-a-uprchlictvi-ve-vyuc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krajane.cizincijmk.cz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krajane.cizincijmk.cz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Logo v detailu&#10;&#10;Automaticky generovaný popis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10"/>
            <a:ext cx="12191979" cy="6857990"/>
          </a:xfrm>
          <a:prstGeom prst="rect">
            <a:avLst/>
          </a:prstGeom>
        </p:spPr>
      </p:pic>
      <p:sp>
        <p:nvSpPr>
          <p:cNvPr id="82" name="Obdélník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84" name="Obdélník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cs" sz="4400" dirty="0">
                <a:solidFill>
                  <a:schemeClr val="tx1"/>
                </a:solidFill>
              </a:rPr>
              <a:t>L</a:t>
            </a:r>
            <a:r>
              <a:rPr lang="cs-CZ" sz="4400">
                <a:solidFill>
                  <a:schemeClr val="tx1"/>
                </a:solidFill>
              </a:rPr>
              <a:t>i</a:t>
            </a:r>
            <a:r>
              <a:rPr lang="cs" sz="4400">
                <a:solidFill>
                  <a:schemeClr val="tx1"/>
                </a:solidFill>
              </a:rPr>
              <a:t>dé </a:t>
            </a:r>
            <a:r>
              <a:rPr lang="cs" sz="4400" dirty="0">
                <a:solidFill>
                  <a:schemeClr val="tx1"/>
                </a:solidFill>
              </a:rPr>
              <a:t>v pohybu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 fontScale="92500" lnSpcReduction="20000"/>
          </a:bodyPr>
          <a:lstStyle/>
          <a:p>
            <a:pPr rtl="0">
              <a:spcAft>
                <a:spcPts val="600"/>
              </a:spcAft>
            </a:pPr>
            <a:r>
              <a:rPr lang="pt-BR" b="0" i="0" cap="all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INSPIRACE PRO PRÁCI S TÉMATY UPRCHLICTVÍ A MIGRACE</a:t>
            </a:r>
            <a:endParaRPr lang="c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9A714-DA65-79F6-DC65-691DAB791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3: Kdo jsi? 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34072B1-EF40-3ABB-B633-C7325D3A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71B7C9-1526-4531-B1BE-04E9A37FA2CE}" type="datetime1">
              <a:rPr lang="cs-CZ" smtClean="0"/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37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8FA37-7628-739B-331D-FFE63F60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61894"/>
            <a:ext cx="10058400" cy="1371600"/>
          </a:xfrm>
        </p:spPr>
        <p:txBody>
          <a:bodyPr/>
          <a:lstStyle/>
          <a:p>
            <a:r>
              <a:rPr lang="cs-CZ" b="1" dirty="0"/>
              <a:t>Otázka č. 4: Kdo jsi?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C1EAD3-0160-66E8-389E-B42A140F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F8660-A89A-2DD6-1EF5-23CF7465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5: Kdo jsi?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5A017A-E67E-F89F-BC90-2C1882D3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59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2C6AA-8963-CA24-4590-2F76831E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6: Kdo jsi?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9AB83D-8FAA-379B-36C8-D26DAF52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91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E236B-2CE2-F1BB-8B3C-72372DD3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4F50F4-7867-C24B-1967-98D34432F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/>
              <a:t>Není jednoduché na otázky odpovídat. Pomáhá nám ale se </a:t>
            </a:r>
            <a:r>
              <a:rPr lang="cs-CZ" sz="2800" dirty="0" err="1"/>
              <a:t>rozpřemýšlet</a:t>
            </a:r>
            <a:r>
              <a:rPr lang="cs-CZ" sz="2800" dirty="0"/>
              <a:t> nad tím, kým jsme a kým se cítíme být v tomto okamžiku našeho života. To budeme prozkoumávat i nadále.</a:t>
            </a: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Každý si nyní nakreslí květinu se šesti okvětními lístky. Květina by měla být dostatečně velká, aby bylo možno psát do jednotlivých lístků i do středu květiny. Napište do středu své jméno a zamyslete se nad částmi květiny, různými identitami, které dohromady tvoří to, kým jsme: </a:t>
            </a:r>
          </a:p>
          <a:p>
            <a:pPr algn="just"/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Přemýšlejte, co vše vás utváří. Je možné použít odpovědi z předchozí aktivity, ale není to nutné. Okvětní lístky nemusí mít stejnou velikost, pokud je některá část identity významnější, je možné udělat lístek větší. </a:t>
            </a:r>
          </a:p>
          <a:p>
            <a:pPr algn="just"/>
            <a:r>
              <a:rPr lang="pl-PL" sz="1800" b="0" i="0" u="none" strike="noStrike" baseline="0" dirty="0">
                <a:solidFill>
                  <a:srgbClr val="000000"/>
                </a:solidFill>
                <a:latin typeface="Adobe Caslon Pro"/>
              </a:rPr>
              <a:t>K popisu je opět třeba používat podstatná jména. Po dokončení květinu ukažde vedle sedící spolužačce / spolužákovi. A proberte s ním její květ. Kdo svou květinu chce ukázat nám všem? </a:t>
            </a:r>
            <a:endParaRPr lang="cs-CZ" sz="18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endParaRPr lang="cs-CZ" sz="2800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7FC01D-5544-E888-6A76-FB4904707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25.11.2023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98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F933E-1B85-4B9E-F162-BFFC2D77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97FE7F-C5BC-5A8F-80C4-5A793D6BC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Ptejte se:</a:t>
            </a:r>
          </a:p>
          <a:p>
            <a:r>
              <a:rPr lang="cs-CZ" sz="2400" b="1" dirty="0"/>
              <a:t>Když vás někdo potká, čeho myslíte, že si nejdříve na vás všimne? Kterou část květiny uvidí nejdříve?</a:t>
            </a:r>
          </a:p>
          <a:p>
            <a:r>
              <a:rPr lang="cs-CZ" sz="2400" b="1" dirty="0"/>
              <a:t>Proč myslíte, že to tak je?</a:t>
            </a:r>
          </a:p>
          <a:p>
            <a:r>
              <a:rPr lang="cs-CZ" sz="2400" b="1" dirty="0"/>
              <a:t>Jaké by to pro vás bylo, kdyby na vás ostatní nahlíželi jen skrz jednu z těchto kategorií?</a:t>
            </a:r>
          </a:p>
          <a:p>
            <a:r>
              <a:rPr lang="cs-CZ" sz="2400" i="1" dirty="0"/>
              <a:t>V tento moment se hodí uvést i příklad, zaměřit se na aspekt, který je společný pro více účastníků či účastnic.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7EBAC4-FC3B-AA49-BBA4-B36C96374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02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0482CE-EF90-37F9-E7E9-ACE9914C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cs-CZ" dirty="0"/>
              <a:t>Květina identity II. </a:t>
            </a:r>
          </a:p>
        </p:txBody>
      </p:sp>
      <p:pic>
        <p:nvPicPr>
          <p:cNvPr id="7" name="Zástupný obsah 6" descr="Detailní záběr jedné sedmikrásky">
            <a:extLst>
              <a:ext uri="{FF2B5EF4-FFF2-40B4-BE49-F238E27FC236}">
                <a16:creationId xmlns:a16="http://schemas.microsoft.com/office/drawing/2014/main" id="{CD0C8BCE-A778-088F-BBB7-C97F7E7FCC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r="10972" b="-2"/>
          <a:stretch/>
        </p:blipFill>
        <p:spPr>
          <a:xfrm>
            <a:off x="1066800" y="2103120"/>
            <a:ext cx="4663440" cy="3749040"/>
          </a:xfr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9F4DC3-CA99-2086-0F2D-E0089A56A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>
            <a:normAutofit/>
          </a:bodyPr>
          <a:lstStyle/>
          <a:p>
            <a:r>
              <a:rPr lang="cs-CZ" sz="1700" dirty="0"/>
              <a:t>Na papír si nakreslete květinu. </a:t>
            </a:r>
            <a:r>
              <a:rPr lang="cs-CZ" sz="1700" b="1" dirty="0"/>
              <a:t>Každý lístek květiny rozdělte na dvě poloviny. </a:t>
            </a:r>
            <a:r>
              <a:rPr lang="cs-CZ" sz="1700" dirty="0"/>
              <a:t>Na každou polovinu okvětního lístku napište z jedné strany, </a:t>
            </a:r>
            <a:r>
              <a:rPr lang="cs-CZ" sz="1700" b="1" dirty="0"/>
              <a:t>KDO JSEM</a:t>
            </a:r>
            <a:r>
              <a:rPr lang="cs-CZ" sz="1700" dirty="0"/>
              <a:t>, a z druhé strany, </a:t>
            </a:r>
            <a:r>
              <a:rPr lang="cs-CZ" sz="1700" b="1" dirty="0"/>
              <a:t>JAK MĚ VNÍMÁ OKOLÍ.</a:t>
            </a:r>
            <a:r>
              <a:rPr lang="cs-CZ" sz="1700" dirty="0"/>
              <a:t> </a:t>
            </a:r>
          </a:p>
          <a:p>
            <a:r>
              <a:rPr lang="cs-CZ" sz="1700" dirty="0"/>
              <a:t>Např.: Jsem žena a okolí mě vnímá jako ženu. </a:t>
            </a:r>
          </a:p>
          <a:p>
            <a:r>
              <a:rPr lang="cs-CZ" sz="1700" dirty="0"/>
              <a:t>Jsem sportovec a okolí mě vnímá jako lenocha. </a:t>
            </a:r>
          </a:p>
          <a:p>
            <a:r>
              <a:rPr lang="cs-CZ" sz="1700" dirty="0"/>
              <a:t>Pište podle toho, </a:t>
            </a:r>
            <a:r>
              <a:rPr lang="cs-CZ" sz="1700" b="1" dirty="0"/>
              <a:t>co si myslíte. 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A4262E-6C2F-1CBD-4732-B756D0B99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5C62D49-C56C-41BE-AB9D-F32C0FDB497F}" type="datetime1">
              <a:rPr lang="cs-CZ" smtClean="0"/>
              <a:pPr rtl="0">
                <a:spcAft>
                  <a:spcPts val="600"/>
                </a:spcAft>
              </a:pPr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76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Malé žluté květiny">
            <a:extLst>
              <a:ext uri="{FF2B5EF4-FFF2-40B4-BE49-F238E27FC236}">
                <a16:creationId xmlns:a16="http://schemas.microsoft.com/office/drawing/2014/main" id="{C14F7E60-FE70-559D-95AC-E89746EBCC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r="6412" b="-2"/>
          <a:stretch/>
        </p:blipFill>
        <p:spPr>
          <a:xfrm>
            <a:off x="228599" y="237744"/>
            <a:ext cx="7696201" cy="6382512"/>
          </a:xfrm>
          <a:noFill/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20F76C-30B0-FE20-1A8A-4AA8DACF3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5C62D49-C56C-41BE-AB9D-F32C0FDB497F}" type="datetime1">
              <a:rPr lang="cs-CZ" smtClean="0"/>
              <a:pPr rtl="0">
                <a:spcAft>
                  <a:spcPts val="600"/>
                </a:spcAft>
              </a:pPr>
              <a:t>25.11.2023</a:t>
            </a:fld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766B090-7E7F-632A-6BCA-E97B90D34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758765"/>
          </a:xfrm>
        </p:spPr>
        <p:txBody>
          <a:bodyPr anchor="b">
            <a:normAutofit/>
          </a:bodyPr>
          <a:lstStyle/>
          <a:p>
            <a:r>
              <a:rPr lang="cs-CZ" b="1" dirty="0">
                <a:solidFill>
                  <a:srgbClr val="F8D22F"/>
                </a:solidFill>
              </a:rPr>
              <a:t>Květina identity II.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9DE2C5B-2ADC-3119-1B0D-22EAA7F2E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</a:pPr>
            <a:r>
              <a:rPr lang="cs-CZ" sz="2800" b="1" dirty="0"/>
              <a:t>Kdo uvedl v květině svou identitu z obecného pohledu – muž, žena, otec, matka?</a:t>
            </a:r>
          </a:p>
          <a:p>
            <a:pPr>
              <a:lnSpc>
                <a:spcPct val="100000"/>
              </a:lnSpc>
            </a:pPr>
            <a:r>
              <a:rPr lang="cs-CZ" sz="2800" b="1" dirty="0"/>
              <a:t>Kdo z pohledu lokální geografie – jsem Pražák, vesničan atd. ?</a:t>
            </a:r>
          </a:p>
          <a:p>
            <a:pPr>
              <a:lnSpc>
                <a:spcPct val="100000"/>
              </a:lnSpc>
            </a:pPr>
            <a:r>
              <a:rPr lang="cs-CZ" sz="2800" b="1" dirty="0"/>
              <a:t>A kdo z pohledu vyššího správního celku – například Moravák, Čech, Evropan, světoobčan?</a:t>
            </a:r>
          </a:p>
          <a:p>
            <a:pPr>
              <a:lnSpc>
                <a:spcPct val="100000"/>
              </a:lnSpc>
            </a:pPr>
            <a:r>
              <a:rPr lang="cs-CZ" sz="2800" b="1" dirty="0"/>
              <a:t>V čem se květiny podobají, co máte s ostatními společného? </a:t>
            </a:r>
          </a:p>
          <a:p>
            <a:pPr>
              <a:lnSpc>
                <a:spcPct val="100000"/>
              </a:lnSpc>
            </a:pP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2435449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F678750-DD29-B0FF-F06E-F8EBAC7F0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7AF201A-68AD-4543-AE0C-BD1064C11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000" dirty="0"/>
              <a:t>Tyto vrstvy, nebo role, ale nejsou všechny stejné, některá může být </a:t>
            </a:r>
            <a:r>
              <a:rPr lang="cs-CZ" sz="2000" b="1" dirty="0"/>
              <a:t>vrozená</a:t>
            </a:r>
            <a:r>
              <a:rPr lang="cs-CZ" sz="2000" dirty="0"/>
              <a:t>, ale jiná </a:t>
            </a:r>
            <a:r>
              <a:rPr lang="cs-CZ" sz="2000" b="1" dirty="0"/>
              <a:t>zvolená</a:t>
            </a:r>
            <a:r>
              <a:rPr lang="cs-CZ" sz="2000" dirty="0"/>
              <a:t>, nebo </a:t>
            </a:r>
            <a:r>
              <a:rPr lang="cs-CZ" sz="2000" b="1" dirty="0"/>
              <a:t>připsaná. </a:t>
            </a:r>
          </a:p>
          <a:p>
            <a:r>
              <a:rPr lang="cs-CZ" sz="2000" dirty="0"/>
              <a:t>Také se nám to – části naší identity - může líbit a nelíbit. </a:t>
            </a:r>
          </a:p>
          <a:p>
            <a:r>
              <a:rPr lang="cs-CZ" sz="2000" dirty="0"/>
              <a:t>Zkuste vybrat, která část identity je vrozená a která se vám líbí. Například být sestrou či bratrem. Nebo určete část své identity, </a:t>
            </a:r>
            <a:r>
              <a:rPr lang="cs-CZ" sz="2000" b="1" dirty="0"/>
              <a:t>která je zvolená a vám samotným se nelíbí</a:t>
            </a:r>
            <a:r>
              <a:rPr lang="cs-CZ" sz="2000" dirty="0"/>
              <a:t>. Např. být rodičem nebo role zaměstnance, šéfa, učitele. </a:t>
            </a:r>
          </a:p>
          <a:p>
            <a:r>
              <a:rPr lang="cs-CZ" sz="2000" b="1" dirty="0"/>
              <a:t>Téma identity je velice složité, protože vždy existuje napětí mezi tím, co jsem, a tím, co si o mě okolí myslí. Pokud je mou součástí něco, co okolí nepřijímá dobře, o to větší napětí vzniká. Protože jak vnímání okolí či sebe sama působí na naše emoce, stejně tak působí na emoce dětí, lidí bez domova, osob s postižením aj. A často mnohem silněji. 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92D033-930A-3654-E3AE-EF8E0849B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6F24F85-89C9-4554-BB3D-C9F75BD57326}" type="datetime1">
              <a:rPr lang="cs-CZ" smtClean="0"/>
              <a:t>25.11.2023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38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5F47B-E2AD-AD85-E7BC-ED09DCE0C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90906"/>
          </a:xfrm>
        </p:spPr>
        <p:txBody>
          <a:bodyPr/>
          <a:lstStyle/>
          <a:p>
            <a:r>
              <a:rPr lang="cs-CZ" dirty="0"/>
              <a:t>Národnost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A20486-5A3B-EB1A-0394-D3E6B55A6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5" y="1238251"/>
            <a:ext cx="6543675" cy="5162550"/>
          </a:xfrm>
        </p:spPr>
        <p:txBody>
          <a:bodyPr>
            <a:normAutofit fontScale="85000" lnSpcReduction="20000"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r>
              <a:rPr lang="cs-CZ" sz="2000" b="0" i="1" u="none" strike="noStrike" baseline="0" dirty="0">
                <a:solidFill>
                  <a:srgbClr val="000000"/>
                </a:solidFill>
                <a:latin typeface="Adobe Caslon Pro"/>
              </a:rPr>
              <a:t>V jakých okamžicích může být důležité vnímat přednostně tuto identitu? Proč? Kdy je to pro vás příjemné, kdy nepříjemné?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Adobe Caslon Pro"/>
              </a:rPr>
              <a:t>Kategorie národnosti může vystupovat, když např. cestujeme do zahraničí nebo se ocitneme v mezinárodní skupině. Viz častá otázka: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Adobe Caslon Pro"/>
              </a:rPr>
              <a:t>Odkud jsi? </a:t>
            </a:r>
          </a:p>
          <a:p>
            <a:pPr algn="just"/>
            <a:r>
              <a:rPr lang="cs-CZ" sz="2000" dirty="0">
                <a:solidFill>
                  <a:srgbClr val="000000"/>
                </a:solidFill>
                <a:latin typeface="Adobe Caslon Pro"/>
              </a:rPr>
              <a:t>J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Adobe Caslon Pro"/>
              </a:rPr>
              <a:t>ak zacházíme s vnímáním identity lidí, které moc neznáme, se kterými se potkáváme poprvé nebo o nich dokonce pouze slyšíme. Dostáváme se tu k tématu uprchlictví. Ptejme se: </a:t>
            </a:r>
          </a:p>
          <a:p>
            <a:pPr algn="just"/>
            <a:endParaRPr lang="cs-CZ" sz="1800" b="1" i="1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cs-CZ" sz="3200" b="1" i="1" u="none" strike="noStrike" baseline="0" dirty="0">
                <a:solidFill>
                  <a:srgbClr val="000000"/>
                </a:solidFill>
                <a:latin typeface="Adobe Caslon Pro"/>
              </a:rPr>
              <a:t>Jak by asi vypadala květina imigranta – krajana, jehož příběh jsme si před chvílí vyslechli, kdyby si ji sám vytvářel? </a:t>
            </a: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Jaké části jeho/její identity vnímáte nejvýrazněji, když se podíváme na fotografii? </a:t>
            </a:r>
            <a:endParaRPr lang="cs-CZ" sz="18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A jaké části budeme pravděpodobně vnímat nejvýrazněji, když si o daném člověku budeme číst v médiích? </a:t>
            </a:r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3C9F38DB-D663-5B80-DF4C-4049120A0B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1370" y="719254"/>
            <a:ext cx="2998469" cy="3748087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3D4DB1-E7C4-13FE-C57B-E1DF2DFE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/>
            <a:r>
              <a:rPr lang="cs-CZ" sz="3200" b="0" i="0" dirty="0">
                <a:solidFill>
                  <a:srgbClr val="FB5271"/>
                </a:solidFill>
                <a:effectLst/>
                <a:latin typeface="Matter"/>
              </a:rPr>
              <a:t>Konzultantka na ZŠ v Brně</a:t>
            </a:r>
          </a:p>
          <a:p>
            <a:pPr algn="ctr" fontAlgn="base"/>
            <a:r>
              <a:rPr lang="cs-CZ" sz="3200" b="1" i="0" dirty="0">
                <a:solidFill>
                  <a:srgbClr val="1D34FE"/>
                </a:solidFill>
                <a:effectLst/>
                <a:latin typeface="Matter"/>
              </a:rPr>
              <a:t>Phuong </a:t>
            </a:r>
            <a:r>
              <a:rPr lang="cs-CZ" sz="3200" b="1" i="0" dirty="0" err="1">
                <a:solidFill>
                  <a:srgbClr val="1D34FE"/>
                </a:solidFill>
                <a:effectLst/>
                <a:latin typeface="Matter"/>
              </a:rPr>
              <a:t>Leová</a:t>
            </a:r>
            <a:endParaRPr lang="cs-CZ" sz="3200" b="1" i="0" dirty="0">
              <a:solidFill>
                <a:srgbClr val="1D34FE"/>
              </a:solidFill>
              <a:effectLst/>
              <a:latin typeface="Matter"/>
            </a:endParaRPr>
          </a:p>
          <a:p>
            <a:pPr algn="ctr" fontAlgn="base"/>
            <a:r>
              <a:rPr lang="cs-CZ" sz="1600" b="1" i="0" dirty="0">
                <a:solidFill>
                  <a:srgbClr val="1D34FE"/>
                </a:solidFill>
                <a:effectLst/>
                <a:latin typeface="Matter"/>
              </a:rPr>
              <a:t>https://krajane.cizincijmk.cz/nguyen-ha-thanh/</a:t>
            </a:r>
          </a:p>
        </p:txBody>
      </p:sp>
    </p:spTree>
    <p:extLst>
      <p:ext uri="{BB962C8B-B14F-4D97-AF65-F5344CB8AC3E}">
        <p14:creationId xmlns:p14="http://schemas.microsoft.com/office/powerpoint/2010/main" val="387244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94244-A00A-8DF4-A3A3-A9D43F15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0" cap="all" dirty="0">
                <a:solidFill>
                  <a:srgbClr val="444444"/>
                </a:solidFill>
                <a:effectLst/>
                <a:latin typeface="Cantarell"/>
              </a:rPr>
              <a:t>ROZVOJ MULTIKULTURNÍHO POCHOPENÍ: PRÁCE S TÉMATY MIGRACE A UPRCHLÍCTVÍ VE VÝUCE</a:t>
            </a:r>
            <a:endParaRPr lang="cs-CZ" sz="1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4246BC-CC88-32FB-59DD-F24CED32C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Migrace a uprchlictví jsou dnes globálními realitami, které se dotýkají nás všech. </a:t>
            </a:r>
          </a:p>
          <a:p>
            <a:r>
              <a:rPr lang="cs-CZ" dirty="0"/>
              <a:t>Migrace je nedílnou součástí současné globalizované společnosti, rozvoj komunikace, dopravy, infrastruktury umožňuje lidstvu mnohem jednodušší přesun z místa na místo. Není to však nový fenomén, v průběhu dějin lidé vždy migrovali, ať již jednotlivci či skupiny obyvatel. V současném mobilním světě státy přistupují k regulaci migrace různými způsoby i nástroji. Na jedné straně se snaží využít pozitivních dopadů migrace v oblasti ekonomického rozvoje a na druhé straně se snaží zamezit migraci lidí ze zemí s nižší životní úrovní. Důvody, proč lidé migrují, jsou poměrně různorodé, v současné době sledujeme s obavami příchod lidí z oblastí válečných konfliktů, hledající ochranu před pronásledováním, nicméně je to jen momentálně nejvíce viditelná část migrace. S migrací pak úzce souvisí integrace migrantů do společnosti a nutnost přijímajících států čelit výzvám s integrací spojených.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F639A9-51AC-3373-D13E-22495C122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6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AA9BBE-5B55-1CF0-A55A-68CE6105C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Poznáte národnost ? Co o ženách soudíme na první dobrou ? </a:t>
            </a:r>
            <a:br>
              <a:rPr lang="cs-CZ" dirty="0"/>
            </a:br>
            <a:r>
              <a:rPr lang="cs-CZ" dirty="0">
                <a:hlinkClick r:id="rId2"/>
              </a:rPr>
              <a:t>Naši krajané – Naši krajané (cizincijmk.cz)</a:t>
            </a:r>
            <a:r>
              <a:rPr lang="cs-CZ" dirty="0"/>
              <a:t>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6B9AC8F-3882-6E11-7FDB-6A1E4B403E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99262" y="2103438"/>
            <a:ext cx="2999150" cy="3748087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FC22EB9-3F90-80B6-0DA7-EF33370FAF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93928" y="2103438"/>
            <a:ext cx="2998469" cy="3748087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9EC4D1-4DEF-F84B-F457-397C5051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C62D49-C56C-41BE-AB9D-F32C0FDB497F}" type="datetime1">
              <a:rPr lang="cs-CZ" smtClean="0"/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39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E187E5-4685-4736-9F52-32F7985F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3B2AC929-901E-466E-BE68-07E756E2CD9A}" type="datetime1">
              <a:rPr lang="cs-CZ" smtClean="0"/>
              <a:pPr rtl="0">
                <a:spcAft>
                  <a:spcPts val="600"/>
                </a:spcAft>
              </a:pPr>
              <a:t>25.11.2023</a:t>
            </a:fld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24CFEF-2AA3-3C0B-AC34-D07A19C0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cs-CZ" dirty="0"/>
              <a:t>Příběhy krajanů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634D585-A9D7-5BC3-4B98-D784A730C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/>
          <a:lstStyle/>
          <a:p>
            <a:r>
              <a:rPr lang="cs-CZ" dirty="0">
                <a:hlinkClick r:id="rId2"/>
              </a:rPr>
              <a:t>Phuong </a:t>
            </a:r>
            <a:r>
              <a:rPr lang="cs-CZ" dirty="0" err="1">
                <a:hlinkClick r:id="rId2"/>
              </a:rPr>
              <a:t>Leová</a:t>
            </a:r>
            <a:r>
              <a:rPr lang="cs-CZ" dirty="0">
                <a:hlinkClick r:id="rId2"/>
              </a:rPr>
              <a:t> – Naši krajané (cizincijmk.cz)</a:t>
            </a:r>
            <a:endParaRPr lang="cs-CZ" dirty="0"/>
          </a:p>
          <a:p>
            <a:endParaRPr lang="cs-CZ" dirty="0"/>
          </a:p>
          <a:p>
            <a:r>
              <a:rPr lang="cs-CZ" dirty="0" err="1">
                <a:hlinkClick r:id="rId3"/>
              </a:rPr>
              <a:t>Anyas</a:t>
            </a:r>
            <a:r>
              <a:rPr lang="cs-CZ" dirty="0">
                <a:hlinkClick r:id="rId3"/>
              </a:rPr>
              <a:t> Ibrahim </a:t>
            </a:r>
            <a:r>
              <a:rPr lang="cs-CZ" dirty="0" err="1">
                <a:hlinkClick r:id="rId3"/>
              </a:rPr>
              <a:t>Shaibu</a:t>
            </a:r>
            <a:r>
              <a:rPr lang="cs-CZ" dirty="0">
                <a:hlinkClick r:id="rId3"/>
              </a:rPr>
              <a:t> – Naši krajané (cizincijmk.cz)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4"/>
              </a:rPr>
              <a:t>Naši krajané – Naši krajané (cizincijmk.cz)</a:t>
            </a:r>
            <a:endParaRPr lang="cs-CZ" dirty="0"/>
          </a:p>
          <a:p>
            <a:endParaRPr lang="en-US" dirty="0"/>
          </a:p>
        </p:txBody>
      </p:sp>
      <p:pic>
        <p:nvPicPr>
          <p:cNvPr id="9" name="Zástupný obsah 5" descr="Obsah obrázku text, Lidská tvář, osoba, snímek obrazovky&#10;&#10;Popis byl vytvořen automaticky">
            <a:extLst>
              <a:ext uri="{FF2B5EF4-FFF2-40B4-BE49-F238E27FC236}">
                <a16:creationId xmlns:a16="http://schemas.microsoft.com/office/drawing/2014/main" id="{634587FC-C689-48DD-92A7-935994346A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16082" r="16082"/>
          <a:stretch/>
        </p:blipFill>
        <p:spPr>
          <a:xfrm>
            <a:off x="228600" y="238125"/>
            <a:ext cx="7696200" cy="6381750"/>
          </a:xfrm>
          <a:noFill/>
        </p:spPr>
      </p:pic>
    </p:spTree>
    <p:extLst>
      <p:ext uri="{BB962C8B-B14F-4D97-AF65-F5344CB8AC3E}">
        <p14:creationId xmlns:p14="http://schemas.microsoft.com/office/powerpoint/2010/main" val="1781549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E6A2FC-6668-7A21-A198-4BBA7E79F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cs-CZ"/>
              <a:t>Otázky: </a:t>
            </a:r>
            <a:br>
              <a:rPr lang="cs-CZ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0A9138-9D36-1B68-EDD3-BAB3E15D8E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/>
          </a:bodyPr>
          <a:lstStyle/>
          <a:p>
            <a:r>
              <a:rPr lang="cs-CZ" b="1" i="1" u="none" strike="noStrike" baseline="0" dirty="0"/>
              <a:t>Je podle vás důležité (a možné) znát květiny ostatních lidí? Co nám to může přinést? Co to může přinést jim? </a:t>
            </a:r>
            <a:endParaRPr lang="cs-CZ" b="1" i="0" u="none" strike="noStrike" baseline="0" dirty="0"/>
          </a:p>
          <a:p>
            <a:r>
              <a:rPr lang="cs-CZ" b="1" i="1" u="none" strike="noStrike" baseline="0" dirty="0"/>
              <a:t>Co naopak přináší situace, kdy se o toto poznání nesnažíme? </a:t>
            </a:r>
            <a:endParaRPr lang="cs-CZ" b="1" i="0" u="none" strike="noStrike" baseline="0" dirty="0"/>
          </a:p>
          <a:p>
            <a:r>
              <a:rPr lang="cs-CZ" b="1" i="1" u="none" strike="noStrike" baseline="0" dirty="0"/>
              <a:t>Když potkáte někoho nového, co můžete udělat, abyste jej co nejlépe poznali? </a:t>
            </a:r>
          </a:p>
          <a:p>
            <a:endParaRPr lang="cs-CZ" dirty="0"/>
          </a:p>
        </p:txBody>
      </p:sp>
      <p:pic>
        <p:nvPicPr>
          <p:cNvPr id="7" name="Picture 6" descr="Chryzantéma">
            <a:extLst>
              <a:ext uri="{FF2B5EF4-FFF2-40B4-BE49-F238E27FC236}">
                <a16:creationId xmlns:a16="http://schemas.microsoft.com/office/drawing/2014/main" id="{DD70AD43-2C32-E00F-3B56-FF287CC9F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9" b="2"/>
          <a:stretch/>
        </p:blipFill>
        <p:spPr>
          <a:xfrm>
            <a:off x="6461760" y="2103120"/>
            <a:ext cx="4663440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033595-C2A6-9F4E-3B27-9EFDA6F40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5C62D49-C56C-41BE-AB9D-F32C0FDB497F}" type="datetime1">
              <a:rPr lang="cs-CZ" smtClean="0"/>
              <a:pPr rtl="0">
                <a:spcAft>
                  <a:spcPts val="600"/>
                </a:spcAft>
              </a:pPr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36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26ABAD55-7572-95B5-AA02-8EBB88FB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24676"/>
            <a:ext cx="10058400" cy="1371600"/>
          </a:xfrm>
        </p:spPr>
        <p:txBody>
          <a:bodyPr anchor="ctr">
            <a:normAutofit/>
          </a:bodyPr>
          <a:lstStyle/>
          <a:p>
            <a:r>
              <a:rPr lang="cs-CZ" sz="3400"/>
              <a:t>Běžné etnocentrické předsudky, komunikační omyly a vysvětlení potřeb migrantů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3BBD46C-ADD7-1949-8966-C3197BD06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/>
          <a:lstStyle/>
          <a:p>
            <a:r>
              <a:rPr lang="cs-CZ" dirty="0"/>
              <a:t>Práce s potřebami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0F9E39A-D216-9040-6240-41C8EBEAC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>
            <a:noAutofit/>
          </a:bodyPr>
          <a:lstStyle/>
          <a:p>
            <a:r>
              <a:rPr lang="cs-CZ" dirty="0"/>
              <a:t>Pokud např. jako sociální pracovníci neumíme dobře pracovat s tím, co sami potřebujeme v dané situaci, a nejsme schopni tyto své potřeby naplnit, </a:t>
            </a:r>
            <a:r>
              <a:rPr lang="cs-CZ" b="1" dirty="0"/>
              <a:t>nebudeme mít možnost vycházet vstříc potřebám klientů</a:t>
            </a:r>
            <a:r>
              <a:rPr lang="cs-CZ" dirty="0"/>
              <a:t>.</a:t>
            </a:r>
          </a:p>
          <a:p>
            <a:r>
              <a:rPr lang="cs-CZ" dirty="0"/>
              <a:t>Jak rozpoznáme vlastní potřeby v konkrétní situaci, jak o nich komunikovat a jak je naplnit ve chvíli, kdy do hry vstupují i kulturní rozdíly? 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BFD9413-C586-EC70-94BC-95DED8915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/>
          <a:lstStyle/>
          <a:p>
            <a:r>
              <a:rPr lang="cs-CZ" dirty="0"/>
              <a:t>Aktivita „strachy a potřeby“ </a:t>
            </a:r>
            <a:endParaRPr lang="en-U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3BD69C0-C93A-42F2-6086-37194D621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5199888" cy="360832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Jednou z možností, jak pracovat s potřebami, je </a:t>
            </a:r>
            <a:r>
              <a:rPr lang="cs-CZ" b="1" dirty="0"/>
              <a:t>zaměřit se na okamžik, v němž člověk zažívá nějakou nejistotu nebo nepohodu</a:t>
            </a:r>
            <a:r>
              <a:rPr lang="cs-CZ" dirty="0"/>
              <a:t>. Jakmile se skupina shodne na takové situaci, můžeme začít pracovat s tím, co vlastně kdo potřebuje, nebo naopak, z čeho má obavu. Z literatury víme, že mezi strachy a potřebami existuje určitá korelace. </a:t>
            </a:r>
            <a:r>
              <a:rPr lang="cs-CZ" b="1" dirty="0"/>
              <a:t>Obava nám může signalizovat nějakou nenaplněnou potřebu. </a:t>
            </a:r>
            <a:r>
              <a:rPr lang="cs-CZ" dirty="0"/>
              <a:t>Když v dané situaci dokážeme rozpoznat, co potřebujeme, můžeme si o to snadněji říct, vyřešit situaci tak, abychom své potřeby naplnili (více viz </a:t>
            </a:r>
            <a:r>
              <a:rPr lang="cs-CZ" dirty="0" err="1"/>
              <a:t>Moree</a:t>
            </a:r>
            <a:r>
              <a:rPr lang="cs-CZ" dirty="0"/>
              <a:t>, 2017, </a:t>
            </a:r>
            <a:r>
              <a:rPr lang="cs-CZ" dirty="0" err="1"/>
              <a:t>Bittl</a:t>
            </a:r>
            <a:r>
              <a:rPr lang="cs-CZ" dirty="0"/>
              <a:t> &amp; </a:t>
            </a:r>
            <a:r>
              <a:rPr lang="cs-CZ" dirty="0" err="1"/>
              <a:t>Moree</a:t>
            </a:r>
            <a:r>
              <a:rPr lang="cs-CZ" dirty="0"/>
              <a:t>, 2007).</a:t>
            </a:r>
            <a:endParaRPr lang="en-US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260B3E-A61A-3DEF-2675-9031B3FF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5C62D49-C56C-41BE-AB9D-F32C0FDB497F}" type="datetime1">
              <a:rPr lang="cs-CZ" smtClean="0"/>
              <a:pPr rtl="0">
                <a:spcAft>
                  <a:spcPts val="600"/>
                </a:spcAft>
              </a:pPr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07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60FBD33F-348C-B30B-7A62-41065AEF8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Porozumění vztahu mezi příklady některých potřeb a obav, které s nimi můžeme spárovat: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99D34B3E-DD6E-32F7-17C6-F3005DC973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550" y="1905001"/>
            <a:ext cx="5981700" cy="4429124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Potřeba lásky, náklonnosti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uznání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orientace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bezpečí, ochrany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autonomie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transcendence </a:t>
            </a:r>
          </a:p>
          <a:p>
            <a:pPr lvl="1"/>
            <a:endParaRPr lang="cs-CZ" i="1" dirty="0"/>
          </a:p>
          <a:p>
            <a:pPr lvl="1"/>
            <a:r>
              <a:rPr lang="cs-CZ" sz="2900" b="1" dirty="0"/>
              <a:t>Člověk, jehož vlastní potřeby jsou nenaplněné, bude jen těžko komunikovat s druhým (např. klientem) o jeho potřebách a jejich naplnění. </a:t>
            </a:r>
          </a:p>
          <a:p>
            <a:pPr marL="274320" lvl="1" indent="0">
              <a:buNone/>
            </a:pPr>
            <a:endParaRPr lang="cs-CZ" b="1" i="1" dirty="0"/>
          </a:p>
          <a:p>
            <a:pPr lvl="1"/>
            <a:r>
              <a:rPr lang="cs-CZ" i="1" dirty="0" err="1"/>
              <a:t>Moree</a:t>
            </a:r>
            <a:r>
              <a:rPr lang="cs-CZ" i="1" dirty="0"/>
              <a:t>, D. (2017). Základy interkulturního soužití. Praha: Portál. 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3D11F6A0-C7DF-3201-62FA-8DF35547D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1905001"/>
            <a:ext cx="4663440" cy="3947159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>
                <a:solidFill>
                  <a:srgbClr val="57903F"/>
                </a:solidFill>
              </a:rPr>
              <a:t>Strach z odmítnutí, vyloučení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 odsouzení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 neznámého, cizího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ze zranění, poškození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 nátlaku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ze smrti a prázdnoty</a:t>
            </a:r>
          </a:p>
        </p:txBody>
      </p:sp>
    </p:spTree>
    <p:extLst>
      <p:ext uri="{BB962C8B-B14F-4D97-AF65-F5344CB8AC3E}">
        <p14:creationId xmlns:p14="http://schemas.microsoft.com/office/powerpoint/2010/main" val="1229027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71423E04-3896-C18D-EAFF-1827B541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771525"/>
          </a:xfrm>
        </p:spPr>
        <p:txBody>
          <a:bodyPr>
            <a:normAutofit/>
          </a:bodyPr>
          <a:lstStyle/>
          <a:p>
            <a:r>
              <a:rPr lang="cs-CZ" dirty="0"/>
              <a:t>Interkulturní práce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299A843-9475-1AEC-A562-3C4E0F524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1" y="1228725"/>
            <a:ext cx="11153774" cy="5276849"/>
          </a:xfrm>
        </p:spPr>
        <p:txBody>
          <a:bodyPr>
            <a:normAutofit/>
          </a:bodyPr>
          <a:lstStyle/>
          <a:p>
            <a:r>
              <a:rPr lang="cs-CZ" sz="1800" dirty="0"/>
              <a:t>Interkulturní práce je disciplína v rámci </a:t>
            </a:r>
            <a:r>
              <a:rPr lang="cs-CZ" sz="1800" b="1" dirty="0"/>
              <a:t>pomáhajících profesí</a:t>
            </a:r>
            <a:r>
              <a:rPr lang="cs-CZ" sz="1800" dirty="0"/>
              <a:t>, jejímž cílem je napomáhat odstraňovat sociokulturní a jazykové bariéry při jednání mezi veřejnými institucemi a migranty a přispívat k harmonickému a spravedlivému soužití v kulturně rozmanité společnosti. </a:t>
            </a:r>
          </a:p>
          <a:p>
            <a:r>
              <a:rPr lang="cs-CZ" sz="1800" dirty="0"/>
              <a:t>V České republice se tato profese rozvíjí od roku 2008 zejména v nevládních organizacích pracujících s migranty, její </a:t>
            </a:r>
            <a:r>
              <a:rPr lang="cs-CZ" sz="1800" b="1" dirty="0"/>
              <a:t>východiska můžeme hledat v sociální práci</a:t>
            </a:r>
            <a:r>
              <a:rPr lang="cs-CZ" sz="1800" dirty="0"/>
              <a:t>, komunitním tlumočení, </a:t>
            </a:r>
            <a:r>
              <a:rPr lang="cs-CZ" sz="1800" b="1" dirty="0"/>
              <a:t>mediaci, interkulturní komunikaci</a:t>
            </a:r>
            <a:r>
              <a:rPr lang="cs-CZ" sz="1800" dirty="0"/>
              <a:t>, migračních studiích a </a:t>
            </a:r>
            <a:r>
              <a:rPr lang="cs-CZ" sz="1800" b="1" dirty="0"/>
              <a:t>veřejné správě</a:t>
            </a:r>
            <a:r>
              <a:rPr lang="cs-CZ" sz="1800" dirty="0"/>
              <a:t>. </a:t>
            </a:r>
          </a:p>
          <a:p>
            <a:r>
              <a:rPr lang="cs-CZ" sz="1800" dirty="0"/>
              <a:t>Interkulturní pracovník nebo pracovnice poskytují asistenci, včetně tlumočení, při jednání mezi migranty a veřejnými institucemi, podporují soužití majority a migrantů, napomáhají integraci migrantů a migrantských komunit do majoritní společnosti. Interkulturní pracovníci mají, kromě jazykových kompetencí, obvykle také </a:t>
            </a:r>
            <a:r>
              <a:rPr lang="cs-CZ" sz="1800" b="1" dirty="0"/>
              <a:t>migrantskou zkušenost. </a:t>
            </a:r>
            <a:r>
              <a:rPr lang="cs-CZ" sz="1800" dirty="0"/>
              <a:t>Díky tomu mohou lépe získat důvěru klienta a stávají se tak klíčovou osobou v dané komunitě. Jsou proškoleni v pobytové problematice a metodách práce s klientem. </a:t>
            </a:r>
            <a:r>
              <a:rPr lang="cs-CZ" sz="1800" b="1" dirty="0"/>
              <a:t>Jsou průvodci při procesu integrace</a:t>
            </a:r>
            <a:r>
              <a:rPr lang="cs-CZ" sz="1800" dirty="0"/>
              <a:t>, který často nebývá jednoduchý, a také jsou přínosem pro instituce, které jsou ne vždy na jednání s cizinci připraveny. Interkulturní pracovníci a pracovnice jsou často obeznámeni se sociokulturními rozdíly jednotlivých komunit a mohou tak upozornit obě strany na případné nedorozumění.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5C4F63-752C-4F15-C5F7-481F2053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C62D49-C56C-41BE-AB9D-F32C0FDB497F}" type="datetime1">
              <a:rPr lang="cs-CZ" smtClean="0"/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11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581280C7-5A58-C3E2-FB1A-32032084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i="0" u="none" strike="noStrike" baseline="0" dirty="0">
                <a:solidFill>
                  <a:srgbClr val="000000"/>
                </a:solidFill>
                <a:latin typeface="Myriad Pro"/>
              </a:rPr>
              <a:t>Seznam použitých zdrojů: </a:t>
            </a:r>
            <a:br>
              <a:rPr lang="cs-CZ" sz="4000" b="0" i="0" u="none" strike="noStrike" baseline="0" dirty="0">
                <a:solidFill>
                  <a:srgbClr val="000000"/>
                </a:solidFill>
                <a:latin typeface="Myriad Pro"/>
              </a:rPr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ABEC82F-CFF2-4C8A-C276-12CC66A73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1800" b="0" i="1" u="none" strike="noStrike" baseline="0" dirty="0" err="1">
                <a:solidFill>
                  <a:srgbClr val="000000"/>
                </a:solidFill>
                <a:latin typeface="Adobe Caslon Pro"/>
              </a:rPr>
              <a:t>Moore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, D.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(2008): Než začneme s multikulturní výchovou. Člověk v tísni, o. p. s. Praha. Dostupné z: </a:t>
            </a:r>
            <a:r>
              <a:rPr lang="cs-CZ" sz="1800" b="0" i="0" u="sng" strike="noStrike" baseline="0" dirty="0">
                <a:solidFill>
                  <a:srgbClr val="007AC1"/>
                </a:solidFill>
                <a:latin typeface="Adobe Caslon Pro"/>
              </a:rPr>
              <a:t>http:// www.mezikulturnidialog.cz/res/data/011/001326.pdf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(cit. 17. 3. 2016). </a:t>
            </a:r>
          </a:p>
          <a:p>
            <a:pPr algn="just"/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Pavlíčková, M., Holcová, M., Hrubanová, K., Chatrná, M., Machová, B.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(2012): La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Adobe Caslon Pro"/>
              </a:rPr>
              <a:t>Ngonpo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 – Místo setkávání. Multikulturní centrum Praha ve spolupráci s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Adobe Caslon Pro"/>
              </a:rPr>
              <a:t>NaZemi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. Dostupné z: </a:t>
            </a:r>
            <a:r>
              <a:rPr lang="cs-CZ" sz="1800" b="0" i="0" u="sng" strike="noStrike" baseline="0" dirty="0">
                <a:solidFill>
                  <a:srgbClr val="007AC1"/>
                </a:solidFill>
                <a:latin typeface="Adobe Caslon Pro"/>
              </a:rPr>
              <a:t>http://www.nazemi.cz/ cs/la‑</a:t>
            </a:r>
            <a:r>
              <a:rPr lang="cs-CZ" sz="1800" b="0" i="0" u="sng" strike="noStrike" baseline="0" dirty="0" err="1">
                <a:solidFill>
                  <a:srgbClr val="007AC1"/>
                </a:solidFill>
                <a:latin typeface="Adobe Caslon Pro"/>
              </a:rPr>
              <a:t>ngonpo</a:t>
            </a:r>
            <a:r>
              <a:rPr lang="cs-CZ" sz="1800" b="0" i="0" u="sng" strike="noStrike" baseline="0" dirty="0">
                <a:solidFill>
                  <a:srgbClr val="007AC1"/>
                </a:solidFill>
                <a:latin typeface="Adobe Caslon Pro"/>
              </a:rPr>
              <a:t>‑</a:t>
            </a:r>
            <a:r>
              <a:rPr lang="cs-CZ" sz="1800" b="0" i="0" u="sng" strike="noStrike" baseline="0" dirty="0" err="1">
                <a:solidFill>
                  <a:srgbClr val="007AC1"/>
                </a:solidFill>
                <a:latin typeface="Adobe Caslon Pro"/>
              </a:rPr>
              <a:t>misto‑setkavani</a:t>
            </a:r>
            <a:r>
              <a:rPr lang="cs-CZ" sz="1800" b="0" i="0" u="sng" strike="noStrike" baseline="0" dirty="0">
                <a:solidFill>
                  <a:srgbClr val="007AC1"/>
                </a:solidFill>
                <a:latin typeface="Adobe Caslon Pro"/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(cit. 18. 3. 2016).</a:t>
            </a:r>
          </a:p>
          <a:p>
            <a:pPr algn="just"/>
            <a:r>
              <a:rPr lang="cs-CZ" sz="1800" dirty="0">
                <a:solidFill>
                  <a:srgbClr val="000000"/>
                </a:solidFill>
                <a:latin typeface="Adobe Caslon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https://lidevpohybu.eu/aktivity/kytka-identity/</a:t>
            </a:r>
            <a:r>
              <a:rPr lang="cs-CZ" sz="1800" dirty="0">
                <a:solidFill>
                  <a:srgbClr val="000000"/>
                </a:solidFill>
                <a:latin typeface="Adobe Caslon Pro"/>
              </a:rPr>
              <a:t> </a:t>
            </a:r>
          </a:p>
          <a:p>
            <a:pPr algn="just"/>
            <a:r>
              <a:rPr lang="cs-CZ" sz="1800" dirty="0">
                <a:solidFill>
                  <a:srgbClr val="000000"/>
                </a:solidFill>
                <a:latin typeface="Adobe Caslon Pro"/>
                <a:hlinkClick r:id="rId3"/>
              </a:rPr>
              <a:t>https://www.migrace.com/adm/_upload/docs/dotace-mv_aktivita-4_metodika-pro-pedagogy_1674651295.pdf</a:t>
            </a:r>
            <a:r>
              <a:rPr lang="cs-CZ" sz="1800" dirty="0">
                <a:solidFill>
                  <a:srgbClr val="000000"/>
                </a:solidFill>
                <a:latin typeface="Adobe Caslon Pro"/>
              </a:rPr>
              <a:t> </a:t>
            </a:r>
          </a:p>
          <a:p>
            <a:pPr algn="just"/>
            <a:r>
              <a:rPr lang="cs-CZ" sz="1600" b="1" i="0" cap="all" dirty="0">
                <a:solidFill>
                  <a:srgbClr val="444444"/>
                </a:solidFill>
                <a:effectLst/>
                <a:latin typeface="Cantarell"/>
                <a:hlinkClick r:id="rId4"/>
              </a:rPr>
              <a:t>https://www.migrace.com/cs/clanky/1421_rozvoj-multikulturniho-pochopeni-prace-s-tematy-migrace-a-uprchlictvi-ve-vyuce</a:t>
            </a:r>
            <a:r>
              <a:rPr lang="cs-CZ" sz="1600" b="1" i="0" cap="all" dirty="0">
                <a:solidFill>
                  <a:srgbClr val="444444"/>
                </a:solidFill>
                <a:effectLst/>
                <a:latin typeface="Cantarell"/>
              </a:rPr>
              <a:t> </a:t>
            </a:r>
          </a:p>
          <a:p>
            <a:pPr algn="just"/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ED278F-5058-EB98-09E8-1E64FE747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C62D49-C56C-41BE-AB9D-F32C0FDB497F}" type="datetime1">
              <a:rPr lang="cs-CZ" smtClean="0"/>
              <a:t>25.11.2023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02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6A806-D9EA-A7A1-F4DB-87F3E14F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cs-CZ" dirty="0"/>
              <a:t>Migrace</a:t>
            </a:r>
            <a:endParaRPr lang="cs-CZ"/>
          </a:p>
        </p:txBody>
      </p:sp>
      <p:pic>
        <p:nvPicPr>
          <p:cNvPr id="7" name="Zástupný obsah 6" descr="Objetí vícenásobné štěňátka">
            <a:extLst>
              <a:ext uri="{FF2B5EF4-FFF2-40B4-BE49-F238E27FC236}">
                <a16:creationId xmlns:a16="http://schemas.microsoft.com/office/drawing/2014/main" id="{557DB11E-DBF9-38C3-FDBB-2E5CF4B942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r="-2" b="-2"/>
          <a:stretch/>
        </p:blipFill>
        <p:spPr>
          <a:xfrm>
            <a:off x="1066800" y="2103120"/>
            <a:ext cx="4663440" cy="3749040"/>
          </a:xfr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2B69E-63CB-60BC-3E75-FE59A770F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989045"/>
            <a:ext cx="4663440" cy="48631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400" dirty="0"/>
              <a:t>Migrace znamená pohyb, nebo přesun jednotlivců či skupin osob v prostoru. Pokud dojde k přesunu v rámci jednoho státu, jedná se o migraci vnitrostátní. Mezinárodní migrace pak nastává v momentě, kdy jsou překročeny hranice země původu. Opuštění či odchod ze země původu se pak označuje pojmem emigrace. Migrace je obvykle spojená s dočasnou či trvalou změnou pobytu. Krátkodobá změna pobytu ve formě turismu není do definice migrace zahrnována a turisté obvykle nejsou započítáváni do statistických dat o migraci. Opakem tohoto procesu je imigrace, tedy příchod obyvatel ze zahraničí. V historii Československa došlo k několika významným migračním vlnám například v době Pobělohorské, před světovými válkami nebo za komunismu. Odhaduje se, že v letech 1948 až 1968 během komunistického režimu v Československu, emigrovalo více jak 200 000 Čechoslováků. Při vystěhování Sudetských Němců po 2. světové válce pak to byly více jak dva miliony obyvatel.  </a:t>
            </a:r>
          </a:p>
          <a:p>
            <a:pPr>
              <a:lnSpc>
                <a:spcPct val="100000"/>
              </a:lnSpc>
            </a:pPr>
            <a:endParaRPr lang="cs-CZ" sz="11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B047B3-6C9D-D333-5743-B67595C8E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3B2AC929-901E-466E-BE68-07E756E2CD9A}" type="datetime1">
              <a:rPr lang="cs-CZ" smtClean="0"/>
              <a:pPr rtl="0">
                <a:spcAft>
                  <a:spcPts val="600"/>
                </a:spcAft>
              </a:pPr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18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D91C4-F9CD-337A-8368-C8467316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Dobrovolná x nedobrovolná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AF72E-6D4A-10D8-8936-D364F6966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Migraci lze dělit na dobrovolnou a nedobrovolnou neboli nucenou, podle jejích příčin. Dobrovolná migrace je taková, která vychází z vlastní svobodné iniciativy migranta. Nedobrovolná migrace je naopak taková, kdy je migrant donucen opustit svou zemi původu nebo místo, kde trvale žije. Příčiny nucené migrace mohou být různé – od válečného konfliktu, humanitární katastrofy až po politicky motivované pronásledování. Pro tyto důvody se používá označení tzv. „</a:t>
            </a:r>
            <a:r>
              <a:rPr lang="cs-CZ" dirty="0" err="1"/>
              <a:t>Push</a:t>
            </a:r>
            <a:r>
              <a:rPr lang="cs-CZ" dirty="0"/>
              <a:t> faktory.“ Naopak „</a:t>
            </a:r>
            <a:r>
              <a:rPr lang="cs-CZ" dirty="0" err="1"/>
              <a:t>Pull</a:t>
            </a:r>
            <a:r>
              <a:rPr lang="cs-CZ" dirty="0"/>
              <a:t> faktory“ jsou takové důvody a okolnosti, za kterými migranti odcházejí, nejčastěji to bývá studium, práce, rodina. Ani v případě, že lidé migrují dobrovolně, to neznamená, že se mohou do cílové země svobodně přestěhovat. Dobrovolná migrace je často suverénními státy regulovaná, ať již poměrně liberálně, např. právo volného pohybu v rámci Evropské unie, či velmi přísně, jako je tomu u migrantů ze třetích zemí přicházejících do EU. Naopak u nedobrovolné migrace dochází často k překročení hranic v rozporu s právními předpisy, např. bez cestovního dokladu či platného víza, o tom více v části věnované uprchlíkům a uprchlictví.  </a:t>
            </a:r>
          </a:p>
          <a:p>
            <a:r>
              <a:rPr lang="cs-CZ" dirty="0"/>
              <a:t>Je nutné si uvědomit, že rozdíly mezi dobrovolnou a nedobrovolnou migrací se mohou poměrně snadno stírat, případně v příběhu migranta stojí za rozhodnutím odejít ze země původu </a:t>
            </a:r>
            <a:r>
              <a:rPr lang="cs-CZ" dirty="0" err="1"/>
              <a:t>pull</a:t>
            </a:r>
            <a:r>
              <a:rPr lang="cs-CZ" dirty="0"/>
              <a:t> i </a:t>
            </a:r>
            <a:r>
              <a:rPr lang="cs-CZ" dirty="0" err="1"/>
              <a:t>push</a:t>
            </a:r>
            <a:r>
              <a:rPr lang="cs-CZ" dirty="0"/>
              <a:t> faktory.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15A8CC-558F-471C-D484-B7336094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3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5A5ED4-306A-0699-79C8-FEE16F97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Uprchlík a uprchlictví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A935DA-C74B-173B-DA8D-55DF52184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Pokud člověk nedobrovolně opustí svou zemí původu, má podle mezinárodního práva možnost žádat v jiné zemi o mezinárodní ochranu. Čl. 14. Všeobecné deklarace lidských práv z roku 1948 zakotvuje právo vyhledat před pronásledováním útočiště v jiných zemích a získat tam azyl. V roce 1951 pak byla v reakci na situaci uprchlíků po druhé světové válce přijata Ženevská úmluva o právním postavení uprchlíků (dále jen Úmluva). Tato Úmluva poskytuje právní rámec postavení uprchlíků, ukládá práva a povinnosti, které musí signatářské státy uprchlíkům přiznat a zároveň povinnosti, které mají uprchlíci vůči hostitelským zemím. Kromě ochrany před pronásledováním se jedná o sociální práva, např. o přístup ke vzdělání, lékařské péči, právo pracovat. Zároveň jsou některé osoby z práva ochrany před pronásledováním vyloučeny, např. váleční zločinci. Uprchlíkem je dle Úmluvy </a:t>
            </a:r>
            <a:r>
              <a:rPr lang="cs-CZ" i="1" dirty="0"/>
              <a:t>„osoba, která se nachází mimo svou vlast a má oprávněné obavy před pronásledováním </a:t>
            </a:r>
            <a:r>
              <a:rPr lang="cs-CZ" b="1" i="1" dirty="0"/>
              <a:t>z důvodů rasových, náboženských nebo národnostních nebo z důvodů příslušnosti k určitým společenským vrstvám nebo i zastávání určitých politických názorů,</a:t>
            </a:r>
            <a:r>
              <a:rPr lang="cs-CZ" i="1" dirty="0"/>
              <a:t> je neschopna přijmout, nebo odmítá vzhledem ke shora uvedeným obavám, ochranu své vlasti.“</a:t>
            </a:r>
          </a:p>
          <a:p>
            <a:r>
              <a:rPr lang="cs-CZ" b="1" dirty="0"/>
              <a:t>Uprchlíkem je tedy osoba, která překročí hranice, protože je pronásledována nebo má opodstatněnou obavu z pronásledování z vyjmenovaných důvodů.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0922CA-7B15-C116-AD4D-AF9189BF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9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86BDD3-FB70-E010-F0F7-5E80E75BE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Zvyšování </a:t>
            </a:r>
            <a:r>
              <a:rPr lang="cs-CZ" dirty="0" err="1"/>
              <a:t>interkulturníCH</a:t>
            </a:r>
            <a:r>
              <a:rPr lang="cs-CZ" dirty="0"/>
              <a:t> kompetencí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807E98-0614-8C69-92E7-AADF9518C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Naši krajané – Krajanem se nenarodíš, krajanem se stáváš (cizincijmk.cz)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4339D6-252B-F65E-5789-9C88CC0A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62437A-69DF-4FC4-82E7-095787E88CA2}" type="datetime1">
              <a:rPr lang="cs-CZ" smtClean="0"/>
              <a:t>25.11.2023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92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B74FC5D-BCF9-C08D-8BFD-44A9F1C8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460526"/>
          </a:xfrm>
        </p:spPr>
        <p:txBody>
          <a:bodyPr>
            <a:normAutofit/>
          </a:bodyPr>
          <a:lstStyle/>
          <a:p>
            <a:r>
              <a:rPr lang="pl-PL" b="1" i="0" dirty="0">
                <a:solidFill>
                  <a:srgbClr val="FFFFFF"/>
                </a:solidFill>
                <a:effectLst/>
                <a:latin typeface="Matter"/>
              </a:rPr>
              <a:t>O projektu Naši krajané </a:t>
            </a:r>
            <a:r>
              <a:rPr lang="pl-PL" b="1" i="0" dirty="0">
                <a:solidFill>
                  <a:srgbClr val="FB5271"/>
                </a:solidFill>
                <a:effectLst/>
                <a:latin typeface="Matter"/>
              </a:rPr>
              <a:t>v JMK kraji 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7B469A-EBF2-5D43-2064-169B03DB0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Od </a:t>
            </a:r>
            <a:r>
              <a:rPr lang="en-US" dirty="0" err="1"/>
              <a:t>roku</a:t>
            </a:r>
            <a:r>
              <a:rPr lang="en-US" dirty="0"/>
              <a:t> 2009 </a:t>
            </a:r>
            <a:r>
              <a:rPr lang="cs-CZ" dirty="0"/>
              <a:t>Jihomoravský </a:t>
            </a:r>
            <a:r>
              <a:rPr lang="en-US" dirty="0" err="1"/>
              <a:t>kraj</a:t>
            </a:r>
            <a:r>
              <a:rPr lang="en-US" dirty="0"/>
              <a:t> </a:t>
            </a:r>
            <a:r>
              <a:rPr lang="en-US" dirty="0" err="1"/>
              <a:t>podporuje</a:t>
            </a:r>
            <a:r>
              <a:rPr lang="en-US" dirty="0"/>
              <a:t> </a:t>
            </a:r>
            <a:r>
              <a:rPr lang="en-US" dirty="0" err="1"/>
              <a:t>fungování</a:t>
            </a:r>
            <a:r>
              <a:rPr lang="en-US" dirty="0"/>
              <a:t> Centra pro </a:t>
            </a:r>
            <a:r>
              <a:rPr lang="en-US" dirty="0" err="1"/>
              <a:t>cizince</a:t>
            </a:r>
            <a:r>
              <a:rPr lang="en-US" dirty="0"/>
              <a:t> </a:t>
            </a:r>
            <a:r>
              <a:rPr lang="en-US" dirty="0" err="1"/>
              <a:t>Jihomoravského</a:t>
            </a:r>
            <a:r>
              <a:rPr lang="en-US" dirty="0"/>
              <a:t> </a:t>
            </a:r>
            <a:r>
              <a:rPr lang="en-US" dirty="0" err="1"/>
              <a:t>kraje</a:t>
            </a:r>
            <a:r>
              <a:rPr lang="en-US" dirty="0"/>
              <a:t>, </a:t>
            </a:r>
            <a:r>
              <a:rPr lang="en-US" dirty="0" err="1"/>
              <a:t>kterému</a:t>
            </a:r>
            <a:r>
              <a:rPr lang="en-US" dirty="0"/>
              <a:t> se </a:t>
            </a:r>
            <a:r>
              <a:rPr lang="en-US" dirty="0" err="1"/>
              <a:t>daří</a:t>
            </a:r>
            <a:r>
              <a:rPr lang="en-US" dirty="0"/>
              <a:t> </a:t>
            </a:r>
            <a:r>
              <a:rPr lang="en-US" dirty="0" err="1"/>
              <a:t>připravit</a:t>
            </a:r>
            <a:r>
              <a:rPr lang="en-US" dirty="0"/>
              <a:t> </a:t>
            </a:r>
            <a:r>
              <a:rPr lang="en-US" dirty="0" err="1"/>
              <a:t>nově</a:t>
            </a:r>
            <a:r>
              <a:rPr lang="en-US" dirty="0"/>
              <a:t> </a:t>
            </a:r>
            <a:r>
              <a:rPr lang="en-US" dirty="0" err="1"/>
              <a:t>příchozí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místní</a:t>
            </a:r>
            <a:r>
              <a:rPr lang="en-US" dirty="0"/>
              <a:t> </a:t>
            </a:r>
            <a:r>
              <a:rPr lang="en-US" dirty="0" err="1"/>
              <a:t>podmínky</a:t>
            </a:r>
            <a:r>
              <a:rPr lang="en-US" dirty="0"/>
              <a:t> a </a:t>
            </a:r>
            <a:r>
              <a:rPr lang="en-US" dirty="0" err="1"/>
              <a:t>poskytuje</a:t>
            </a:r>
            <a:r>
              <a:rPr lang="en-US" dirty="0"/>
              <a:t> </a:t>
            </a:r>
            <a:r>
              <a:rPr lang="en-US" dirty="0" err="1"/>
              <a:t>jim</a:t>
            </a:r>
            <a:r>
              <a:rPr lang="en-US" dirty="0"/>
              <a:t> </a:t>
            </a:r>
            <a:r>
              <a:rPr lang="en-US" dirty="0" err="1"/>
              <a:t>podporu</a:t>
            </a:r>
            <a:r>
              <a:rPr lang="en-US" dirty="0"/>
              <a:t> v </a:t>
            </a:r>
            <a:r>
              <a:rPr lang="en-US" dirty="0" err="1"/>
              <a:t>začátcích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nejsou</a:t>
            </a:r>
            <a:r>
              <a:rPr lang="en-US" dirty="0"/>
              <a:t> pro </a:t>
            </a:r>
            <a:r>
              <a:rPr lang="en-US" dirty="0" err="1"/>
              <a:t>nikoho</a:t>
            </a:r>
            <a:r>
              <a:rPr lang="en-US" dirty="0"/>
              <a:t> </a:t>
            </a:r>
            <a:r>
              <a:rPr lang="en-US" dirty="0" err="1"/>
              <a:t>jednoduché</a:t>
            </a:r>
            <a:r>
              <a:rPr lang="en-US" dirty="0"/>
              <a:t>. </a:t>
            </a:r>
            <a:r>
              <a:rPr lang="en-US" dirty="0" err="1"/>
              <a:t>Podporuje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otevřenou</a:t>
            </a:r>
            <a:r>
              <a:rPr lang="en-US" dirty="0"/>
              <a:t> </a:t>
            </a:r>
            <a:r>
              <a:rPr lang="en-US" dirty="0" err="1"/>
              <a:t>společnost</a:t>
            </a:r>
            <a:r>
              <a:rPr lang="en-US" dirty="0"/>
              <a:t>, </a:t>
            </a:r>
            <a:r>
              <a:rPr lang="en-US" dirty="0" err="1"/>
              <a:t>vzájemnou</a:t>
            </a:r>
            <a:r>
              <a:rPr lang="en-US" dirty="0"/>
              <a:t> </a:t>
            </a:r>
            <a:r>
              <a:rPr lang="en-US" dirty="0" err="1"/>
              <a:t>komunikaci</a:t>
            </a:r>
            <a:r>
              <a:rPr lang="en-US" dirty="0"/>
              <a:t> a </a:t>
            </a:r>
            <a:r>
              <a:rPr lang="en-US" dirty="0" err="1"/>
              <a:t>aktivity</a:t>
            </a:r>
            <a:r>
              <a:rPr lang="en-US" dirty="0"/>
              <a:t> </a:t>
            </a:r>
            <a:r>
              <a:rPr lang="en-US" dirty="0" err="1"/>
              <a:t>propojující</a:t>
            </a:r>
            <a:r>
              <a:rPr lang="en-US" dirty="0"/>
              <a:t> </a:t>
            </a:r>
            <a:r>
              <a:rPr lang="en-US" dirty="0" err="1"/>
              <a:t>cizince</a:t>
            </a:r>
            <a:r>
              <a:rPr lang="en-US" dirty="0"/>
              <a:t> a </a:t>
            </a:r>
            <a:r>
              <a:rPr lang="en-US" dirty="0" err="1"/>
              <a:t>obyvatele</a:t>
            </a:r>
            <a:r>
              <a:rPr lang="en-US" dirty="0"/>
              <a:t> </a:t>
            </a:r>
            <a:r>
              <a:rPr lang="en-US" dirty="0" err="1"/>
              <a:t>jižní</a:t>
            </a:r>
            <a:r>
              <a:rPr lang="en-US" dirty="0"/>
              <a:t> </a:t>
            </a:r>
            <a:r>
              <a:rPr lang="en-US" dirty="0" err="1"/>
              <a:t>Moravy</a:t>
            </a:r>
            <a:r>
              <a:rPr lang="en-US" dirty="0"/>
              <a:t>.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2"/>
              </a:rPr>
              <a:t>Naši krajané – Krajanem se nenarodíš, krajanem se stáváš (cizincijmk.cz)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1604943-F53A-C10F-5281-AB9F009C2D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22243" y="2666048"/>
            <a:ext cx="5302957" cy="2982912"/>
          </a:xfr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D5C17B-CFAB-9122-C0BA-01E560E0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3B2AC929-901E-466E-BE68-07E756E2CD9A}" type="datetime1">
              <a:rPr lang="cs-CZ" smtClean="0"/>
              <a:pPr rtl="0">
                <a:spcAft>
                  <a:spcPts val="600"/>
                </a:spcAft>
              </a:pPr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3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330B0-03FD-F6C6-588A-9AB2295A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Kytka identity - identita každého člověka je mnohovrstevnatá a proměnlivá v čase.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99CD4C-C6D7-6DD0-AFF0-3578941C0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cs-CZ" sz="3200" b="0" i="1" u="none" strike="noStrike" baseline="0" dirty="0">
                <a:solidFill>
                  <a:srgbClr val="000000"/>
                </a:solidFill>
                <a:latin typeface="Adobe Caslon Pro"/>
              </a:rPr>
              <a:t>Čím lépe poznáme sami sebe, tím jasněji můžeme porozumět našim vztahům s ostatními. </a:t>
            </a:r>
            <a:endParaRPr lang="cs-CZ" sz="32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cs-CZ" sz="3200" dirty="0">
                <a:solidFill>
                  <a:srgbClr val="000000"/>
                </a:solidFill>
                <a:latin typeface="Adobe Caslon Pro"/>
              </a:rPr>
              <a:t>Připravte si arch papíru A4 </a:t>
            </a:r>
            <a:r>
              <a:rPr lang="cs-CZ" sz="3200" b="0" i="0" u="none" strike="noStrike" baseline="0" dirty="0">
                <a:solidFill>
                  <a:srgbClr val="000000"/>
                </a:solidFill>
                <a:latin typeface="Adobe Caslon Pro"/>
              </a:rPr>
              <a:t>a na úvod si každý samostatně písemně zodpoví na 6 otázek. </a:t>
            </a:r>
          </a:p>
          <a:p>
            <a:pPr algn="just"/>
            <a:r>
              <a:rPr lang="cs-CZ" sz="3200" b="0" i="0" u="none" strike="noStrike" baseline="0" dirty="0">
                <a:solidFill>
                  <a:srgbClr val="000000"/>
                </a:solidFill>
                <a:latin typeface="Adobe Caslon Pro"/>
              </a:rPr>
              <a:t>Jednotlivé odpovědi se musí lišit a v odpovědích je třeba používat podstatná jména. </a:t>
            </a:r>
          </a:p>
          <a:p>
            <a:pPr algn="just"/>
            <a:r>
              <a:rPr lang="cs-CZ" sz="3200" dirty="0">
                <a:solidFill>
                  <a:srgbClr val="000000"/>
                </a:solidFill>
                <a:latin typeface="Adobe Caslon Pro"/>
              </a:rPr>
              <a:t>Otázka č. 1 </a:t>
            </a:r>
            <a:r>
              <a:rPr lang="cs-CZ" sz="3200" i="1" dirty="0">
                <a:solidFill>
                  <a:srgbClr val="000000"/>
                </a:solidFill>
                <a:latin typeface="Adobe Caslon Pro"/>
              </a:rPr>
              <a:t>Kdo jsi? </a:t>
            </a:r>
          </a:p>
          <a:p>
            <a:pPr algn="just"/>
            <a:r>
              <a:rPr lang="cs-CZ" sz="3200" b="0" i="1" u="none" strike="noStrike" baseline="0" dirty="0">
                <a:solidFill>
                  <a:srgbClr val="000000"/>
                </a:solidFill>
                <a:latin typeface="Adobe Caslon Pro"/>
              </a:rPr>
              <a:t> </a:t>
            </a:r>
            <a:endParaRPr lang="cs-CZ" sz="3200" i="1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CCE246-C6F9-D465-02E4-345889BB3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3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8DB22-2A7F-69DC-3ABC-A9113116F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14899"/>
            <a:ext cx="10058400" cy="790575"/>
          </a:xfrm>
        </p:spPr>
        <p:txBody>
          <a:bodyPr/>
          <a:lstStyle/>
          <a:p>
            <a:r>
              <a:rPr lang="cs-CZ" b="1" dirty="0"/>
              <a:t>Otázka č. 2: Kdo jsi?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027494-4667-298A-1A9D-501F3629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25.11.2023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091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89_TF78438558" id="{AA281ABA-03DA-437C-8D75-29E1E8C7EFDD}" vid="{4E1E5E86-B9E6-4CB7-B9C7-D05656AD29D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{D77EAE84-5EC9-459A-8F76-A39E20721CB1}tf78438558_win32</Template>
  <TotalTime>368</TotalTime>
  <Words>2481</Words>
  <Application>Microsoft Office PowerPoint</Application>
  <PresentationFormat>Širokoúhlá obrazovka</PresentationFormat>
  <Paragraphs>135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6" baseType="lpstr">
      <vt:lpstr>Adobe Caslon Pro</vt:lpstr>
      <vt:lpstr>Calibri</vt:lpstr>
      <vt:lpstr>Cantarell</vt:lpstr>
      <vt:lpstr>Century Gothic</vt:lpstr>
      <vt:lpstr>Garamond</vt:lpstr>
      <vt:lpstr>Matter</vt:lpstr>
      <vt:lpstr>Myriad Pro</vt:lpstr>
      <vt:lpstr>Roboto</vt:lpstr>
      <vt:lpstr>Verdana</vt:lpstr>
      <vt:lpstr>SavonVTI</vt:lpstr>
      <vt:lpstr>Lidé v pohybu</vt:lpstr>
      <vt:lpstr>ROZVOJ MULTIKULTURNÍHO POCHOPENÍ: PRÁCE S TÉMATY MIGRACE A UPRCHLÍCTVÍ VE VÝUCE</vt:lpstr>
      <vt:lpstr>Migrace</vt:lpstr>
      <vt:lpstr>Dobrovolná x nedobrovolná </vt:lpstr>
      <vt:lpstr>Uprchlík a uprchlictví</vt:lpstr>
      <vt:lpstr>Zvyšování interkulturníCH kompetencí</vt:lpstr>
      <vt:lpstr>O projektu Naši krajané v JMK kraji </vt:lpstr>
      <vt:lpstr>Kytka identity - identita každého člověka je mnohovrstevnatá a proměnlivá v čase.</vt:lpstr>
      <vt:lpstr>Otázka č. 2: Kdo jsi? </vt:lpstr>
      <vt:lpstr>Otázka č. 3: Kdo jsi? </vt:lpstr>
      <vt:lpstr>Otázka č. 4: Kdo jsi? </vt:lpstr>
      <vt:lpstr>Otázka č. 5: Kdo jsi? </vt:lpstr>
      <vt:lpstr>Otázka č. 6: Kdo jsi? </vt:lpstr>
      <vt:lpstr>Reflexe </vt:lpstr>
      <vt:lpstr>Reflexe </vt:lpstr>
      <vt:lpstr>Květina identity II. </vt:lpstr>
      <vt:lpstr>Květina identity II. </vt:lpstr>
      <vt:lpstr>Reflexe</vt:lpstr>
      <vt:lpstr>Národnost</vt:lpstr>
      <vt:lpstr>Poznáte národnost ? Co o ženách soudíme na první dobrou ?  Naši krajané – Naši krajané (cizincijmk.cz) </vt:lpstr>
      <vt:lpstr>Příběhy krajanů</vt:lpstr>
      <vt:lpstr>Otázky:  </vt:lpstr>
      <vt:lpstr>Běžné etnocentrické předsudky, komunikační omyly a vysvětlení potřeb migrantů</vt:lpstr>
      <vt:lpstr>Porozumění vztahu mezi příklady některých potřeb a obav, které s nimi můžeme spárovat:</vt:lpstr>
      <vt:lpstr>Interkulturní práce</vt:lpstr>
      <vt:lpstr>Seznam použitých zdrojů: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Lídé v pohybu</dc:title>
  <dc:creator>Andrea Preissová Krejčí</dc:creator>
  <cp:lastModifiedBy>Andrea Preissová Krejčí</cp:lastModifiedBy>
  <cp:revision>6</cp:revision>
  <dcterms:created xsi:type="dcterms:W3CDTF">2023-10-31T21:40:43Z</dcterms:created>
  <dcterms:modified xsi:type="dcterms:W3CDTF">2023-11-25T13:05:44Z</dcterms:modified>
</cp:coreProperties>
</file>