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75" r:id="rId3"/>
    <p:sldId id="330" r:id="rId4"/>
    <p:sldId id="341" r:id="rId5"/>
    <p:sldId id="258" r:id="rId6"/>
    <p:sldId id="331" r:id="rId7"/>
    <p:sldId id="332" r:id="rId8"/>
    <p:sldId id="333" r:id="rId9"/>
    <p:sldId id="257" r:id="rId10"/>
    <p:sldId id="465" r:id="rId11"/>
    <p:sldId id="358" r:id="rId12"/>
    <p:sldId id="470" r:id="rId13"/>
    <p:sldId id="327" r:id="rId14"/>
    <p:sldId id="328" r:id="rId15"/>
    <p:sldId id="344" r:id="rId16"/>
    <p:sldId id="345" r:id="rId17"/>
    <p:sldId id="339" r:id="rId18"/>
    <p:sldId id="471" r:id="rId19"/>
    <p:sldId id="342" r:id="rId20"/>
    <p:sldId id="355" r:id="rId21"/>
    <p:sldId id="468" r:id="rId22"/>
    <p:sldId id="334" r:id="rId23"/>
    <p:sldId id="343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6" r:id="rId32"/>
    <p:sldId id="353" r:id="rId33"/>
    <p:sldId id="335" r:id="rId34"/>
    <p:sldId id="340" r:id="rId35"/>
    <p:sldId id="338" r:id="rId36"/>
    <p:sldId id="304" r:id="rId37"/>
    <p:sldId id="472" r:id="rId38"/>
    <p:sldId id="473" r:id="rId39"/>
    <p:sldId id="474" r:id="rId40"/>
    <p:sldId id="354" r:id="rId41"/>
    <p:sldId id="301" r:id="rId42"/>
    <p:sldId id="302" r:id="rId43"/>
    <p:sldId id="303" r:id="rId44"/>
    <p:sldId id="305" r:id="rId4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2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A36FEC-FB30-49FD-8E54-87AFBCB76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ADE5600-9949-4F29-8ADD-DF737D1C0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69AA68-353A-46BC-A81A-B7E3B3E9A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7CD2-5E4A-42CF-8F09-78055B97403B}" type="datetimeFigureOut">
              <a:rPr lang="cs-CZ" smtClean="0"/>
              <a:t>30.01.2024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661380-106B-48D2-BA26-BBBDB5738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31D732-A445-46A5-AEE4-4A1F13E4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709D-47A8-475A-B6A8-063F9FB689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668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A374B9-8450-4FEE-A24E-545E0BB5E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A19C246-8F36-4E26-B819-4644B6746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88EA48-67A1-4E67-BF93-4E59425D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7CD2-5E4A-42CF-8F09-78055B97403B}" type="datetimeFigureOut">
              <a:rPr lang="cs-CZ" smtClean="0"/>
              <a:t>30.01.2024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709826-5E63-4FF0-866D-4F0C6A5E7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5A3970-8E8F-4906-8104-840470561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709D-47A8-475A-B6A8-063F9FB689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28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3A2B59C-2608-4359-84E6-27A35A4275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4F9BB07-8EFB-47C8-926E-E40D9CFEA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05AE86-191B-4F9C-823E-FADD8708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7CD2-5E4A-42CF-8F09-78055B97403B}" type="datetimeFigureOut">
              <a:rPr lang="cs-CZ" smtClean="0"/>
              <a:t>30.01.2024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94BADF-9D8C-4352-950A-BEDDF3F34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065E16-497B-4A23-A16E-41B3D5ADE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709D-47A8-475A-B6A8-063F9FB689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090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1F2652-A18E-4C25-8D84-3674DF2B9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BE9862-E8BB-4429-9C63-62395F801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D6D155-5034-46F5-A4C4-7C63D4987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7CD2-5E4A-42CF-8F09-78055B97403B}" type="datetimeFigureOut">
              <a:rPr lang="cs-CZ" smtClean="0"/>
              <a:t>30.01.2024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342827-0C69-4377-BC02-7C0305F62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715BBD-5509-4AB2-9199-405AE0AC8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709D-47A8-475A-B6A8-063F9FB689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0365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8EEB5-39D5-4D5C-A302-32139D40D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0CCDFB-6DF4-49A7-9229-0E4CD5F33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F28F9C-DD07-421E-96A9-DA28C7E17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7CD2-5E4A-42CF-8F09-78055B97403B}" type="datetimeFigureOut">
              <a:rPr lang="cs-CZ" smtClean="0"/>
              <a:t>30.01.2024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ED870C-16C0-426E-A72B-C827D18B2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735BDE-8EED-4F5D-A039-B148A902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709D-47A8-475A-B6A8-063F9FB689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434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7D8619-DA4D-4028-ACE8-7999F3724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90D263-890F-4F62-8DD9-3B2467809F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5C239E-BCBA-4E82-830B-4F03383AC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03C9300-5A27-4CAD-ABE4-E717B3B5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7CD2-5E4A-42CF-8F09-78055B97403B}" type="datetimeFigureOut">
              <a:rPr lang="cs-CZ" smtClean="0"/>
              <a:t>30.01.2024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B6390F-A3A7-4194-9465-6622C79B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86D8EE-5F7B-421E-B468-6B886BAA2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709D-47A8-475A-B6A8-063F9FB689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633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B33790-60E2-4F17-B41C-2F5379BE6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140E57-8957-4AE1-915C-374FBD074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EC035C-31C2-4AF9-B779-373934D30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A30D56A-6A47-455E-BA37-E21FDCE42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B1531C9-CDAD-4212-93CE-7405A47BD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08B309F-8496-482E-84A5-BC47B43E5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7CD2-5E4A-42CF-8F09-78055B97403B}" type="datetimeFigureOut">
              <a:rPr lang="cs-CZ" smtClean="0"/>
              <a:t>30.01.2024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134608C-B04F-440A-890A-D9C71402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B1B600E-A57D-4A9F-AAB6-B02F26046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709D-47A8-475A-B6A8-063F9FB689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1738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38993A-130D-4878-8645-950C97952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5A4ED0C-96E7-4983-9358-EE002672E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7CD2-5E4A-42CF-8F09-78055B97403B}" type="datetimeFigureOut">
              <a:rPr lang="cs-CZ" smtClean="0"/>
              <a:t>30.01.2024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CD93241-9733-43B4-8619-AE15B87C9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D8086A7-AF0D-4C88-90CF-06C82157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709D-47A8-475A-B6A8-063F9FB689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572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3925D4F-23D8-4440-B71E-61975F957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7CD2-5E4A-42CF-8F09-78055B97403B}" type="datetimeFigureOut">
              <a:rPr lang="cs-CZ" smtClean="0"/>
              <a:t>30.01.2024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FD4104E-5549-49AB-85DB-B1E5C580E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CCB616-AB68-4768-9F42-C37DC84B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709D-47A8-475A-B6A8-063F9FB689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63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02DFC3-8265-40A1-8400-31E971171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506E07-1EEC-4A8F-B124-76948C1C5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CAB2DF-8A2B-4519-99BB-CCE2FE544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998F01C-D487-4BCE-A887-C7EAAEE77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7CD2-5E4A-42CF-8F09-78055B97403B}" type="datetimeFigureOut">
              <a:rPr lang="cs-CZ" smtClean="0"/>
              <a:t>30.01.2024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5BFBA7D-22C3-4043-9000-F049FC4CE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B056378-5BD2-4899-8FB9-A1E6D115B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709D-47A8-475A-B6A8-063F9FB689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41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94D11B-6316-4B25-A156-6EE37B3A2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49B9FF8-8323-4B21-B24E-71A6865249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3A8524B-02B5-4367-AE8F-A6F4ACC4B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0E2746-F0D8-404D-A8FE-E0AA7F34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7CD2-5E4A-42CF-8F09-78055B97403B}" type="datetimeFigureOut">
              <a:rPr lang="cs-CZ" smtClean="0"/>
              <a:t>30.01.2024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1381E50-1EC3-4CA2-B7C7-4B9FA7CE3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57A1817-91BB-4882-B4C6-DDE3F488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709D-47A8-475A-B6A8-063F9FB689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6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F010449-FB11-4149-AA32-4E4641C3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13AB3B-0EDB-42E7-A17D-75BE5DC57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F0D020-97DB-4201-9207-8C3A3DC04A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97CD2-5E4A-42CF-8F09-78055B97403B}" type="datetimeFigureOut">
              <a:rPr lang="cs-CZ" smtClean="0"/>
              <a:t>30.01.2024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54D34F-5D46-4898-A920-B4924D907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4269CC-D5EC-4DFB-B60B-15B522915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F709D-47A8-475A-B6A8-063F9FB689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7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Odpu%C5%A1t%C4%9Bn%C3%AD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48CA706B-5690-2C73-BE6C-2D42D2C773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4BFE4F-BE75-4EFF-B220-D2156AB9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 dirty="0">
                <a:solidFill>
                  <a:srgbClr val="FFFFFF"/>
                </a:solidFill>
              </a:rPr>
              <a:t>Psychoanalytické směry</a:t>
            </a:r>
            <a:br>
              <a:rPr lang="cs-CZ" sz="5200" dirty="0">
                <a:solidFill>
                  <a:srgbClr val="FFFFFF"/>
                </a:solidFill>
              </a:rPr>
            </a:br>
            <a:endParaRPr lang="cs-CZ" sz="5200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162788-E925-46DC-ADCC-CACA9C0F1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Rychle si názory vytváříme,</a:t>
            </a:r>
          </a:p>
          <a:p>
            <a:r>
              <a:rPr lang="cs-CZ">
                <a:solidFill>
                  <a:srgbClr val="FFFFFF"/>
                </a:solidFill>
              </a:rPr>
              <a:t>Pomalu je měníme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65F1289-2F12-8546-88C2-D6AD3E2A48AB}"/>
              </a:ext>
            </a:extLst>
          </p:cNvPr>
          <p:cNvSpPr txBox="1"/>
          <p:nvPr/>
        </p:nvSpPr>
        <p:spPr>
          <a:xfrm>
            <a:off x="9568543" y="-669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562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71C209-9494-2F4E-8760-9A52E4407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Transakce v praxi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4E9C6F-002D-F50C-2D61-9BAACF860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Naučená bezmocnost- experimenty s krysami i lidmi. </a:t>
            </a:r>
            <a:r>
              <a:rPr lang="cs-CZ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Tito lidé jsou v zátěžových situacích pasivnější, nedokáží je řešit a jsou méně přizpůsobiví, ačkoliv odolnost k zátěžím je díky „návyku“ vysoká</a:t>
            </a:r>
            <a:endParaRPr lang="cs-CZ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Postoj oběti - </a:t>
            </a:r>
            <a:r>
              <a:rPr lang="cs-CZ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Útěky od odpovědnosti jsou nejstarším lidským pokušením. Naše výmluvy se během času stávají sofistikovanější, ale zůstávají výmluvami. Dnes viníme vliv genů, vliv výchovy, ekonomických okolností a podobně. Odpovědnost za život spočívá v opuštění postoje oběti, sebelítosti a věčného oplakávání sebe a svého neštěstí. Vytýkat vinu druhým znamená, že jsem ještě nepřijal plnou odpovědnost za svůj život.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2186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C89907-6992-BB54-86CC-F8A21ACCA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Reflektující tým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7F35BD-F4E3-EBA1-578E-3795D6D9E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Kdo a jakou roli má v kazuistice?</a:t>
            </a:r>
          </a:p>
        </p:txBody>
      </p:sp>
    </p:spTree>
    <p:extLst>
      <p:ext uri="{BB962C8B-B14F-4D97-AF65-F5344CB8AC3E}">
        <p14:creationId xmlns:p14="http://schemas.microsoft.com/office/powerpoint/2010/main" val="3330737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Konflikt rolí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001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F16BD6-A89E-CC4F-ABE9-F6BB122D7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Teorie her – </a:t>
            </a:r>
            <a:r>
              <a:rPr lang="cs-CZ" dirty="0" err="1"/>
              <a:t>E.Berne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46CE3F-BED3-6947-985F-52E52FF3F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b="1" dirty="0"/>
              <a:t>Alkoholik</a:t>
            </a:r>
            <a:r>
              <a:rPr lang="cs-CZ" dirty="0"/>
              <a:t> – osoba v této </a:t>
            </a:r>
            <a:r>
              <a:rPr lang="cs-CZ" i="1" dirty="0"/>
              <a:t>hře</a:t>
            </a:r>
            <a:r>
              <a:rPr lang="cs-CZ" dirty="0"/>
              <a:t> využívá alkohol k tomu, aby nemusela přijímat odpovědnost za své činy. </a:t>
            </a:r>
          </a:p>
          <a:p>
            <a:r>
              <a:rPr lang="cs-CZ" b="1" dirty="0"/>
              <a:t>Vidíš k čemu jste mě dohnali</a:t>
            </a:r>
            <a:r>
              <a:rPr lang="cs-CZ" dirty="0"/>
              <a:t> – v tomto případě se </a:t>
            </a:r>
            <a:r>
              <a:rPr lang="cs-CZ" i="1" dirty="0"/>
              <a:t>hráč</a:t>
            </a:r>
            <a:r>
              <a:rPr lang="cs-CZ" dirty="0"/>
              <a:t> zbavuje odpovědnosti za své činy</a:t>
            </a:r>
          </a:p>
          <a:p>
            <a:r>
              <a:rPr lang="cs-CZ" b="1" dirty="0"/>
              <a:t>Soud</a:t>
            </a:r>
            <a:r>
              <a:rPr lang="cs-CZ" dirty="0"/>
              <a:t> – zde se dvě vzájemně obviňující se strany domáhají </a:t>
            </a:r>
            <a:r>
              <a:rPr lang="cs-CZ" i="1" dirty="0"/>
              <a:t>rozsudku</a:t>
            </a:r>
            <a:r>
              <a:rPr lang="cs-CZ" dirty="0"/>
              <a:t> od třetí osoby. Kdyby se tak nechoval, neudělal bych – viď že mám pravdu</a:t>
            </a:r>
          </a:p>
          <a:p>
            <a:r>
              <a:rPr lang="cs-CZ" b="1" dirty="0"/>
              <a:t>Vidíš jak se obětuji</a:t>
            </a:r>
            <a:r>
              <a:rPr lang="cs-CZ" dirty="0"/>
              <a:t> – </a:t>
            </a:r>
            <a:r>
              <a:rPr lang="cs-CZ" i="1" dirty="0"/>
              <a:t>hráč</a:t>
            </a:r>
            <a:r>
              <a:rPr lang="cs-CZ" dirty="0"/>
              <a:t> zde úmyslně zatajuje vlastní oběť v podobě nemoci, strádání a podobně. “</a:t>
            </a:r>
          </a:p>
          <a:p>
            <a:r>
              <a:rPr lang="cs-CZ" b="1" dirty="0"/>
              <a:t>Drahoušek</a:t>
            </a:r>
            <a:r>
              <a:rPr lang="cs-CZ" dirty="0"/>
              <a:t> – je manipulativní hra, při které </a:t>
            </a:r>
            <a:r>
              <a:rPr lang="cs-CZ" i="1" dirty="0"/>
              <a:t>hráč</a:t>
            </a:r>
            <a:r>
              <a:rPr lang="cs-CZ" dirty="0"/>
              <a:t> zastírá nemístné poznámky o svém partnerovi, pronesené ve společnosti dovětkem, nemám pravdu drahoušku, viď miláčku a podobně. </a:t>
            </a:r>
          </a:p>
          <a:p>
            <a:r>
              <a:rPr lang="cs-CZ" b="1" dirty="0"/>
              <a:t>To je hrozné viďte</a:t>
            </a:r>
            <a:r>
              <a:rPr lang="cs-CZ" dirty="0"/>
              <a:t> – hráč očekává od svého okolí souhlas a bližší porozumění s obecnou kritikou (dnes se nedá nikomu věřit).</a:t>
            </a:r>
          </a:p>
          <a:p>
            <a:r>
              <a:rPr lang="cs-CZ" b="1" dirty="0"/>
              <a:t>Kazisvět</a:t>
            </a:r>
            <a:r>
              <a:rPr lang="cs-CZ" dirty="0"/>
              <a:t> – v této hře jedinec vymáhá </a:t>
            </a:r>
            <a:r>
              <a:rPr lang="cs-CZ" dirty="0" err="1"/>
              <a:t>odpuštění</a:t>
            </a:r>
            <a:r>
              <a:rPr lang="cs-CZ" dirty="0" err="1">
                <a:hlinkClick r:id="rId2" tooltip="Odpuštění"/>
              </a:rPr>
              <a:t>í</a:t>
            </a:r>
            <a:r>
              <a:rPr lang="cs-CZ" dirty="0"/>
              <a:t>, poté co se omluví za evidentně úmyslně způsobenou spoušť.</a:t>
            </a:r>
          </a:p>
          <a:p>
            <a:r>
              <a:rPr lang="cs-CZ" b="1" dirty="0"/>
              <a:t>Ano ale</a:t>
            </a:r>
            <a:r>
              <a:rPr lang="cs-CZ" dirty="0"/>
              <a:t> –„ano, to by mohlo fungovat, ale...“. </a:t>
            </a:r>
            <a:r>
              <a:rPr lang="cs-CZ" i="1" dirty="0"/>
              <a:t>Máme problém na každé řešení</a:t>
            </a:r>
            <a:r>
              <a:rPr lang="cs-CZ" dirty="0"/>
              <a:t>.</a:t>
            </a:r>
          </a:p>
          <a:p>
            <a:r>
              <a:rPr lang="cs-CZ" b="1" dirty="0"/>
              <a:t>Myslím to s vámi dobře</a:t>
            </a:r>
            <a:r>
              <a:rPr lang="cs-CZ" dirty="0"/>
              <a:t> – tato hra je často praktikována lidmi pomahačských profesí. </a:t>
            </a:r>
          </a:p>
          <a:p>
            <a:r>
              <a:rPr lang="cs-CZ" b="1" dirty="0"/>
              <a:t>Budižkničemu</a:t>
            </a:r>
            <a:r>
              <a:rPr lang="cs-CZ" dirty="0"/>
              <a:t> – v této hře dává člověk jasně najevo svému okolí, že za nic nestojí ačkoliv tomu tak není. </a:t>
            </a:r>
          </a:p>
          <a:p>
            <a:r>
              <a:rPr lang="cs-CZ" b="1" dirty="0"/>
              <a:t>Protéza</a:t>
            </a:r>
            <a:r>
              <a:rPr lang="cs-CZ" dirty="0"/>
              <a:t> – zde si osoba ke své hře vybere nějakou nemoc, ať už skutečnou či vymyšlenou. Ta mu v životě slouží jako výmluva typu: „Co můžete čekat od člověka, který...“. </a:t>
            </a:r>
          </a:p>
          <a:p>
            <a:r>
              <a:rPr lang="cs-CZ" b="1" dirty="0"/>
              <a:t>Můj je lepší než tvůj</a:t>
            </a:r>
            <a:r>
              <a:rPr lang="cs-CZ" dirty="0"/>
              <a:t> – u piva – chlapi, u kávy ženy. (měření penisů)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549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02A69B-A80A-8A40-82F2-14D0DC08A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C. </a:t>
            </a:r>
            <a:r>
              <a:rPr lang="cs-CZ" dirty="0" err="1"/>
              <a:t>Rogers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60B09D-CB21-6540-B9D8-9721D5469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Psychologie zaměřená na člověka, fenomenologie a existencionalismus</a:t>
            </a:r>
          </a:p>
          <a:p>
            <a:r>
              <a:rPr lang="cs-CZ" dirty="0"/>
              <a:t>Vědomé prožívání</a:t>
            </a:r>
          </a:p>
          <a:p>
            <a:r>
              <a:rPr lang="cs-CZ" dirty="0"/>
              <a:t>Patologická osobnost - prožitky bývají vytěsněny či vnímány zkresleně, čímž je zkresleno i uvědomované „já“.</a:t>
            </a:r>
          </a:p>
          <a:p>
            <a:r>
              <a:rPr lang="cs-CZ" dirty="0"/>
              <a:t>Princip – </a:t>
            </a:r>
            <a:r>
              <a:rPr lang="cs-CZ" dirty="0" err="1"/>
              <a:t>narrativní</a:t>
            </a:r>
            <a:r>
              <a:rPr lang="cs-CZ" dirty="0"/>
              <a:t> vyprávění, nepodmíněné pozitivní přijetí:</a:t>
            </a:r>
          </a:p>
          <a:p>
            <a:pPr marL="0" indent="0">
              <a:buNone/>
            </a:pPr>
            <a:r>
              <a:rPr lang="cs-CZ" dirty="0"/>
              <a:t>- vzrůstající otevřenost prožívání</a:t>
            </a:r>
          </a:p>
          <a:p>
            <a:pPr marL="0" indent="0">
              <a:buNone/>
            </a:pPr>
            <a:r>
              <a:rPr lang="cs-CZ" dirty="0"/>
              <a:t>- vzrůstající existenciální kvalita žití</a:t>
            </a:r>
          </a:p>
          <a:p>
            <a:pPr marL="0" indent="0">
              <a:buNone/>
            </a:pPr>
            <a:r>
              <a:rPr lang="cs-CZ" dirty="0"/>
              <a:t>- vzrůstající důvěra v sebe a svůj organismus</a:t>
            </a:r>
          </a:p>
          <a:p>
            <a:pPr marL="0" indent="0">
              <a:buNone/>
            </a:pPr>
            <a:r>
              <a:rPr lang="cs-CZ" dirty="0"/>
              <a:t>- plnější fungování (plnější žití v právě přítomném okamžiku).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8183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EEF74C-BC60-E542-9E68-4400C287D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940"/>
            <a:ext cx="10515600" cy="5514023"/>
          </a:xfrm>
        </p:spPr>
        <p:txBody>
          <a:bodyPr>
            <a:normAutofit/>
          </a:bodyPr>
          <a:lstStyle/>
          <a:p>
            <a:pPr lvl="0" fontAlgn="base"/>
            <a:r>
              <a:rPr lang="cs-CZ" dirty="0"/>
              <a:t>Osobnost člověka je chápána jako proces, je neustále ve vývoji a nikdy není zcela hotova.</a:t>
            </a:r>
          </a:p>
          <a:p>
            <a:pPr lvl="0" fontAlgn="base"/>
            <a:r>
              <a:rPr lang="cs-CZ" dirty="0"/>
              <a:t>Člověk má právo na vlastní důstojnost a rozvoj, jeho podstata je přirozeně dobrá, lidskou osobnost je třeba respektovat.</a:t>
            </a:r>
          </a:p>
          <a:p>
            <a:pPr lvl="0" fontAlgn="base"/>
            <a:r>
              <a:rPr lang="cs-CZ" dirty="0"/>
              <a:t>Člověk je schopen si uvědomovat své vlastní hodnoty a řídit se jimi. Být odpovědný k sobě i druhým.</a:t>
            </a:r>
          </a:p>
          <a:p>
            <a:pPr lvl="0" fontAlgn="base"/>
            <a:r>
              <a:rPr lang="cs-CZ" dirty="0"/>
              <a:t>Člověk je schopen uspořádat a hodnotit své vlastní pocity, myšlenky a chování.</a:t>
            </a:r>
          </a:p>
          <a:p>
            <a:pPr lvl="0" fontAlgn="base"/>
            <a:r>
              <a:rPr lang="cs-CZ" dirty="0"/>
              <a:t>Člověk je schopen se sám rozvíjet a utvářet své pozitivní vlastnosti.</a:t>
            </a:r>
          </a:p>
          <a:p>
            <a:r>
              <a:rPr lang="cs-CZ" dirty="0"/>
              <a:t>Člověk je schopen konstruktivní změny a osobnostního vývoje k plnému uspokojivému vlastnímu životu </a:t>
            </a:r>
          </a:p>
        </p:txBody>
      </p:sp>
    </p:spTree>
    <p:extLst>
      <p:ext uri="{BB962C8B-B14F-4D97-AF65-F5344CB8AC3E}">
        <p14:creationId xmlns:p14="http://schemas.microsoft.com/office/powerpoint/2010/main" val="813325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A4B737-BE18-1A40-A861-F3801C5A6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0CA9FB-3B7C-2440-978F-C8D48DA99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Odmítání určitých prožitků se může dít nevědomě. </a:t>
            </a:r>
          </a:p>
          <a:p>
            <a:r>
              <a:rPr lang="cs-CZ" dirty="0"/>
              <a:t>Čím více je JÁ schopno všechny prožitky přijmout za své, tím lépe. </a:t>
            </a:r>
          </a:p>
          <a:p>
            <a:r>
              <a:rPr lang="cs-CZ" dirty="0" err="1"/>
              <a:t>Kongruence</a:t>
            </a:r>
            <a:r>
              <a:rPr lang="cs-CZ" dirty="0"/>
              <a:t> je soulad mezi realitou prožívání a postojem vůči ní. Jedině kongruentní osobnost je schopna vnímat své skutečné JÁ. </a:t>
            </a:r>
          </a:p>
          <a:p>
            <a:r>
              <a:rPr lang="cs-CZ" dirty="0"/>
              <a:t>Inkongruence je stav rozporu mezi subjektivním prožíváním a postojem JÁ vůči němu. </a:t>
            </a:r>
          </a:p>
          <a:p>
            <a:r>
              <a:rPr lang="cs-CZ" dirty="0"/>
              <a:t>Sebepojetí je ve velké míře ovlivněno rodičovskou výchovou. Pro utvoření pozitivního sebepojetí dítěte je nezbytná bezpodmínečná akceptace.</a:t>
            </a:r>
          </a:p>
        </p:txBody>
      </p:sp>
    </p:spTree>
    <p:extLst>
      <p:ext uri="{BB962C8B-B14F-4D97-AF65-F5344CB8AC3E}">
        <p14:creationId xmlns:p14="http://schemas.microsoft.com/office/powerpoint/2010/main" val="138908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751025-9A5E-494F-A19D-E9C8ED86D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Harris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85D973-6B11-6F45-9DF2-DDA5CA644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Základem jsou tři stádia:</a:t>
            </a:r>
          </a:p>
          <a:p>
            <a:r>
              <a:rPr lang="cs-CZ" dirty="0"/>
              <a:t>Já nejsem OK – Ty jsi OK</a:t>
            </a:r>
          </a:p>
          <a:p>
            <a:r>
              <a:rPr lang="cs-CZ" dirty="0"/>
              <a:t>Já jsem OK – Ty nejsi OK</a:t>
            </a:r>
          </a:p>
          <a:p>
            <a:r>
              <a:rPr lang="cs-CZ" dirty="0"/>
              <a:t>Já nejsem OK – Ty nejsi OK</a:t>
            </a:r>
          </a:p>
          <a:p>
            <a:endParaRPr lang="cs-CZ" dirty="0"/>
          </a:p>
          <a:p>
            <a:r>
              <a:rPr lang="cs-CZ" dirty="0"/>
              <a:t>Já jsem OK – Ty jsi OK</a:t>
            </a:r>
          </a:p>
        </p:txBody>
      </p:sp>
    </p:spTree>
    <p:extLst>
      <p:ext uri="{BB962C8B-B14F-4D97-AF65-F5344CB8AC3E}">
        <p14:creationId xmlns:p14="http://schemas.microsoft.com/office/powerpoint/2010/main" val="2455987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1.11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316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43BA15-D88D-D249-BED0-EBFAD2518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Maslow</a:t>
            </a:r>
            <a:r>
              <a:rPr lang="cs-CZ" dirty="0"/>
              <a:t> – nemohu přeskočit potřeby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F6358E-7451-834C-82DE-A5F73E183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F077FD7-3D36-7D4B-9A7C-DD3D6945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427" y="1708492"/>
            <a:ext cx="5664709" cy="478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82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D6D42-AAF9-44B9-8F41-10B9B26D5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Humanismus v SP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E80ADD-CF47-49DA-887D-EC43632C0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8825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B29C18-4629-1643-8540-053E0C5F5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Týmy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8476C7-710E-3441-A2B0-557B78932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bude vypadat práce, když: - popište přístup sociálního pracovníka</a:t>
            </a:r>
          </a:p>
          <a:p>
            <a:r>
              <a:rPr lang="cs-CZ" dirty="0"/>
              <a:t>Budu v roli rodiče – Já jsem OK – Ty nejsi OK</a:t>
            </a:r>
          </a:p>
          <a:p>
            <a:r>
              <a:rPr lang="cs-CZ" dirty="0"/>
              <a:t>Budu v roli dítěte – Ty jsi OK – Já (systém) není OK</a:t>
            </a:r>
          </a:p>
          <a:p>
            <a:r>
              <a:rPr lang="cs-CZ" dirty="0"/>
              <a:t>Budu v roli dospělého – Ty jsi OK – Já jsem OK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5710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139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B503CC-3809-224A-8605-93DAC2CF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Humanistické a existencionální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4BE4A1-4238-CA44-9907-BC21CFC6F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Heidegger</a:t>
            </a:r>
            <a:r>
              <a:rPr lang="cs-CZ" dirty="0"/>
              <a:t>:</a:t>
            </a:r>
          </a:p>
          <a:p>
            <a:r>
              <a:rPr lang="cs-CZ" dirty="0"/>
              <a:t>Da-</a:t>
            </a:r>
            <a:r>
              <a:rPr lang="cs-CZ" dirty="0" err="1"/>
              <a:t>sein</a:t>
            </a:r>
            <a:r>
              <a:rPr lang="cs-CZ" dirty="0"/>
              <a:t>, </a:t>
            </a:r>
            <a:r>
              <a:rPr lang="cs-CZ" dirty="0" err="1"/>
              <a:t>sein</a:t>
            </a:r>
            <a:r>
              <a:rPr lang="cs-CZ" dirty="0"/>
              <a:t> </a:t>
            </a:r>
            <a:r>
              <a:rPr lang="cs-CZ" dirty="0" err="1"/>
              <a:t>zum</a:t>
            </a:r>
            <a:r>
              <a:rPr lang="cs-CZ" dirty="0"/>
              <a:t> </a:t>
            </a:r>
            <a:r>
              <a:rPr lang="cs-CZ" dirty="0" err="1"/>
              <a:t>Tode</a:t>
            </a:r>
            <a:endParaRPr lang="cs-CZ" dirty="0"/>
          </a:p>
          <a:p>
            <a:r>
              <a:rPr lang="cs-CZ" dirty="0"/>
              <a:t>Da-</a:t>
            </a:r>
            <a:r>
              <a:rPr lang="cs-CZ" dirty="0" err="1"/>
              <a:t>sein</a:t>
            </a:r>
            <a:endParaRPr lang="cs-CZ" dirty="0"/>
          </a:p>
          <a:p>
            <a:r>
              <a:rPr lang="cs-CZ" dirty="0"/>
              <a:t>Svědomí</a:t>
            </a:r>
          </a:p>
          <a:p>
            <a:r>
              <a:rPr lang="cs-CZ" dirty="0"/>
              <a:t>Čas – </a:t>
            </a:r>
            <a:r>
              <a:rPr lang="cs-CZ" dirty="0" err="1"/>
              <a:t>sorge</a:t>
            </a:r>
            <a:r>
              <a:rPr lang="cs-CZ" dirty="0"/>
              <a:t> - obava</a:t>
            </a:r>
          </a:p>
          <a:p>
            <a:r>
              <a:rPr lang="cs-CZ" dirty="0" err="1"/>
              <a:t>Aletheia</a:t>
            </a:r>
            <a:r>
              <a:rPr lang="cs-CZ" dirty="0"/>
              <a:t> – neskrytost – krize jako návrat k sobě</a:t>
            </a:r>
          </a:p>
          <a:p>
            <a:r>
              <a:rPr lang="cs-CZ" dirty="0"/>
              <a:t>Smrt – dává životu smysl</a:t>
            </a:r>
          </a:p>
          <a:p>
            <a:r>
              <a:rPr lang="cs-CZ" dirty="0"/>
              <a:t>Tak jak sobě rozumím (svému bytí), tím se stávám – třeba Avatarem</a:t>
            </a:r>
          </a:p>
        </p:txBody>
      </p:sp>
    </p:spTree>
    <p:extLst>
      <p:ext uri="{BB962C8B-B14F-4D97-AF65-F5344CB8AC3E}">
        <p14:creationId xmlns:p14="http://schemas.microsoft.com/office/powerpoint/2010/main" val="2229137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3287A-CE64-1F4C-B610-E4BC3C938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Frankl</a:t>
            </a:r>
            <a:r>
              <a:rPr lang="cs-CZ" dirty="0"/>
              <a:t> - logoterapie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C2C6C-0F68-8F44-A147-A1F178126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Frankl</a:t>
            </a:r>
            <a:r>
              <a:rPr lang="cs-CZ" dirty="0"/>
              <a:t> formuloval východiska své existenciální analýzy a metodiky práce s klientem v koncentračním táboře. V současném světě lékaři, terapeuti i sociální pracovníci jsou v narůstající míře konfrontováni u svých klientů s pocitem </a:t>
            </a:r>
            <a:r>
              <a:rPr lang="cs-CZ" dirty="0" err="1"/>
              <a:t>bezsmyslnosti</a:t>
            </a:r>
            <a:r>
              <a:rPr lang="cs-CZ" dirty="0"/>
              <a:t>. Tento pocit označil jako existenciální vakuum.</a:t>
            </a:r>
          </a:p>
          <a:p>
            <a:r>
              <a:rPr lang="cs-CZ" dirty="0"/>
              <a:t>Existenciální frustrace je podle </a:t>
            </a:r>
            <a:r>
              <a:rPr lang="cs-CZ" dirty="0" err="1"/>
              <a:t>Frankla</a:t>
            </a:r>
            <a:r>
              <a:rPr lang="cs-CZ" dirty="0"/>
              <a:t> příčinou či spíše podkladem řady „nemocí doby“. </a:t>
            </a:r>
          </a:p>
          <a:p>
            <a:r>
              <a:rPr lang="cs-CZ" dirty="0"/>
              <a:t>Nedělní neuróza</a:t>
            </a:r>
          </a:p>
        </p:txBody>
      </p:sp>
    </p:spTree>
    <p:extLst>
      <p:ext uri="{BB962C8B-B14F-4D97-AF65-F5344CB8AC3E}">
        <p14:creationId xmlns:p14="http://schemas.microsoft.com/office/powerpoint/2010/main" val="4288051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7535A6-C646-EE46-949D-25B9FAE95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Svoboda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BC453C-908A-A240-B6D4-EC1259618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Existuje „svoboda od“ a „svoboda k“. </a:t>
            </a:r>
          </a:p>
          <a:p>
            <a:r>
              <a:rPr lang="cs-CZ" dirty="0"/>
              <a:t>„Svoboda od“ je vlastně emancipací - osvobození </a:t>
            </a:r>
          </a:p>
          <a:p>
            <a:r>
              <a:rPr lang="cs-CZ" dirty="0"/>
              <a:t>„svoboda k“ je odpovědností – ex-</a:t>
            </a:r>
            <a:r>
              <a:rPr lang="cs-CZ" dirty="0" err="1"/>
              <a:t>sistence</a:t>
            </a:r>
            <a:r>
              <a:rPr lang="cs-CZ" dirty="0"/>
              <a:t> podle </a:t>
            </a:r>
            <a:r>
              <a:rPr lang="cs-CZ" dirty="0" err="1"/>
              <a:t>Heideggera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7107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B02679-E950-7949-AAE1-151F4A51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FD2050-5D2C-8E45-8561-5E9A1E5D2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Svoboda může být totiž svobodou vždy pouze vůči nějakému osudu. </a:t>
            </a:r>
          </a:p>
          <a:p>
            <a:r>
              <a:rPr lang="cs-CZ" dirty="0"/>
              <a:t>Osud (tak jako smrt) patří k životu, protože osud dává životu smysl a jedinečnost. </a:t>
            </a:r>
          </a:p>
          <a:p>
            <a:r>
              <a:rPr lang="cs-CZ" dirty="0" err="1"/>
              <a:t>Frankl</a:t>
            </a:r>
            <a:r>
              <a:rPr lang="cs-CZ" dirty="0"/>
              <a:t> myšlenkově vychází z </a:t>
            </a:r>
            <a:r>
              <a:rPr lang="cs-CZ" dirty="0" err="1"/>
              <a:t>Heideggera</a:t>
            </a:r>
            <a:r>
              <a:rPr lang="cs-CZ" dirty="0"/>
              <a:t>, smrt je základním fenoménem nutným k tomu, aby Da-</a:t>
            </a:r>
            <a:r>
              <a:rPr lang="cs-CZ" dirty="0" err="1"/>
              <a:t>sein</a:t>
            </a:r>
            <a:r>
              <a:rPr lang="cs-CZ" dirty="0"/>
              <a:t> bylo samo sebou. </a:t>
            </a:r>
          </a:p>
        </p:txBody>
      </p:sp>
    </p:spTree>
    <p:extLst>
      <p:ext uri="{BB962C8B-B14F-4D97-AF65-F5344CB8AC3E}">
        <p14:creationId xmlns:p14="http://schemas.microsoft.com/office/powerpoint/2010/main" val="2448954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4FB541-8596-3C4C-A3E3-6783BF643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0080"/>
            <a:ext cx="10515600" cy="5536883"/>
          </a:xfrm>
        </p:spPr>
        <p:txBody>
          <a:bodyPr>
            <a:normAutofit/>
          </a:bodyPr>
          <a:lstStyle/>
          <a:p>
            <a:r>
              <a:rPr lang="cs-CZ" dirty="0"/>
              <a:t>„Otázka po smyslu života“ je podle </a:t>
            </a:r>
            <a:r>
              <a:rPr lang="cs-CZ" dirty="0" err="1"/>
              <a:t>Frankla</a:t>
            </a:r>
            <a:r>
              <a:rPr lang="cs-CZ" dirty="0"/>
              <a:t> specificky lidskou (na rozdíl od Freuda, který otázku po smyslu považoval za známku neurózy). </a:t>
            </a:r>
          </a:p>
          <a:p>
            <a:r>
              <a:rPr lang="cs-CZ" dirty="0"/>
              <a:t>Tyto otázky jsou spíše odrazem lidského bytí jako takového. </a:t>
            </a:r>
          </a:p>
          <a:p>
            <a:r>
              <a:rPr lang="cs-CZ" dirty="0"/>
              <a:t>Jedině člověk (na rozdíl od zvířat) totiž může svou existenci prožívat jako problematickou. </a:t>
            </a:r>
          </a:p>
          <a:p>
            <a:r>
              <a:rPr lang="cs-CZ" dirty="0"/>
              <a:t>Každý člověk má svůj vlastní smysl života, neexistuje jeden pro všechny lidi. Otázky po smyslu života se ovšem otevírají např. v době dospívání, ale mohou se objevit v souvislosti s nějakou osudovou tragédií nebo zážitkem – hraniční situací. </a:t>
            </a:r>
          </a:p>
          <a:p>
            <a:r>
              <a:rPr lang="cs-CZ" dirty="0"/>
              <a:t>Nemáme smysl života, to život nám dává otázky a my odpovídáme. </a:t>
            </a:r>
          </a:p>
        </p:txBody>
      </p:sp>
    </p:spTree>
    <p:extLst>
      <p:ext uri="{BB962C8B-B14F-4D97-AF65-F5344CB8AC3E}">
        <p14:creationId xmlns:p14="http://schemas.microsoft.com/office/powerpoint/2010/main" val="1017158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6CF989-C2C2-C447-A6EB-3D71D1747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Slast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DB3157-375A-7C48-894F-6B49607F3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Dosahování štěstí (slasti) jako smyslu života – zde se </a:t>
            </a:r>
            <a:r>
              <a:rPr lang="cs-CZ" dirty="0" err="1"/>
              <a:t>Frankl</a:t>
            </a:r>
            <a:r>
              <a:rPr lang="cs-CZ" dirty="0"/>
              <a:t> rozchází s psychoanalýzou. </a:t>
            </a:r>
          </a:p>
          <a:p>
            <a:r>
              <a:rPr lang="cs-CZ" dirty="0"/>
              <a:t>Slast sama není vůdčí motivační silou, nýbrž je důsledkem naplnění smyslu. </a:t>
            </a:r>
          </a:p>
          <a:p>
            <a:r>
              <a:rPr lang="cs-CZ" dirty="0"/>
              <a:t>Vychází z filozofie </a:t>
            </a:r>
            <a:r>
              <a:rPr lang="cs-CZ" dirty="0" err="1"/>
              <a:t>Heideggera</a:t>
            </a:r>
            <a:r>
              <a:rPr lang="cs-CZ" dirty="0"/>
              <a:t>, kde naše bytí – Da-</a:t>
            </a:r>
            <a:r>
              <a:rPr lang="cs-CZ" dirty="0" err="1"/>
              <a:t>sein</a:t>
            </a:r>
            <a:r>
              <a:rPr lang="cs-CZ" dirty="0"/>
              <a:t> – je vnitřně puzeno k tomu opravdu být.</a:t>
            </a:r>
          </a:p>
          <a:p>
            <a:r>
              <a:rPr lang="cs-CZ" dirty="0"/>
              <a:t>Slast – pocit štěstí – přichází jako vedlejší produkt</a:t>
            </a:r>
          </a:p>
          <a:p>
            <a:r>
              <a:rPr lang="cs-CZ" dirty="0"/>
              <a:t>Honit se za slastí přináší životní impotenci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073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FB459F-A177-034C-A193-928F29D3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Hodnoty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ED0990-596E-B747-93D6-FD9A7A31B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Hodnoty tvůrčí – něco, co člověk vytvoří, tj. práce, díla, čin (umění, věda, pečování, ale i zvládnutí svého života); důležité je, aby ten, kdo vytváří tuto hodnotu, se angažoval.</a:t>
            </a:r>
          </a:p>
          <a:p>
            <a:pPr lvl="0"/>
            <a:r>
              <a:rPr lang="cs-CZ" dirty="0"/>
              <a:t>Hodnoty zážitkové – něco, co je samo o sobě krásné, a to nás obohacuje (četba, poslech hudby, setkání s druhým člověkem), přináší zážitek a obohacuje, angažovanost není až tak potřebná.</a:t>
            </a:r>
          </a:p>
          <a:p>
            <a:r>
              <a:rPr lang="cs-CZ" dirty="0"/>
              <a:t>Hodnoty postojové – vyjadřují to, jak člověk dovede zacházet s utrpením, a to, jak se </a:t>
            </a:r>
          </a:p>
        </p:txBody>
      </p:sp>
    </p:spTree>
    <p:extLst>
      <p:ext uri="{BB962C8B-B14F-4D97-AF65-F5344CB8AC3E}">
        <p14:creationId xmlns:p14="http://schemas.microsoft.com/office/powerpoint/2010/main" val="3154200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28E8DA-4AB5-B24B-9445-730D8A688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Paradoxní intence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778C5C-1991-E64D-A4E9-4447EF4D8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Technika vychází z předpokladu, že člověku nejde o moc nebo slast, ale o uskutečnění smyslu. </a:t>
            </a:r>
          </a:p>
          <a:p>
            <a:r>
              <a:rPr lang="cs-CZ" dirty="0"/>
              <a:t>Podstatou lidské existence je schopnost </a:t>
            </a:r>
            <a:r>
              <a:rPr lang="cs-CZ" dirty="0" err="1"/>
              <a:t>sebetranscendence</a:t>
            </a:r>
            <a:r>
              <a:rPr lang="cs-CZ" dirty="0"/>
              <a:t>, která ale vyžaduje schopnost </a:t>
            </a:r>
            <a:r>
              <a:rPr lang="cs-CZ" dirty="0" err="1"/>
              <a:t>sebedistance</a:t>
            </a:r>
            <a:r>
              <a:rPr lang="cs-CZ" dirty="0"/>
              <a:t>. </a:t>
            </a:r>
          </a:p>
          <a:p>
            <a:r>
              <a:rPr lang="cs-CZ" dirty="0"/>
              <a:t>Principem paradoxní intence je, že se člověk od symptomu distancuje tím, že se mu vysměje – vítá jej, očekává. </a:t>
            </a:r>
          </a:p>
          <a:p>
            <a:r>
              <a:rPr lang="cs-CZ" dirty="0"/>
              <a:t>Humor umožňuje nový náhled, napětí je uvolněno originálním způsobem, následuje osvobozující smích v napjaté situaci. </a:t>
            </a:r>
          </a:p>
        </p:txBody>
      </p:sp>
    </p:spTree>
    <p:extLst>
      <p:ext uri="{BB962C8B-B14F-4D97-AF65-F5344CB8AC3E}">
        <p14:creationId xmlns:p14="http://schemas.microsoft.com/office/powerpoint/2010/main" val="695636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B9A07D-2AAB-4EB5-B547-93B76122D7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Humanistické teorie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B52DCC7-0383-4FCA-AD5C-97A919CC9A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492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0D4BB-4352-2F49-B5D5-DB22C3FAE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Dereflexe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842FC2-7435-3146-BA5D-6967FE285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Tato technika pracuje na principu „za štěstím nelze jít, štěstí přichází samo jako přidaná hodnota“. </a:t>
            </a:r>
          </a:p>
          <a:p>
            <a:r>
              <a:rPr lang="cs-CZ" dirty="0"/>
              <a:t>Čím více se člověk zaměřuje na cíl, tím více mu cíl uniká. Přehnané usilování plus nadměrné sebepozorování rovná se nadměrné vnitřní rozebírání problému, což vede k duševní blokádě. </a:t>
            </a:r>
          </a:p>
          <a:p>
            <a:r>
              <a:rPr lang="cs-CZ" dirty="0" err="1"/>
              <a:t>Frankl</a:t>
            </a:r>
            <a:r>
              <a:rPr lang="cs-CZ" dirty="0"/>
              <a:t> hovoří o sexuálně-erotickém vzorci, protože tento chybný postoj je nejzřetelněji patrný právě u sexuálních poruch (lze ale vztáhnout i na jiné typy neuróz). </a:t>
            </a:r>
          </a:p>
          <a:p>
            <a:r>
              <a:rPr lang="cs-CZ" dirty="0"/>
              <a:t>Sex jako výkon, místo – sex jako setkání. </a:t>
            </a:r>
          </a:p>
        </p:txBody>
      </p:sp>
    </p:spTree>
    <p:extLst>
      <p:ext uri="{BB962C8B-B14F-4D97-AF65-F5344CB8AC3E}">
        <p14:creationId xmlns:p14="http://schemas.microsoft.com/office/powerpoint/2010/main" val="1060919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7A954D-29F2-0C4F-8767-96835F0C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Existencionální – vůle po smyslu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D92F82-3E41-4D44-ADE1-C63A999DD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Hodnoty tvůrčí – něco, co člověk vytvoří, tj. práce, díla, čin (umění, věda, pečování, ale i zvládnutí svého života); důležité je, aby ten, kdo vytváří tuto hodnotu, se angažoval.</a:t>
            </a:r>
          </a:p>
          <a:p>
            <a:pPr lvl="0"/>
            <a:r>
              <a:rPr lang="cs-CZ" dirty="0"/>
              <a:t>Hodnoty zážitkové – něco, co je samo o sobě krásné, a to nás obohacuje (četba, poslech hudby, setkání s druhým člověkem), přináší zážitek a obohacuje, angažovanost není až tak potřebná.</a:t>
            </a:r>
          </a:p>
          <a:p>
            <a:r>
              <a:rPr lang="cs-CZ"/>
              <a:t>Hodnoty postojové – vyjadřují to, jak člověk dovede zacházet s utrpením, a to, jak 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0937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D64AAB-EF56-7445-A943-7C2A45FC9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Přínos pro praxi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7A481B-B70E-1F4E-BAD7-128078541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Práce s lidmi, kteří chtějí až moc změnu</a:t>
            </a:r>
          </a:p>
          <a:p>
            <a:r>
              <a:rPr lang="cs-CZ" dirty="0"/>
              <a:t>Chtění je zablokuje</a:t>
            </a:r>
          </a:p>
          <a:p>
            <a:r>
              <a:rPr lang="cs-CZ" dirty="0"/>
              <a:t>Musíš se snažit</a:t>
            </a:r>
          </a:p>
          <a:p>
            <a:r>
              <a:rPr lang="cs-CZ" dirty="0"/>
              <a:t>Místo stačí se dívat jinam</a:t>
            </a:r>
          </a:p>
        </p:txBody>
      </p:sp>
    </p:spTree>
    <p:extLst>
      <p:ext uri="{BB962C8B-B14F-4D97-AF65-F5344CB8AC3E}">
        <p14:creationId xmlns:p14="http://schemas.microsoft.com/office/powerpoint/2010/main" val="1278510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C4FF95-CFFB-9640-9A18-192ACE12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Psychoanalytické směry – Freud, Jung, </a:t>
            </a:r>
            <a:r>
              <a:rPr lang="cs-CZ" dirty="0" err="1"/>
              <a:t>Erikson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7DBF47-3B38-2643-9261-23A64392A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1450" y="1936531"/>
            <a:ext cx="2499360" cy="4351338"/>
          </a:xfrm>
        </p:spPr>
        <p:txBody>
          <a:bodyPr/>
          <a:lstStyle/>
          <a:p>
            <a:r>
              <a:rPr lang="cs-CZ" dirty="0"/>
              <a:t>Archetypy</a:t>
            </a:r>
          </a:p>
          <a:p>
            <a:r>
              <a:rPr lang="cs-CZ" dirty="0"/>
              <a:t>Stařec – muž</a:t>
            </a:r>
          </a:p>
          <a:p>
            <a:r>
              <a:rPr lang="cs-CZ" dirty="0"/>
              <a:t>Žena</a:t>
            </a:r>
          </a:p>
          <a:p>
            <a:r>
              <a:rPr lang="cs-CZ" dirty="0"/>
              <a:t>Persona </a:t>
            </a:r>
          </a:p>
          <a:p>
            <a:r>
              <a:rPr lang="cs-CZ" dirty="0"/>
              <a:t>Stín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ECA33A-BAD5-2D41-A73C-81FC97469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316" y="1941339"/>
            <a:ext cx="4774484" cy="3580863"/>
          </a:xfrm>
          <a:prstGeom prst="rect">
            <a:avLst/>
          </a:prstGeom>
        </p:spPr>
      </p:pic>
      <p:pic>
        <p:nvPicPr>
          <p:cNvPr id="5" name="Zástupný obsah 3">
            <a:extLst>
              <a:ext uri="{FF2B5EF4-FFF2-40B4-BE49-F238E27FC236}">
                <a16:creationId xmlns:a16="http://schemas.microsoft.com/office/drawing/2014/main" id="{F55C82F2-BBD1-B943-B338-00118204B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0663"/>
            <a:ext cx="3795339" cy="386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26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7449B7-A749-4546-BCE5-85C8E674B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psychoanalytických směrů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283E0F-9140-EE4B-96E8-ABE837BAE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Nevědomé učinit vědomým</a:t>
            </a:r>
          </a:p>
          <a:p>
            <a:r>
              <a:rPr lang="cs-CZ" dirty="0"/>
              <a:t>Uzavřít neuzavřená vývojová stádia</a:t>
            </a:r>
          </a:p>
          <a:p>
            <a:r>
              <a:rPr lang="cs-CZ" dirty="0"/>
              <a:t>Posílit schopnost vyrovnat s požadavky společnosti</a:t>
            </a:r>
          </a:p>
        </p:txBody>
      </p:sp>
    </p:spTree>
    <p:extLst>
      <p:ext uri="{BB962C8B-B14F-4D97-AF65-F5344CB8AC3E}">
        <p14:creationId xmlns:p14="http://schemas.microsoft.com/office/powerpoint/2010/main" val="1863442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522182-E449-5948-BA11-5342E916A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Humanistiské</a:t>
            </a:r>
            <a:r>
              <a:rPr lang="cs-CZ" dirty="0"/>
              <a:t> směry – psyché, duše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41BFA2-1178-AF40-8DA9-CCDA31DEE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532" y="2011679"/>
            <a:ext cx="3138268" cy="4165283"/>
          </a:xfrm>
        </p:spPr>
        <p:txBody>
          <a:bodyPr/>
          <a:lstStyle/>
          <a:p>
            <a:r>
              <a:rPr lang="cs-CZ"/>
              <a:t>Berne - hry</a:t>
            </a:r>
          </a:p>
          <a:p>
            <a:r>
              <a:rPr lang="cs-CZ" dirty="0" err="1"/>
              <a:t>Rogers</a:t>
            </a:r>
            <a:r>
              <a:rPr lang="cs-CZ" dirty="0"/>
              <a:t> – mám potenciál změny</a:t>
            </a:r>
          </a:p>
          <a:p>
            <a:r>
              <a:rPr lang="cs-CZ" dirty="0"/>
              <a:t>Osobnost je stále v procesu změny</a:t>
            </a:r>
          </a:p>
          <a:p>
            <a:r>
              <a:rPr lang="cs-CZ" dirty="0" err="1"/>
              <a:t>Harris</a:t>
            </a:r>
            <a:endParaRPr lang="cs-CZ" dirty="0"/>
          </a:p>
        </p:txBody>
      </p:sp>
      <p:pic>
        <p:nvPicPr>
          <p:cNvPr id="5" name="Zástupný obsah 3">
            <a:extLst>
              <a:ext uri="{FF2B5EF4-FFF2-40B4-BE49-F238E27FC236}">
                <a16:creationId xmlns:a16="http://schemas.microsoft.com/office/drawing/2014/main" id="{04818891-AE1E-FE45-916B-7849BFAEB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85" y="1433891"/>
            <a:ext cx="4139124" cy="472548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1B928C3-7674-074F-9188-B401F47C4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309" y="1690688"/>
            <a:ext cx="3605322" cy="38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58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4E313E-5062-4135-8DC7-5D222C6E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Profesionální vztah – s kým pracuji (přenos)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2E3E9A-AF77-4D16-8033-6AF05CA03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610"/>
            <a:ext cx="10515600" cy="5041265"/>
          </a:xfrm>
        </p:spPr>
        <p:txBody>
          <a:bodyPr>
            <a:normAutofit/>
          </a:bodyPr>
          <a:lstStyle/>
          <a:p>
            <a:r>
              <a:rPr lang="cs-CZ" dirty="0"/>
              <a:t>Profesionální vztah je vše co uspořádává a rámuje setkání dvou lidí, jeden je pomáhající pracovník, druhý je příjemce pomoci. </a:t>
            </a:r>
          </a:p>
          <a:p>
            <a:r>
              <a:rPr lang="cs-CZ" dirty="0"/>
              <a:t>Vztah přenosový a </a:t>
            </a:r>
            <a:r>
              <a:rPr lang="cs-CZ" dirty="0" err="1"/>
              <a:t>protipřenosový</a:t>
            </a:r>
            <a:r>
              <a:rPr lang="cs-CZ" dirty="0"/>
              <a:t> </a:t>
            </a:r>
          </a:p>
          <a:p>
            <a:r>
              <a:rPr lang="cs-CZ" dirty="0"/>
              <a:t>Přenos - přenášení minulých vztahů, zkušeností, zážitků do vztahu k terapeutovi v přítomnosti </a:t>
            </a:r>
          </a:p>
          <a:p>
            <a:r>
              <a:rPr lang="cs-CZ" dirty="0"/>
              <a:t>Protipřenos – „terapeut je také člověk“. Klient představuje nějaký nevyřešený aspekt významného vztahu v terapeutově životě </a:t>
            </a:r>
          </a:p>
          <a:p>
            <a:r>
              <a:rPr lang="cs-CZ" dirty="0"/>
              <a:t>Psychoanalýza vznikla v období rozvoje </a:t>
            </a:r>
            <a:r>
              <a:rPr lang="cs-CZ" dirty="0" err="1"/>
              <a:t>biomedicínckého</a:t>
            </a:r>
            <a:r>
              <a:rPr lang="cs-CZ" dirty="0"/>
              <a:t> přístupu (medicína zachází s tělem, psychoanalýza z duší, sociální práce se sociální situací klienta - pozoruje, vysvětluje, o objektu léčby ví profesionál víc než klient sám)</a:t>
            </a:r>
          </a:p>
        </p:txBody>
      </p:sp>
    </p:spTree>
    <p:extLst>
      <p:ext uri="{BB962C8B-B14F-4D97-AF65-F5344CB8AC3E}">
        <p14:creationId xmlns:p14="http://schemas.microsoft.com/office/powerpoint/2010/main" val="910291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6A48BC-5124-4197-B254-B18D2C1ED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Existencionalismus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45A798-5970-4318-B664-B469F611B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rozumím svému bytí?</a:t>
            </a:r>
          </a:p>
          <a:p>
            <a:r>
              <a:rPr lang="cs-CZ" dirty="0"/>
              <a:t>Tím se stávám – chudák, šťastný, nemohoucí změnit osud</a:t>
            </a:r>
          </a:p>
          <a:p>
            <a:r>
              <a:rPr lang="cs-CZ" dirty="0"/>
              <a:t>Ve vleku systému</a:t>
            </a:r>
          </a:p>
        </p:txBody>
      </p:sp>
    </p:spTree>
    <p:extLst>
      <p:ext uri="{BB962C8B-B14F-4D97-AF65-F5344CB8AC3E}">
        <p14:creationId xmlns:p14="http://schemas.microsoft.com/office/powerpoint/2010/main" val="2414575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A0E0C-68BA-4817-B612-CDF22219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rozumí členové rodiny sobě?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387FF5-8744-4CAA-BFA1-853674DC3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6045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konstruktivismus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E3B74E7-908E-4F3C-B421-871A0BB23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68" y="1286933"/>
            <a:ext cx="9541932" cy="4890030"/>
          </a:xfrm>
        </p:spPr>
      </p:pic>
    </p:spTree>
    <p:extLst>
      <p:ext uri="{BB962C8B-B14F-4D97-AF65-F5344CB8AC3E}">
        <p14:creationId xmlns:p14="http://schemas.microsoft.com/office/powerpoint/2010/main" val="263741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834B1-E26B-3C4A-9893-ABF22B601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Východiska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399579-169E-5A4F-A81A-5499B4313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Člověk je jedinečná svobodná bytost</a:t>
            </a:r>
          </a:p>
          <a:p>
            <a:r>
              <a:rPr lang="cs-CZ" dirty="0"/>
              <a:t>Člověk je vnímán v celostním přístupu – tělo, psyché, duše – výzva pro zdravotní sociální práci</a:t>
            </a:r>
          </a:p>
          <a:p>
            <a:r>
              <a:rPr lang="cs-CZ" dirty="0"/>
              <a:t>Přítomnost – tady a teď</a:t>
            </a:r>
          </a:p>
          <a:p>
            <a:r>
              <a:rPr lang="cs-CZ" dirty="0"/>
              <a:t>Vůle ke smyslu – základní otázky jsou spjaty s hodnotami – duševní rozměr</a:t>
            </a:r>
          </a:p>
        </p:txBody>
      </p:sp>
    </p:spTree>
    <p:extLst>
      <p:ext uri="{BB962C8B-B14F-4D97-AF65-F5344CB8AC3E}">
        <p14:creationId xmlns:p14="http://schemas.microsoft.com/office/powerpoint/2010/main" val="3947638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4B984A-D578-7E42-B0F6-514106D54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75318C-1E63-0947-BB5D-246FD19FC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Etiketizační</a:t>
            </a:r>
            <a:endParaRPr lang="cs-CZ" dirty="0"/>
          </a:p>
          <a:p>
            <a:r>
              <a:rPr lang="cs-CZ" dirty="0"/>
              <a:t>KBT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90091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714C2D-D0AE-41B7-8EA1-BA8B24DF8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7F98B3-A03A-4534-91D1-483681225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Každému je vlastní „společenský cit“, každý rozvíjí svůj životní plán, cílem je dosáhnout vlastní hodnoty. Charakter člověka není geneticky daný, vytváří se v průběhu života ve tvořivém procesu, který probíhá v interakcích s prostředím. </a:t>
            </a:r>
          </a:p>
          <a:p>
            <a:r>
              <a:rPr lang="cs-CZ" dirty="0"/>
              <a:t>Zdravé sebehodnocení – respektování sociálního kontextu a reality.</a:t>
            </a:r>
          </a:p>
          <a:p>
            <a:r>
              <a:rPr lang="cs-CZ" dirty="0"/>
              <a:t>Nezdravé sebehodnocení – fiktivní sebepojetí a fiktivní převaha (nepřiměřeně kritický k ostatním, neadekvátně se prosazuje, subjektivní pocit méněcennosti. </a:t>
            </a:r>
          </a:p>
        </p:txBody>
      </p:sp>
    </p:spTree>
    <p:extLst>
      <p:ext uri="{BB962C8B-B14F-4D97-AF65-F5344CB8AC3E}">
        <p14:creationId xmlns:p14="http://schemas.microsoft.com/office/powerpoint/2010/main" val="1321568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D2F338-3121-425B-9DCD-AFB9D5C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CC196C-1636-4889-91C1-7585B978A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Diagnostika : </a:t>
            </a:r>
          </a:p>
          <a:p>
            <a:r>
              <a:rPr lang="cs-CZ" dirty="0"/>
              <a:t>Tělesný a zdravotní stav </a:t>
            </a:r>
          </a:p>
          <a:p>
            <a:r>
              <a:rPr lang="cs-CZ"/>
              <a:t>Struktura </a:t>
            </a:r>
            <a:r>
              <a:rPr lang="cs-CZ" dirty="0"/>
              <a:t>rodiny, konstelace sourozenců (pořadí, pohlaví</a:t>
            </a:r>
            <a:r>
              <a:rPr lang="cs-CZ"/>
              <a:t>) </a:t>
            </a:r>
          </a:p>
          <a:p>
            <a:r>
              <a:rPr lang="cs-CZ"/>
              <a:t>Socioekonomické </a:t>
            </a:r>
            <a:r>
              <a:rPr lang="cs-CZ" dirty="0"/>
              <a:t>podmínky Vztahy v rodině Symptomatika, obtíže, problémy dnes: pedagogicko-psychologické poradenství sociální poradenství Psychoanalýza se zaměřuje na intrapsychický konflikt (vnitřní konflikt mezi jednotlivými instancemi duše), nikoli na konflikty interpersonální. Řada motivačních a konfliktových sil působí původně na nevědomé úrovni. Ve vývoji člověka hrají rozhodující roli rané zkušenosti a vztahy k rodičům a důležitým ostatním – vztažným postavám z dětství. Člověk se brání přes úzkostí, která pramení z ohrožení jeho sebepojetí, (nevědomými) obrannými mechanismy. </a:t>
            </a:r>
          </a:p>
        </p:txBody>
      </p:sp>
    </p:spTree>
    <p:extLst>
      <p:ext uri="{BB962C8B-B14F-4D97-AF65-F5344CB8AC3E}">
        <p14:creationId xmlns:p14="http://schemas.microsoft.com/office/powerpoint/2010/main" val="40075180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2B2D87-898E-42DA-B962-78DBA56D8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4340"/>
            <a:ext cx="10515600" cy="5742623"/>
          </a:xfrm>
        </p:spPr>
        <p:txBody>
          <a:bodyPr/>
          <a:lstStyle/>
          <a:p>
            <a:r>
              <a:rPr lang="cs-CZ" dirty="0"/>
              <a:t>Od klienta se při léčbě chtějí volné asociace (má říkat, co ho napadá) od terapeuta se chtějí interpretace (výklad řešeného v daném teoretickém rámci) </a:t>
            </a:r>
          </a:p>
          <a:p>
            <a:r>
              <a:rPr lang="cs-CZ" dirty="0"/>
              <a:t>Klient přenáší na osobu analytika zkušenosti ze vztahů s „důležitými ostatními“ Ze svého dětství, analytik jednak reaguje na pacientův přenos, jednak sám přenáší na osobu klienta vztahy s „důležitými ostatními“ ze svého dětství. </a:t>
            </a:r>
          </a:p>
          <a:p>
            <a:r>
              <a:rPr lang="cs-CZ" dirty="0"/>
              <a:t>Analýza přenosu a protipřenosu léčí a tvoří základ psychoanalytické metody. Z hlediska psychoanalýzy je člověk zdravý, pokud je sám sebou a přijímá sám sebe i se svými motivy (ty nemusejí být vždy ušlechtilé). „Miluj svého démona“</a:t>
            </a:r>
          </a:p>
          <a:p>
            <a:r>
              <a:rPr lang="cs-CZ" dirty="0"/>
              <a:t>Vztah mezi terapeutem a klientem (PSA propracovala, důraz, přebírá za něj zodpovědnost). </a:t>
            </a:r>
          </a:p>
        </p:txBody>
      </p:sp>
    </p:spTree>
    <p:extLst>
      <p:ext uri="{BB962C8B-B14F-4D97-AF65-F5344CB8AC3E}">
        <p14:creationId xmlns:p14="http://schemas.microsoft.com/office/powerpoint/2010/main" val="23837064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C3DAED-B45A-4607-B2AC-8A8E12C80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Psychosociální koncept sociální práce (poč. 20. stol.)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249167-3DFD-4D9B-8905-6DF8A4ACC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Soc. pracovníci se nezajímají tolik o vnější okolnosti, ale snaží se o pochopení osobnosti klienta. </a:t>
            </a:r>
          </a:p>
          <a:p>
            <a:r>
              <a:rPr lang="cs-CZ" dirty="0"/>
              <a:t>Důraz na minulost klienta, hlavně rané dětství a v něm zformované rodinné vztahy. Vztah mezi pracovníkem a klientem </a:t>
            </a:r>
          </a:p>
          <a:p>
            <a:r>
              <a:rPr lang="cs-CZ" dirty="0"/>
              <a:t>Psychosociální přístup klade důraz na stanovení diagnózy a vztah klienta a soc. pracovníka. </a:t>
            </a:r>
          </a:p>
          <a:p>
            <a:r>
              <a:rPr lang="cs-CZ" dirty="0"/>
              <a:t>Cílem intervence je souběžné řešení problémů v prostředí a posilování vnitřní rovnováhy intrapsychických sil. Základními prostředky jsou  </a:t>
            </a:r>
          </a:p>
          <a:p>
            <a:r>
              <a:rPr lang="cs-CZ" dirty="0"/>
              <a:t>„</a:t>
            </a:r>
            <a:r>
              <a:rPr lang="cs-CZ" dirty="0" err="1"/>
              <a:t>klarifikace</a:t>
            </a:r>
            <a:r>
              <a:rPr lang="cs-CZ" dirty="0"/>
              <a:t>“ - vedení klienta k jasnému vnímání externí reality </a:t>
            </a:r>
          </a:p>
          <a:p>
            <a:r>
              <a:rPr lang="cs-CZ" dirty="0"/>
              <a:t>„poskytování vhledu“ - vedení k jasnému vnímání vnitřní reality</a:t>
            </a:r>
          </a:p>
        </p:txBody>
      </p:sp>
    </p:spTree>
    <p:extLst>
      <p:ext uri="{BB962C8B-B14F-4D97-AF65-F5344CB8AC3E}">
        <p14:creationId xmlns:p14="http://schemas.microsoft.com/office/powerpoint/2010/main" val="2698467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FCDDB9-6934-448D-B1AE-5E3E71DCC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34CE5F-D435-4C49-9633-8EF39122B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Cílem sociálního pracovníka je: </a:t>
            </a:r>
          </a:p>
          <a:p>
            <a:pPr marL="514350" indent="-514350">
              <a:buAutoNum type="arabicParenR"/>
            </a:pPr>
            <a:r>
              <a:rPr lang="cs-CZ" dirty="0"/>
              <a:t>pomoci klientům v reflexi sebe samých </a:t>
            </a:r>
          </a:p>
          <a:p>
            <a:pPr marL="514350" indent="-514350">
              <a:buAutoNum type="arabicParenR"/>
            </a:pPr>
            <a:r>
              <a:rPr lang="cs-CZ" dirty="0"/>
              <a:t>odhalit význam, který pro ně může daná situace mít </a:t>
            </a:r>
          </a:p>
          <a:p>
            <a:pPr marL="514350" indent="-514350">
              <a:buAutoNum type="arabicParenR"/>
            </a:pPr>
            <a:r>
              <a:rPr lang="cs-CZ" dirty="0"/>
              <a:t>pochopit, jak na ně jejich interpretace světa a zkušeností na ně zpětně působí. </a:t>
            </a:r>
          </a:p>
          <a:p>
            <a:pPr marL="514350" indent="-514350">
              <a:buAutoNum type="arabicParenR"/>
            </a:pPr>
            <a:r>
              <a:rPr lang="cs-CZ" dirty="0"/>
              <a:t>Tyto teorie předpokládají, že názory, postoje a interpretace každého jednotlivce jsou platné a cenné. Je zde spíše prosazován pohled </a:t>
            </a:r>
            <a:r>
              <a:rPr lang="cs-CZ" b="1" dirty="0"/>
              <a:t>subjektivního</a:t>
            </a:r>
            <a:r>
              <a:rPr lang="cs-CZ" dirty="0"/>
              <a:t> chápání situace než snaha o objektivizaci problému či situace. </a:t>
            </a:r>
          </a:p>
          <a:p>
            <a:pPr marL="514350" indent="-514350">
              <a:buAutoNum type="arabicParenR"/>
            </a:pPr>
            <a:r>
              <a:rPr lang="cs-CZ" dirty="0"/>
              <a:t>Další charakteristikou těchto teorií je, že postoje a situace, které klient nechápe jako problém, svědčí o zdravém potenciálu stejně tak jako o možnosti žádoucí změny. </a:t>
            </a:r>
          </a:p>
          <a:p>
            <a:pPr marL="514350" indent="-514350">
              <a:buAutoNum type="arabicParenR"/>
            </a:pPr>
            <a:r>
              <a:rPr lang="cs-CZ" dirty="0"/>
              <a:t>Klient je chápán jako partner spíš než jako pacient. Pracovník vychází z toho, že klient je nejlepším expertem na svůj život.</a:t>
            </a:r>
          </a:p>
        </p:txBody>
      </p:sp>
    </p:spTree>
    <p:extLst>
      <p:ext uri="{BB962C8B-B14F-4D97-AF65-F5344CB8AC3E}">
        <p14:creationId xmlns:p14="http://schemas.microsoft.com/office/powerpoint/2010/main" val="158323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258EA0-566A-6142-B679-F6D551A1F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Transakční analýza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49FB1D-DC87-8647-9FE6-57E3F327F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Disponuje vlastní, jasně danou terminologií, která by měla být všem dobře pochopitelná a nezaměnitelná. </a:t>
            </a:r>
          </a:p>
          <a:p>
            <a:r>
              <a:rPr lang="cs-CZ" dirty="0"/>
              <a:t>Rozvíjí rozlišení tří základních komunikačních a osobnostních rovin (ego-stavů): </a:t>
            </a:r>
            <a:r>
              <a:rPr lang="cs-CZ" b="1" dirty="0"/>
              <a:t>Rodič</a:t>
            </a:r>
            <a:r>
              <a:rPr lang="cs-CZ" dirty="0"/>
              <a:t>, </a:t>
            </a:r>
            <a:r>
              <a:rPr lang="cs-CZ" b="1" dirty="0"/>
              <a:t>Dospělý</a:t>
            </a:r>
            <a:r>
              <a:rPr lang="cs-CZ" dirty="0"/>
              <a:t> a </a:t>
            </a:r>
            <a:r>
              <a:rPr lang="cs-CZ" b="1" dirty="0"/>
              <a:t>Dítě</a:t>
            </a:r>
            <a:r>
              <a:rPr lang="cs-CZ" dirty="0"/>
              <a:t>. </a:t>
            </a:r>
          </a:p>
          <a:p>
            <a:r>
              <a:rPr lang="cs-CZ" dirty="0"/>
              <a:t>Vychází z Freudovy teorie osobnosti</a:t>
            </a:r>
          </a:p>
          <a:p>
            <a:r>
              <a:rPr lang="cs-CZ" dirty="0"/>
              <a:t>Utvářejí se v raných fázích života jedince a ovlivňují celý jeho zbytek. V každém jedinci jsou tyto tři typy v nějakém poměru zkombinovány a záleží na tom, který převládá.</a:t>
            </a:r>
          </a:p>
          <a:p>
            <a:r>
              <a:rPr lang="cs-CZ" dirty="0"/>
              <a:t>Transakční analýza se zabývá rozborem komunikace (transakcemi) mezi jednotlivými osobami a vnitřní dynamikou intelektuální a emocionální složky osobnosti, nacházejících se v jednom z výše uvedených ego-stavů. </a:t>
            </a:r>
          </a:p>
        </p:txBody>
      </p:sp>
    </p:spTree>
    <p:extLst>
      <p:ext uri="{BB962C8B-B14F-4D97-AF65-F5344CB8AC3E}">
        <p14:creationId xmlns:p14="http://schemas.microsoft.com/office/powerpoint/2010/main" val="3354147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E2BB6-4FBA-7B47-B39F-6A860D500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Motivace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227686-D52C-8542-A173-DC6782E5A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Hlad po struktuře</a:t>
            </a:r>
            <a:r>
              <a:rPr lang="cs-CZ" dirty="0"/>
              <a:t> – projevuje se v potřebě strukturalizace času a životního prostoru. Co nejvyšší míra strukturalizace nás má ochránit před strachem z neznámého (osudu, prostředí).</a:t>
            </a:r>
          </a:p>
          <a:p>
            <a:r>
              <a:rPr lang="cs-CZ" b="1" dirty="0"/>
              <a:t>Hlad po pozici</a:t>
            </a:r>
            <a:r>
              <a:rPr lang="cs-CZ" dirty="0"/>
              <a:t> – je tendence zůstávat ve stejných, </a:t>
            </a:r>
            <a:r>
              <a:rPr lang="cs-CZ" i="1" dirty="0"/>
              <a:t>zajetých</a:t>
            </a:r>
            <a:r>
              <a:rPr lang="cs-CZ" dirty="0"/>
              <a:t> životních (pracovních, sociálních) pozicích a to i když jsou nepohodlné a neproduktivní. Pozice mohou být určeny zvnitřněnými životními scénáři a posíleny sociálním okolím, které očekává reakce určitého typu. </a:t>
            </a:r>
          </a:p>
          <a:p>
            <a:r>
              <a:rPr lang="cs-CZ" b="1" dirty="0"/>
              <a:t>Hlad po podnětech</a:t>
            </a:r>
            <a:r>
              <a:rPr lang="cs-CZ" dirty="0"/>
              <a:t> – se projevuje vyhledáváním pohlazení toho typu, jež jsou pro nás uspokojující.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0244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59996C-23E8-004D-B243-6C5F81D68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 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52DAB6-5E9E-BA4E-9673-FC39587AE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Zdravý pozitivní rozvoj osobnosti:</a:t>
            </a:r>
          </a:p>
          <a:p>
            <a:r>
              <a:rPr lang="cs-CZ" dirty="0"/>
              <a:t>spontánního, přirozeného, autonomního chování a navazování důvěrných vztahů</a:t>
            </a:r>
          </a:p>
          <a:p>
            <a:r>
              <a:rPr lang="cs-CZ" dirty="0"/>
              <a:t>jasné nemanipulativní komunikace bez zažitých vzorců </a:t>
            </a:r>
            <a:r>
              <a:rPr lang="cs-CZ" i="1" dirty="0"/>
              <a:t>her</a:t>
            </a:r>
            <a:r>
              <a:rPr lang="cs-CZ" dirty="0"/>
              <a:t>.</a:t>
            </a:r>
          </a:p>
          <a:p>
            <a:r>
              <a:rPr lang="cs-CZ" dirty="0"/>
              <a:t>plně prožít přítomnou chvíli tady a teď</a:t>
            </a:r>
          </a:p>
          <a:p>
            <a:r>
              <a:rPr lang="cs-CZ" dirty="0"/>
              <a:t>vyjádřit srozumitelně vlastní pocity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0101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D8334-B397-495F-8904-1FA603E44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Transakce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08466FF-B117-914F-8E01-1B98BBE4A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7450" y="1277144"/>
            <a:ext cx="5600699" cy="56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6643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</TotalTime>
  <Words>2475</Words>
  <Application>Microsoft Office PowerPoint</Application>
  <PresentationFormat>Širokoúhlá obrazovka</PresentationFormat>
  <Paragraphs>188</Paragraphs>
  <Slides>44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Motiv Office</vt:lpstr>
      <vt:lpstr>Psychoanalytické směry </vt:lpstr>
      <vt:lpstr>Humanismus v SP</vt:lpstr>
      <vt:lpstr>Humanistické teorie</vt:lpstr>
      <vt:lpstr>Východiska </vt:lpstr>
      <vt:lpstr>Prezentace aplikace PowerPoint</vt:lpstr>
      <vt:lpstr>Transakční analýza</vt:lpstr>
      <vt:lpstr>Motivace </vt:lpstr>
      <vt:lpstr>Cíl TA</vt:lpstr>
      <vt:lpstr>Transakce </vt:lpstr>
      <vt:lpstr>Transakce v praxi</vt:lpstr>
      <vt:lpstr>Reflektující tým</vt:lpstr>
      <vt:lpstr>Konflikt rolí</vt:lpstr>
      <vt:lpstr>Teorie her – E.Berne</vt:lpstr>
      <vt:lpstr>C. Rogers</vt:lpstr>
      <vt:lpstr>Prezentace aplikace PowerPoint</vt:lpstr>
      <vt:lpstr>Prezentace aplikace PowerPoint</vt:lpstr>
      <vt:lpstr>Harris</vt:lpstr>
      <vt:lpstr>1.11</vt:lpstr>
      <vt:lpstr>Maslow – nemohu přeskočit potřeby </vt:lpstr>
      <vt:lpstr>Týmy </vt:lpstr>
      <vt:lpstr>Prezentace aplikace PowerPoint</vt:lpstr>
      <vt:lpstr>Humanistické a existencionální</vt:lpstr>
      <vt:lpstr>Frankl - logoterapie</vt:lpstr>
      <vt:lpstr>Svoboda </vt:lpstr>
      <vt:lpstr>Prezentace aplikace PowerPoint</vt:lpstr>
      <vt:lpstr>Prezentace aplikace PowerPoint</vt:lpstr>
      <vt:lpstr>Slast </vt:lpstr>
      <vt:lpstr>Hodnoty </vt:lpstr>
      <vt:lpstr>Paradoxní intence</vt:lpstr>
      <vt:lpstr>Dereflexe </vt:lpstr>
      <vt:lpstr>Existencionální – vůle po smyslu</vt:lpstr>
      <vt:lpstr>Přínos pro praxi</vt:lpstr>
      <vt:lpstr>Psychoanalytické směry – Freud, Jung, Erikson</vt:lpstr>
      <vt:lpstr>Cíle psychoanalytických směrů</vt:lpstr>
      <vt:lpstr>Humanistiské směry – psyché, duše</vt:lpstr>
      <vt:lpstr>Profesionální vztah – s kým pracuji (přenos)</vt:lpstr>
      <vt:lpstr>Existencionalismus </vt:lpstr>
      <vt:lpstr>Jak rozumí členové rodiny sobě?</vt:lpstr>
      <vt:lpstr>Sociální konstruktivismus</vt:lpstr>
      <vt:lpstr>Prezentace aplikace PowerPoint</vt:lpstr>
      <vt:lpstr>Prezentace aplikace PowerPoint</vt:lpstr>
      <vt:lpstr>Prezentace aplikace PowerPoint</vt:lpstr>
      <vt:lpstr>Prezentace aplikace PowerPoint</vt:lpstr>
      <vt:lpstr>Psychosociální koncept sociální práce (poč. 20. stol.)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Psychoanalytické směry</dc:title>
  <dc:creator>Petr Fabián</dc:creator>
  <cp:lastModifiedBy>Petr Fabián</cp:lastModifiedBy>
  <cp:revision>43</cp:revision>
  <dcterms:created xsi:type="dcterms:W3CDTF">2022-03-10T06:59:17Z</dcterms:created>
  <dcterms:modified xsi:type="dcterms:W3CDTF">2024-01-30T11:19:30Z</dcterms:modified>
</cp:coreProperties>
</file>