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57" r:id="rId3"/>
    <p:sldId id="279" r:id="rId4"/>
    <p:sldId id="358" r:id="rId5"/>
    <p:sldId id="268" r:id="rId6"/>
    <p:sldId id="359" r:id="rId7"/>
    <p:sldId id="360" r:id="rId8"/>
    <p:sldId id="361" r:id="rId9"/>
    <p:sldId id="366" r:id="rId10"/>
    <p:sldId id="367" r:id="rId11"/>
    <p:sldId id="368" r:id="rId12"/>
    <p:sldId id="363" r:id="rId13"/>
    <p:sldId id="365" r:id="rId14"/>
    <p:sldId id="370" r:id="rId15"/>
    <p:sldId id="369" r:id="rId1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67" d="100"/>
          <a:sy n="67" d="100"/>
        </p:scale>
        <p:origin x="64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D2B1BD-43ED-418C-BD48-3414F0E4EA4E}"/>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9041A1E5-763D-4B47-807B-E48C7E54E4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3839B7EB-B405-48F7-B51C-7AA02D1AA27B}"/>
              </a:ext>
            </a:extLst>
          </p:cNvPr>
          <p:cNvSpPr>
            <a:spLocks noGrp="1"/>
          </p:cNvSpPr>
          <p:nvPr>
            <p:ph type="dt" sz="half" idx="10"/>
          </p:nvPr>
        </p:nvSpPr>
        <p:spPr/>
        <p:txBody>
          <a:bodyPr/>
          <a:lstStyle/>
          <a:p>
            <a:fld id="{44953306-544C-44FB-B90D-5FE08CE88A01}" type="datetimeFigureOut">
              <a:rPr lang="cs-CZ" smtClean="0"/>
              <a:t>06.04.2023</a:t>
            </a:fld>
            <a:endParaRPr lang="cs-CZ"/>
          </a:p>
        </p:txBody>
      </p:sp>
      <p:sp>
        <p:nvSpPr>
          <p:cNvPr id="5" name="Zástupný symbol pro zápatí 4">
            <a:extLst>
              <a:ext uri="{FF2B5EF4-FFF2-40B4-BE49-F238E27FC236}">
                <a16:creationId xmlns:a16="http://schemas.microsoft.com/office/drawing/2014/main" id="{6103E52A-1768-4391-9B47-B41417AE7E3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7728B78-878A-4606-9C7A-08507D4AF0A4}"/>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3663175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7CB0A1-C8D2-48EC-B014-1D133C328B92}"/>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52B8CB5-96EC-40B2-B7C7-F4FC977A3F4A}"/>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78640B8-2721-4469-9B68-E3DED54C5B5E}"/>
              </a:ext>
            </a:extLst>
          </p:cNvPr>
          <p:cNvSpPr>
            <a:spLocks noGrp="1"/>
          </p:cNvSpPr>
          <p:nvPr>
            <p:ph type="dt" sz="half" idx="10"/>
          </p:nvPr>
        </p:nvSpPr>
        <p:spPr/>
        <p:txBody>
          <a:bodyPr/>
          <a:lstStyle/>
          <a:p>
            <a:fld id="{44953306-544C-44FB-B90D-5FE08CE88A01}" type="datetimeFigureOut">
              <a:rPr lang="cs-CZ" smtClean="0"/>
              <a:t>06.04.2023</a:t>
            </a:fld>
            <a:endParaRPr lang="cs-CZ"/>
          </a:p>
        </p:txBody>
      </p:sp>
      <p:sp>
        <p:nvSpPr>
          <p:cNvPr id="5" name="Zástupný symbol pro zápatí 4">
            <a:extLst>
              <a:ext uri="{FF2B5EF4-FFF2-40B4-BE49-F238E27FC236}">
                <a16:creationId xmlns:a16="http://schemas.microsoft.com/office/drawing/2014/main" id="{C02B76B8-728A-4B48-A106-3FFF3166626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D5179DD-01E8-4107-AB3C-FB647CAF5CA6}"/>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226592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B26F409E-CB3D-4074-9541-1672C02AA6B5}"/>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BBA08AFF-413E-4CCB-B6B9-74598B577FCE}"/>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511861-6672-42C1-9872-42D309C70FF5}"/>
              </a:ext>
            </a:extLst>
          </p:cNvPr>
          <p:cNvSpPr>
            <a:spLocks noGrp="1"/>
          </p:cNvSpPr>
          <p:nvPr>
            <p:ph type="dt" sz="half" idx="10"/>
          </p:nvPr>
        </p:nvSpPr>
        <p:spPr/>
        <p:txBody>
          <a:bodyPr/>
          <a:lstStyle/>
          <a:p>
            <a:fld id="{44953306-544C-44FB-B90D-5FE08CE88A01}" type="datetimeFigureOut">
              <a:rPr lang="cs-CZ" smtClean="0"/>
              <a:t>06.04.2023</a:t>
            </a:fld>
            <a:endParaRPr lang="cs-CZ"/>
          </a:p>
        </p:txBody>
      </p:sp>
      <p:sp>
        <p:nvSpPr>
          <p:cNvPr id="5" name="Zástupný symbol pro zápatí 4">
            <a:extLst>
              <a:ext uri="{FF2B5EF4-FFF2-40B4-BE49-F238E27FC236}">
                <a16:creationId xmlns:a16="http://schemas.microsoft.com/office/drawing/2014/main" id="{2045DFC7-D2E1-46E9-B5D0-C2F59209618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D633351-971F-4FE0-B72E-133B0B0EAB58}"/>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800872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1B0771-E17C-44BB-9D90-606EE5567C4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C4060D7-19F7-4AE2-80B8-1300639707FA}"/>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73A56AC-BF6B-4BD7-AA50-5A64F9594C77}"/>
              </a:ext>
            </a:extLst>
          </p:cNvPr>
          <p:cNvSpPr>
            <a:spLocks noGrp="1"/>
          </p:cNvSpPr>
          <p:nvPr>
            <p:ph type="dt" sz="half" idx="10"/>
          </p:nvPr>
        </p:nvSpPr>
        <p:spPr/>
        <p:txBody>
          <a:bodyPr/>
          <a:lstStyle/>
          <a:p>
            <a:fld id="{44953306-544C-44FB-B90D-5FE08CE88A01}" type="datetimeFigureOut">
              <a:rPr lang="cs-CZ" smtClean="0"/>
              <a:t>06.04.2023</a:t>
            </a:fld>
            <a:endParaRPr lang="cs-CZ"/>
          </a:p>
        </p:txBody>
      </p:sp>
      <p:sp>
        <p:nvSpPr>
          <p:cNvPr id="5" name="Zástupný symbol pro zápatí 4">
            <a:extLst>
              <a:ext uri="{FF2B5EF4-FFF2-40B4-BE49-F238E27FC236}">
                <a16:creationId xmlns:a16="http://schemas.microsoft.com/office/drawing/2014/main" id="{B2232C94-97CC-4D18-8ED8-DAE5D348D8B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7EA871E-928F-4760-A5B6-DB5608703402}"/>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341628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F9D5BE-66AB-4E3F-B8F0-7B9E4457C3C0}"/>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16D40897-93F2-4F7E-B7CC-B1CD236DCE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F5ACDB14-D25E-4079-8835-E693A1BCBEAD}"/>
              </a:ext>
            </a:extLst>
          </p:cNvPr>
          <p:cNvSpPr>
            <a:spLocks noGrp="1"/>
          </p:cNvSpPr>
          <p:nvPr>
            <p:ph type="dt" sz="half" idx="10"/>
          </p:nvPr>
        </p:nvSpPr>
        <p:spPr/>
        <p:txBody>
          <a:bodyPr/>
          <a:lstStyle/>
          <a:p>
            <a:fld id="{44953306-544C-44FB-B90D-5FE08CE88A01}" type="datetimeFigureOut">
              <a:rPr lang="cs-CZ" smtClean="0"/>
              <a:t>06.04.2023</a:t>
            </a:fld>
            <a:endParaRPr lang="cs-CZ"/>
          </a:p>
        </p:txBody>
      </p:sp>
      <p:sp>
        <p:nvSpPr>
          <p:cNvPr id="5" name="Zástupný symbol pro zápatí 4">
            <a:extLst>
              <a:ext uri="{FF2B5EF4-FFF2-40B4-BE49-F238E27FC236}">
                <a16:creationId xmlns:a16="http://schemas.microsoft.com/office/drawing/2014/main" id="{C7B4E8C0-9A5D-427C-A0F9-5D3E1EC4B2F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33E9238-FF05-421A-97DF-A8FF3E031026}"/>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2281283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5525A3-B199-425D-9253-ED39213F1889}"/>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F7B02623-4A1F-44F8-BF8A-7B5ADD94B5AB}"/>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848BA473-4CD1-4355-8135-729F6BC4B55A}"/>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62A47C43-86B3-4416-A9A4-961D60BA1B50}"/>
              </a:ext>
            </a:extLst>
          </p:cNvPr>
          <p:cNvSpPr>
            <a:spLocks noGrp="1"/>
          </p:cNvSpPr>
          <p:nvPr>
            <p:ph type="dt" sz="half" idx="10"/>
          </p:nvPr>
        </p:nvSpPr>
        <p:spPr/>
        <p:txBody>
          <a:bodyPr/>
          <a:lstStyle/>
          <a:p>
            <a:fld id="{44953306-544C-44FB-B90D-5FE08CE88A01}" type="datetimeFigureOut">
              <a:rPr lang="cs-CZ" smtClean="0"/>
              <a:t>06.04.2023</a:t>
            </a:fld>
            <a:endParaRPr lang="cs-CZ"/>
          </a:p>
        </p:txBody>
      </p:sp>
      <p:sp>
        <p:nvSpPr>
          <p:cNvPr id="6" name="Zástupný symbol pro zápatí 5">
            <a:extLst>
              <a:ext uri="{FF2B5EF4-FFF2-40B4-BE49-F238E27FC236}">
                <a16:creationId xmlns:a16="http://schemas.microsoft.com/office/drawing/2014/main" id="{2BD51492-4D6D-4C65-A389-EDE711F94BF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7CAAFBF-D8AA-45C5-B845-EC7E4C931F4D}"/>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3975601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1BDEC3-1426-42B6-97B9-D231C411D2E3}"/>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3F1C7215-C3E9-46F4-9387-7278EFC8C5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96F0228A-863A-456A-8743-619ECAD31F16}"/>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E4202DD4-C8C4-4A60-816A-5E19A5370A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3A5A5F78-B271-406C-8F04-ABACE70E11BC}"/>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83CF395A-B08A-4FCD-B96B-D4F9918575AE}"/>
              </a:ext>
            </a:extLst>
          </p:cNvPr>
          <p:cNvSpPr>
            <a:spLocks noGrp="1"/>
          </p:cNvSpPr>
          <p:nvPr>
            <p:ph type="dt" sz="half" idx="10"/>
          </p:nvPr>
        </p:nvSpPr>
        <p:spPr/>
        <p:txBody>
          <a:bodyPr/>
          <a:lstStyle/>
          <a:p>
            <a:fld id="{44953306-544C-44FB-B90D-5FE08CE88A01}" type="datetimeFigureOut">
              <a:rPr lang="cs-CZ" smtClean="0"/>
              <a:t>06.04.2023</a:t>
            </a:fld>
            <a:endParaRPr lang="cs-CZ"/>
          </a:p>
        </p:txBody>
      </p:sp>
      <p:sp>
        <p:nvSpPr>
          <p:cNvPr id="8" name="Zástupný symbol pro zápatí 7">
            <a:extLst>
              <a:ext uri="{FF2B5EF4-FFF2-40B4-BE49-F238E27FC236}">
                <a16:creationId xmlns:a16="http://schemas.microsoft.com/office/drawing/2014/main" id="{88189A24-6E92-441C-8717-A6861B426733}"/>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5EAF5AD4-62A2-458F-8BE0-099A3E600A14}"/>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57747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30926F-9EF8-4698-A323-38456FDEE413}"/>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32E6D935-1037-481C-97E5-B74D452B5DB7}"/>
              </a:ext>
            </a:extLst>
          </p:cNvPr>
          <p:cNvSpPr>
            <a:spLocks noGrp="1"/>
          </p:cNvSpPr>
          <p:nvPr>
            <p:ph type="dt" sz="half" idx="10"/>
          </p:nvPr>
        </p:nvSpPr>
        <p:spPr/>
        <p:txBody>
          <a:bodyPr/>
          <a:lstStyle/>
          <a:p>
            <a:fld id="{44953306-544C-44FB-B90D-5FE08CE88A01}" type="datetimeFigureOut">
              <a:rPr lang="cs-CZ" smtClean="0"/>
              <a:t>06.04.2023</a:t>
            </a:fld>
            <a:endParaRPr lang="cs-CZ"/>
          </a:p>
        </p:txBody>
      </p:sp>
      <p:sp>
        <p:nvSpPr>
          <p:cNvPr id="4" name="Zástupný symbol pro zápatí 3">
            <a:extLst>
              <a:ext uri="{FF2B5EF4-FFF2-40B4-BE49-F238E27FC236}">
                <a16:creationId xmlns:a16="http://schemas.microsoft.com/office/drawing/2014/main" id="{D887A841-B22C-46C2-A70D-09869C89DEDA}"/>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1501BAC3-74E8-4F9D-88F9-58F8293F8CEE}"/>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8928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39771E5C-BBDD-44CB-AA5A-98EB1B2D8C13}"/>
              </a:ext>
            </a:extLst>
          </p:cNvPr>
          <p:cNvSpPr>
            <a:spLocks noGrp="1"/>
          </p:cNvSpPr>
          <p:nvPr>
            <p:ph type="dt" sz="half" idx="10"/>
          </p:nvPr>
        </p:nvSpPr>
        <p:spPr/>
        <p:txBody>
          <a:bodyPr/>
          <a:lstStyle/>
          <a:p>
            <a:fld id="{44953306-544C-44FB-B90D-5FE08CE88A01}" type="datetimeFigureOut">
              <a:rPr lang="cs-CZ" smtClean="0"/>
              <a:t>06.04.2023</a:t>
            </a:fld>
            <a:endParaRPr lang="cs-CZ"/>
          </a:p>
        </p:txBody>
      </p:sp>
      <p:sp>
        <p:nvSpPr>
          <p:cNvPr id="3" name="Zástupný symbol pro zápatí 2">
            <a:extLst>
              <a:ext uri="{FF2B5EF4-FFF2-40B4-BE49-F238E27FC236}">
                <a16:creationId xmlns:a16="http://schemas.microsoft.com/office/drawing/2014/main" id="{14D5A195-6540-4DD3-8D17-76FD2D6AE11F}"/>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72671EE8-72D7-4F9C-855E-25CE80703E94}"/>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4121359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F5DBA5-92A5-4602-93CB-246679D2218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BA90AA59-9C36-409B-AD69-264A55B42C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6C993758-FB39-4090-ABA8-A6FDB4D60A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2B7C4F3D-7B9B-47DE-9254-90545C9636D6}"/>
              </a:ext>
            </a:extLst>
          </p:cNvPr>
          <p:cNvSpPr>
            <a:spLocks noGrp="1"/>
          </p:cNvSpPr>
          <p:nvPr>
            <p:ph type="dt" sz="half" idx="10"/>
          </p:nvPr>
        </p:nvSpPr>
        <p:spPr/>
        <p:txBody>
          <a:bodyPr/>
          <a:lstStyle/>
          <a:p>
            <a:fld id="{44953306-544C-44FB-B90D-5FE08CE88A01}" type="datetimeFigureOut">
              <a:rPr lang="cs-CZ" smtClean="0"/>
              <a:t>06.04.2023</a:t>
            </a:fld>
            <a:endParaRPr lang="cs-CZ"/>
          </a:p>
        </p:txBody>
      </p:sp>
      <p:sp>
        <p:nvSpPr>
          <p:cNvPr id="6" name="Zástupný symbol pro zápatí 5">
            <a:extLst>
              <a:ext uri="{FF2B5EF4-FFF2-40B4-BE49-F238E27FC236}">
                <a16:creationId xmlns:a16="http://schemas.microsoft.com/office/drawing/2014/main" id="{EFEE1642-502E-4C82-B3CC-B064E3272AA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C261C04-B134-4989-9F2F-6667B4611202}"/>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3161549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D2A174-F9C3-4192-A0FA-C108009D0A5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7CD579F3-B3D6-45F8-A5FF-A3704963CE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C78D03AC-80E9-4634-BD57-08EFC4BA78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0EC6A25-D469-4BF5-9CE3-F547FB1C4180}"/>
              </a:ext>
            </a:extLst>
          </p:cNvPr>
          <p:cNvSpPr>
            <a:spLocks noGrp="1"/>
          </p:cNvSpPr>
          <p:nvPr>
            <p:ph type="dt" sz="half" idx="10"/>
          </p:nvPr>
        </p:nvSpPr>
        <p:spPr/>
        <p:txBody>
          <a:bodyPr/>
          <a:lstStyle/>
          <a:p>
            <a:fld id="{44953306-544C-44FB-B90D-5FE08CE88A01}" type="datetimeFigureOut">
              <a:rPr lang="cs-CZ" smtClean="0"/>
              <a:t>06.04.2023</a:t>
            </a:fld>
            <a:endParaRPr lang="cs-CZ"/>
          </a:p>
        </p:txBody>
      </p:sp>
      <p:sp>
        <p:nvSpPr>
          <p:cNvPr id="6" name="Zástupný symbol pro zápatí 5">
            <a:extLst>
              <a:ext uri="{FF2B5EF4-FFF2-40B4-BE49-F238E27FC236}">
                <a16:creationId xmlns:a16="http://schemas.microsoft.com/office/drawing/2014/main" id="{13602CE1-5CA2-4042-8141-6D6312B9195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4C1D6EB-9D11-4EF7-9F86-AFEBAC8C6192}"/>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529972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A93A1700-1FCA-4DDB-8171-5473BC6DB7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D6845E75-7892-4A27-9AEE-80333AEC26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67662B7-E012-4ED0-A64A-30BD900CCB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953306-544C-44FB-B90D-5FE08CE88A01}" type="datetimeFigureOut">
              <a:rPr lang="cs-CZ" smtClean="0"/>
              <a:t>06.04.2023</a:t>
            </a:fld>
            <a:endParaRPr lang="cs-CZ"/>
          </a:p>
        </p:txBody>
      </p:sp>
      <p:sp>
        <p:nvSpPr>
          <p:cNvPr id="5" name="Zástupný symbol pro zápatí 4">
            <a:extLst>
              <a:ext uri="{FF2B5EF4-FFF2-40B4-BE49-F238E27FC236}">
                <a16:creationId xmlns:a16="http://schemas.microsoft.com/office/drawing/2014/main" id="{6E5DEC3B-871C-4B38-9106-602F33BAF3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D0BD3492-48A7-485C-94D9-FA9F9610B5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62FF2D-1AA1-4326-BA50-74FC066BD875}" type="slidenum">
              <a:rPr lang="cs-CZ" smtClean="0"/>
              <a:t>‹#›</a:t>
            </a:fld>
            <a:endParaRPr lang="cs-CZ"/>
          </a:p>
        </p:txBody>
      </p:sp>
    </p:spTree>
    <p:extLst>
      <p:ext uri="{BB962C8B-B14F-4D97-AF65-F5344CB8AC3E}">
        <p14:creationId xmlns:p14="http://schemas.microsoft.com/office/powerpoint/2010/main" val="27483103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D19D6C-E9DF-4A91-B515-72EBD2D6959C}"/>
              </a:ext>
            </a:extLst>
          </p:cNvPr>
          <p:cNvSpPr>
            <a:spLocks noGrp="1"/>
          </p:cNvSpPr>
          <p:nvPr>
            <p:ph type="ctrTitle"/>
          </p:nvPr>
        </p:nvSpPr>
        <p:spPr/>
        <p:txBody>
          <a:bodyPr/>
          <a:lstStyle/>
          <a:p>
            <a:r>
              <a:rPr lang="cs-CZ" dirty="0"/>
              <a:t>Využití humanistických teorií</a:t>
            </a:r>
          </a:p>
        </p:txBody>
      </p:sp>
      <p:sp>
        <p:nvSpPr>
          <p:cNvPr id="3" name="Podnadpis 2">
            <a:extLst>
              <a:ext uri="{FF2B5EF4-FFF2-40B4-BE49-F238E27FC236}">
                <a16:creationId xmlns:a16="http://schemas.microsoft.com/office/drawing/2014/main" id="{F0DBA5E8-E5E9-4FED-98E8-8ACFA4AD760B}"/>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3836602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240B32-0083-42AD-B5C8-A94A4F1A687C}"/>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044070D1-E2EC-49D9-BBA0-477E2DB99DC8}"/>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28567399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AF0194-7605-9145-9414-BC1A41E5248E}"/>
              </a:ext>
            </a:extLst>
          </p:cNvPr>
          <p:cNvSpPr>
            <a:spLocks noGrp="1"/>
          </p:cNvSpPr>
          <p:nvPr>
            <p:ph type="title"/>
          </p:nvPr>
        </p:nvSpPr>
        <p:spPr/>
        <p:txBody>
          <a:bodyPr/>
          <a:lstStyle/>
          <a:p>
            <a:r>
              <a:rPr lang="cs-CZ" dirty="0"/>
              <a:t>Úkoly sociálního pracovníka - pomáhat</a:t>
            </a:r>
          </a:p>
        </p:txBody>
      </p:sp>
      <p:sp>
        <p:nvSpPr>
          <p:cNvPr id="3" name="Zástupný obsah 2">
            <a:extLst>
              <a:ext uri="{FF2B5EF4-FFF2-40B4-BE49-F238E27FC236}">
                <a16:creationId xmlns:a16="http://schemas.microsoft.com/office/drawing/2014/main" id="{9976AB70-2981-DA46-993C-97A27D0ABDA9}"/>
              </a:ext>
            </a:extLst>
          </p:cNvPr>
          <p:cNvSpPr>
            <a:spLocks noGrp="1"/>
          </p:cNvSpPr>
          <p:nvPr>
            <p:ph idx="1"/>
          </p:nvPr>
        </p:nvSpPr>
        <p:spPr/>
        <p:txBody>
          <a:bodyPr/>
          <a:lstStyle/>
          <a:p>
            <a:r>
              <a:rPr lang="cs-CZ" dirty="0"/>
              <a:t>lidem v reflexi sebe sama</a:t>
            </a:r>
          </a:p>
          <a:p>
            <a:r>
              <a:rPr lang="cs-CZ" dirty="0"/>
              <a:t>v odhalování významů, které pro ně prožívaná situace může mít</a:t>
            </a:r>
          </a:p>
          <a:p>
            <a:r>
              <a:rPr lang="cs-CZ" dirty="0"/>
              <a:t>chápat i to, jak jejich interpretace světa a zkušeností na ně zpětně působí</a:t>
            </a:r>
          </a:p>
          <a:p>
            <a:endParaRPr lang="cs-CZ" dirty="0"/>
          </a:p>
        </p:txBody>
      </p:sp>
    </p:spTree>
    <p:extLst>
      <p:ext uri="{BB962C8B-B14F-4D97-AF65-F5344CB8AC3E}">
        <p14:creationId xmlns:p14="http://schemas.microsoft.com/office/powerpoint/2010/main" val="19485613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D45F0E-9D51-4B7E-AAC6-916E3C8773F5}"/>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DC9CA818-E16D-459B-B845-0D7DDF8136FA}"/>
              </a:ext>
            </a:extLst>
          </p:cNvPr>
          <p:cNvSpPr>
            <a:spLocks noGrp="1"/>
          </p:cNvSpPr>
          <p:nvPr>
            <p:ph idx="1"/>
          </p:nvPr>
        </p:nvSpPr>
        <p:spPr/>
        <p:txBody>
          <a:bodyPr/>
          <a:lstStyle/>
          <a:p>
            <a:r>
              <a:rPr lang="cs-CZ" dirty="0"/>
              <a:t>Předpoklad, že názory, postoje a interpretace každého jednotlivce jsou platné a cenné. </a:t>
            </a:r>
          </a:p>
          <a:p>
            <a:r>
              <a:rPr lang="cs-CZ" dirty="0"/>
              <a:t>Spjaty s konstruktivistickým pohledem </a:t>
            </a:r>
          </a:p>
          <a:p>
            <a:r>
              <a:rPr lang="cs-CZ" dirty="0"/>
              <a:t>Soc. pracovník pomáhá odhalovat svým klientům různé významy jejich zkušeností </a:t>
            </a:r>
          </a:p>
          <a:p>
            <a:r>
              <a:rPr lang="cs-CZ" dirty="0"/>
              <a:t>S klientem se jedná partnersky, jako s expertem na vlastní život.</a:t>
            </a:r>
          </a:p>
          <a:p>
            <a:endParaRPr lang="cs-CZ" dirty="0"/>
          </a:p>
          <a:p>
            <a:r>
              <a:rPr lang="cs-CZ" dirty="0"/>
              <a:t>Očekává se vyšší míra zaujetí se případem</a:t>
            </a:r>
          </a:p>
        </p:txBody>
      </p:sp>
    </p:spTree>
    <p:extLst>
      <p:ext uri="{BB962C8B-B14F-4D97-AF65-F5344CB8AC3E}">
        <p14:creationId xmlns:p14="http://schemas.microsoft.com/office/powerpoint/2010/main" val="36938632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2BA7EC-D446-454F-91B1-06384177766D}"/>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B233351E-3079-4930-87CA-68F2F6B23981}"/>
              </a:ext>
            </a:extLst>
          </p:cNvPr>
          <p:cNvSpPr>
            <a:spLocks noGrp="1"/>
          </p:cNvSpPr>
          <p:nvPr>
            <p:ph idx="1"/>
          </p:nvPr>
        </p:nvSpPr>
        <p:spPr/>
        <p:txBody>
          <a:bodyPr/>
          <a:lstStyle/>
          <a:p>
            <a:r>
              <a:rPr lang="cs-CZ" dirty="0"/>
              <a:t>optika subjektivity, </a:t>
            </a:r>
          </a:p>
          <a:p>
            <a:r>
              <a:rPr lang="cs-CZ" dirty="0"/>
              <a:t>důraz na kreativitu, </a:t>
            </a:r>
          </a:p>
          <a:p>
            <a:r>
              <a:rPr lang="cs-CZ" dirty="0"/>
              <a:t>svobodná bytost. </a:t>
            </a:r>
          </a:p>
          <a:p>
            <a:endParaRPr lang="cs-CZ" dirty="0"/>
          </a:p>
          <a:p>
            <a:endParaRPr lang="cs-CZ" dirty="0"/>
          </a:p>
          <a:p>
            <a:r>
              <a:rPr lang="cs-CZ" dirty="0"/>
              <a:t>Co se za jakých situací děje, nikoliv proč.</a:t>
            </a:r>
          </a:p>
        </p:txBody>
      </p:sp>
    </p:spTree>
    <p:extLst>
      <p:ext uri="{BB962C8B-B14F-4D97-AF65-F5344CB8AC3E}">
        <p14:creationId xmlns:p14="http://schemas.microsoft.com/office/powerpoint/2010/main" val="23129941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821330-5694-45EF-B72C-984A1A59787F}"/>
              </a:ext>
            </a:extLst>
          </p:cNvPr>
          <p:cNvSpPr>
            <a:spLocks noGrp="1"/>
          </p:cNvSpPr>
          <p:nvPr>
            <p:ph type="title"/>
          </p:nvPr>
        </p:nvSpPr>
        <p:spPr/>
        <p:txBody>
          <a:bodyPr/>
          <a:lstStyle/>
          <a:p>
            <a:r>
              <a:rPr lang="cs-CZ" dirty="0"/>
              <a:t>Proces práce s klientem</a:t>
            </a:r>
          </a:p>
        </p:txBody>
      </p:sp>
      <p:sp>
        <p:nvSpPr>
          <p:cNvPr id="3" name="Zástupný symbol pro obsah 2">
            <a:extLst>
              <a:ext uri="{FF2B5EF4-FFF2-40B4-BE49-F238E27FC236}">
                <a16:creationId xmlns:a16="http://schemas.microsoft.com/office/drawing/2014/main" id="{41F0068D-F8A0-4B27-9D0F-1F9DD9358CBF}"/>
              </a:ext>
            </a:extLst>
          </p:cNvPr>
          <p:cNvSpPr>
            <a:spLocks noGrp="1"/>
          </p:cNvSpPr>
          <p:nvPr>
            <p:ph idx="1"/>
          </p:nvPr>
        </p:nvSpPr>
        <p:spPr/>
        <p:txBody>
          <a:bodyPr>
            <a:normAutofit fontScale="70000" lnSpcReduction="20000"/>
          </a:bodyPr>
          <a:lstStyle/>
          <a:p>
            <a:r>
              <a:rPr lang="cs-CZ" dirty="0"/>
              <a:t>Klient (pacient)nerozeznává své problémy. Netouží po změně ani růstu. Komunikuje jenom o vnějších věcech.</a:t>
            </a:r>
          </a:p>
          <a:p>
            <a:r>
              <a:rPr lang="cs-CZ" dirty="0"/>
              <a:t>Klient stále mluví o neosobních tématech. I když mluví o svých pocitech, prezentuje je bez vztahu k sobě nebo o nich mluví jako o dávné minulosti.</a:t>
            </a:r>
          </a:p>
          <a:p>
            <a:r>
              <a:rPr lang="cs-CZ" dirty="0"/>
              <a:t>Klient se začíná uvolňovat, mluví o svých dřívějších pocitech, o minulých zkušenostech.</a:t>
            </a:r>
          </a:p>
          <a:p>
            <a:r>
              <a:rPr lang="cs-CZ" dirty="0"/>
              <a:t>Klient už mluví o svých pocitech v přítomnosti. Prožívání je spontánnější, začíná si uvědomovat chyby ve způsobu zpracování dosavadních zkušeností. Toto stadium bývá delší.</a:t>
            </a:r>
          </a:p>
          <a:p>
            <a:r>
              <a:rPr lang="cs-CZ" dirty="0"/>
              <a:t>Klient mluví o svých pocitech otevřeně, připouští si je, nevyhýbá se jim. Poznává rozdíl mezi sebepojetím a svým prožíváním.</a:t>
            </a:r>
          </a:p>
          <a:p>
            <a:r>
              <a:rPr lang="cs-CZ" dirty="0"/>
              <a:t>Prožívání probíhá plně v přítomnosti. Často se klient i zalekne svých pocitů. Poznává nové části sebe, což vede k trvalé změně. Vše je upřímné, doprovázené fyziologickými jevy. Tato fáze je tedy rozhodující pro změnu.</a:t>
            </a:r>
          </a:p>
          <a:p>
            <a:r>
              <a:rPr lang="cs-CZ" dirty="0"/>
              <a:t>V této fázi by měl být jedinec plně fungující osobou. Klient přijímá sebe, důvěřuje svému prožívání, řídí se jím. Dokáže akceptovat své pocity. Jedinec by měl být schopen se dál rozvíjet, poznávat sám sebe.</a:t>
            </a:r>
          </a:p>
          <a:p>
            <a:endParaRPr lang="cs-CZ" dirty="0"/>
          </a:p>
          <a:p>
            <a:endParaRPr lang="cs-CZ" dirty="0"/>
          </a:p>
        </p:txBody>
      </p:sp>
    </p:spTree>
    <p:extLst>
      <p:ext uri="{BB962C8B-B14F-4D97-AF65-F5344CB8AC3E}">
        <p14:creationId xmlns:p14="http://schemas.microsoft.com/office/powerpoint/2010/main" val="24692527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E60163-6318-4CD1-B7B3-CF3F2975F624}"/>
              </a:ext>
            </a:extLst>
          </p:cNvPr>
          <p:cNvSpPr>
            <a:spLocks noGrp="1"/>
          </p:cNvSpPr>
          <p:nvPr>
            <p:ph type="title"/>
          </p:nvPr>
        </p:nvSpPr>
        <p:spPr/>
        <p:txBody>
          <a:bodyPr/>
          <a:lstStyle/>
          <a:p>
            <a:r>
              <a:rPr lang="cs-CZ" dirty="0"/>
              <a:t>Základ </a:t>
            </a:r>
          </a:p>
        </p:txBody>
      </p:sp>
      <p:sp>
        <p:nvSpPr>
          <p:cNvPr id="3" name="Zástupný symbol pro obsah 2">
            <a:extLst>
              <a:ext uri="{FF2B5EF4-FFF2-40B4-BE49-F238E27FC236}">
                <a16:creationId xmlns:a16="http://schemas.microsoft.com/office/drawing/2014/main" id="{FF8A1361-5984-4669-9081-430AC28EAEAA}"/>
              </a:ext>
            </a:extLst>
          </p:cNvPr>
          <p:cNvSpPr>
            <a:spLocks noGrp="1"/>
          </p:cNvSpPr>
          <p:nvPr>
            <p:ph idx="1"/>
          </p:nvPr>
        </p:nvSpPr>
        <p:spPr/>
        <p:txBody>
          <a:bodyPr/>
          <a:lstStyle/>
          <a:p>
            <a:r>
              <a:rPr lang="cs-CZ" dirty="0"/>
              <a:t>Nedirektivní přístup – direkce – postoj rodiče, učitele, experta na klientův život</a:t>
            </a:r>
          </a:p>
          <a:p>
            <a:r>
              <a:rPr lang="cs-CZ" dirty="0"/>
              <a:t>Umožnit dospělý postoj pro klienta</a:t>
            </a:r>
          </a:p>
          <a:p>
            <a:endParaRPr lang="cs-CZ" dirty="0"/>
          </a:p>
        </p:txBody>
      </p:sp>
    </p:spTree>
    <p:extLst>
      <p:ext uri="{BB962C8B-B14F-4D97-AF65-F5344CB8AC3E}">
        <p14:creationId xmlns:p14="http://schemas.microsoft.com/office/powerpoint/2010/main" val="1490440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1349BA-16C6-F341-A420-1EA14F0981F2}"/>
              </a:ext>
            </a:extLst>
          </p:cNvPr>
          <p:cNvSpPr>
            <a:spLocks noGrp="1"/>
          </p:cNvSpPr>
          <p:nvPr>
            <p:ph type="title"/>
          </p:nvPr>
        </p:nvSpPr>
        <p:spPr/>
        <p:txBody>
          <a:bodyPr/>
          <a:lstStyle/>
          <a:p>
            <a:r>
              <a:rPr lang="cs-CZ" dirty="0"/>
              <a:t>Zásady </a:t>
            </a:r>
          </a:p>
        </p:txBody>
      </p:sp>
      <p:sp>
        <p:nvSpPr>
          <p:cNvPr id="3" name="Zástupný obsah 2">
            <a:extLst>
              <a:ext uri="{FF2B5EF4-FFF2-40B4-BE49-F238E27FC236}">
                <a16:creationId xmlns:a16="http://schemas.microsoft.com/office/drawing/2014/main" id="{6A0D667A-40BF-6D49-8EB6-D1AD723270C0}"/>
              </a:ext>
            </a:extLst>
          </p:cNvPr>
          <p:cNvSpPr>
            <a:spLocks noGrp="1"/>
          </p:cNvSpPr>
          <p:nvPr>
            <p:ph idx="1"/>
          </p:nvPr>
        </p:nvSpPr>
        <p:spPr/>
        <p:txBody>
          <a:bodyPr/>
          <a:lstStyle/>
          <a:p>
            <a:r>
              <a:rPr lang="cs-CZ" dirty="0"/>
              <a:t>Nespravuj co není rozbité</a:t>
            </a:r>
          </a:p>
          <a:p>
            <a:r>
              <a:rPr lang="cs-CZ" dirty="0"/>
              <a:t>Posiluj to co funguje</a:t>
            </a:r>
          </a:p>
          <a:p>
            <a:r>
              <a:rPr lang="cs-CZ" dirty="0"/>
              <a:t>Když něco nefunguje, dělej něco jiného</a:t>
            </a:r>
          </a:p>
        </p:txBody>
      </p:sp>
    </p:spTree>
    <p:extLst>
      <p:ext uri="{BB962C8B-B14F-4D97-AF65-F5344CB8AC3E}">
        <p14:creationId xmlns:p14="http://schemas.microsoft.com/office/powerpoint/2010/main" val="16527043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1245D9-1759-4530-8AB5-40F6ED2F6ABD}"/>
              </a:ext>
            </a:extLst>
          </p:cNvPr>
          <p:cNvSpPr>
            <a:spLocks noGrp="1"/>
          </p:cNvSpPr>
          <p:nvPr>
            <p:ph type="title"/>
          </p:nvPr>
        </p:nvSpPr>
        <p:spPr/>
        <p:txBody>
          <a:bodyPr/>
          <a:lstStyle/>
          <a:p>
            <a:r>
              <a:rPr lang="cs-CZ" dirty="0"/>
              <a:t>Diagnostika rodiny</a:t>
            </a:r>
          </a:p>
        </p:txBody>
      </p:sp>
      <p:graphicFrame>
        <p:nvGraphicFramePr>
          <p:cNvPr id="4" name="Tabulka 3">
            <a:extLst>
              <a:ext uri="{FF2B5EF4-FFF2-40B4-BE49-F238E27FC236}">
                <a16:creationId xmlns:a16="http://schemas.microsoft.com/office/drawing/2014/main" id="{8A230516-CD9B-4B23-AEC8-E027C024D223}"/>
              </a:ext>
            </a:extLst>
          </p:cNvPr>
          <p:cNvGraphicFramePr>
            <a:graphicFrameLocks noGrp="1"/>
          </p:cNvGraphicFramePr>
          <p:nvPr/>
        </p:nvGraphicFramePr>
        <p:xfrm>
          <a:off x="254000" y="2298700"/>
          <a:ext cx="11226799" cy="2942446"/>
        </p:xfrm>
        <a:graphic>
          <a:graphicData uri="http://schemas.openxmlformats.org/drawingml/2006/table">
            <a:tbl>
              <a:tblPr firstRow="1" firstCol="1" bandRow="1">
                <a:tableStyleId>{5C22544A-7EE6-4342-B048-85BDC9FD1C3A}</a:tableStyleId>
              </a:tblPr>
              <a:tblGrid>
                <a:gridCol w="3665233">
                  <a:extLst>
                    <a:ext uri="{9D8B030D-6E8A-4147-A177-3AD203B41FA5}">
                      <a16:colId xmlns:a16="http://schemas.microsoft.com/office/drawing/2014/main" val="20000"/>
                    </a:ext>
                  </a:extLst>
                </a:gridCol>
                <a:gridCol w="3780783">
                  <a:extLst>
                    <a:ext uri="{9D8B030D-6E8A-4147-A177-3AD203B41FA5}">
                      <a16:colId xmlns:a16="http://schemas.microsoft.com/office/drawing/2014/main" val="20001"/>
                    </a:ext>
                  </a:extLst>
                </a:gridCol>
                <a:gridCol w="3780783">
                  <a:extLst>
                    <a:ext uri="{9D8B030D-6E8A-4147-A177-3AD203B41FA5}">
                      <a16:colId xmlns:a16="http://schemas.microsoft.com/office/drawing/2014/main" val="20002"/>
                    </a:ext>
                  </a:extLst>
                </a:gridCol>
              </a:tblGrid>
              <a:tr h="1195357">
                <a:tc>
                  <a:txBody>
                    <a:bodyPr/>
                    <a:lstStyle/>
                    <a:p>
                      <a:pPr algn="l">
                        <a:lnSpc>
                          <a:spcPct val="107000"/>
                        </a:lnSpc>
                        <a:spcAft>
                          <a:spcPts val="0"/>
                        </a:spcAft>
                      </a:pPr>
                      <a:r>
                        <a:rPr lang="cs-CZ" sz="2000" dirty="0">
                          <a:effectLst/>
                        </a:rPr>
                        <a:t>Klientova situace z hlediska času</a:t>
                      </a:r>
                      <a:endParaRPr lang="cs-CZ" sz="20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a:effectLst/>
                        </a:rPr>
                        <a:t>Zaměření na problém</a:t>
                      </a:r>
                      <a:endParaRPr lang="cs-CZ" sz="200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a:effectLst/>
                        </a:rPr>
                        <a:t>Zaměření na řešení</a:t>
                      </a:r>
                      <a:endParaRPr lang="cs-CZ" sz="2000">
                        <a:effectLst/>
                        <a:latin typeface="Calibri"/>
                        <a:ea typeface="Calibri"/>
                        <a:cs typeface="Times New Roman"/>
                      </a:endParaRPr>
                    </a:p>
                  </a:txBody>
                  <a:tcPr marL="68598" marR="68598" marT="0" marB="0"/>
                </a:tc>
                <a:extLst>
                  <a:ext uri="{0D108BD9-81ED-4DB2-BD59-A6C34878D82A}">
                    <a16:rowId xmlns:a16="http://schemas.microsoft.com/office/drawing/2014/main" val="10000"/>
                  </a:ext>
                </a:extLst>
              </a:tr>
              <a:tr h="582363">
                <a:tc>
                  <a:txBody>
                    <a:bodyPr/>
                    <a:lstStyle/>
                    <a:p>
                      <a:pPr algn="l">
                        <a:lnSpc>
                          <a:spcPct val="107000"/>
                        </a:lnSpc>
                        <a:spcAft>
                          <a:spcPts val="0"/>
                        </a:spcAft>
                      </a:pPr>
                      <a:r>
                        <a:rPr lang="cs-CZ" sz="2000" dirty="0">
                          <a:effectLst/>
                        </a:rPr>
                        <a:t>Minulost</a:t>
                      </a:r>
                      <a:endParaRPr lang="cs-CZ" sz="20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dirty="0">
                          <a:effectLst/>
                        </a:rPr>
                        <a:t>Minulá selhání</a:t>
                      </a:r>
                      <a:endParaRPr lang="cs-CZ" sz="20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a:effectLst/>
                        </a:rPr>
                        <a:t>Minulé úspěchy</a:t>
                      </a:r>
                      <a:endParaRPr lang="cs-CZ" sz="2000">
                        <a:effectLst/>
                        <a:latin typeface="Calibri"/>
                        <a:ea typeface="Calibri"/>
                        <a:cs typeface="Times New Roman"/>
                      </a:endParaRPr>
                    </a:p>
                  </a:txBody>
                  <a:tcPr marL="68598" marR="68598" marT="0" marB="0"/>
                </a:tc>
                <a:extLst>
                  <a:ext uri="{0D108BD9-81ED-4DB2-BD59-A6C34878D82A}">
                    <a16:rowId xmlns:a16="http://schemas.microsoft.com/office/drawing/2014/main" val="10001"/>
                  </a:ext>
                </a:extLst>
              </a:tr>
              <a:tr h="582363">
                <a:tc>
                  <a:txBody>
                    <a:bodyPr/>
                    <a:lstStyle/>
                    <a:p>
                      <a:pPr algn="l">
                        <a:lnSpc>
                          <a:spcPct val="107000"/>
                        </a:lnSpc>
                        <a:spcAft>
                          <a:spcPts val="0"/>
                        </a:spcAft>
                      </a:pPr>
                      <a:r>
                        <a:rPr lang="cs-CZ" sz="2000" dirty="0">
                          <a:effectLst/>
                        </a:rPr>
                        <a:t>Současnost</a:t>
                      </a:r>
                      <a:endParaRPr lang="cs-CZ" sz="20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a:effectLst/>
                        </a:rPr>
                        <a:t>Přítomné nedostatky</a:t>
                      </a:r>
                      <a:endParaRPr lang="cs-CZ" sz="200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a:effectLst/>
                        </a:rPr>
                        <a:t>Přítomné zdroje</a:t>
                      </a:r>
                      <a:endParaRPr lang="cs-CZ" sz="2000">
                        <a:effectLst/>
                        <a:latin typeface="Calibri"/>
                        <a:ea typeface="Calibri"/>
                        <a:cs typeface="Times New Roman"/>
                      </a:endParaRPr>
                    </a:p>
                  </a:txBody>
                  <a:tcPr marL="68598" marR="68598" marT="0" marB="0"/>
                </a:tc>
                <a:extLst>
                  <a:ext uri="{0D108BD9-81ED-4DB2-BD59-A6C34878D82A}">
                    <a16:rowId xmlns:a16="http://schemas.microsoft.com/office/drawing/2014/main" val="10002"/>
                  </a:ext>
                </a:extLst>
              </a:tr>
              <a:tr h="582363">
                <a:tc>
                  <a:txBody>
                    <a:bodyPr/>
                    <a:lstStyle/>
                    <a:p>
                      <a:pPr algn="l">
                        <a:lnSpc>
                          <a:spcPct val="107000"/>
                        </a:lnSpc>
                        <a:spcAft>
                          <a:spcPts val="0"/>
                        </a:spcAft>
                      </a:pPr>
                      <a:r>
                        <a:rPr lang="cs-CZ" sz="2000" dirty="0">
                          <a:effectLst/>
                        </a:rPr>
                        <a:t>Budoucnost</a:t>
                      </a:r>
                      <a:endParaRPr lang="cs-CZ" sz="20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a:effectLst/>
                        </a:rPr>
                        <a:t>Budoucí omezení</a:t>
                      </a:r>
                      <a:endParaRPr lang="cs-CZ" sz="200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dirty="0">
                          <a:effectLst/>
                        </a:rPr>
                        <a:t>Budoucí možnosti</a:t>
                      </a:r>
                      <a:endParaRPr lang="cs-CZ" sz="2000" dirty="0">
                        <a:effectLst/>
                        <a:latin typeface="Calibri"/>
                        <a:ea typeface="Calibri"/>
                        <a:cs typeface="Times New Roman"/>
                      </a:endParaRPr>
                    </a:p>
                  </a:txBody>
                  <a:tcPr marL="68598" marR="68598"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09227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B4A3E2-3B79-4897-9A28-13C13A03672E}"/>
              </a:ext>
            </a:extLst>
          </p:cNvPr>
          <p:cNvSpPr>
            <a:spLocks noGrp="1"/>
          </p:cNvSpPr>
          <p:nvPr>
            <p:ph type="title"/>
          </p:nvPr>
        </p:nvSpPr>
        <p:spPr/>
        <p:txBody>
          <a:bodyPr/>
          <a:lstStyle/>
          <a:p>
            <a:r>
              <a:rPr lang="cs-CZ" dirty="0"/>
              <a:t>výsledky</a:t>
            </a:r>
          </a:p>
        </p:txBody>
      </p:sp>
      <p:sp>
        <p:nvSpPr>
          <p:cNvPr id="3" name="Zástupný obsah 2">
            <a:extLst>
              <a:ext uri="{FF2B5EF4-FFF2-40B4-BE49-F238E27FC236}">
                <a16:creationId xmlns:a16="http://schemas.microsoft.com/office/drawing/2014/main" id="{8498917D-395F-4B63-A0B2-DF171713E287}"/>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18685591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3FEB209E-B27F-6E43-8497-7DB19D323238}"/>
              </a:ext>
            </a:extLst>
          </p:cNvPr>
          <p:cNvSpPr txBox="1"/>
          <p:nvPr/>
        </p:nvSpPr>
        <p:spPr>
          <a:xfrm>
            <a:off x="1243012" y="569358"/>
            <a:ext cx="979242" cy="369332"/>
          </a:xfrm>
          <a:prstGeom prst="rect">
            <a:avLst/>
          </a:prstGeom>
          <a:noFill/>
        </p:spPr>
        <p:txBody>
          <a:bodyPr wrap="none" rtlCol="0">
            <a:spAutoFit/>
          </a:bodyPr>
          <a:lstStyle/>
          <a:p>
            <a:r>
              <a:rPr lang="cs-CZ" dirty="0"/>
              <a:t>problém</a:t>
            </a:r>
          </a:p>
        </p:txBody>
      </p:sp>
      <p:sp>
        <p:nvSpPr>
          <p:cNvPr id="5" name="Ovál 4">
            <a:extLst>
              <a:ext uri="{FF2B5EF4-FFF2-40B4-BE49-F238E27FC236}">
                <a16:creationId xmlns:a16="http://schemas.microsoft.com/office/drawing/2014/main" id="{2F9F2088-784C-8549-AB89-F68DDA55DC39}"/>
              </a:ext>
            </a:extLst>
          </p:cNvPr>
          <p:cNvSpPr/>
          <p:nvPr/>
        </p:nvSpPr>
        <p:spPr>
          <a:xfrm>
            <a:off x="5086349" y="3066456"/>
            <a:ext cx="485775" cy="5000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Trojúhelník 7">
            <a:extLst>
              <a:ext uri="{FF2B5EF4-FFF2-40B4-BE49-F238E27FC236}">
                <a16:creationId xmlns:a16="http://schemas.microsoft.com/office/drawing/2014/main" id="{8716BE38-6529-C84A-9775-D5643C202DF3}"/>
              </a:ext>
            </a:extLst>
          </p:cNvPr>
          <p:cNvSpPr/>
          <p:nvPr/>
        </p:nvSpPr>
        <p:spPr>
          <a:xfrm>
            <a:off x="1114425" y="1143000"/>
            <a:ext cx="742950" cy="657225"/>
          </a:xfrm>
          <a:prstGeom prst="triangl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Šipka vpravo 8">
            <a:extLst>
              <a:ext uri="{FF2B5EF4-FFF2-40B4-BE49-F238E27FC236}">
                <a16:creationId xmlns:a16="http://schemas.microsoft.com/office/drawing/2014/main" id="{DC6CD60D-2F54-C548-B8E0-E9CE220454E8}"/>
              </a:ext>
            </a:extLst>
          </p:cNvPr>
          <p:cNvSpPr/>
          <p:nvPr/>
        </p:nvSpPr>
        <p:spPr>
          <a:xfrm rot="1348176">
            <a:off x="1916530" y="2038662"/>
            <a:ext cx="2998321" cy="1225748"/>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TextovéPole 9">
            <a:extLst>
              <a:ext uri="{FF2B5EF4-FFF2-40B4-BE49-F238E27FC236}">
                <a16:creationId xmlns:a16="http://schemas.microsoft.com/office/drawing/2014/main" id="{D51C1616-AAD8-BE4C-B606-E661F21DB085}"/>
              </a:ext>
            </a:extLst>
          </p:cNvPr>
          <p:cNvSpPr txBox="1"/>
          <p:nvPr/>
        </p:nvSpPr>
        <p:spPr>
          <a:xfrm>
            <a:off x="4752635" y="3566518"/>
            <a:ext cx="1153201" cy="369332"/>
          </a:xfrm>
          <a:prstGeom prst="rect">
            <a:avLst/>
          </a:prstGeom>
          <a:noFill/>
        </p:spPr>
        <p:txBody>
          <a:bodyPr wrap="none" rtlCol="0">
            <a:spAutoFit/>
          </a:bodyPr>
          <a:lstStyle/>
          <a:p>
            <a:r>
              <a:rPr lang="cs-CZ" dirty="0"/>
              <a:t>Tady a teď</a:t>
            </a:r>
          </a:p>
        </p:txBody>
      </p:sp>
      <p:sp>
        <p:nvSpPr>
          <p:cNvPr id="11" name="Slunce 10">
            <a:extLst>
              <a:ext uri="{FF2B5EF4-FFF2-40B4-BE49-F238E27FC236}">
                <a16:creationId xmlns:a16="http://schemas.microsoft.com/office/drawing/2014/main" id="{4F1DFBD6-3D1B-1A4F-8A67-764707C108E7}"/>
              </a:ext>
            </a:extLst>
          </p:cNvPr>
          <p:cNvSpPr/>
          <p:nvPr/>
        </p:nvSpPr>
        <p:spPr>
          <a:xfrm>
            <a:off x="10425113" y="5106354"/>
            <a:ext cx="990600" cy="1147285"/>
          </a:xfrm>
          <a:prstGeom prst="su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Veselý obličej 11">
            <a:extLst>
              <a:ext uri="{FF2B5EF4-FFF2-40B4-BE49-F238E27FC236}">
                <a16:creationId xmlns:a16="http://schemas.microsoft.com/office/drawing/2014/main" id="{6DD39C18-A901-694C-BDD9-90918E5EAC40}"/>
              </a:ext>
            </a:extLst>
          </p:cNvPr>
          <p:cNvSpPr/>
          <p:nvPr/>
        </p:nvSpPr>
        <p:spPr>
          <a:xfrm>
            <a:off x="10172700" y="557212"/>
            <a:ext cx="1243013" cy="1243013"/>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TextovéPole 12">
            <a:extLst>
              <a:ext uri="{FF2B5EF4-FFF2-40B4-BE49-F238E27FC236}">
                <a16:creationId xmlns:a16="http://schemas.microsoft.com/office/drawing/2014/main" id="{130EF662-8859-2B4C-B5D2-07B82D755BFC}"/>
              </a:ext>
            </a:extLst>
          </p:cNvPr>
          <p:cNvSpPr txBox="1"/>
          <p:nvPr/>
        </p:nvSpPr>
        <p:spPr>
          <a:xfrm>
            <a:off x="9825038" y="6249353"/>
            <a:ext cx="1590675" cy="646331"/>
          </a:xfrm>
          <a:prstGeom prst="rect">
            <a:avLst/>
          </a:prstGeom>
          <a:noFill/>
        </p:spPr>
        <p:txBody>
          <a:bodyPr wrap="square" rtlCol="0">
            <a:spAutoFit/>
          </a:bodyPr>
          <a:lstStyle/>
          <a:p>
            <a:r>
              <a:rPr lang="cs-CZ" dirty="0"/>
              <a:t>Obávaná budoucnost</a:t>
            </a:r>
          </a:p>
        </p:txBody>
      </p:sp>
      <p:sp>
        <p:nvSpPr>
          <p:cNvPr id="14" name="TextovéPole 13">
            <a:extLst>
              <a:ext uri="{FF2B5EF4-FFF2-40B4-BE49-F238E27FC236}">
                <a16:creationId xmlns:a16="http://schemas.microsoft.com/office/drawing/2014/main" id="{60EC907F-175B-3742-8E03-44E105B14A09}"/>
              </a:ext>
            </a:extLst>
          </p:cNvPr>
          <p:cNvSpPr txBox="1"/>
          <p:nvPr/>
        </p:nvSpPr>
        <p:spPr>
          <a:xfrm>
            <a:off x="10144124" y="2228850"/>
            <a:ext cx="1700213" cy="646331"/>
          </a:xfrm>
          <a:prstGeom prst="rect">
            <a:avLst/>
          </a:prstGeom>
          <a:noFill/>
        </p:spPr>
        <p:txBody>
          <a:bodyPr wrap="square" rtlCol="0">
            <a:spAutoFit/>
          </a:bodyPr>
          <a:lstStyle/>
          <a:p>
            <a:r>
              <a:rPr lang="cs-CZ" dirty="0"/>
              <a:t>Preferovaná budoucnost</a:t>
            </a:r>
          </a:p>
        </p:txBody>
      </p:sp>
      <p:cxnSp>
        <p:nvCxnSpPr>
          <p:cNvPr id="16" name="Přímá spojovací šipka 15">
            <a:extLst>
              <a:ext uri="{FF2B5EF4-FFF2-40B4-BE49-F238E27FC236}">
                <a16:creationId xmlns:a16="http://schemas.microsoft.com/office/drawing/2014/main" id="{41FF261C-AA07-3E4C-943F-5D99FEB4F334}"/>
              </a:ext>
            </a:extLst>
          </p:cNvPr>
          <p:cNvCxnSpPr/>
          <p:nvPr/>
        </p:nvCxnSpPr>
        <p:spPr>
          <a:xfrm>
            <a:off x="6415088" y="3566518"/>
            <a:ext cx="3614737" cy="1791295"/>
          </a:xfrm>
          <a:prstGeom prst="straightConnector1">
            <a:avLst/>
          </a:prstGeom>
          <a:ln w="889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ovéPole 16">
            <a:extLst>
              <a:ext uri="{FF2B5EF4-FFF2-40B4-BE49-F238E27FC236}">
                <a16:creationId xmlns:a16="http://schemas.microsoft.com/office/drawing/2014/main" id="{62914B98-DCD8-E443-9A56-3402C369E894}"/>
              </a:ext>
            </a:extLst>
          </p:cNvPr>
          <p:cNvSpPr txBox="1"/>
          <p:nvPr/>
        </p:nvSpPr>
        <p:spPr>
          <a:xfrm rot="1663987">
            <a:off x="7686676" y="4155491"/>
            <a:ext cx="1828800" cy="369332"/>
          </a:xfrm>
          <a:prstGeom prst="rect">
            <a:avLst/>
          </a:prstGeom>
          <a:noFill/>
        </p:spPr>
        <p:txBody>
          <a:bodyPr wrap="square" rtlCol="0">
            <a:spAutoFit/>
          </a:bodyPr>
          <a:lstStyle/>
          <a:p>
            <a:r>
              <a:rPr lang="cs-CZ" dirty="0"/>
              <a:t>rizika</a:t>
            </a:r>
          </a:p>
        </p:txBody>
      </p:sp>
      <p:sp>
        <p:nvSpPr>
          <p:cNvPr id="18" name="Šrafovaná šipka vpravo 17">
            <a:extLst>
              <a:ext uri="{FF2B5EF4-FFF2-40B4-BE49-F238E27FC236}">
                <a16:creationId xmlns:a16="http://schemas.microsoft.com/office/drawing/2014/main" id="{F120A27D-0390-DB48-BDFD-45A99DA905AE}"/>
              </a:ext>
            </a:extLst>
          </p:cNvPr>
          <p:cNvSpPr/>
          <p:nvPr/>
        </p:nvSpPr>
        <p:spPr>
          <a:xfrm rot="19750906">
            <a:off x="720282" y="5038175"/>
            <a:ext cx="4457699" cy="671512"/>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TextovéPole 18">
            <a:extLst>
              <a:ext uri="{FF2B5EF4-FFF2-40B4-BE49-F238E27FC236}">
                <a16:creationId xmlns:a16="http://schemas.microsoft.com/office/drawing/2014/main" id="{090F4CB6-B106-FF40-9E34-45506595BFDB}"/>
              </a:ext>
            </a:extLst>
          </p:cNvPr>
          <p:cNvSpPr txBox="1"/>
          <p:nvPr/>
        </p:nvSpPr>
        <p:spPr>
          <a:xfrm>
            <a:off x="92868" y="4791670"/>
            <a:ext cx="2300287" cy="923330"/>
          </a:xfrm>
          <a:prstGeom prst="rect">
            <a:avLst/>
          </a:prstGeom>
          <a:noFill/>
        </p:spPr>
        <p:txBody>
          <a:bodyPr wrap="square" rtlCol="0">
            <a:spAutoFit/>
          </a:bodyPr>
          <a:lstStyle/>
          <a:p>
            <a:r>
              <a:rPr lang="cs-CZ" dirty="0"/>
              <a:t>Všechno co mi funguje, co znám, umím, čím se bavím</a:t>
            </a:r>
          </a:p>
        </p:txBody>
      </p:sp>
      <p:cxnSp>
        <p:nvCxnSpPr>
          <p:cNvPr id="21" name="Přímá spojovací šipka 20">
            <a:extLst>
              <a:ext uri="{FF2B5EF4-FFF2-40B4-BE49-F238E27FC236}">
                <a16:creationId xmlns:a16="http://schemas.microsoft.com/office/drawing/2014/main" id="{0A2E10A0-DBDB-4E40-BDAD-F62F9592F832}"/>
              </a:ext>
            </a:extLst>
          </p:cNvPr>
          <p:cNvCxnSpPr/>
          <p:nvPr/>
        </p:nvCxnSpPr>
        <p:spPr>
          <a:xfrm>
            <a:off x="1857375" y="6572518"/>
            <a:ext cx="65436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ovéPole 21">
            <a:extLst>
              <a:ext uri="{FF2B5EF4-FFF2-40B4-BE49-F238E27FC236}">
                <a16:creationId xmlns:a16="http://schemas.microsoft.com/office/drawing/2014/main" id="{C39CD124-7727-CB4D-92E4-1E7A6F91E91E}"/>
              </a:ext>
            </a:extLst>
          </p:cNvPr>
          <p:cNvSpPr txBox="1"/>
          <p:nvPr/>
        </p:nvSpPr>
        <p:spPr>
          <a:xfrm>
            <a:off x="2023591" y="6294357"/>
            <a:ext cx="1004442" cy="369332"/>
          </a:xfrm>
          <a:prstGeom prst="rect">
            <a:avLst/>
          </a:prstGeom>
          <a:noFill/>
        </p:spPr>
        <p:txBody>
          <a:bodyPr wrap="none" rtlCol="0">
            <a:spAutoFit/>
          </a:bodyPr>
          <a:lstStyle/>
          <a:p>
            <a:r>
              <a:rPr lang="cs-CZ" dirty="0"/>
              <a:t>minulost</a:t>
            </a:r>
          </a:p>
        </p:txBody>
      </p:sp>
      <p:sp>
        <p:nvSpPr>
          <p:cNvPr id="23" name="TextovéPole 22">
            <a:extLst>
              <a:ext uri="{FF2B5EF4-FFF2-40B4-BE49-F238E27FC236}">
                <a16:creationId xmlns:a16="http://schemas.microsoft.com/office/drawing/2014/main" id="{2015C92C-653D-6A4B-A2E7-60D08334CED8}"/>
              </a:ext>
            </a:extLst>
          </p:cNvPr>
          <p:cNvSpPr txBox="1"/>
          <p:nvPr/>
        </p:nvSpPr>
        <p:spPr>
          <a:xfrm>
            <a:off x="4886325" y="6249353"/>
            <a:ext cx="1222129" cy="369332"/>
          </a:xfrm>
          <a:prstGeom prst="rect">
            <a:avLst/>
          </a:prstGeom>
          <a:noFill/>
        </p:spPr>
        <p:txBody>
          <a:bodyPr wrap="none" rtlCol="0">
            <a:spAutoFit/>
          </a:bodyPr>
          <a:lstStyle/>
          <a:p>
            <a:r>
              <a:rPr lang="cs-CZ" dirty="0"/>
              <a:t>současnost</a:t>
            </a:r>
          </a:p>
        </p:txBody>
      </p:sp>
      <p:sp>
        <p:nvSpPr>
          <p:cNvPr id="24" name="TextovéPole 23">
            <a:extLst>
              <a:ext uri="{FF2B5EF4-FFF2-40B4-BE49-F238E27FC236}">
                <a16:creationId xmlns:a16="http://schemas.microsoft.com/office/drawing/2014/main" id="{8D91B876-982A-4547-BE4B-FBFF32F9CB50}"/>
              </a:ext>
            </a:extLst>
          </p:cNvPr>
          <p:cNvSpPr txBox="1"/>
          <p:nvPr/>
        </p:nvSpPr>
        <p:spPr>
          <a:xfrm>
            <a:off x="8058150" y="6249353"/>
            <a:ext cx="1299395" cy="369332"/>
          </a:xfrm>
          <a:prstGeom prst="rect">
            <a:avLst/>
          </a:prstGeom>
          <a:noFill/>
        </p:spPr>
        <p:txBody>
          <a:bodyPr wrap="none" rtlCol="0">
            <a:spAutoFit/>
          </a:bodyPr>
          <a:lstStyle/>
          <a:p>
            <a:r>
              <a:rPr lang="cs-CZ" dirty="0"/>
              <a:t>budoucnost</a:t>
            </a:r>
          </a:p>
        </p:txBody>
      </p:sp>
      <p:sp>
        <p:nvSpPr>
          <p:cNvPr id="25" name="Pětiúhelník 24">
            <a:extLst>
              <a:ext uri="{FF2B5EF4-FFF2-40B4-BE49-F238E27FC236}">
                <a16:creationId xmlns:a16="http://schemas.microsoft.com/office/drawing/2014/main" id="{41AF272B-FAC5-C144-A046-3B7D90B63B6C}"/>
              </a:ext>
            </a:extLst>
          </p:cNvPr>
          <p:cNvSpPr/>
          <p:nvPr/>
        </p:nvSpPr>
        <p:spPr>
          <a:xfrm rot="20459790">
            <a:off x="6949431" y="2158875"/>
            <a:ext cx="2842307" cy="197082"/>
          </a:xfrm>
          <a:prstGeom prst="homePlat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TextovéPole 25">
            <a:extLst>
              <a:ext uri="{FF2B5EF4-FFF2-40B4-BE49-F238E27FC236}">
                <a16:creationId xmlns:a16="http://schemas.microsoft.com/office/drawing/2014/main" id="{3A6958D1-CBAC-624C-B71E-7FE5EA1A1885}"/>
              </a:ext>
            </a:extLst>
          </p:cNvPr>
          <p:cNvSpPr txBox="1"/>
          <p:nvPr/>
        </p:nvSpPr>
        <p:spPr>
          <a:xfrm rot="20449699">
            <a:off x="7265336" y="1470649"/>
            <a:ext cx="1796133" cy="369332"/>
          </a:xfrm>
          <a:prstGeom prst="rect">
            <a:avLst/>
          </a:prstGeom>
          <a:noFill/>
        </p:spPr>
        <p:txBody>
          <a:bodyPr wrap="none" rtlCol="0">
            <a:spAutoFit/>
          </a:bodyPr>
          <a:lstStyle/>
          <a:p>
            <a:r>
              <a:rPr lang="cs-CZ" dirty="0"/>
              <a:t>Dlouhodobý plán</a:t>
            </a:r>
          </a:p>
        </p:txBody>
      </p:sp>
      <p:sp>
        <p:nvSpPr>
          <p:cNvPr id="27" name="Trojúhelník 26">
            <a:extLst>
              <a:ext uri="{FF2B5EF4-FFF2-40B4-BE49-F238E27FC236}">
                <a16:creationId xmlns:a16="http://schemas.microsoft.com/office/drawing/2014/main" id="{B8D3039D-F976-1149-B6D5-3B7FA0CFE495}"/>
              </a:ext>
            </a:extLst>
          </p:cNvPr>
          <p:cNvSpPr/>
          <p:nvPr/>
        </p:nvSpPr>
        <p:spPr>
          <a:xfrm rot="3816503">
            <a:off x="6335088" y="2340523"/>
            <a:ext cx="589665" cy="100275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 name="Trojúhelník 27">
            <a:extLst>
              <a:ext uri="{FF2B5EF4-FFF2-40B4-BE49-F238E27FC236}">
                <a16:creationId xmlns:a16="http://schemas.microsoft.com/office/drawing/2014/main" id="{7E4A46A0-0D59-784C-AD50-9B63D67D3333}"/>
              </a:ext>
            </a:extLst>
          </p:cNvPr>
          <p:cNvSpPr/>
          <p:nvPr/>
        </p:nvSpPr>
        <p:spPr>
          <a:xfrm rot="3816503">
            <a:off x="7674470" y="1952127"/>
            <a:ext cx="589665" cy="100275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216876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linds(horizontal)">
                                      <p:cBhvr>
                                        <p:cTn id="23" dur="500"/>
                                        <p:tgtEl>
                                          <p:spTgt spid="8"/>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blinds(horizontal)">
                                      <p:cBhvr>
                                        <p:cTn id="26" dur="500"/>
                                        <p:tgtEl>
                                          <p:spTgt spid="4"/>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checkerboard(across)">
                                      <p:cBhvr>
                                        <p:cTn id="43" dur="500"/>
                                        <p:tgtEl>
                                          <p:spTgt spid="11"/>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blinds(horizontal)">
                                      <p:cBhvr>
                                        <p:cTn id="48" dur="500"/>
                                        <p:tgtEl>
                                          <p:spTgt spid="13"/>
                                        </p:tgtEl>
                                      </p:cBhvr>
                                    </p:animEffec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16"/>
                                        </p:tgtEl>
                                        <p:attrNameLst>
                                          <p:attrName>style.visibility</p:attrName>
                                        </p:attrNameLst>
                                      </p:cBhvr>
                                      <p:to>
                                        <p:strVal val="visible"/>
                                      </p:to>
                                    </p:set>
                                    <p:anim calcmode="lin" valueType="num">
                                      <p:cBhvr additive="base">
                                        <p:cTn id="53" dur="500" fill="hold"/>
                                        <p:tgtEl>
                                          <p:spTgt spid="16"/>
                                        </p:tgtEl>
                                        <p:attrNameLst>
                                          <p:attrName>ppt_x</p:attrName>
                                        </p:attrNameLst>
                                      </p:cBhvr>
                                      <p:tavLst>
                                        <p:tav tm="0">
                                          <p:val>
                                            <p:strVal val="#ppt_x"/>
                                          </p:val>
                                        </p:tav>
                                        <p:tav tm="100000">
                                          <p:val>
                                            <p:strVal val="#ppt_x"/>
                                          </p:val>
                                        </p:tav>
                                      </p:tavLst>
                                    </p:anim>
                                    <p:anim calcmode="lin" valueType="num">
                                      <p:cBhvr additive="base">
                                        <p:cTn id="54" dur="500" fill="hold"/>
                                        <p:tgtEl>
                                          <p:spTgt spid="16"/>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additive="base">
                                        <p:cTn id="57" dur="500" fill="hold"/>
                                        <p:tgtEl>
                                          <p:spTgt spid="17"/>
                                        </p:tgtEl>
                                        <p:attrNameLst>
                                          <p:attrName>ppt_x</p:attrName>
                                        </p:attrNameLst>
                                      </p:cBhvr>
                                      <p:tavLst>
                                        <p:tav tm="0">
                                          <p:val>
                                            <p:strVal val="#ppt_x"/>
                                          </p:val>
                                        </p:tav>
                                        <p:tav tm="100000">
                                          <p:val>
                                            <p:strVal val="#ppt_x"/>
                                          </p:val>
                                        </p:tav>
                                      </p:tavLst>
                                    </p:anim>
                                    <p:anim calcmode="lin" valueType="num">
                                      <p:cBhvr additive="base">
                                        <p:cTn id="5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8" presetClass="entr" presetSubtype="12"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Effect transition="in" filter="strips(downLeft)">
                                      <p:cBhvr>
                                        <p:cTn id="63" dur="500"/>
                                        <p:tgtEl>
                                          <p:spTgt spid="12"/>
                                        </p:tgtEl>
                                      </p:cBhvr>
                                    </p:animEffect>
                                  </p:childTnLst>
                                </p:cTn>
                              </p:par>
                              <p:par>
                                <p:cTn id="64" presetID="18" presetClass="entr" presetSubtype="12" fill="hold" grpId="0" nodeType="with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strips(downLeft)">
                                      <p:cBhvr>
                                        <p:cTn id="66" dur="500"/>
                                        <p:tgtEl>
                                          <p:spTgt spid="14"/>
                                        </p:tgtEl>
                                      </p:cBhvr>
                                    </p:animEffect>
                                  </p:childTnLst>
                                </p:cTn>
                              </p:par>
                            </p:childTnLst>
                          </p:cTn>
                        </p:par>
                      </p:childTnLst>
                    </p:cTn>
                  </p:par>
                  <p:par>
                    <p:cTn id="67" fill="hold">
                      <p:stCondLst>
                        <p:cond delay="indefinite"/>
                      </p:stCondLst>
                      <p:childTnLst>
                        <p:par>
                          <p:cTn id="68" fill="hold">
                            <p:stCondLst>
                              <p:cond delay="0"/>
                            </p:stCondLst>
                            <p:childTnLst>
                              <p:par>
                                <p:cTn id="69" presetID="12" presetClass="entr" presetSubtype="4" fill="hold" grpId="0" nodeType="clickEffect">
                                  <p:stCondLst>
                                    <p:cond delay="0"/>
                                  </p:stCondLst>
                                  <p:childTnLst>
                                    <p:set>
                                      <p:cBhvr>
                                        <p:cTn id="70" dur="1" fill="hold">
                                          <p:stCondLst>
                                            <p:cond delay="0"/>
                                          </p:stCondLst>
                                        </p:cTn>
                                        <p:tgtEl>
                                          <p:spTgt spid="25"/>
                                        </p:tgtEl>
                                        <p:attrNameLst>
                                          <p:attrName>style.visibility</p:attrName>
                                        </p:attrNameLst>
                                      </p:cBhvr>
                                      <p:to>
                                        <p:strVal val="visible"/>
                                      </p:to>
                                    </p:set>
                                    <p:anim calcmode="lin" valueType="num">
                                      <p:cBhvr additive="base">
                                        <p:cTn id="71" dur="500"/>
                                        <p:tgtEl>
                                          <p:spTgt spid="25"/>
                                        </p:tgtEl>
                                        <p:attrNameLst>
                                          <p:attrName>ppt_y</p:attrName>
                                        </p:attrNameLst>
                                      </p:cBhvr>
                                      <p:tavLst>
                                        <p:tav tm="0">
                                          <p:val>
                                            <p:strVal val="#ppt_y+#ppt_h*1.125000"/>
                                          </p:val>
                                        </p:tav>
                                        <p:tav tm="100000">
                                          <p:val>
                                            <p:strVal val="#ppt_y"/>
                                          </p:val>
                                        </p:tav>
                                      </p:tavLst>
                                    </p:anim>
                                    <p:animEffect transition="in" filter="wipe(up)">
                                      <p:cBhvr>
                                        <p:cTn id="72" dur="500"/>
                                        <p:tgtEl>
                                          <p:spTgt spid="25"/>
                                        </p:tgtEl>
                                      </p:cBhvr>
                                    </p:animEffect>
                                  </p:childTnLst>
                                </p:cTn>
                              </p:par>
                              <p:par>
                                <p:cTn id="73" presetID="12" presetClass="entr" presetSubtype="4" fill="hold" grpId="0" nodeType="withEffect">
                                  <p:stCondLst>
                                    <p:cond delay="0"/>
                                  </p:stCondLst>
                                  <p:childTnLst>
                                    <p:set>
                                      <p:cBhvr>
                                        <p:cTn id="74" dur="1" fill="hold">
                                          <p:stCondLst>
                                            <p:cond delay="0"/>
                                          </p:stCondLst>
                                        </p:cTn>
                                        <p:tgtEl>
                                          <p:spTgt spid="26"/>
                                        </p:tgtEl>
                                        <p:attrNameLst>
                                          <p:attrName>style.visibility</p:attrName>
                                        </p:attrNameLst>
                                      </p:cBhvr>
                                      <p:to>
                                        <p:strVal val="visible"/>
                                      </p:to>
                                    </p:set>
                                    <p:anim calcmode="lin" valueType="num">
                                      <p:cBhvr additive="base">
                                        <p:cTn id="75" dur="500"/>
                                        <p:tgtEl>
                                          <p:spTgt spid="26"/>
                                        </p:tgtEl>
                                        <p:attrNameLst>
                                          <p:attrName>ppt_y</p:attrName>
                                        </p:attrNameLst>
                                      </p:cBhvr>
                                      <p:tavLst>
                                        <p:tav tm="0">
                                          <p:val>
                                            <p:strVal val="#ppt_y+#ppt_h*1.125000"/>
                                          </p:val>
                                        </p:tav>
                                        <p:tav tm="100000">
                                          <p:val>
                                            <p:strVal val="#ppt_y"/>
                                          </p:val>
                                        </p:tav>
                                      </p:tavLst>
                                    </p:anim>
                                    <p:animEffect transition="in" filter="wipe(up)">
                                      <p:cBhvr>
                                        <p:cTn id="76" dur="500"/>
                                        <p:tgtEl>
                                          <p:spTgt spid="26"/>
                                        </p:tgtEl>
                                      </p:cBhvr>
                                    </p:animEffect>
                                  </p:childTnLst>
                                </p:cTn>
                              </p:par>
                            </p:childTnLst>
                          </p:cTn>
                        </p:par>
                      </p:childTnLst>
                    </p:cTn>
                  </p:par>
                  <p:par>
                    <p:cTn id="77" fill="hold">
                      <p:stCondLst>
                        <p:cond delay="indefinite"/>
                      </p:stCondLst>
                      <p:childTnLst>
                        <p:par>
                          <p:cTn id="78" fill="hold">
                            <p:stCondLst>
                              <p:cond delay="0"/>
                            </p:stCondLst>
                            <p:childTnLst>
                              <p:par>
                                <p:cTn id="79" presetID="6" presetClass="entr" presetSubtype="16" fill="hold" grpId="0" nodeType="clickEffect">
                                  <p:stCondLst>
                                    <p:cond delay="0"/>
                                  </p:stCondLst>
                                  <p:childTnLst>
                                    <p:set>
                                      <p:cBhvr>
                                        <p:cTn id="80" dur="1" fill="hold">
                                          <p:stCondLst>
                                            <p:cond delay="0"/>
                                          </p:stCondLst>
                                        </p:cTn>
                                        <p:tgtEl>
                                          <p:spTgt spid="18"/>
                                        </p:tgtEl>
                                        <p:attrNameLst>
                                          <p:attrName>style.visibility</p:attrName>
                                        </p:attrNameLst>
                                      </p:cBhvr>
                                      <p:to>
                                        <p:strVal val="visible"/>
                                      </p:to>
                                    </p:set>
                                    <p:animEffect transition="in" filter="circle(in)">
                                      <p:cBhvr>
                                        <p:cTn id="81" dur="2000"/>
                                        <p:tgtEl>
                                          <p:spTgt spid="18"/>
                                        </p:tgtEl>
                                      </p:cBhvr>
                                    </p:animEffect>
                                  </p:childTnLst>
                                </p:cTn>
                              </p:par>
                              <p:par>
                                <p:cTn id="82" presetID="6" presetClass="entr" presetSubtype="16" fill="hold" grpId="0" nodeType="withEffect">
                                  <p:stCondLst>
                                    <p:cond delay="0"/>
                                  </p:stCondLst>
                                  <p:childTnLst>
                                    <p:set>
                                      <p:cBhvr>
                                        <p:cTn id="83" dur="1" fill="hold">
                                          <p:stCondLst>
                                            <p:cond delay="0"/>
                                          </p:stCondLst>
                                        </p:cTn>
                                        <p:tgtEl>
                                          <p:spTgt spid="19"/>
                                        </p:tgtEl>
                                        <p:attrNameLst>
                                          <p:attrName>style.visibility</p:attrName>
                                        </p:attrNameLst>
                                      </p:cBhvr>
                                      <p:to>
                                        <p:strVal val="visible"/>
                                      </p:to>
                                    </p:set>
                                    <p:animEffect transition="in" filter="circle(in)">
                                      <p:cBhvr>
                                        <p:cTn id="84" dur="2000"/>
                                        <p:tgtEl>
                                          <p:spTgt spid="19"/>
                                        </p:tgtEl>
                                      </p:cBhvr>
                                    </p:animEffect>
                                  </p:childTnLst>
                                </p:cTn>
                              </p:par>
                            </p:childTnLst>
                          </p:cTn>
                        </p:par>
                      </p:childTnLst>
                    </p:cTn>
                  </p:par>
                  <p:par>
                    <p:cTn id="85" fill="hold">
                      <p:stCondLst>
                        <p:cond delay="indefinite"/>
                      </p:stCondLst>
                      <p:childTnLst>
                        <p:par>
                          <p:cTn id="86" fill="hold">
                            <p:stCondLst>
                              <p:cond delay="0"/>
                            </p:stCondLst>
                            <p:childTnLst>
                              <p:par>
                                <p:cTn id="87" presetID="14" presetClass="entr" presetSubtype="10" fill="hold" grpId="0" nodeType="clickEffect">
                                  <p:stCondLst>
                                    <p:cond delay="0"/>
                                  </p:stCondLst>
                                  <p:childTnLst>
                                    <p:set>
                                      <p:cBhvr>
                                        <p:cTn id="88" dur="1" fill="hold">
                                          <p:stCondLst>
                                            <p:cond delay="0"/>
                                          </p:stCondLst>
                                        </p:cTn>
                                        <p:tgtEl>
                                          <p:spTgt spid="27"/>
                                        </p:tgtEl>
                                        <p:attrNameLst>
                                          <p:attrName>style.visibility</p:attrName>
                                        </p:attrNameLst>
                                      </p:cBhvr>
                                      <p:to>
                                        <p:strVal val="visible"/>
                                      </p:to>
                                    </p:set>
                                    <p:animEffect transition="in" filter="randombar(horizontal)">
                                      <p:cBhvr>
                                        <p:cTn id="89" dur="500"/>
                                        <p:tgtEl>
                                          <p:spTgt spid="27"/>
                                        </p:tgtEl>
                                      </p:cBhvr>
                                    </p:animEffect>
                                  </p:childTnLst>
                                </p:cTn>
                              </p:par>
                            </p:childTnLst>
                          </p:cTn>
                        </p:par>
                      </p:childTnLst>
                    </p:cTn>
                  </p:par>
                  <p:par>
                    <p:cTn id="90" fill="hold">
                      <p:stCondLst>
                        <p:cond delay="indefinite"/>
                      </p:stCondLst>
                      <p:childTnLst>
                        <p:par>
                          <p:cTn id="91" fill="hold">
                            <p:stCondLst>
                              <p:cond delay="0"/>
                            </p:stCondLst>
                            <p:childTnLst>
                              <p:par>
                                <p:cTn id="92" presetID="14" presetClass="entr" presetSubtype="10" fill="hold" grpId="0" nodeType="clickEffect">
                                  <p:stCondLst>
                                    <p:cond delay="0"/>
                                  </p:stCondLst>
                                  <p:childTnLst>
                                    <p:set>
                                      <p:cBhvr>
                                        <p:cTn id="93" dur="1" fill="hold">
                                          <p:stCondLst>
                                            <p:cond delay="0"/>
                                          </p:stCondLst>
                                        </p:cTn>
                                        <p:tgtEl>
                                          <p:spTgt spid="28"/>
                                        </p:tgtEl>
                                        <p:attrNameLst>
                                          <p:attrName>style.visibility</p:attrName>
                                        </p:attrNameLst>
                                      </p:cBhvr>
                                      <p:to>
                                        <p:strVal val="visible"/>
                                      </p:to>
                                    </p:set>
                                    <p:animEffect transition="in" filter="randombar(horizontal)">
                                      <p:cBhvr>
                                        <p:cTn id="94"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5" restart="whenNotActive" fill="hold" evtFilter="cancelBubble" nodeType="interactiveSeq">
                <p:stCondLst>
                  <p:cond evt="onClick" delay="0">
                    <p:tgtEl>
                      <p:spTgt spid="4"/>
                    </p:tgtEl>
                  </p:cond>
                </p:stCondLst>
                <p:endSync evt="end" delay="0">
                  <p:rtn val="all"/>
                </p:endSync>
                <p:childTnLst>
                  <p:par>
                    <p:cTn id="96" fill="hold">
                      <p:stCondLst>
                        <p:cond delay="0"/>
                      </p:stCondLst>
                      <p:childTnLst>
                        <p:par>
                          <p:cTn id="97" fill="hold">
                            <p:stCondLst>
                              <p:cond delay="0"/>
                            </p:stCondLst>
                            <p:childTnLst>
                              <p:par>
                                <p:cTn id="98" presetID="1" presetClass="entr" presetSubtype="0" fill="hold" grpId="0" nodeType="clickEffect">
                                  <p:stCondLst>
                                    <p:cond delay="500"/>
                                  </p:stCondLst>
                                  <p:childTnLst>
                                    <p:set>
                                      <p:cBhvr>
                                        <p:cTn id="99" dur="1" fill="hold">
                                          <p:stCondLst>
                                            <p:cond delay="0"/>
                                          </p:stCondLst>
                                        </p:cTn>
                                        <p:tgtEl>
                                          <p:spTgt spid="24"/>
                                        </p:tgtEl>
                                        <p:attrNameLst>
                                          <p:attrName>style.visibility</p:attrName>
                                        </p:attrNameLst>
                                      </p:cBhvr>
                                      <p:to>
                                        <p:strVal val="visible"/>
                                      </p:to>
                                    </p:set>
                                  </p:childTnLst>
                                </p:cTn>
                              </p:par>
                            </p:childTnLst>
                          </p:cTn>
                        </p:par>
                      </p:childTnLst>
                    </p:cTn>
                  </p:par>
                </p:childTnLst>
              </p:cTn>
              <p:nextCondLst>
                <p:cond evt="onClick" delay="0">
                  <p:tgtEl>
                    <p:spTgt spid="4"/>
                  </p:tgtEl>
                </p:cond>
              </p:nextCondLst>
            </p:seq>
          </p:childTnLst>
        </p:cTn>
      </p:par>
    </p:tnLst>
    <p:bldLst>
      <p:bldP spid="4" grpId="0"/>
      <p:bldP spid="5" grpId="0" animBg="1"/>
      <p:bldP spid="8" grpId="0" animBg="1"/>
      <p:bldP spid="9" grpId="0" animBg="1"/>
      <p:bldP spid="10" grpId="0"/>
      <p:bldP spid="11" grpId="0" animBg="1"/>
      <p:bldP spid="12" grpId="0" animBg="1"/>
      <p:bldP spid="13" grpId="0"/>
      <p:bldP spid="14" grpId="0"/>
      <p:bldP spid="17" grpId="0"/>
      <p:bldP spid="18" grpId="0" animBg="1"/>
      <p:bldP spid="19" grpId="0"/>
      <p:bldP spid="22" grpId="0"/>
      <p:bldP spid="23" grpId="0"/>
      <p:bldP spid="24" grpId="0"/>
      <p:bldP spid="24" grpId="1"/>
      <p:bldP spid="25" grpId="0" animBg="1"/>
      <p:bldP spid="26" grpId="0"/>
      <p:bldP spid="27" grpId="0" animBg="1"/>
      <p:bldP spid="2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316FEA-3B97-4048-BA6D-CCE9EF86F465}"/>
              </a:ext>
            </a:extLst>
          </p:cNvPr>
          <p:cNvSpPr>
            <a:spLocks noGrp="1"/>
          </p:cNvSpPr>
          <p:nvPr>
            <p:ph type="title"/>
          </p:nvPr>
        </p:nvSpPr>
        <p:spPr/>
        <p:txBody>
          <a:bodyPr/>
          <a:lstStyle/>
          <a:p>
            <a:r>
              <a:rPr lang="cs-CZ" dirty="0"/>
              <a:t>Stanovení cíle</a:t>
            </a:r>
          </a:p>
        </p:txBody>
      </p:sp>
      <p:sp>
        <p:nvSpPr>
          <p:cNvPr id="3" name="Zástupný obsah 2">
            <a:extLst>
              <a:ext uri="{FF2B5EF4-FFF2-40B4-BE49-F238E27FC236}">
                <a16:creationId xmlns:a16="http://schemas.microsoft.com/office/drawing/2014/main" id="{EB2BB756-811E-D34A-9966-F2691581EB08}"/>
              </a:ext>
            </a:extLst>
          </p:cNvPr>
          <p:cNvSpPr>
            <a:spLocks noGrp="1"/>
          </p:cNvSpPr>
          <p:nvPr>
            <p:ph idx="1"/>
          </p:nvPr>
        </p:nvSpPr>
        <p:spPr/>
        <p:txBody>
          <a:bodyPr/>
          <a:lstStyle/>
          <a:p>
            <a:r>
              <a:rPr lang="cs-CZ" dirty="0"/>
              <a:t>Významný pro klienta</a:t>
            </a:r>
          </a:p>
          <a:p>
            <a:r>
              <a:rPr lang="cs-CZ" dirty="0"/>
              <a:t>Raději více malých, než jeden velký a složitý</a:t>
            </a:r>
          </a:p>
          <a:p>
            <a:r>
              <a:rPr lang="cs-CZ" dirty="0"/>
              <a:t>Popisují konkrétní chování</a:t>
            </a:r>
          </a:p>
          <a:p>
            <a:r>
              <a:rPr lang="cs-CZ" dirty="0"/>
              <a:t>Popisují to co klient chce, než to co nechce</a:t>
            </a:r>
          </a:p>
          <a:p>
            <a:r>
              <a:rPr lang="cs-CZ" dirty="0"/>
              <a:t>Pojednávají o začátku něčeho nového</a:t>
            </a:r>
          </a:p>
          <a:p>
            <a:r>
              <a:rPr lang="cs-CZ" dirty="0"/>
              <a:t>Realistický – „cíl nebudu již nikdy pít“ může spíše přinést zklamání </a:t>
            </a:r>
          </a:p>
          <a:p>
            <a:r>
              <a:rPr lang="cs-CZ" dirty="0"/>
              <a:t>Dosažen na základě klientova úsilí, které je sociálním pracovníkem oprávněně oceněno.</a:t>
            </a:r>
          </a:p>
        </p:txBody>
      </p:sp>
    </p:spTree>
    <p:extLst>
      <p:ext uri="{BB962C8B-B14F-4D97-AF65-F5344CB8AC3E}">
        <p14:creationId xmlns:p14="http://schemas.microsoft.com/office/powerpoint/2010/main" val="3708116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C40C40-F143-E748-BD51-3844C819549E}"/>
              </a:ext>
            </a:extLst>
          </p:cNvPr>
          <p:cNvSpPr>
            <a:spLocks noGrp="1"/>
          </p:cNvSpPr>
          <p:nvPr>
            <p:ph type="title"/>
          </p:nvPr>
        </p:nvSpPr>
        <p:spPr/>
        <p:txBody>
          <a:bodyPr/>
          <a:lstStyle/>
          <a:p>
            <a:r>
              <a:rPr lang="cs-CZ" dirty="0"/>
              <a:t>Základní systemické postoje, hodnoty a dovednosti</a:t>
            </a:r>
          </a:p>
        </p:txBody>
      </p:sp>
      <p:sp>
        <p:nvSpPr>
          <p:cNvPr id="3" name="Zástupný obsah 2">
            <a:extLst>
              <a:ext uri="{FF2B5EF4-FFF2-40B4-BE49-F238E27FC236}">
                <a16:creationId xmlns:a16="http://schemas.microsoft.com/office/drawing/2014/main" id="{40975CC5-A07D-6045-A8D2-B606CE4267DA}"/>
              </a:ext>
            </a:extLst>
          </p:cNvPr>
          <p:cNvSpPr>
            <a:spLocks noGrp="1"/>
          </p:cNvSpPr>
          <p:nvPr>
            <p:ph idx="1"/>
          </p:nvPr>
        </p:nvSpPr>
        <p:spPr/>
        <p:txBody>
          <a:bodyPr/>
          <a:lstStyle/>
          <a:p>
            <a:r>
              <a:rPr lang="cs-CZ" dirty="0"/>
              <a:t>Být nakažlivě zvědavý</a:t>
            </a:r>
          </a:p>
          <a:p>
            <a:r>
              <a:rPr lang="cs-CZ" dirty="0"/>
              <a:t>Postarat se o svůj i klientův pocit bezpečí</a:t>
            </a:r>
          </a:p>
          <a:p>
            <a:r>
              <a:rPr lang="cs-CZ" dirty="0"/>
              <a:t>Ocenění, potvrzení a zplnomocnění klienta</a:t>
            </a:r>
          </a:p>
          <a:p>
            <a:r>
              <a:rPr lang="cs-CZ" dirty="0"/>
              <a:t>Podněcovat proces změny</a:t>
            </a:r>
          </a:p>
          <a:p>
            <a:endParaRPr lang="cs-CZ" dirty="0"/>
          </a:p>
        </p:txBody>
      </p:sp>
    </p:spTree>
    <p:extLst>
      <p:ext uri="{BB962C8B-B14F-4D97-AF65-F5344CB8AC3E}">
        <p14:creationId xmlns:p14="http://schemas.microsoft.com/office/powerpoint/2010/main" val="884919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F0B5D1-8954-794C-B95F-5E5098EC9F17}"/>
              </a:ext>
            </a:extLst>
          </p:cNvPr>
          <p:cNvSpPr>
            <a:spLocks noGrp="1"/>
          </p:cNvSpPr>
          <p:nvPr>
            <p:ph type="title"/>
          </p:nvPr>
        </p:nvSpPr>
        <p:spPr/>
        <p:txBody>
          <a:bodyPr/>
          <a:lstStyle/>
          <a:p>
            <a:r>
              <a:rPr lang="cs-CZ" dirty="0"/>
              <a:t>Změna probíhá</a:t>
            </a:r>
          </a:p>
        </p:txBody>
      </p:sp>
      <p:sp>
        <p:nvSpPr>
          <p:cNvPr id="3" name="Zástupný obsah 2">
            <a:extLst>
              <a:ext uri="{FF2B5EF4-FFF2-40B4-BE49-F238E27FC236}">
                <a16:creationId xmlns:a16="http://schemas.microsoft.com/office/drawing/2014/main" id="{09F1F573-380F-DF4D-B0DA-3F56B1054CF1}"/>
              </a:ext>
            </a:extLst>
          </p:cNvPr>
          <p:cNvSpPr>
            <a:spLocks noGrp="1"/>
          </p:cNvSpPr>
          <p:nvPr>
            <p:ph idx="1"/>
          </p:nvPr>
        </p:nvSpPr>
        <p:spPr/>
        <p:txBody>
          <a:bodyPr/>
          <a:lstStyle/>
          <a:p>
            <a:r>
              <a:rPr lang="cs-CZ" dirty="0"/>
              <a:t>Na úrovni emocí</a:t>
            </a:r>
          </a:p>
          <a:p>
            <a:r>
              <a:rPr lang="cs-CZ" dirty="0"/>
              <a:t>Na úrovni jednání</a:t>
            </a:r>
          </a:p>
          <a:p>
            <a:r>
              <a:rPr lang="cs-CZ" dirty="0"/>
              <a:t>Na chování druhých – jak pozná vaše okolí, že se děje změna</a:t>
            </a:r>
          </a:p>
        </p:txBody>
      </p:sp>
    </p:spTree>
    <p:extLst>
      <p:ext uri="{BB962C8B-B14F-4D97-AF65-F5344CB8AC3E}">
        <p14:creationId xmlns:p14="http://schemas.microsoft.com/office/powerpoint/2010/main" val="18226862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810165-8543-4235-A1D6-A5D0B45E5035}"/>
              </a:ext>
            </a:extLst>
          </p:cNvPr>
          <p:cNvSpPr>
            <a:spLocks noGrp="1"/>
          </p:cNvSpPr>
          <p:nvPr>
            <p:ph type="title"/>
          </p:nvPr>
        </p:nvSpPr>
        <p:spPr/>
        <p:txBody>
          <a:bodyPr/>
          <a:lstStyle/>
          <a:p>
            <a:r>
              <a:rPr lang="cs-CZ" dirty="0"/>
              <a:t>Preferovaná budoucnost – práce ve skupině</a:t>
            </a:r>
            <a:br>
              <a:rPr lang="cs-CZ" dirty="0"/>
            </a:br>
            <a:r>
              <a:rPr lang="cs-CZ" dirty="0"/>
              <a:t>kazuistika</a:t>
            </a:r>
          </a:p>
        </p:txBody>
      </p:sp>
      <p:sp>
        <p:nvSpPr>
          <p:cNvPr id="3" name="Zástupný symbol pro obsah 2">
            <a:extLst>
              <a:ext uri="{FF2B5EF4-FFF2-40B4-BE49-F238E27FC236}">
                <a16:creationId xmlns:a16="http://schemas.microsoft.com/office/drawing/2014/main" id="{19AEF95C-8645-466E-AE88-FAE4F9DACEC2}"/>
              </a:ext>
            </a:extLst>
          </p:cNvPr>
          <p:cNvSpPr>
            <a:spLocks noGrp="1"/>
          </p:cNvSpPr>
          <p:nvPr>
            <p:ph idx="1"/>
          </p:nvPr>
        </p:nvSpPr>
        <p:spPr/>
        <p:txBody>
          <a:bodyPr>
            <a:normAutofit lnSpcReduction="10000"/>
          </a:bodyPr>
          <a:lstStyle/>
          <a:p>
            <a:r>
              <a:rPr lang="cs-CZ" dirty="0"/>
              <a:t>Kde by jste se viděli za 5,10 let</a:t>
            </a:r>
          </a:p>
          <a:p>
            <a:r>
              <a:rPr lang="cs-CZ" dirty="0"/>
              <a:t>Co k tomu potřebujete</a:t>
            </a:r>
          </a:p>
          <a:p>
            <a:r>
              <a:rPr lang="cs-CZ" dirty="0"/>
              <a:t>Co umíte</a:t>
            </a:r>
          </a:p>
          <a:p>
            <a:r>
              <a:rPr lang="cs-CZ" dirty="0"/>
              <a:t>Jak </a:t>
            </a:r>
            <a:r>
              <a:rPr lang="cs-CZ" dirty="0" smtClean="0"/>
              <a:t>to, </a:t>
            </a:r>
            <a:r>
              <a:rPr lang="cs-CZ" dirty="0"/>
              <a:t>co </a:t>
            </a:r>
            <a:r>
              <a:rPr lang="cs-CZ" dirty="0" smtClean="0"/>
              <a:t>umíte, </a:t>
            </a:r>
            <a:r>
              <a:rPr lang="cs-CZ" dirty="0"/>
              <a:t>můžete využít k </a:t>
            </a:r>
            <a:r>
              <a:rPr lang="cs-CZ" dirty="0" smtClean="0"/>
              <a:t>tomu, </a:t>
            </a:r>
            <a:r>
              <a:rPr lang="cs-CZ" dirty="0"/>
              <a:t>co potřebujete</a:t>
            </a:r>
          </a:p>
          <a:p>
            <a:r>
              <a:rPr lang="cs-CZ" dirty="0"/>
              <a:t>Kdo vám může pomoci</a:t>
            </a:r>
          </a:p>
          <a:p>
            <a:r>
              <a:rPr lang="cs-CZ" dirty="0"/>
              <a:t>Jak poznáte, že se změna děje:</a:t>
            </a:r>
          </a:p>
          <a:p>
            <a:pPr>
              <a:buFontTx/>
              <a:buChar char="-"/>
            </a:pPr>
            <a:r>
              <a:rPr lang="cs-CZ" dirty="0"/>
              <a:t>Emočně</a:t>
            </a:r>
          </a:p>
          <a:p>
            <a:pPr>
              <a:buFontTx/>
              <a:buChar char="-"/>
            </a:pPr>
            <a:r>
              <a:rPr lang="cs-CZ" dirty="0"/>
              <a:t>Situačně</a:t>
            </a:r>
          </a:p>
          <a:p>
            <a:pPr>
              <a:buFontTx/>
              <a:buChar char="-"/>
            </a:pPr>
            <a:r>
              <a:rPr lang="cs-CZ" dirty="0"/>
              <a:t>Jak to pozná vaše okolí</a:t>
            </a:r>
          </a:p>
        </p:txBody>
      </p:sp>
    </p:spTree>
    <p:extLst>
      <p:ext uri="{BB962C8B-B14F-4D97-AF65-F5344CB8AC3E}">
        <p14:creationId xmlns:p14="http://schemas.microsoft.com/office/powerpoint/2010/main" val="93898958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TotalTime>
  <Words>555</Words>
  <Application>Microsoft Office PowerPoint</Application>
  <PresentationFormat>Širokoúhlá obrazovka</PresentationFormat>
  <Paragraphs>83</Paragraphs>
  <Slides>15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15</vt:i4>
      </vt:variant>
    </vt:vector>
  </HeadingPairs>
  <TitlesOfParts>
    <vt:vector size="20" baseType="lpstr">
      <vt:lpstr>Arial</vt:lpstr>
      <vt:lpstr>Calibri</vt:lpstr>
      <vt:lpstr>Calibri Light</vt:lpstr>
      <vt:lpstr>Times New Roman</vt:lpstr>
      <vt:lpstr>Motiv Office</vt:lpstr>
      <vt:lpstr>Využití humanistických teorií</vt:lpstr>
      <vt:lpstr>Zásady </vt:lpstr>
      <vt:lpstr>Diagnostika rodiny</vt:lpstr>
      <vt:lpstr>výsledky</vt:lpstr>
      <vt:lpstr>Prezentace aplikace PowerPoint</vt:lpstr>
      <vt:lpstr>Stanovení cíle</vt:lpstr>
      <vt:lpstr>Základní systemické postoje, hodnoty a dovednosti</vt:lpstr>
      <vt:lpstr>Změna probíhá</vt:lpstr>
      <vt:lpstr>Preferovaná budoucnost – práce ve skupině kazuistika</vt:lpstr>
      <vt:lpstr>Prezentace aplikace PowerPoint</vt:lpstr>
      <vt:lpstr>Úkoly sociálního pracovníka - pomáhat</vt:lpstr>
      <vt:lpstr>Prezentace aplikace PowerPoint</vt:lpstr>
      <vt:lpstr>Prezentace aplikace PowerPoint</vt:lpstr>
      <vt:lpstr>Proces práce s klientem</vt:lpstr>
      <vt:lpstr>Základ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Využití humanistických teorií</dc:title>
  <dc:creator>Petr Fabián</dc:creator>
  <cp:lastModifiedBy>Administrator</cp:lastModifiedBy>
  <cp:revision>5</cp:revision>
  <dcterms:created xsi:type="dcterms:W3CDTF">2022-04-07T05:56:22Z</dcterms:created>
  <dcterms:modified xsi:type="dcterms:W3CDTF">2023-04-06T14:01:00Z</dcterms:modified>
</cp:coreProperties>
</file>