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312" r:id="rId3"/>
    <p:sldId id="294" r:id="rId4"/>
    <p:sldId id="257" r:id="rId5"/>
    <p:sldId id="258" r:id="rId6"/>
    <p:sldId id="259" r:id="rId7"/>
    <p:sldId id="260" r:id="rId8"/>
    <p:sldId id="264" r:id="rId9"/>
    <p:sldId id="266" r:id="rId10"/>
    <p:sldId id="270" r:id="rId11"/>
    <p:sldId id="271" r:id="rId12"/>
    <p:sldId id="272" r:id="rId13"/>
    <p:sldId id="273" r:id="rId14"/>
    <p:sldId id="282" r:id="rId15"/>
    <p:sldId id="313" r:id="rId16"/>
    <p:sldId id="261" r:id="rId17"/>
    <p:sldId id="321" r:id="rId18"/>
    <p:sldId id="371" r:id="rId19"/>
    <p:sldId id="374" r:id="rId20"/>
    <p:sldId id="319" r:id="rId21"/>
    <p:sldId id="296" r:id="rId22"/>
    <p:sldId id="375" r:id="rId23"/>
    <p:sldId id="380" r:id="rId24"/>
    <p:sldId id="381" r:id="rId25"/>
    <p:sldId id="295" r:id="rId26"/>
    <p:sldId id="345" r:id="rId27"/>
    <p:sldId id="346" r:id="rId28"/>
    <p:sldId id="348" r:id="rId29"/>
    <p:sldId id="350" r:id="rId30"/>
    <p:sldId id="352" r:id="rId31"/>
    <p:sldId id="334" r:id="rId32"/>
    <p:sldId id="335" r:id="rId33"/>
    <p:sldId id="382" r:id="rId34"/>
    <p:sldId id="383" r:id="rId35"/>
    <p:sldId id="384" r:id="rId36"/>
    <p:sldId id="303" r:id="rId37"/>
    <p:sldId id="359" r:id="rId38"/>
    <p:sldId id="385" r:id="rId39"/>
    <p:sldId id="331" r:id="rId40"/>
    <p:sldId id="387" r:id="rId41"/>
    <p:sldId id="301" r:id="rId42"/>
    <p:sldId id="300" r:id="rId43"/>
    <p:sldId id="299" r:id="rId44"/>
    <p:sldId id="318" r:id="rId45"/>
    <p:sldId id="367" r:id="rId46"/>
    <p:sldId id="389" r:id="rId47"/>
    <p:sldId id="360" r:id="rId48"/>
    <p:sldId id="390" r:id="rId49"/>
    <p:sldId id="361" r:id="rId50"/>
    <p:sldId id="391" r:id="rId51"/>
    <p:sldId id="366" r:id="rId52"/>
    <p:sldId id="368" r:id="rId53"/>
    <p:sldId id="369" r:id="rId54"/>
    <p:sldId id="370" r:id="rId55"/>
    <p:sldId id="392" r:id="rId56"/>
    <p:sldId id="398" r:id="rId57"/>
    <p:sldId id="262" r:id="rId58"/>
    <p:sldId id="263" r:id="rId59"/>
    <p:sldId id="399" r:id="rId60"/>
    <p:sldId id="265" r:id="rId61"/>
    <p:sldId id="400" r:id="rId62"/>
    <p:sldId id="267" r:id="rId63"/>
    <p:sldId id="268" r:id="rId64"/>
    <p:sldId id="269" r:id="rId65"/>
    <p:sldId id="401" r:id="rId66"/>
    <p:sldId id="357" r:id="rId67"/>
    <p:sldId id="402" r:id="rId68"/>
    <p:sldId id="297" r:id="rId69"/>
    <p:sldId id="298" r:id="rId70"/>
    <p:sldId id="403" r:id="rId71"/>
    <p:sldId id="311" r:id="rId72"/>
    <p:sldId id="466" r:id="rId73"/>
    <p:sldId id="404" r:id="rId74"/>
    <p:sldId id="405" r:id="rId75"/>
    <p:sldId id="323" r:id="rId76"/>
    <p:sldId id="324" r:id="rId77"/>
    <p:sldId id="325" r:id="rId78"/>
    <p:sldId id="326" r:id="rId79"/>
    <p:sldId id="314" r:id="rId80"/>
    <p:sldId id="315" r:id="rId81"/>
    <p:sldId id="407" r:id="rId82"/>
    <p:sldId id="408" r:id="rId83"/>
    <p:sldId id="316" r:id="rId84"/>
    <p:sldId id="329" r:id="rId85"/>
    <p:sldId id="423" r:id="rId86"/>
    <p:sldId id="322" r:id="rId87"/>
    <p:sldId id="330" r:id="rId88"/>
    <p:sldId id="341" r:id="rId89"/>
    <p:sldId id="411" r:id="rId90"/>
    <p:sldId id="412" r:id="rId91"/>
    <p:sldId id="332" r:id="rId92"/>
    <p:sldId id="333" r:id="rId93"/>
    <p:sldId id="413" r:id="rId94"/>
    <p:sldId id="465" r:id="rId95"/>
    <p:sldId id="358" r:id="rId96"/>
    <p:sldId id="327" r:id="rId97"/>
    <p:sldId id="328" r:id="rId98"/>
    <p:sldId id="414" r:id="rId99"/>
    <p:sldId id="339" r:id="rId100"/>
    <p:sldId id="342" r:id="rId101"/>
    <p:sldId id="415" r:id="rId102"/>
    <p:sldId id="343" r:id="rId103"/>
    <p:sldId id="416" r:id="rId104"/>
    <p:sldId id="347" r:id="rId105"/>
    <p:sldId id="417" r:id="rId106"/>
    <p:sldId id="349" r:id="rId107"/>
    <p:sldId id="418" r:id="rId108"/>
    <p:sldId id="351" r:id="rId109"/>
    <p:sldId id="419" r:id="rId110"/>
    <p:sldId id="353" r:id="rId111"/>
    <p:sldId id="338" r:id="rId112"/>
    <p:sldId id="356" r:id="rId113"/>
    <p:sldId id="424" r:id="rId114"/>
    <p:sldId id="317" r:id="rId115"/>
    <p:sldId id="310" r:id="rId116"/>
    <p:sldId id="306" r:id="rId117"/>
    <p:sldId id="307" r:id="rId118"/>
    <p:sldId id="308" r:id="rId119"/>
    <p:sldId id="428" r:id="rId120"/>
    <p:sldId id="429" r:id="rId121"/>
    <p:sldId id="430" r:id="rId122"/>
    <p:sldId id="431" r:id="rId123"/>
    <p:sldId id="337" r:id="rId124"/>
    <p:sldId id="432" r:id="rId125"/>
    <p:sldId id="433" r:id="rId126"/>
    <p:sldId id="434" r:id="rId127"/>
    <p:sldId id="320" r:id="rId128"/>
    <p:sldId id="435" r:id="rId129"/>
    <p:sldId id="436" r:id="rId130"/>
    <p:sldId id="437" r:id="rId131"/>
    <p:sldId id="438" r:id="rId132"/>
    <p:sldId id="439" r:id="rId133"/>
    <p:sldId id="440" r:id="rId134"/>
    <p:sldId id="441" r:id="rId135"/>
    <p:sldId id="442" r:id="rId136"/>
    <p:sldId id="443" r:id="rId137"/>
    <p:sldId id="444" r:id="rId138"/>
    <p:sldId id="445" r:id="rId139"/>
    <p:sldId id="336" r:id="rId140"/>
    <p:sldId id="446" r:id="rId141"/>
    <p:sldId id="447" r:id="rId142"/>
    <p:sldId id="448" r:id="rId143"/>
    <p:sldId id="449" r:id="rId144"/>
    <p:sldId id="450" r:id="rId145"/>
    <p:sldId id="451" r:id="rId146"/>
    <p:sldId id="452" r:id="rId147"/>
    <p:sldId id="453" r:id="rId148"/>
    <p:sldId id="454" r:id="rId149"/>
    <p:sldId id="455" r:id="rId150"/>
    <p:sldId id="456" r:id="rId151"/>
    <p:sldId id="457" r:id="rId152"/>
    <p:sldId id="458" r:id="rId153"/>
    <p:sldId id="284" r:id="rId154"/>
    <p:sldId id="459" r:id="rId155"/>
    <p:sldId id="460" r:id="rId156"/>
    <p:sldId id="461" r:id="rId157"/>
    <p:sldId id="274" r:id="rId158"/>
    <p:sldId id="276" r:id="rId159"/>
    <p:sldId id="275" r:id="rId160"/>
    <p:sldId id="277" r:id="rId161"/>
    <p:sldId id="462" r:id="rId162"/>
    <p:sldId id="283" r:id="rId163"/>
    <p:sldId id="278" r:id="rId164"/>
    <p:sldId id="280" r:id="rId165"/>
    <p:sldId id="281" r:id="rId166"/>
    <p:sldId id="463" r:id="rId167"/>
    <p:sldId id="464" r:id="rId1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52" autoAdjust="0"/>
    <p:restoredTop sz="94660"/>
  </p:normalViewPr>
  <p:slideViewPr>
    <p:cSldViewPr snapToGrid="0">
      <p:cViewPr varScale="1">
        <p:scale>
          <a:sx n="112" d="100"/>
          <a:sy n="112" d="100"/>
        </p:scale>
        <p:origin x="608" y="1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theme" Target="theme/theme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diagrams/_rels/data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75C066-0A00-46AC-855E-F213B64ED04C}"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AAD8DBE1-3C16-4BF3-B132-34815460A27A}">
      <dgm:prSet/>
      <dgm:spPr/>
      <dgm:t>
        <a:bodyPr/>
        <a:lstStyle/>
        <a:p>
          <a:r>
            <a:rPr lang="cs-CZ"/>
            <a:t>5 dovedností na které jsem hrdý/á</a:t>
          </a:r>
          <a:endParaRPr lang="en-US"/>
        </a:p>
      </dgm:t>
    </dgm:pt>
    <dgm:pt modelId="{0C93554F-033C-4A7D-8174-84A88C007ACE}" type="parTrans" cxnId="{7EBBA34A-BD3A-4604-88B2-A18D381BE256}">
      <dgm:prSet/>
      <dgm:spPr/>
      <dgm:t>
        <a:bodyPr/>
        <a:lstStyle/>
        <a:p>
          <a:endParaRPr lang="en-US"/>
        </a:p>
      </dgm:t>
    </dgm:pt>
    <dgm:pt modelId="{8DF51FF5-D51A-437B-91DF-F4388B9DE6B9}" type="sibTrans" cxnId="{7EBBA34A-BD3A-4604-88B2-A18D381BE256}">
      <dgm:prSet/>
      <dgm:spPr/>
      <dgm:t>
        <a:bodyPr/>
        <a:lstStyle/>
        <a:p>
          <a:endParaRPr lang="en-US"/>
        </a:p>
      </dgm:t>
    </dgm:pt>
    <dgm:pt modelId="{9CAD76E5-BE47-456C-B6B4-C6B1CCC3B678}">
      <dgm:prSet/>
      <dgm:spPr/>
      <dgm:t>
        <a:bodyPr/>
        <a:lstStyle/>
        <a:p>
          <a:r>
            <a:rPr lang="cs-CZ"/>
            <a:t>5 vlastností na které jsem hrdý/á</a:t>
          </a:r>
          <a:endParaRPr lang="en-US"/>
        </a:p>
      </dgm:t>
    </dgm:pt>
    <dgm:pt modelId="{C71BF6B0-06BE-4EA4-877A-CC61A69954F9}" type="parTrans" cxnId="{D7BE2228-AD2B-4A78-8745-F1D8D2CEC0AE}">
      <dgm:prSet/>
      <dgm:spPr/>
      <dgm:t>
        <a:bodyPr/>
        <a:lstStyle/>
        <a:p>
          <a:endParaRPr lang="en-US"/>
        </a:p>
      </dgm:t>
    </dgm:pt>
    <dgm:pt modelId="{41D09E2E-36F7-46B6-925E-9280625A90E1}" type="sibTrans" cxnId="{D7BE2228-AD2B-4A78-8745-F1D8D2CEC0AE}">
      <dgm:prSet/>
      <dgm:spPr/>
      <dgm:t>
        <a:bodyPr/>
        <a:lstStyle/>
        <a:p>
          <a:endParaRPr lang="en-US"/>
        </a:p>
      </dgm:t>
    </dgm:pt>
    <dgm:pt modelId="{4168C336-FE45-4BED-B272-D7D9FC13AD11}">
      <dgm:prSet/>
      <dgm:spPr/>
      <dgm:t>
        <a:bodyPr/>
        <a:lstStyle/>
        <a:p>
          <a:r>
            <a:rPr lang="cs-CZ"/>
            <a:t>5 věcí, které mě baví, kterýma se bavím</a:t>
          </a:r>
          <a:endParaRPr lang="en-US"/>
        </a:p>
      </dgm:t>
    </dgm:pt>
    <dgm:pt modelId="{BA4AD862-ED53-4ED0-BBB4-449211BCD56C}" type="parTrans" cxnId="{DC513D66-3111-41B1-A354-FDDBE269DE8F}">
      <dgm:prSet/>
      <dgm:spPr/>
      <dgm:t>
        <a:bodyPr/>
        <a:lstStyle/>
        <a:p>
          <a:endParaRPr lang="en-US"/>
        </a:p>
      </dgm:t>
    </dgm:pt>
    <dgm:pt modelId="{B8635148-6859-41E1-A2D9-C9207527A2AE}" type="sibTrans" cxnId="{DC513D66-3111-41B1-A354-FDDBE269DE8F}">
      <dgm:prSet/>
      <dgm:spPr/>
      <dgm:t>
        <a:bodyPr/>
        <a:lstStyle/>
        <a:p>
          <a:endParaRPr lang="en-US"/>
        </a:p>
      </dgm:t>
    </dgm:pt>
    <dgm:pt modelId="{99A31850-8FDA-4382-BCD2-CBEDA760268D}">
      <dgm:prSet/>
      <dgm:spPr/>
      <dgm:t>
        <a:bodyPr/>
        <a:lstStyle/>
        <a:p>
          <a:r>
            <a:rPr lang="cs-CZ"/>
            <a:t>Jaké bych si dal indiánské jméno</a:t>
          </a:r>
          <a:endParaRPr lang="en-US"/>
        </a:p>
      </dgm:t>
    </dgm:pt>
    <dgm:pt modelId="{D2C3C0FB-3648-4085-A2B7-27DBB5874007}" type="parTrans" cxnId="{785A527A-1451-48A2-8053-080AECD512C6}">
      <dgm:prSet/>
      <dgm:spPr/>
      <dgm:t>
        <a:bodyPr/>
        <a:lstStyle/>
        <a:p>
          <a:endParaRPr lang="en-US"/>
        </a:p>
      </dgm:t>
    </dgm:pt>
    <dgm:pt modelId="{2F7AC3DB-58D6-439A-97E7-6B7279717830}" type="sibTrans" cxnId="{785A527A-1451-48A2-8053-080AECD512C6}">
      <dgm:prSet/>
      <dgm:spPr/>
      <dgm:t>
        <a:bodyPr/>
        <a:lstStyle/>
        <a:p>
          <a:endParaRPr lang="en-US"/>
        </a:p>
      </dgm:t>
    </dgm:pt>
    <dgm:pt modelId="{B52093E9-E232-A74A-BBBA-C30243570A56}" type="pres">
      <dgm:prSet presAssocID="{B575C066-0A00-46AC-855E-F213B64ED04C}" presName="linear" presStyleCnt="0">
        <dgm:presLayoutVars>
          <dgm:animLvl val="lvl"/>
          <dgm:resizeHandles val="exact"/>
        </dgm:presLayoutVars>
      </dgm:prSet>
      <dgm:spPr/>
    </dgm:pt>
    <dgm:pt modelId="{11907868-AF05-CD43-902D-D6A3B21FD366}" type="pres">
      <dgm:prSet presAssocID="{AAD8DBE1-3C16-4BF3-B132-34815460A27A}" presName="parentText" presStyleLbl="node1" presStyleIdx="0" presStyleCnt="4">
        <dgm:presLayoutVars>
          <dgm:chMax val="0"/>
          <dgm:bulletEnabled val="1"/>
        </dgm:presLayoutVars>
      </dgm:prSet>
      <dgm:spPr/>
    </dgm:pt>
    <dgm:pt modelId="{EBADC07B-0584-A940-A9E3-3C2E107CB1FD}" type="pres">
      <dgm:prSet presAssocID="{8DF51FF5-D51A-437B-91DF-F4388B9DE6B9}" presName="spacer" presStyleCnt="0"/>
      <dgm:spPr/>
    </dgm:pt>
    <dgm:pt modelId="{870BB07A-25BF-F24A-8D5C-0010E7072231}" type="pres">
      <dgm:prSet presAssocID="{9CAD76E5-BE47-456C-B6B4-C6B1CCC3B678}" presName="parentText" presStyleLbl="node1" presStyleIdx="1" presStyleCnt="4">
        <dgm:presLayoutVars>
          <dgm:chMax val="0"/>
          <dgm:bulletEnabled val="1"/>
        </dgm:presLayoutVars>
      </dgm:prSet>
      <dgm:spPr/>
    </dgm:pt>
    <dgm:pt modelId="{91CAD5CD-4DD1-984D-8B38-44583D1B2975}" type="pres">
      <dgm:prSet presAssocID="{41D09E2E-36F7-46B6-925E-9280625A90E1}" presName="spacer" presStyleCnt="0"/>
      <dgm:spPr/>
    </dgm:pt>
    <dgm:pt modelId="{0EEB564F-7323-BB44-BD8B-62AE0BEFD4ED}" type="pres">
      <dgm:prSet presAssocID="{4168C336-FE45-4BED-B272-D7D9FC13AD11}" presName="parentText" presStyleLbl="node1" presStyleIdx="2" presStyleCnt="4">
        <dgm:presLayoutVars>
          <dgm:chMax val="0"/>
          <dgm:bulletEnabled val="1"/>
        </dgm:presLayoutVars>
      </dgm:prSet>
      <dgm:spPr/>
    </dgm:pt>
    <dgm:pt modelId="{5C0221E2-69FE-E14D-B906-CFEF87E9414F}" type="pres">
      <dgm:prSet presAssocID="{B8635148-6859-41E1-A2D9-C9207527A2AE}" presName="spacer" presStyleCnt="0"/>
      <dgm:spPr/>
    </dgm:pt>
    <dgm:pt modelId="{9D079E5F-2338-BC4B-A5DA-BEBCA4924B6B}" type="pres">
      <dgm:prSet presAssocID="{99A31850-8FDA-4382-BCD2-CBEDA760268D}" presName="parentText" presStyleLbl="node1" presStyleIdx="3" presStyleCnt="4">
        <dgm:presLayoutVars>
          <dgm:chMax val="0"/>
          <dgm:bulletEnabled val="1"/>
        </dgm:presLayoutVars>
      </dgm:prSet>
      <dgm:spPr/>
    </dgm:pt>
  </dgm:ptLst>
  <dgm:cxnLst>
    <dgm:cxn modelId="{33C5921A-4B90-0441-ABE7-81C007FAE56C}" type="presOf" srcId="{AAD8DBE1-3C16-4BF3-B132-34815460A27A}" destId="{11907868-AF05-CD43-902D-D6A3B21FD366}" srcOrd="0" destOrd="0" presId="urn:microsoft.com/office/officeart/2005/8/layout/vList2"/>
    <dgm:cxn modelId="{4E455C22-249D-0741-B0B7-5C14EB589318}" type="presOf" srcId="{B575C066-0A00-46AC-855E-F213B64ED04C}" destId="{B52093E9-E232-A74A-BBBA-C30243570A56}" srcOrd="0" destOrd="0" presId="urn:microsoft.com/office/officeart/2005/8/layout/vList2"/>
    <dgm:cxn modelId="{D7BE2228-AD2B-4A78-8745-F1D8D2CEC0AE}" srcId="{B575C066-0A00-46AC-855E-F213B64ED04C}" destId="{9CAD76E5-BE47-456C-B6B4-C6B1CCC3B678}" srcOrd="1" destOrd="0" parTransId="{C71BF6B0-06BE-4EA4-877A-CC61A69954F9}" sibTransId="{41D09E2E-36F7-46B6-925E-9280625A90E1}"/>
    <dgm:cxn modelId="{3D23F72D-8054-184C-8A54-810624482EB6}" type="presOf" srcId="{4168C336-FE45-4BED-B272-D7D9FC13AD11}" destId="{0EEB564F-7323-BB44-BD8B-62AE0BEFD4ED}" srcOrd="0" destOrd="0" presId="urn:microsoft.com/office/officeart/2005/8/layout/vList2"/>
    <dgm:cxn modelId="{7EBBA34A-BD3A-4604-88B2-A18D381BE256}" srcId="{B575C066-0A00-46AC-855E-F213B64ED04C}" destId="{AAD8DBE1-3C16-4BF3-B132-34815460A27A}" srcOrd="0" destOrd="0" parTransId="{0C93554F-033C-4A7D-8174-84A88C007ACE}" sibTransId="{8DF51FF5-D51A-437B-91DF-F4388B9DE6B9}"/>
    <dgm:cxn modelId="{DC513D66-3111-41B1-A354-FDDBE269DE8F}" srcId="{B575C066-0A00-46AC-855E-F213B64ED04C}" destId="{4168C336-FE45-4BED-B272-D7D9FC13AD11}" srcOrd="2" destOrd="0" parTransId="{BA4AD862-ED53-4ED0-BBB4-449211BCD56C}" sibTransId="{B8635148-6859-41E1-A2D9-C9207527A2AE}"/>
    <dgm:cxn modelId="{785A527A-1451-48A2-8053-080AECD512C6}" srcId="{B575C066-0A00-46AC-855E-F213B64ED04C}" destId="{99A31850-8FDA-4382-BCD2-CBEDA760268D}" srcOrd="3" destOrd="0" parTransId="{D2C3C0FB-3648-4085-A2B7-27DBB5874007}" sibTransId="{2F7AC3DB-58D6-439A-97E7-6B7279717830}"/>
    <dgm:cxn modelId="{3A688488-0657-344E-A977-7B7254201CAD}" type="presOf" srcId="{99A31850-8FDA-4382-BCD2-CBEDA760268D}" destId="{9D079E5F-2338-BC4B-A5DA-BEBCA4924B6B}" srcOrd="0" destOrd="0" presId="urn:microsoft.com/office/officeart/2005/8/layout/vList2"/>
    <dgm:cxn modelId="{7A2829C1-AB62-A24B-A132-3C258913F6B0}" type="presOf" srcId="{9CAD76E5-BE47-456C-B6B4-C6B1CCC3B678}" destId="{870BB07A-25BF-F24A-8D5C-0010E7072231}" srcOrd="0" destOrd="0" presId="urn:microsoft.com/office/officeart/2005/8/layout/vList2"/>
    <dgm:cxn modelId="{B6898FC2-6639-C248-91FA-3D769A91F7DD}" type="presParOf" srcId="{B52093E9-E232-A74A-BBBA-C30243570A56}" destId="{11907868-AF05-CD43-902D-D6A3B21FD366}" srcOrd="0" destOrd="0" presId="urn:microsoft.com/office/officeart/2005/8/layout/vList2"/>
    <dgm:cxn modelId="{E0C08955-D134-E646-99D3-78E42107EF9F}" type="presParOf" srcId="{B52093E9-E232-A74A-BBBA-C30243570A56}" destId="{EBADC07B-0584-A940-A9E3-3C2E107CB1FD}" srcOrd="1" destOrd="0" presId="urn:microsoft.com/office/officeart/2005/8/layout/vList2"/>
    <dgm:cxn modelId="{8871D59F-C612-C148-8DDA-19672A804F9A}" type="presParOf" srcId="{B52093E9-E232-A74A-BBBA-C30243570A56}" destId="{870BB07A-25BF-F24A-8D5C-0010E7072231}" srcOrd="2" destOrd="0" presId="urn:microsoft.com/office/officeart/2005/8/layout/vList2"/>
    <dgm:cxn modelId="{15E76A94-79B2-144D-83AB-E10D781C94C9}" type="presParOf" srcId="{B52093E9-E232-A74A-BBBA-C30243570A56}" destId="{91CAD5CD-4DD1-984D-8B38-44583D1B2975}" srcOrd="3" destOrd="0" presId="urn:microsoft.com/office/officeart/2005/8/layout/vList2"/>
    <dgm:cxn modelId="{0FB912DE-E940-6848-99AA-99A94B47A953}" type="presParOf" srcId="{B52093E9-E232-A74A-BBBA-C30243570A56}" destId="{0EEB564F-7323-BB44-BD8B-62AE0BEFD4ED}" srcOrd="4" destOrd="0" presId="urn:microsoft.com/office/officeart/2005/8/layout/vList2"/>
    <dgm:cxn modelId="{1F2D9B27-7FAB-064D-AE40-98B74C9B0629}" type="presParOf" srcId="{B52093E9-E232-A74A-BBBA-C30243570A56}" destId="{5C0221E2-69FE-E14D-B906-CFEF87E9414F}" srcOrd="5" destOrd="0" presId="urn:microsoft.com/office/officeart/2005/8/layout/vList2"/>
    <dgm:cxn modelId="{3691F52B-C3A2-7643-AF15-E8C824CC86D8}" type="presParOf" srcId="{B52093E9-E232-A74A-BBBA-C30243570A56}" destId="{9D079E5F-2338-BC4B-A5DA-BEBCA4924B6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B8CB77-74DD-40E9-9306-60A7D7E9F3F6}" type="doc">
      <dgm:prSet loTypeId="urn:microsoft.com/office/officeart/2005/8/layout/default" loCatId="list" qsTypeId="urn:microsoft.com/office/officeart/2005/8/quickstyle/simple4" qsCatId="simple" csTypeId="urn:microsoft.com/office/officeart/2005/8/colors/accent2_2" csCatId="accent2"/>
      <dgm:spPr/>
      <dgm:t>
        <a:bodyPr/>
        <a:lstStyle/>
        <a:p>
          <a:endParaRPr lang="en-US"/>
        </a:p>
      </dgm:t>
    </dgm:pt>
    <dgm:pt modelId="{2483281E-D5F6-4B4F-8531-9C9A5AE09FA3}">
      <dgm:prSet/>
      <dgm:spPr/>
      <dgm:t>
        <a:bodyPr/>
        <a:lstStyle/>
        <a:p>
          <a:r>
            <a:rPr lang="cs-CZ"/>
            <a:t>Teorie rolí</a:t>
          </a:r>
          <a:endParaRPr lang="en-US"/>
        </a:p>
      </dgm:t>
    </dgm:pt>
    <dgm:pt modelId="{3C6942D2-865D-4F94-80AD-B5E561628746}" type="parTrans" cxnId="{BEF98742-D378-4674-A50B-1822F14C61F4}">
      <dgm:prSet/>
      <dgm:spPr/>
      <dgm:t>
        <a:bodyPr/>
        <a:lstStyle/>
        <a:p>
          <a:endParaRPr lang="en-US"/>
        </a:p>
      </dgm:t>
    </dgm:pt>
    <dgm:pt modelId="{01153625-3FB3-4849-92E0-8B2604262062}" type="sibTrans" cxnId="{BEF98742-D378-4674-A50B-1822F14C61F4}">
      <dgm:prSet/>
      <dgm:spPr/>
      <dgm:t>
        <a:bodyPr/>
        <a:lstStyle/>
        <a:p>
          <a:endParaRPr lang="en-US"/>
        </a:p>
      </dgm:t>
    </dgm:pt>
    <dgm:pt modelId="{8B6CD614-B06C-475C-97E8-1A585C82EB7A}">
      <dgm:prSet/>
      <dgm:spPr/>
      <dgm:t>
        <a:bodyPr/>
        <a:lstStyle/>
        <a:p>
          <a:r>
            <a:rPr lang="cs-CZ"/>
            <a:t>Teorie úspěchu</a:t>
          </a:r>
          <a:endParaRPr lang="en-US"/>
        </a:p>
      </dgm:t>
    </dgm:pt>
    <dgm:pt modelId="{259C06B3-3A04-4004-8CFD-495CD578C10E}" type="parTrans" cxnId="{E26D23CB-1B79-474F-90E4-274D769B394B}">
      <dgm:prSet/>
      <dgm:spPr/>
      <dgm:t>
        <a:bodyPr/>
        <a:lstStyle/>
        <a:p>
          <a:endParaRPr lang="en-US"/>
        </a:p>
      </dgm:t>
    </dgm:pt>
    <dgm:pt modelId="{FCA5F629-A248-4EF8-B329-C0798E9961B0}" type="sibTrans" cxnId="{E26D23CB-1B79-474F-90E4-274D769B394B}">
      <dgm:prSet/>
      <dgm:spPr/>
      <dgm:t>
        <a:bodyPr/>
        <a:lstStyle/>
        <a:p>
          <a:endParaRPr lang="en-US"/>
        </a:p>
      </dgm:t>
    </dgm:pt>
    <dgm:pt modelId="{119C3835-9F8C-4123-AED4-8FED0D24FE4B}">
      <dgm:prSet/>
      <dgm:spPr/>
      <dgm:t>
        <a:bodyPr/>
        <a:lstStyle/>
        <a:p>
          <a:r>
            <a:rPr lang="cs-CZ"/>
            <a:t>Vlastnosti</a:t>
          </a:r>
          <a:endParaRPr lang="en-US"/>
        </a:p>
      </dgm:t>
    </dgm:pt>
    <dgm:pt modelId="{A79F2A2C-6A86-4E5E-B2E4-6001B9616FF1}" type="parTrans" cxnId="{63AD2C77-F512-4EB8-AF8C-B99DDD528481}">
      <dgm:prSet/>
      <dgm:spPr/>
      <dgm:t>
        <a:bodyPr/>
        <a:lstStyle/>
        <a:p>
          <a:endParaRPr lang="en-US"/>
        </a:p>
      </dgm:t>
    </dgm:pt>
    <dgm:pt modelId="{D24E2BE9-2E8C-40C8-B329-54F9A5A48CA0}" type="sibTrans" cxnId="{63AD2C77-F512-4EB8-AF8C-B99DDD528481}">
      <dgm:prSet/>
      <dgm:spPr/>
      <dgm:t>
        <a:bodyPr/>
        <a:lstStyle/>
        <a:p>
          <a:endParaRPr lang="en-US"/>
        </a:p>
      </dgm:t>
    </dgm:pt>
    <dgm:pt modelId="{D758CBB0-A74E-4A98-923F-7BCCE0365CEC}">
      <dgm:prSet/>
      <dgm:spPr/>
      <dgm:t>
        <a:bodyPr/>
        <a:lstStyle/>
        <a:p>
          <a:r>
            <a:rPr lang="cs-CZ"/>
            <a:t>Motivace</a:t>
          </a:r>
          <a:endParaRPr lang="en-US"/>
        </a:p>
      </dgm:t>
    </dgm:pt>
    <dgm:pt modelId="{90CBFAD9-EFD3-4AC9-97C5-F83C2699F102}" type="parTrans" cxnId="{EBFA4DF8-AA31-44A7-A5B5-CCF50DFA1B53}">
      <dgm:prSet/>
      <dgm:spPr/>
      <dgm:t>
        <a:bodyPr/>
        <a:lstStyle/>
        <a:p>
          <a:endParaRPr lang="en-US"/>
        </a:p>
      </dgm:t>
    </dgm:pt>
    <dgm:pt modelId="{12769948-B26C-4812-BEA7-37DEEABABC09}" type="sibTrans" cxnId="{EBFA4DF8-AA31-44A7-A5B5-CCF50DFA1B53}">
      <dgm:prSet/>
      <dgm:spPr/>
      <dgm:t>
        <a:bodyPr/>
        <a:lstStyle/>
        <a:p>
          <a:endParaRPr lang="en-US"/>
        </a:p>
      </dgm:t>
    </dgm:pt>
    <dgm:pt modelId="{12F11351-942C-404C-9855-B280147CE25F}">
      <dgm:prSet/>
      <dgm:spPr/>
      <dgm:t>
        <a:bodyPr/>
        <a:lstStyle/>
        <a:p>
          <a:r>
            <a:rPr lang="cs-CZ"/>
            <a:t>Etika </a:t>
          </a:r>
          <a:endParaRPr lang="en-US"/>
        </a:p>
      </dgm:t>
    </dgm:pt>
    <dgm:pt modelId="{118D551F-2D57-4A93-B4F8-8A9EA75F306F}" type="parTrans" cxnId="{9DDDBD8A-9D04-4DC1-9DCC-06DCCCBA774F}">
      <dgm:prSet/>
      <dgm:spPr/>
      <dgm:t>
        <a:bodyPr/>
        <a:lstStyle/>
        <a:p>
          <a:endParaRPr lang="en-US"/>
        </a:p>
      </dgm:t>
    </dgm:pt>
    <dgm:pt modelId="{B82CA8B2-1E37-45B2-9599-06546C03A12F}" type="sibTrans" cxnId="{9DDDBD8A-9D04-4DC1-9DCC-06DCCCBA774F}">
      <dgm:prSet/>
      <dgm:spPr/>
      <dgm:t>
        <a:bodyPr/>
        <a:lstStyle/>
        <a:p>
          <a:endParaRPr lang="en-US"/>
        </a:p>
      </dgm:t>
    </dgm:pt>
    <dgm:pt modelId="{B06C686F-B47B-D841-8E81-347E82CD3FA7}" type="pres">
      <dgm:prSet presAssocID="{91B8CB77-74DD-40E9-9306-60A7D7E9F3F6}" presName="diagram" presStyleCnt="0">
        <dgm:presLayoutVars>
          <dgm:dir/>
          <dgm:resizeHandles val="exact"/>
        </dgm:presLayoutVars>
      </dgm:prSet>
      <dgm:spPr/>
    </dgm:pt>
    <dgm:pt modelId="{76F4FB47-5AE5-7B46-8CBD-50A99543F7B2}" type="pres">
      <dgm:prSet presAssocID="{2483281E-D5F6-4B4F-8531-9C9A5AE09FA3}" presName="node" presStyleLbl="node1" presStyleIdx="0" presStyleCnt="5">
        <dgm:presLayoutVars>
          <dgm:bulletEnabled val="1"/>
        </dgm:presLayoutVars>
      </dgm:prSet>
      <dgm:spPr/>
    </dgm:pt>
    <dgm:pt modelId="{4D643753-6D1E-BC4D-8018-77280D5B0F3A}" type="pres">
      <dgm:prSet presAssocID="{01153625-3FB3-4849-92E0-8B2604262062}" presName="sibTrans" presStyleCnt="0"/>
      <dgm:spPr/>
    </dgm:pt>
    <dgm:pt modelId="{B68F47E4-1076-1745-905F-554E328A44C9}" type="pres">
      <dgm:prSet presAssocID="{8B6CD614-B06C-475C-97E8-1A585C82EB7A}" presName="node" presStyleLbl="node1" presStyleIdx="1" presStyleCnt="5">
        <dgm:presLayoutVars>
          <dgm:bulletEnabled val="1"/>
        </dgm:presLayoutVars>
      </dgm:prSet>
      <dgm:spPr/>
    </dgm:pt>
    <dgm:pt modelId="{FB39C79F-7645-D846-80C4-F53B967F4E1C}" type="pres">
      <dgm:prSet presAssocID="{FCA5F629-A248-4EF8-B329-C0798E9961B0}" presName="sibTrans" presStyleCnt="0"/>
      <dgm:spPr/>
    </dgm:pt>
    <dgm:pt modelId="{3864C2E7-3EFB-8742-99EF-DE8BEBDB784B}" type="pres">
      <dgm:prSet presAssocID="{119C3835-9F8C-4123-AED4-8FED0D24FE4B}" presName="node" presStyleLbl="node1" presStyleIdx="2" presStyleCnt="5">
        <dgm:presLayoutVars>
          <dgm:bulletEnabled val="1"/>
        </dgm:presLayoutVars>
      </dgm:prSet>
      <dgm:spPr/>
    </dgm:pt>
    <dgm:pt modelId="{DEB39719-92CD-6E45-8A18-DE96E0E4F575}" type="pres">
      <dgm:prSet presAssocID="{D24E2BE9-2E8C-40C8-B329-54F9A5A48CA0}" presName="sibTrans" presStyleCnt="0"/>
      <dgm:spPr/>
    </dgm:pt>
    <dgm:pt modelId="{D982A991-FAB1-AC46-B7FB-EEE427E4CCDF}" type="pres">
      <dgm:prSet presAssocID="{D758CBB0-A74E-4A98-923F-7BCCE0365CEC}" presName="node" presStyleLbl="node1" presStyleIdx="3" presStyleCnt="5">
        <dgm:presLayoutVars>
          <dgm:bulletEnabled val="1"/>
        </dgm:presLayoutVars>
      </dgm:prSet>
      <dgm:spPr/>
    </dgm:pt>
    <dgm:pt modelId="{A654180C-3C27-1B40-AE93-45746929153B}" type="pres">
      <dgm:prSet presAssocID="{12769948-B26C-4812-BEA7-37DEEABABC09}" presName="sibTrans" presStyleCnt="0"/>
      <dgm:spPr/>
    </dgm:pt>
    <dgm:pt modelId="{73CDE4D9-697C-8F4E-8454-2C1BAF76C541}" type="pres">
      <dgm:prSet presAssocID="{12F11351-942C-404C-9855-B280147CE25F}" presName="node" presStyleLbl="node1" presStyleIdx="4" presStyleCnt="5">
        <dgm:presLayoutVars>
          <dgm:bulletEnabled val="1"/>
        </dgm:presLayoutVars>
      </dgm:prSet>
      <dgm:spPr/>
    </dgm:pt>
  </dgm:ptLst>
  <dgm:cxnLst>
    <dgm:cxn modelId="{97E7491A-27FF-5847-BE6D-67830BBC2551}" type="presOf" srcId="{12F11351-942C-404C-9855-B280147CE25F}" destId="{73CDE4D9-697C-8F4E-8454-2C1BAF76C541}" srcOrd="0" destOrd="0" presId="urn:microsoft.com/office/officeart/2005/8/layout/default"/>
    <dgm:cxn modelId="{BEF98742-D378-4674-A50B-1822F14C61F4}" srcId="{91B8CB77-74DD-40E9-9306-60A7D7E9F3F6}" destId="{2483281E-D5F6-4B4F-8531-9C9A5AE09FA3}" srcOrd="0" destOrd="0" parTransId="{3C6942D2-865D-4F94-80AD-B5E561628746}" sibTransId="{01153625-3FB3-4849-92E0-8B2604262062}"/>
    <dgm:cxn modelId="{21E29B6F-A170-3548-BDBF-754902EE8CBD}" type="presOf" srcId="{D758CBB0-A74E-4A98-923F-7BCCE0365CEC}" destId="{D982A991-FAB1-AC46-B7FB-EEE427E4CCDF}" srcOrd="0" destOrd="0" presId="urn:microsoft.com/office/officeart/2005/8/layout/default"/>
    <dgm:cxn modelId="{63AD2C77-F512-4EB8-AF8C-B99DDD528481}" srcId="{91B8CB77-74DD-40E9-9306-60A7D7E9F3F6}" destId="{119C3835-9F8C-4123-AED4-8FED0D24FE4B}" srcOrd="2" destOrd="0" parTransId="{A79F2A2C-6A86-4E5E-B2E4-6001B9616FF1}" sibTransId="{D24E2BE9-2E8C-40C8-B329-54F9A5A48CA0}"/>
    <dgm:cxn modelId="{A91ADD78-44ED-154D-A985-0747F4B02140}" type="presOf" srcId="{8B6CD614-B06C-475C-97E8-1A585C82EB7A}" destId="{B68F47E4-1076-1745-905F-554E328A44C9}" srcOrd="0" destOrd="0" presId="urn:microsoft.com/office/officeart/2005/8/layout/default"/>
    <dgm:cxn modelId="{9DDDBD8A-9D04-4DC1-9DCC-06DCCCBA774F}" srcId="{91B8CB77-74DD-40E9-9306-60A7D7E9F3F6}" destId="{12F11351-942C-404C-9855-B280147CE25F}" srcOrd="4" destOrd="0" parTransId="{118D551F-2D57-4A93-B4F8-8A9EA75F306F}" sibTransId="{B82CA8B2-1E37-45B2-9599-06546C03A12F}"/>
    <dgm:cxn modelId="{6D66F8AF-84F4-A849-9559-988162921D36}" type="presOf" srcId="{91B8CB77-74DD-40E9-9306-60A7D7E9F3F6}" destId="{B06C686F-B47B-D841-8E81-347E82CD3FA7}" srcOrd="0" destOrd="0" presId="urn:microsoft.com/office/officeart/2005/8/layout/default"/>
    <dgm:cxn modelId="{C8EF1FBF-4F71-274F-923B-D8B3A5C8927D}" type="presOf" srcId="{119C3835-9F8C-4123-AED4-8FED0D24FE4B}" destId="{3864C2E7-3EFB-8742-99EF-DE8BEBDB784B}" srcOrd="0" destOrd="0" presId="urn:microsoft.com/office/officeart/2005/8/layout/default"/>
    <dgm:cxn modelId="{E26D23CB-1B79-474F-90E4-274D769B394B}" srcId="{91B8CB77-74DD-40E9-9306-60A7D7E9F3F6}" destId="{8B6CD614-B06C-475C-97E8-1A585C82EB7A}" srcOrd="1" destOrd="0" parTransId="{259C06B3-3A04-4004-8CFD-495CD578C10E}" sibTransId="{FCA5F629-A248-4EF8-B329-C0798E9961B0}"/>
    <dgm:cxn modelId="{568A80F7-C474-B14C-BE3D-397FBFC24FFA}" type="presOf" srcId="{2483281E-D5F6-4B4F-8531-9C9A5AE09FA3}" destId="{76F4FB47-5AE5-7B46-8CBD-50A99543F7B2}" srcOrd="0" destOrd="0" presId="urn:microsoft.com/office/officeart/2005/8/layout/default"/>
    <dgm:cxn modelId="{EBFA4DF8-AA31-44A7-A5B5-CCF50DFA1B53}" srcId="{91B8CB77-74DD-40E9-9306-60A7D7E9F3F6}" destId="{D758CBB0-A74E-4A98-923F-7BCCE0365CEC}" srcOrd="3" destOrd="0" parTransId="{90CBFAD9-EFD3-4AC9-97C5-F83C2699F102}" sibTransId="{12769948-B26C-4812-BEA7-37DEEABABC09}"/>
    <dgm:cxn modelId="{CE5F4531-2C4D-394F-82C3-62E0DD6D9D99}" type="presParOf" srcId="{B06C686F-B47B-D841-8E81-347E82CD3FA7}" destId="{76F4FB47-5AE5-7B46-8CBD-50A99543F7B2}" srcOrd="0" destOrd="0" presId="urn:microsoft.com/office/officeart/2005/8/layout/default"/>
    <dgm:cxn modelId="{479B15AB-2C17-7C48-B4BC-CEC6A249C7C9}" type="presParOf" srcId="{B06C686F-B47B-D841-8E81-347E82CD3FA7}" destId="{4D643753-6D1E-BC4D-8018-77280D5B0F3A}" srcOrd="1" destOrd="0" presId="urn:microsoft.com/office/officeart/2005/8/layout/default"/>
    <dgm:cxn modelId="{3A6B0446-1365-AF4E-9640-BA4A6091CECF}" type="presParOf" srcId="{B06C686F-B47B-D841-8E81-347E82CD3FA7}" destId="{B68F47E4-1076-1745-905F-554E328A44C9}" srcOrd="2" destOrd="0" presId="urn:microsoft.com/office/officeart/2005/8/layout/default"/>
    <dgm:cxn modelId="{DFE9ECE3-400C-A549-A5AF-9C2ABE5E18D8}" type="presParOf" srcId="{B06C686F-B47B-D841-8E81-347E82CD3FA7}" destId="{FB39C79F-7645-D846-80C4-F53B967F4E1C}" srcOrd="3" destOrd="0" presId="urn:microsoft.com/office/officeart/2005/8/layout/default"/>
    <dgm:cxn modelId="{9B9C218D-132D-1244-B615-FD89C73965B9}" type="presParOf" srcId="{B06C686F-B47B-D841-8E81-347E82CD3FA7}" destId="{3864C2E7-3EFB-8742-99EF-DE8BEBDB784B}" srcOrd="4" destOrd="0" presId="urn:microsoft.com/office/officeart/2005/8/layout/default"/>
    <dgm:cxn modelId="{4586F2DB-0383-D742-A8A2-1012628E2B5A}" type="presParOf" srcId="{B06C686F-B47B-D841-8E81-347E82CD3FA7}" destId="{DEB39719-92CD-6E45-8A18-DE96E0E4F575}" srcOrd="5" destOrd="0" presId="urn:microsoft.com/office/officeart/2005/8/layout/default"/>
    <dgm:cxn modelId="{0BC5B4FF-DDCE-834E-ACFF-F9C274CD91EC}" type="presParOf" srcId="{B06C686F-B47B-D841-8E81-347E82CD3FA7}" destId="{D982A991-FAB1-AC46-B7FB-EEE427E4CCDF}" srcOrd="6" destOrd="0" presId="urn:microsoft.com/office/officeart/2005/8/layout/default"/>
    <dgm:cxn modelId="{08220AF3-94BF-8140-AB42-64E1FF64602D}" type="presParOf" srcId="{B06C686F-B47B-D841-8E81-347E82CD3FA7}" destId="{A654180C-3C27-1B40-AE93-45746929153B}" srcOrd="7" destOrd="0" presId="urn:microsoft.com/office/officeart/2005/8/layout/default"/>
    <dgm:cxn modelId="{6340C41E-ED52-2949-A269-77C0D4A21966}" type="presParOf" srcId="{B06C686F-B47B-D841-8E81-347E82CD3FA7}" destId="{73CDE4D9-697C-8F4E-8454-2C1BAF76C541}"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861448-43E4-44D7-8170-D68487F3789D}" type="doc">
      <dgm:prSet loTypeId="urn:microsoft.com/office/officeart/2005/8/layout/default" loCatId="list" qsTypeId="urn:microsoft.com/office/officeart/2005/8/quickstyle/simple2" qsCatId="simple" csTypeId="urn:microsoft.com/office/officeart/2005/8/colors/accent1_2" csCatId="accent1"/>
      <dgm:spPr/>
      <dgm:t>
        <a:bodyPr/>
        <a:lstStyle/>
        <a:p>
          <a:endParaRPr lang="en-US"/>
        </a:p>
      </dgm:t>
    </dgm:pt>
    <dgm:pt modelId="{D21AFA2F-6C8F-422E-AEEC-982AFF93D8B6}">
      <dgm:prSet/>
      <dgm:spPr/>
      <dgm:t>
        <a:bodyPr/>
        <a:lstStyle/>
        <a:p>
          <a:r>
            <a:rPr lang="cs-CZ"/>
            <a:t>Pomoc </a:t>
          </a:r>
          <a:endParaRPr lang="en-US"/>
        </a:p>
      </dgm:t>
    </dgm:pt>
    <dgm:pt modelId="{4A007DF7-7887-4D92-8F31-9B68DC8B61D5}" type="parTrans" cxnId="{5F2CE212-E9BB-4F15-BBD4-4C2FF8DDBE2B}">
      <dgm:prSet/>
      <dgm:spPr/>
      <dgm:t>
        <a:bodyPr/>
        <a:lstStyle/>
        <a:p>
          <a:endParaRPr lang="en-US"/>
        </a:p>
      </dgm:t>
    </dgm:pt>
    <dgm:pt modelId="{E91476DF-5382-4AF3-B376-AEE12A1DB575}" type="sibTrans" cxnId="{5F2CE212-E9BB-4F15-BBD4-4C2FF8DDBE2B}">
      <dgm:prSet/>
      <dgm:spPr/>
      <dgm:t>
        <a:bodyPr/>
        <a:lstStyle/>
        <a:p>
          <a:endParaRPr lang="en-US"/>
        </a:p>
      </dgm:t>
    </dgm:pt>
    <dgm:pt modelId="{CFCC8779-55FF-435E-A93A-72D748A96B98}">
      <dgm:prSet/>
      <dgm:spPr/>
      <dgm:t>
        <a:bodyPr/>
        <a:lstStyle/>
        <a:p>
          <a:r>
            <a:rPr lang="cs-CZ"/>
            <a:t>Ochrana</a:t>
          </a:r>
          <a:endParaRPr lang="en-US"/>
        </a:p>
      </dgm:t>
    </dgm:pt>
    <dgm:pt modelId="{27896E6F-722B-4234-B40B-E71D1D82E6A5}" type="parTrans" cxnId="{6E7F49DF-9417-4768-B379-D933A988CC47}">
      <dgm:prSet/>
      <dgm:spPr/>
      <dgm:t>
        <a:bodyPr/>
        <a:lstStyle/>
        <a:p>
          <a:endParaRPr lang="en-US"/>
        </a:p>
      </dgm:t>
    </dgm:pt>
    <dgm:pt modelId="{436017C7-B490-43DE-B15E-F21C4542403A}" type="sibTrans" cxnId="{6E7F49DF-9417-4768-B379-D933A988CC47}">
      <dgm:prSet/>
      <dgm:spPr/>
      <dgm:t>
        <a:bodyPr/>
        <a:lstStyle/>
        <a:p>
          <a:endParaRPr lang="en-US"/>
        </a:p>
      </dgm:t>
    </dgm:pt>
    <dgm:pt modelId="{4BC74D27-0068-4AE9-8E15-C3FAF7CA062B}">
      <dgm:prSet/>
      <dgm:spPr/>
      <dgm:t>
        <a:bodyPr/>
        <a:lstStyle/>
        <a:p>
          <a:r>
            <a:rPr lang="cs-CZ"/>
            <a:t>Záchrana </a:t>
          </a:r>
          <a:endParaRPr lang="en-US"/>
        </a:p>
      </dgm:t>
    </dgm:pt>
    <dgm:pt modelId="{F0D593C0-3FB2-42ED-8247-848101FA8406}" type="parTrans" cxnId="{F28D5E49-83D9-45F8-AEFC-E63DFBB44F05}">
      <dgm:prSet/>
      <dgm:spPr/>
      <dgm:t>
        <a:bodyPr/>
        <a:lstStyle/>
        <a:p>
          <a:endParaRPr lang="en-US"/>
        </a:p>
      </dgm:t>
    </dgm:pt>
    <dgm:pt modelId="{D53EF3E9-060C-4FD9-B620-A1819B993833}" type="sibTrans" cxnId="{F28D5E49-83D9-45F8-AEFC-E63DFBB44F05}">
      <dgm:prSet/>
      <dgm:spPr/>
      <dgm:t>
        <a:bodyPr/>
        <a:lstStyle/>
        <a:p>
          <a:endParaRPr lang="en-US"/>
        </a:p>
      </dgm:t>
    </dgm:pt>
    <dgm:pt modelId="{3CFA91E1-74E4-4C7D-88CF-15706CF8E8CB}">
      <dgm:prSet/>
      <dgm:spPr/>
      <dgm:t>
        <a:bodyPr/>
        <a:lstStyle/>
        <a:p>
          <a:r>
            <a:rPr lang="cs-CZ"/>
            <a:t>Podpora</a:t>
          </a:r>
          <a:endParaRPr lang="en-US"/>
        </a:p>
      </dgm:t>
    </dgm:pt>
    <dgm:pt modelId="{88B087B4-C795-473B-B618-D40C67BE2C77}" type="parTrans" cxnId="{9F82F4C2-CC0B-4D2A-B4D9-2882866EB0B1}">
      <dgm:prSet/>
      <dgm:spPr/>
      <dgm:t>
        <a:bodyPr/>
        <a:lstStyle/>
        <a:p>
          <a:endParaRPr lang="en-US"/>
        </a:p>
      </dgm:t>
    </dgm:pt>
    <dgm:pt modelId="{415F26AA-9884-41B8-9C21-4821E58DCE66}" type="sibTrans" cxnId="{9F82F4C2-CC0B-4D2A-B4D9-2882866EB0B1}">
      <dgm:prSet/>
      <dgm:spPr/>
      <dgm:t>
        <a:bodyPr/>
        <a:lstStyle/>
        <a:p>
          <a:endParaRPr lang="en-US"/>
        </a:p>
      </dgm:t>
    </dgm:pt>
    <dgm:pt modelId="{1FE83772-3A78-4820-8977-8BE3C7A1102D}">
      <dgm:prSet/>
      <dgm:spPr/>
      <dgm:t>
        <a:bodyPr/>
        <a:lstStyle/>
        <a:p>
          <a:r>
            <a:rPr lang="cs-CZ"/>
            <a:t>Spása  </a:t>
          </a:r>
          <a:endParaRPr lang="en-US"/>
        </a:p>
      </dgm:t>
    </dgm:pt>
    <dgm:pt modelId="{16A99FB3-31E6-48DB-8B6F-B66BDA739507}" type="parTrans" cxnId="{81CA4ABD-076F-452D-9A4D-60969F361245}">
      <dgm:prSet/>
      <dgm:spPr/>
      <dgm:t>
        <a:bodyPr/>
        <a:lstStyle/>
        <a:p>
          <a:endParaRPr lang="en-US"/>
        </a:p>
      </dgm:t>
    </dgm:pt>
    <dgm:pt modelId="{889C70C6-83CA-44B9-AF3E-058DCB6BFC28}" type="sibTrans" cxnId="{81CA4ABD-076F-452D-9A4D-60969F361245}">
      <dgm:prSet/>
      <dgm:spPr/>
      <dgm:t>
        <a:bodyPr/>
        <a:lstStyle/>
        <a:p>
          <a:endParaRPr lang="en-US"/>
        </a:p>
      </dgm:t>
    </dgm:pt>
    <dgm:pt modelId="{37AC55B2-34CF-4D1E-80F7-0A9DFAF11E08}">
      <dgm:prSet/>
      <dgm:spPr/>
      <dgm:t>
        <a:bodyPr/>
        <a:lstStyle/>
        <a:p>
          <a:r>
            <a:rPr lang="cs-CZ"/>
            <a:t>Doprovázení</a:t>
          </a:r>
          <a:endParaRPr lang="en-US"/>
        </a:p>
      </dgm:t>
    </dgm:pt>
    <dgm:pt modelId="{34E34719-0E22-457E-B80C-9C2441141707}" type="parTrans" cxnId="{BCA9EE56-E722-4326-B396-314413A838C4}">
      <dgm:prSet/>
      <dgm:spPr/>
      <dgm:t>
        <a:bodyPr/>
        <a:lstStyle/>
        <a:p>
          <a:endParaRPr lang="en-US"/>
        </a:p>
      </dgm:t>
    </dgm:pt>
    <dgm:pt modelId="{951B8864-E462-4E98-93D1-4097B2CD7DAB}" type="sibTrans" cxnId="{BCA9EE56-E722-4326-B396-314413A838C4}">
      <dgm:prSet/>
      <dgm:spPr/>
      <dgm:t>
        <a:bodyPr/>
        <a:lstStyle/>
        <a:p>
          <a:endParaRPr lang="en-US"/>
        </a:p>
      </dgm:t>
    </dgm:pt>
    <dgm:pt modelId="{6A8F75D5-B5F1-4C5C-BDD1-49E833B2E227}">
      <dgm:prSet/>
      <dgm:spPr/>
      <dgm:t>
        <a:bodyPr/>
        <a:lstStyle/>
        <a:p>
          <a:r>
            <a:rPr lang="cs-CZ"/>
            <a:t>Manipulace  </a:t>
          </a:r>
          <a:endParaRPr lang="en-US"/>
        </a:p>
      </dgm:t>
    </dgm:pt>
    <dgm:pt modelId="{46A57F6D-D5D6-447B-A392-7D06443323C5}" type="parTrans" cxnId="{508C2C62-485A-4B05-B42F-CD4320ECAA80}">
      <dgm:prSet/>
      <dgm:spPr/>
      <dgm:t>
        <a:bodyPr/>
        <a:lstStyle/>
        <a:p>
          <a:endParaRPr lang="en-US"/>
        </a:p>
      </dgm:t>
    </dgm:pt>
    <dgm:pt modelId="{F1E48BCE-6B5A-4814-A292-2F4B96FCAD1E}" type="sibTrans" cxnId="{508C2C62-485A-4B05-B42F-CD4320ECAA80}">
      <dgm:prSet/>
      <dgm:spPr/>
      <dgm:t>
        <a:bodyPr/>
        <a:lstStyle/>
        <a:p>
          <a:endParaRPr lang="en-US"/>
        </a:p>
      </dgm:t>
    </dgm:pt>
    <dgm:pt modelId="{41B345D3-7D9E-4638-8CAA-E7B16BCF377C}">
      <dgm:prSet/>
      <dgm:spPr/>
      <dgm:t>
        <a:bodyPr/>
        <a:lstStyle/>
        <a:p>
          <a:r>
            <a:rPr lang="cs-CZ"/>
            <a:t>Dítě, rodič, dospělý</a:t>
          </a:r>
          <a:endParaRPr lang="en-US"/>
        </a:p>
      </dgm:t>
    </dgm:pt>
    <dgm:pt modelId="{3816F005-1611-4CBF-98E8-80E292637FDA}" type="parTrans" cxnId="{73D6CFF8-AA1A-40DE-842A-B607C45195FE}">
      <dgm:prSet/>
      <dgm:spPr/>
      <dgm:t>
        <a:bodyPr/>
        <a:lstStyle/>
        <a:p>
          <a:endParaRPr lang="en-US"/>
        </a:p>
      </dgm:t>
    </dgm:pt>
    <dgm:pt modelId="{98BC4877-C0E7-41FC-B5D6-0B932515911B}" type="sibTrans" cxnId="{73D6CFF8-AA1A-40DE-842A-B607C45195FE}">
      <dgm:prSet/>
      <dgm:spPr/>
      <dgm:t>
        <a:bodyPr/>
        <a:lstStyle/>
        <a:p>
          <a:endParaRPr lang="en-US"/>
        </a:p>
      </dgm:t>
    </dgm:pt>
    <dgm:pt modelId="{1D408592-3A4B-F64E-B459-E47A3AF5E330}" type="pres">
      <dgm:prSet presAssocID="{CD861448-43E4-44D7-8170-D68487F3789D}" presName="diagram" presStyleCnt="0">
        <dgm:presLayoutVars>
          <dgm:dir/>
          <dgm:resizeHandles val="exact"/>
        </dgm:presLayoutVars>
      </dgm:prSet>
      <dgm:spPr/>
    </dgm:pt>
    <dgm:pt modelId="{1CED6CBF-F1C0-9341-9A91-B76EE5B396E4}" type="pres">
      <dgm:prSet presAssocID="{D21AFA2F-6C8F-422E-AEEC-982AFF93D8B6}" presName="node" presStyleLbl="node1" presStyleIdx="0" presStyleCnt="8">
        <dgm:presLayoutVars>
          <dgm:bulletEnabled val="1"/>
        </dgm:presLayoutVars>
      </dgm:prSet>
      <dgm:spPr/>
    </dgm:pt>
    <dgm:pt modelId="{90833575-0513-9F46-B56F-0DBE2BA1F5F8}" type="pres">
      <dgm:prSet presAssocID="{E91476DF-5382-4AF3-B376-AEE12A1DB575}" presName="sibTrans" presStyleCnt="0"/>
      <dgm:spPr/>
    </dgm:pt>
    <dgm:pt modelId="{BE202005-35C8-884C-B6A8-68DD52AD8916}" type="pres">
      <dgm:prSet presAssocID="{CFCC8779-55FF-435E-A93A-72D748A96B98}" presName="node" presStyleLbl="node1" presStyleIdx="1" presStyleCnt="8">
        <dgm:presLayoutVars>
          <dgm:bulletEnabled val="1"/>
        </dgm:presLayoutVars>
      </dgm:prSet>
      <dgm:spPr/>
    </dgm:pt>
    <dgm:pt modelId="{5F99D780-C446-EE49-BE44-66CF5A0FC900}" type="pres">
      <dgm:prSet presAssocID="{436017C7-B490-43DE-B15E-F21C4542403A}" presName="sibTrans" presStyleCnt="0"/>
      <dgm:spPr/>
    </dgm:pt>
    <dgm:pt modelId="{C865DD2A-BD81-514F-8C0D-BEA4CCDB6E02}" type="pres">
      <dgm:prSet presAssocID="{4BC74D27-0068-4AE9-8E15-C3FAF7CA062B}" presName="node" presStyleLbl="node1" presStyleIdx="2" presStyleCnt="8">
        <dgm:presLayoutVars>
          <dgm:bulletEnabled val="1"/>
        </dgm:presLayoutVars>
      </dgm:prSet>
      <dgm:spPr/>
    </dgm:pt>
    <dgm:pt modelId="{EE0A4026-97C3-7D47-B13C-24B27DFD4267}" type="pres">
      <dgm:prSet presAssocID="{D53EF3E9-060C-4FD9-B620-A1819B993833}" presName="sibTrans" presStyleCnt="0"/>
      <dgm:spPr/>
    </dgm:pt>
    <dgm:pt modelId="{BFFF4963-E868-2B46-AA64-45A62CB73656}" type="pres">
      <dgm:prSet presAssocID="{3CFA91E1-74E4-4C7D-88CF-15706CF8E8CB}" presName="node" presStyleLbl="node1" presStyleIdx="3" presStyleCnt="8">
        <dgm:presLayoutVars>
          <dgm:bulletEnabled val="1"/>
        </dgm:presLayoutVars>
      </dgm:prSet>
      <dgm:spPr/>
    </dgm:pt>
    <dgm:pt modelId="{9AF073DB-4409-7442-8F36-2B8A29841CEC}" type="pres">
      <dgm:prSet presAssocID="{415F26AA-9884-41B8-9C21-4821E58DCE66}" presName="sibTrans" presStyleCnt="0"/>
      <dgm:spPr/>
    </dgm:pt>
    <dgm:pt modelId="{A6AD8190-B995-CA42-918A-607C33F93289}" type="pres">
      <dgm:prSet presAssocID="{1FE83772-3A78-4820-8977-8BE3C7A1102D}" presName="node" presStyleLbl="node1" presStyleIdx="4" presStyleCnt="8">
        <dgm:presLayoutVars>
          <dgm:bulletEnabled val="1"/>
        </dgm:presLayoutVars>
      </dgm:prSet>
      <dgm:spPr/>
    </dgm:pt>
    <dgm:pt modelId="{76953514-C67C-C547-BC2F-F2B09447B83C}" type="pres">
      <dgm:prSet presAssocID="{889C70C6-83CA-44B9-AF3E-058DCB6BFC28}" presName="sibTrans" presStyleCnt="0"/>
      <dgm:spPr/>
    </dgm:pt>
    <dgm:pt modelId="{D1935B9F-FF23-E34D-9778-CF8C6633563D}" type="pres">
      <dgm:prSet presAssocID="{37AC55B2-34CF-4D1E-80F7-0A9DFAF11E08}" presName="node" presStyleLbl="node1" presStyleIdx="5" presStyleCnt="8">
        <dgm:presLayoutVars>
          <dgm:bulletEnabled val="1"/>
        </dgm:presLayoutVars>
      </dgm:prSet>
      <dgm:spPr/>
    </dgm:pt>
    <dgm:pt modelId="{BAB40159-F49C-A449-B7BA-DAD1D29C5878}" type="pres">
      <dgm:prSet presAssocID="{951B8864-E462-4E98-93D1-4097B2CD7DAB}" presName="sibTrans" presStyleCnt="0"/>
      <dgm:spPr/>
    </dgm:pt>
    <dgm:pt modelId="{9943F758-CE7E-484E-82E3-5A614CCE8263}" type="pres">
      <dgm:prSet presAssocID="{6A8F75D5-B5F1-4C5C-BDD1-49E833B2E227}" presName="node" presStyleLbl="node1" presStyleIdx="6" presStyleCnt="8">
        <dgm:presLayoutVars>
          <dgm:bulletEnabled val="1"/>
        </dgm:presLayoutVars>
      </dgm:prSet>
      <dgm:spPr/>
    </dgm:pt>
    <dgm:pt modelId="{BAB1D45E-52B5-7D49-B335-D596EF87D41A}" type="pres">
      <dgm:prSet presAssocID="{F1E48BCE-6B5A-4814-A292-2F4B96FCAD1E}" presName="sibTrans" presStyleCnt="0"/>
      <dgm:spPr/>
    </dgm:pt>
    <dgm:pt modelId="{3C5D4F15-6ED1-A74E-B314-9E783B0533B0}" type="pres">
      <dgm:prSet presAssocID="{41B345D3-7D9E-4638-8CAA-E7B16BCF377C}" presName="node" presStyleLbl="node1" presStyleIdx="7" presStyleCnt="8">
        <dgm:presLayoutVars>
          <dgm:bulletEnabled val="1"/>
        </dgm:presLayoutVars>
      </dgm:prSet>
      <dgm:spPr/>
    </dgm:pt>
  </dgm:ptLst>
  <dgm:cxnLst>
    <dgm:cxn modelId="{5F2CE212-E9BB-4F15-BBD4-4C2FF8DDBE2B}" srcId="{CD861448-43E4-44D7-8170-D68487F3789D}" destId="{D21AFA2F-6C8F-422E-AEEC-982AFF93D8B6}" srcOrd="0" destOrd="0" parTransId="{4A007DF7-7887-4D92-8F31-9B68DC8B61D5}" sibTransId="{E91476DF-5382-4AF3-B376-AEE12A1DB575}"/>
    <dgm:cxn modelId="{4CE5F82E-67E8-A54D-A3D4-DCF3E08F8C76}" type="presOf" srcId="{D21AFA2F-6C8F-422E-AEEC-982AFF93D8B6}" destId="{1CED6CBF-F1C0-9341-9A91-B76EE5B396E4}" srcOrd="0" destOrd="0" presId="urn:microsoft.com/office/officeart/2005/8/layout/default"/>
    <dgm:cxn modelId="{F28D5E49-83D9-45F8-AEFC-E63DFBB44F05}" srcId="{CD861448-43E4-44D7-8170-D68487F3789D}" destId="{4BC74D27-0068-4AE9-8E15-C3FAF7CA062B}" srcOrd="2" destOrd="0" parTransId="{F0D593C0-3FB2-42ED-8247-848101FA8406}" sibTransId="{D53EF3E9-060C-4FD9-B620-A1819B993833}"/>
    <dgm:cxn modelId="{BCA9EE56-E722-4326-B396-314413A838C4}" srcId="{CD861448-43E4-44D7-8170-D68487F3789D}" destId="{37AC55B2-34CF-4D1E-80F7-0A9DFAF11E08}" srcOrd="5" destOrd="0" parTransId="{34E34719-0E22-457E-B80C-9C2441141707}" sibTransId="{951B8864-E462-4E98-93D1-4097B2CD7DAB}"/>
    <dgm:cxn modelId="{75EDCB57-1554-004B-809C-8EED9E986C24}" type="presOf" srcId="{6A8F75D5-B5F1-4C5C-BDD1-49E833B2E227}" destId="{9943F758-CE7E-484E-82E3-5A614CCE8263}" srcOrd="0" destOrd="0" presId="urn:microsoft.com/office/officeart/2005/8/layout/default"/>
    <dgm:cxn modelId="{508C2C62-485A-4B05-B42F-CD4320ECAA80}" srcId="{CD861448-43E4-44D7-8170-D68487F3789D}" destId="{6A8F75D5-B5F1-4C5C-BDD1-49E833B2E227}" srcOrd="6" destOrd="0" parTransId="{46A57F6D-D5D6-447B-A392-7D06443323C5}" sibTransId="{F1E48BCE-6B5A-4814-A292-2F4B96FCAD1E}"/>
    <dgm:cxn modelId="{07D4A762-0B90-0F4B-8104-0D11F773AEB4}" type="presOf" srcId="{CFCC8779-55FF-435E-A93A-72D748A96B98}" destId="{BE202005-35C8-884C-B6A8-68DD52AD8916}" srcOrd="0" destOrd="0" presId="urn:microsoft.com/office/officeart/2005/8/layout/default"/>
    <dgm:cxn modelId="{C581A4A4-F243-AE47-947F-97775E6AB627}" type="presOf" srcId="{37AC55B2-34CF-4D1E-80F7-0A9DFAF11E08}" destId="{D1935B9F-FF23-E34D-9778-CF8C6633563D}" srcOrd="0" destOrd="0" presId="urn:microsoft.com/office/officeart/2005/8/layout/default"/>
    <dgm:cxn modelId="{443CB1AD-3E47-FD43-A68E-F5F16C302044}" type="presOf" srcId="{4BC74D27-0068-4AE9-8E15-C3FAF7CA062B}" destId="{C865DD2A-BD81-514F-8C0D-BEA4CCDB6E02}" srcOrd="0" destOrd="0" presId="urn:microsoft.com/office/officeart/2005/8/layout/default"/>
    <dgm:cxn modelId="{2E9542B4-AFAF-FD4B-A54A-82E0A4C678A0}" type="presOf" srcId="{1FE83772-3A78-4820-8977-8BE3C7A1102D}" destId="{A6AD8190-B995-CA42-918A-607C33F93289}" srcOrd="0" destOrd="0" presId="urn:microsoft.com/office/officeart/2005/8/layout/default"/>
    <dgm:cxn modelId="{81CA4ABD-076F-452D-9A4D-60969F361245}" srcId="{CD861448-43E4-44D7-8170-D68487F3789D}" destId="{1FE83772-3A78-4820-8977-8BE3C7A1102D}" srcOrd="4" destOrd="0" parTransId="{16A99FB3-31E6-48DB-8B6F-B66BDA739507}" sibTransId="{889C70C6-83CA-44B9-AF3E-058DCB6BFC28}"/>
    <dgm:cxn modelId="{9F82F4C2-CC0B-4D2A-B4D9-2882866EB0B1}" srcId="{CD861448-43E4-44D7-8170-D68487F3789D}" destId="{3CFA91E1-74E4-4C7D-88CF-15706CF8E8CB}" srcOrd="3" destOrd="0" parTransId="{88B087B4-C795-473B-B618-D40C67BE2C77}" sibTransId="{415F26AA-9884-41B8-9C21-4821E58DCE66}"/>
    <dgm:cxn modelId="{F35AAED3-F8C5-F641-8E2A-E07F9CD7055C}" type="presOf" srcId="{CD861448-43E4-44D7-8170-D68487F3789D}" destId="{1D408592-3A4B-F64E-B459-E47A3AF5E330}" srcOrd="0" destOrd="0" presId="urn:microsoft.com/office/officeart/2005/8/layout/default"/>
    <dgm:cxn modelId="{C0D8F2D7-25F6-B647-B5DD-65862EF8D5DE}" type="presOf" srcId="{41B345D3-7D9E-4638-8CAA-E7B16BCF377C}" destId="{3C5D4F15-6ED1-A74E-B314-9E783B0533B0}" srcOrd="0" destOrd="0" presId="urn:microsoft.com/office/officeart/2005/8/layout/default"/>
    <dgm:cxn modelId="{070763DD-3FEA-DD49-829E-A341DAA0E239}" type="presOf" srcId="{3CFA91E1-74E4-4C7D-88CF-15706CF8E8CB}" destId="{BFFF4963-E868-2B46-AA64-45A62CB73656}" srcOrd="0" destOrd="0" presId="urn:microsoft.com/office/officeart/2005/8/layout/default"/>
    <dgm:cxn modelId="{6E7F49DF-9417-4768-B379-D933A988CC47}" srcId="{CD861448-43E4-44D7-8170-D68487F3789D}" destId="{CFCC8779-55FF-435E-A93A-72D748A96B98}" srcOrd="1" destOrd="0" parTransId="{27896E6F-722B-4234-B40B-E71D1D82E6A5}" sibTransId="{436017C7-B490-43DE-B15E-F21C4542403A}"/>
    <dgm:cxn modelId="{73D6CFF8-AA1A-40DE-842A-B607C45195FE}" srcId="{CD861448-43E4-44D7-8170-D68487F3789D}" destId="{41B345D3-7D9E-4638-8CAA-E7B16BCF377C}" srcOrd="7" destOrd="0" parTransId="{3816F005-1611-4CBF-98E8-80E292637FDA}" sibTransId="{98BC4877-C0E7-41FC-B5D6-0B932515911B}"/>
    <dgm:cxn modelId="{F2528DE2-B339-2B4E-8A4E-9F586B0A87C8}" type="presParOf" srcId="{1D408592-3A4B-F64E-B459-E47A3AF5E330}" destId="{1CED6CBF-F1C0-9341-9A91-B76EE5B396E4}" srcOrd="0" destOrd="0" presId="urn:microsoft.com/office/officeart/2005/8/layout/default"/>
    <dgm:cxn modelId="{0937C94C-18C3-4D4B-98C6-B4C74F85DD94}" type="presParOf" srcId="{1D408592-3A4B-F64E-B459-E47A3AF5E330}" destId="{90833575-0513-9F46-B56F-0DBE2BA1F5F8}" srcOrd="1" destOrd="0" presId="urn:microsoft.com/office/officeart/2005/8/layout/default"/>
    <dgm:cxn modelId="{92D98530-601F-1B45-93BA-4B4BF65332F2}" type="presParOf" srcId="{1D408592-3A4B-F64E-B459-E47A3AF5E330}" destId="{BE202005-35C8-884C-B6A8-68DD52AD8916}" srcOrd="2" destOrd="0" presId="urn:microsoft.com/office/officeart/2005/8/layout/default"/>
    <dgm:cxn modelId="{F2E4AC08-F4A5-CF47-B0EE-AC8F6A7D64CF}" type="presParOf" srcId="{1D408592-3A4B-F64E-B459-E47A3AF5E330}" destId="{5F99D780-C446-EE49-BE44-66CF5A0FC900}" srcOrd="3" destOrd="0" presId="urn:microsoft.com/office/officeart/2005/8/layout/default"/>
    <dgm:cxn modelId="{659C97D3-C658-5E4D-83CC-84D1496D5DE0}" type="presParOf" srcId="{1D408592-3A4B-F64E-B459-E47A3AF5E330}" destId="{C865DD2A-BD81-514F-8C0D-BEA4CCDB6E02}" srcOrd="4" destOrd="0" presId="urn:microsoft.com/office/officeart/2005/8/layout/default"/>
    <dgm:cxn modelId="{0D5DE2B1-7797-B440-BAF1-14A72FBB9820}" type="presParOf" srcId="{1D408592-3A4B-F64E-B459-E47A3AF5E330}" destId="{EE0A4026-97C3-7D47-B13C-24B27DFD4267}" srcOrd="5" destOrd="0" presId="urn:microsoft.com/office/officeart/2005/8/layout/default"/>
    <dgm:cxn modelId="{C3A41D36-A7B0-C24E-A414-D60ED0FAE4F7}" type="presParOf" srcId="{1D408592-3A4B-F64E-B459-E47A3AF5E330}" destId="{BFFF4963-E868-2B46-AA64-45A62CB73656}" srcOrd="6" destOrd="0" presId="urn:microsoft.com/office/officeart/2005/8/layout/default"/>
    <dgm:cxn modelId="{6BE6491E-5982-C140-8D32-9A3549E8F099}" type="presParOf" srcId="{1D408592-3A4B-F64E-B459-E47A3AF5E330}" destId="{9AF073DB-4409-7442-8F36-2B8A29841CEC}" srcOrd="7" destOrd="0" presId="urn:microsoft.com/office/officeart/2005/8/layout/default"/>
    <dgm:cxn modelId="{1AFD8202-0A1D-2246-B5C7-E9B4D7E45C72}" type="presParOf" srcId="{1D408592-3A4B-F64E-B459-E47A3AF5E330}" destId="{A6AD8190-B995-CA42-918A-607C33F93289}" srcOrd="8" destOrd="0" presId="urn:microsoft.com/office/officeart/2005/8/layout/default"/>
    <dgm:cxn modelId="{683F9A1A-F647-C644-8D84-3CD0811556E4}" type="presParOf" srcId="{1D408592-3A4B-F64E-B459-E47A3AF5E330}" destId="{76953514-C67C-C547-BC2F-F2B09447B83C}" srcOrd="9" destOrd="0" presId="urn:microsoft.com/office/officeart/2005/8/layout/default"/>
    <dgm:cxn modelId="{AEC47415-7720-F743-B768-289A7FE1AC9A}" type="presParOf" srcId="{1D408592-3A4B-F64E-B459-E47A3AF5E330}" destId="{D1935B9F-FF23-E34D-9778-CF8C6633563D}" srcOrd="10" destOrd="0" presId="urn:microsoft.com/office/officeart/2005/8/layout/default"/>
    <dgm:cxn modelId="{4221E634-6EF7-DF4B-9F65-E167883D245E}" type="presParOf" srcId="{1D408592-3A4B-F64E-B459-E47A3AF5E330}" destId="{BAB40159-F49C-A449-B7BA-DAD1D29C5878}" srcOrd="11" destOrd="0" presId="urn:microsoft.com/office/officeart/2005/8/layout/default"/>
    <dgm:cxn modelId="{C599E3C4-09D9-3043-B407-C5293DB19276}" type="presParOf" srcId="{1D408592-3A4B-F64E-B459-E47A3AF5E330}" destId="{9943F758-CE7E-484E-82E3-5A614CCE8263}" srcOrd="12" destOrd="0" presId="urn:microsoft.com/office/officeart/2005/8/layout/default"/>
    <dgm:cxn modelId="{BDC675BF-DB43-E64C-A4B4-4DCECB6E332C}" type="presParOf" srcId="{1D408592-3A4B-F64E-B459-E47A3AF5E330}" destId="{BAB1D45E-52B5-7D49-B335-D596EF87D41A}" srcOrd="13" destOrd="0" presId="urn:microsoft.com/office/officeart/2005/8/layout/default"/>
    <dgm:cxn modelId="{C0381424-4EAD-5D49-8A30-97A56D8193DA}" type="presParOf" srcId="{1D408592-3A4B-F64E-B459-E47A3AF5E330}" destId="{3C5D4F15-6ED1-A74E-B314-9E783B0533B0}"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13AC09-E8DA-4309-803C-95D861FF8A4E}"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CC689AF4-C476-42F8-94F8-54AE0B9EEEE5}">
      <dgm:prSet/>
      <dgm:spPr/>
      <dgm:t>
        <a:bodyPr/>
        <a:lstStyle/>
        <a:p>
          <a:r>
            <a:rPr lang="cs-CZ"/>
            <a:t>Demokratické principy</a:t>
          </a:r>
          <a:endParaRPr lang="en-US"/>
        </a:p>
      </dgm:t>
    </dgm:pt>
    <dgm:pt modelId="{0979C9E0-4764-494E-BEA1-F59844A48938}" type="parTrans" cxnId="{2B4B7577-6C1C-4A41-85F5-CEDAA8EDAB0E}">
      <dgm:prSet/>
      <dgm:spPr/>
      <dgm:t>
        <a:bodyPr/>
        <a:lstStyle/>
        <a:p>
          <a:endParaRPr lang="en-US"/>
        </a:p>
      </dgm:t>
    </dgm:pt>
    <dgm:pt modelId="{7662754D-EC2D-49A9-84F6-E23DB81796F6}" type="sibTrans" cxnId="{2B4B7577-6C1C-4A41-85F5-CEDAA8EDAB0E}">
      <dgm:prSet/>
      <dgm:spPr/>
      <dgm:t>
        <a:bodyPr/>
        <a:lstStyle/>
        <a:p>
          <a:endParaRPr lang="en-US"/>
        </a:p>
      </dgm:t>
    </dgm:pt>
    <dgm:pt modelId="{BEA7FE72-8131-4F79-9438-F95A13436C31}">
      <dgm:prSet/>
      <dgm:spPr/>
      <dgm:t>
        <a:bodyPr/>
        <a:lstStyle/>
        <a:p>
          <a:r>
            <a:rPr lang="cs-CZ"/>
            <a:t>Respekt jedinečnosti klienta</a:t>
          </a:r>
          <a:endParaRPr lang="en-US"/>
        </a:p>
      </dgm:t>
    </dgm:pt>
    <dgm:pt modelId="{0976176E-8094-468A-8BEB-292EE2DB9531}" type="parTrans" cxnId="{CA2D50BF-BBD5-4F8C-9A7C-23964208BCFD}">
      <dgm:prSet/>
      <dgm:spPr/>
      <dgm:t>
        <a:bodyPr/>
        <a:lstStyle/>
        <a:p>
          <a:endParaRPr lang="en-US"/>
        </a:p>
      </dgm:t>
    </dgm:pt>
    <dgm:pt modelId="{BF829A55-38E1-4103-AC42-02BC24688486}" type="sibTrans" cxnId="{CA2D50BF-BBD5-4F8C-9A7C-23964208BCFD}">
      <dgm:prSet/>
      <dgm:spPr/>
      <dgm:t>
        <a:bodyPr/>
        <a:lstStyle/>
        <a:p>
          <a:endParaRPr lang="en-US"/>
        </a:p>
      </dgm:t>
    </dgm:pt>
    <dgm:pt modelId="{441ED161-D9CA-4281-BE2B-E92C9D4502DC}">
      <dgm:prSet/>
      <dgm:spPr/>
      <dgm:t>
        <a:bodyPr/>
        <a:lstStyle/>
        <a:p>
          <a:r>
            <a:rPr lang="cs-CZ"/>
            <a:t>Využití svých znalostí a dovedností k rozvoji klienta</a:t>
          </a:r>
          <a:endParaRPr lang="en-US"/>
        </a:p>
      </dgm:t>
    </dgm:pt>
    <dgm:pt modelId="{19E25C90-F6DE-4355-8FC8-3FBE6A0197DA}" type="parTrans" cxnId="{B9B99D8A-E6E6-4CCA-8FDA-BE085CCFEF9C}">
      <dgm:prSet/>
      <dgm:spPr/>
      <dgm:t>
        <a:bodyPr/>
        <a:lstStyle/>
        <a:p>
          <a:endParaRPr lang="en-US"/>
        </a:p>
      </dgm:t>
    </dgm:pt>
    <dgm:pt modelId="{8E26B01D-8C7B-422C-92C4-DCB483438B96}" type="sibTrans" cxnId="{B9B99D8A-E6E6-4CCA-8FDA-BE085CCFEF9C}">
      <dgm:prSet/>
      <dgm:spPr/>
      <dgm:t>
        <a:bodyPr/>
        <a:lstStyle/>
        <a:p>
          <a:endParaRPr lang="en-US"/>
        </a:p>
      </dgm:t>
    </dgm:pt>
    <dgm:pt modelId="{C893415F-EF38-4410-9C3E-638E028744BB}">
      <dgm:prSet/>
      <dgm:spPr/>
      <dgm:t>
        <a:bodyPr/>
        <a:lstStyle/>
        <a:p>
          <a:r>
            <a:rPr lang="cs-CZ"/>
            <a:t>Dává přednost profesionální odpovědnosti před svým soukromým životem</a:t>
          </a:r>
          <a:endParaRPr lang="en-US"/>
        </a:p>
      </dgm:t>
    </dgm:pt>
    <dgm:pt modelId="{79BD97D5-68E4-42E4-91D7-CD608D00208A}" type="parTrans" cxnId="{A7FE28A4-9BE6-4C47-AAA9-6D7C6AACA744}">
      <dgm:prSet/>
      <dgm:spPr/>
      <dgm:t>
        <a:bodyPr/>
        <a:lstStyle/>
        <a:p>
          <a:endParaRPr lang="en-US"/>
        </a:p>
      </dgm:t>
    </dgm:pt>
    <dgm:pt modelId="{F70A6A6C-7B1D-4C9C-A9B0-00B9FC4D464A}" type="sibTrans" cxnId="{A7FE28A4-9BE6-4C47-AAA9-6D7C6AACA744}">
      <dgm:prSet/>
      <dgm:spPr/>
      <dgm:t>
        <a:bodyPr/>
        <a:lstStyle/>
        <a:p>
          <a:endParaRPr lang="en-US"/>
        </a:p>
      </dgm:t>
    </dgm:pt>
    <dgm:pt modelId="{0BB35921-9939-224D-AA01-3083329D5999}" type="pres">
      <dgm:prSet presAssocID="{2E13AC09-E8DA-4309-803C-95D861FF8A4E}" presName="linear" presStyleCnt="0">
        <dgm:presLayoutVars>
          <dgm:animLvl val="lvl"/>
          <dgm:resizeHandles val="exact"/>
        </dgm:presLayoutVars>
      </dgm:prSet>
      <dgm:spPr/>
    </dgm:pt>
    <dgm:pt modelId="{AB5AD52C-D94F-2B4B-8CF1-5A2F44D54C52}" type="pres">
      <dgm:prSet presAssocID="{CC689AF4-C476-42F8-94F8-54AE0B9EEEE5}" presName="parentText" presStyleLbl="node1" presStyleIdx="0" presStyleCnt="4">
        <dgm:presLayoutVars>
          <dgm:chMax val="0"/>
          <dgm:bulletEnabled val="1"/>
        </dgm:presLayoutVars>
      </dgm:prSet>
      <dgm:spPr/>
    </dgm:pt>
    <dgm:pt modelId="{234D11EA-B07F-C543-9FF6-568906B08B5B}" type="pres">
      <dgm:prSet presAssocID="{7662754D-EC2D-49A9-84F6-E23DB81796F6}" presName="spacer" presStyleCnt="0"/>
      <dgm:spPr/>
    </dgm:pt>
    <dgm:pt modelId="{2EB27257-16E1-D348-93F9-45BD4BDA2F07}" type="pres">
      <dgm:prSet presAssocID="{BEA7FE72-8131-4F79-9438-F95A13436C31}" presName="parentText" presStyleLbl="node1" presStyleIdx="1" presStyleCnt="4">
        <dgm:presLayoutVars>
          <dgm:chMax val="0"/>
          <dgm:bulletEnabled val="1"/>
        </dgm:presLayoutVars>
      </dgm:prSet>
      <dgm:spPr/>
    </dgm:pt>
    <dgm:pt modelId="{9D6B47A9-40CC-6E40-B014-07BF081194AB}" type="pres">
      <dgm:prSet presAssocID="{BF829A55-38E1-4103-AC42-02BC24688486}" presName="spacer" presStyleCnt="0"/>
      <dgm:spPr/>
    </dgm:pt>
    <dgm:pt modelId="{7FC10478-F018-4D48-82B0-FC264EBC8D7D}" type="pres">
      <dgm:prSet presAssocID="{441ED161-D9CA-4281-BE2B-E92C9D4502DC}" presName="parentText" presStyleLbl="node1" presStyleIdx="2" presStyleCnt="4">
        <dgm:presLayoutVars>
          <dgm:chMax val="0"/>
          <dgm:bulletEnabled val="1"/>
        </dgm:presLayoutVars>
      </dgm:prSet>
      <dgm:spPr/>
    </dgm:pt>
    <dgm:pt modelId="{32F701E3-5003-B74F-BDAC-A3CA132DA1BA}" type="pres">
      <dgm:prSet presAssocID="{8E26B01D-8C7B-422C-92C4-DCB483438B96}" presName="spacer" presStyleCnt="0"/>
      <dgm:spPr/>
    </dgm:pt>
    <dgm:pt modelId="{5382E1AF-0B7C-464E-8EFB-D164867D79EC}" type="pres">
      <dgm:prSet presAssocID="{C893415F-EF38-4410-9C3E-638E028744BB}" presName="parentText" presStyleLbl="node1" presStyleIdx="3" presStyleCnt="4">
        <dgm:presLayoutVars>
          <dgm:chMax val="0"/>
          <dgm:bulletEnabled val="1"/>
        </dgm:presLayoutVars>
      </dgm:prSet>
      <dgm:spPr/>
    </dgm:pt>
  </dgm:ptLst>
  <dgm:cxnLst>
    <dgm:cxn modelId="{ADC81818-E8A9-AD41-9F66-8DE75C5F398D}" type="presOf" srcId="{C893415F-EF38-4410-9C3E-638E028744BB}" destId="{5382E1AF-0B7C-464E-8EFB-D164867D79EC}" srcOrd="0" destOrd="0" presId="urn:microsoft.com/office/officeart/2005/8/layout/vList2"/>
    <dgm:cxn modelId="{1269C824-EFF4-2441-BD6A-5D2CDA69BB05}" type="presOf" srcId="{BEA7FE72-8131-4F79-9438-F95A13436C31}" destId="{2EB27257-16E1-D348-93F9-45BD4BDA2F07}" srcOrd="0" destOrd="0" presId="urn:microsoft.com/office/officeart/2005/8/layout/vList2"/>
    <dgm:cxn modelId="{FABB993B-B90B-5841-A7CA-95E6E868206C}" type="presOf" srcId="{2E13AC09-E8DA-4309-803C-95D861FF8A4E}" destId="{0BB35921-9939-224D-AA01-3083329D5999}" srcOrd="0" destOrd="0" presId="urn:microsoft.com/office/officeart/2005/8/layout/vList2"/>
    <dgm:cxn modelId="{12C3DE52-C3B4-A349-ADAC-DE1EA886D7B6}" type="presOf" srcId="{CC689AF4-C476-42F8-94F8-54AE0B9EEEE5}" destId="{AB5AD52C-D94F-2B4B-8CF1-5A2F44D54C52}" srcOrd="0" destOrd="0" presId="urn:microsoft.com/office/officeart/2005/8/layout/vList2"/>
    <dgm:cxn modelId="{2B4B7577-6C1C-4A41-85F5-CEDAA8EDAB0E}" srcId="{2E13AC09-E8DA-4309-803C-95D861FF8A4E}" destId="{CC689AF4-C476-42F8-94F8-54AE0B9EEEE5}" srcOrd="0" destOrd="0" parTransId="{0979C9E0-4764-494E-BEA1-F59844A48938}" sibTransId="{7662754D-EC2D-49A9-84F6-E23DB81796F6}"/>
    <dgm:cxn modelId="{B9B99D8A-E6E6-4CCA-8FDA-BE085CCFEF9C}" srcId="{2E13AC09-E8DA-4309-803C-95D861FF8A4E}" destId="{441ED161-D9CA-4281-BE2B-E92C9D4502DC}" srcOrd="2" destOrd="0" parTransId="{19E25C90-F6DE-4355-8FC8-3FBE6A0197DA}" sibTransId="{8E26B01D-8C7B-422C-92C4-DCB483438B96}"/>
    <dgm:cxn modelId="{A7FE28A4-9BE6-4C47-AAA9-6D7C6AACA744}" srcId="{2E13AC09-E8DA-4309-803C-95D861FF8A4E}" destId="{C893415F-EF38-4410-9C3E-638E028744BB}" srcOrd="3" destOrd="0" parTransId="{79BD97D5-68E4-42E4-91D7-CD608D00208A}" sibTransId="{F70A6A6C-7B1D-4C9C-A9B0-00B9FC4D464A}"/>
    <dgm:cxn modelId="{CA2D50BF-BBD5-4F8C-9A7C-23964208BCFD}" srcId="{2E13AC09-E8DA-4309-803C-95D861FF8A4E}" destId="{BEA7FE72-8131-4F79-9438-F95A13436C31}" srcOrd="1" destOrd="0" parTransId="{0976176E-8094-468A-8BEB-292EE2DB9531}" sibTransId="{BF829A55-38E1-4103-AC42-02BC24688486}"/>
    <dgm:cxn modelId="{26B084D2-DEB5-7E46-A145-E99C08A939DE}" type="presOf" srcId="{441ED161-D9CA-4281-BE2B-E92C9D4502DC}" destId="{7FC10478-F018-4D48-82B0-FC264EBC8D7D}" srcOrd="0" destOrd="0" presId="urn:microsoft.com/office/officeart/2005/8/layout/vList2"/>
    <dgm:cxn modelId="{2B2A955F-0E27-824A-8F26-74AA3994F921}" type="presParOf" srcId="{0BB35921-9939-224D-AA01-3083329D5999}" destId="{AB5AD52C-D94F-2B4B-8CF1-5A2F44D54C52}" srcOrd="0" destOrd="0" presId="urn:microsoft.com/office/officeart/2005/8/layout/vList2"/>
    <dgm:cxn modelId="{FC155247-1234-AA49-B34D-5AA008EFAA79}" type="presParOf" srcId="{0BB35921-9939-224D-AA01-3083329D5999}" destId="{234D11EA-B07F-C543-9FF6-568906B08B5B}" srcOrd="1" destOrd="0" presId="urn:microsoft.com/office/officeart/2005/8/layout/vList2"/>
    <dgm:cxn modelId="{F6E38433-E4E4-1C48-B64B-9C94A4EB040F}" type="presParOf" srcId="{0BB35921-9939-224D-AA01-3083329D5999}" destId="{2EB27257-16E1-D348-93F9-45BD4BDA2F07}" srcOrd="2" destOrd="0" presId="urn:microsoft.com/office/officeart/2005/8/layout/vList2"/>
    <dgm:cxn modelId="{88EA9EB7-D528-624F-93C9-2BB5622C7027}" type="presParOf" srcId="{0BB35921-9939-224D-AA01-3083329D5999}" destId="{9D6B47A9-40CC-6E40-B014-07BF081194AB}" srcOrd="3" destOrd="0" presId="urn:microsoft.com/office/officeart/2005/8/layout/vList2"/>
    <dgm:cxn modelId="{81478CCD-F158-FD4F-8BF0-F133FD67872D}" type="presParOf" srcId="{0BB35921-9939-224D-AA01-3083329D5999}" destId="{7FC10478-F018-4D48-82B0-FC264EBC8D7D}" srcOrd="4" destOrd="0" presId="urn:microsoft.com/office/officeart/2005/8/layout/vList2"/>
    <dgm:cxn modelId="{B2B1BAED-661C-B64B-9C1A-53EFB00BF1B7}" type="presParOf" srcId="{0BB35921-9939-224D-AA01-3083329D5999}" destId="{32F701E3-5003-B74F-BDAC-A3CA132DA1BA}" srcOrd="5" destOrd="0" presId="urn:microsoft.com/office/officeart/2005/8/layout/vList2"/>
    <dgm:cxn modelId="{4145D763-1A6D-6A46-8876-E104A54B4290}" type="presParOf" srcId="{0BB35921-9939-224D-AA01-3083329D5999}" destId="{5382E1AF-0B7C-464E-8EFB-D164867D79E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3BA291A-DB6A-405E-88D7-714F6A841B46}" type="doc">
      <dgm:prSet loTypeId="urn:microsoft.com/office/officeart/2005/8/layout/hierarchy3" loCatId="hierarchy" qsTypeId="urn:microsoft.com/office/officeart/2005/8/quickstyle/simple1" qsCatId="simple" csTypeId="urn:microsoft.com/office/officeart/2005/8/colors/colorful1" csCatId="colorful"/>
      <dgm:spPr/>
      <dgm:t>
        <a:bodyPr/>
        <a:lstStyle/>
        <a:p>
          <a:endParaRPr lang="en-US"/>
        </a:p>
      </dgm:t>
    </dgm:pt>
    <dgm:pt modelId="{06A404F9-4493-4340-BB71-A0C391294D6D}">
      <dgm:prSet/>
      <dgm:spPr/>
      <dgm:t>
        <a:bodyPr/>
        <a:lstStyle/>
        <a:p>
          <a:r>
            <a:rPr lang="cs-CZ"/>
            <a:t>Profesionalizace – vyšší míra kontroly, typizace, standardy, definované pracovní pozice na vzdělání, nikoliv na lidských nebo profesních kompetencích</a:t>
          </a:r>
          <a:endParaRPr lang="en-US"/>
        </a:p>
      </dgm:t>
    </dgm:pt>
    <dgm:pt modelId="{B668CAB2-73AD-4286-81FB-E6ED9C73C5FF}" type="parTrans" cxnId="{514EB14E-417C-4917-A707-2551B64F6867}">
      <dgm:prSet/>
      <dgm:spPr/>
      <dgm:t>
        <a:bodyPr/>
        <a:lstStyle/>
        <a:p>
          <a:endParaRPr lang="en-US"/>
        </a:p>
      </dgm:t>
    </dgm:pt>
    <dgm:pt modelId="{E32A736F-2224-415A-ADE1-1A4B754A5E5D}" type="sibTrans" cxnId="{514EB14E-417C-4917-A707-2551B64F6867}">
      <dgm:prSet/>
      <dgm:spPr/>
      <dgm:t>
        <a:bodyPr/>
        <a:lstStyle/>
        <a:p>
          <a:endParaRPr lang="en-US"/>
        </a:p>
      </dgm:t>
    </dgm:pt>
    <dgm:pt modelId="{3D80EE05-4906-43C9-9E02-6733B09275B9}">
      <dgm:prSet/>
      <dgm:spPr/>
      <dgm:t>
        <a:bodyPr/>
        <a:lstStyle/>
        <a:p>
          <a:r>
            <a:rPr lang="cs-CZ"/>
            <a:t>Deprofesionalizace – především příbuzní a dobrovolníci – lepší kvalita výsledků – asistent sociálních služeb</a:t>
          </a:r>
          <a:endParaRPr lang="en-US"/>
        </a:p>
      </dgm:t>
    </dgm:pt>
    <dgm:pt modelId="{C5CB09D0-DDD2-4C5F-9573-F3784F37C411}" type="parTrans" cxnId="{5ADB9548-D945-439A-A131-E808235571EF}">
      <dgm:prSet/>
      <dgm:spPr/>
      <dgm:t>
        <a:bodyPr/>
        <a:lstStyle/>
        <a:p>
          <a:endParaRPr lang="en-US"/>
        </a:p>
      </dgm:t>
    </dgm:pt>
    <dgm:pt modelId="{FFE26ADF-A00A-4551-9022-7220CF7E87D6}" type="sibTrans" cxnId="{5ADB9548-D945-439A-A131-E808235571EF}">
      <dgm:prSet/>
      <dgm:spPr/>
      <dgm:t>
        <a:bodyPr/>
        <a:lstStyle/>
        <a:p>
          <a:endParaRPr lang="en-US"/>
        </a:p>
      </dgm:t>
    </dgm:pt>
    <dgm:pt modelId="{08959CCA-51D7-CD42-B26C-9BBCB0D7012A}" type="pres">
      <dgm:prSet presAssocID="{33BA291A-DB6A-405E-88D7-714F6A841B46}" presName="diagram" presStyleCnt="0">
        <dgm:presLayoutVars>
          <dgm:chPref val="1"/>
          <dgm:dir/>
          <dgm:animOne val="branch"/>
          <dgm:animLvl val="lvl"/>
          <dgm:resizeHandles/>
        </dgm:presLayoutVars>
      </dgm:prSet>
      <dgm:spPr/>
    </dgm:pt>
    <dgm:pt modelId="{76F4607C-5191-7A48-A252-C587FEFC081A}" type="pres">
      <dgm:prSet presAssocID="{06A404F9-4493-4340-BB71-A0C391294D6D}" presName="root" presStyleCnt="0"/>
      <dgm:spPr/>
    </dgm:pt>
    <dgm:pt modelId="{4DAE641C-F6F9-8049-A676-EAB27A7D3657}" type="pres">
      <dgm:prSet presAssocID="{06A404F9-4493-4340-BB71-A0C391294D6D}" presName="rootComposite" presStyleCnt="0"/>
      <dgm:spPr/>
    </dgm:pt>
    <dgm:pt modelId="{1B7F535F-56D8-2040-911A-5A4E1BABFE47}" type="pres">
      <dgm:prSet presAssocID="{06A404F9-4493-4340-BB71-A0C391294D6D}" presName="rootText" presStyleLbl="node1" presStyleIdx="0" presStyleCnt="2"/>
      <dgm:spPr/>
    </dgm:pt>
    <dgm:pt modelId="{EFCBF47D-1175-524A-9801-1B8FE84F860E}" type="pres">
      <dgm:prSet presAssocID="{06A404F9-4493-4340-BB71-A0C391294D6D}" presName="rootConnector" presStyleLbl="node1" presStyleIdx="0" presStyleCnt="2"/>
      <dgm:spPr/>
    </dgm:pt>
    <dgm:pt modelId="{FCEE1A33-5836-3942-A8FF-EE95E9231C5F}" type="pres">
      <dgm:prSet presAssocID="{06A404F9-4493-4340-BB71-A0C391294D6D}" presName="childShape" presStyleCnt="0"/>
      <dgm:spPr/>
    </dgm:pt>
    <dgm:pt modelId="{177AA8C1-C3C3-AA4B-9BE1-AB3CC66380EF}" type="pres">
      <dgm:prSet presAssocID="{3D80EE05-4906-43C9-9E02-6733B09275B9}" presName="root" presStyleCnt="0"/>
      <dgm:spPr/>
    </dgm:pt>
    <dgm:pt modelId="{03720590-5149-4747-A419-75CADF8E7E86}" type="pres">
      <dgm:prSet presAssocID="{3D80EE05-4906-43C9-9E02-6733B09275B9}" presName="rootComposite" presStyleCnt="0"/>
      <dgm:spPr/>
    </dgm:pt>
    <dgm:pt modelId="{BFD15CCB-D4BA-3F49-81A1-326B066242CA}" type="pres">
      <dgm:prSet presAssocID="{3D80EE05-4906-43C9-9E02-6733B09275B9}" presName="rootText" presStyleLbl="node1" presStyleIdx="1" presStyleCnt="2"/>
      <dgm:spPr/>
    </dgm:pt>
    <dgm:pt modelId="{E898460A-FDFB-5443-BC56-B85C4831DF81}" type="pres">
      <dgm:prSet presAssocID="{3D80EE05-4906-43C9-9E02-6733B09275B9}" presName="rootConnector" presStyleLbl="node1" presStyleIdx="1" presStyleCnt="2"/>
      <dgm:spPr/>
    </dgm:pt>
    <dgm:pt modelId="{14CD5D24-8A0C-404D-84A7-6CC99EC610AA}" type="pres">
      <dgm:prSet presAssocID="{3D80EE05-4906-43C9-9E02-6733B09275B9}" presName="childShape" presStyleCnt="0"/>
      <dgm:spPr/>
    </dgm:pt>
  </dgm:ptLst>
  <dgm:cxnLst>
    <dgm:cxn modelId="{01D5563A-5E4F-6A45-80E1-C719556C0043}" type="presOf" srcId="{33BA291A-DB6A-405E-88D7-714F6A841B46}" destId="{08959CCA-51D7-CD42-B26C-9BBCB0D7012A}" srcOrd="0" destOrd="0" presId="urn:microsoft.com/office/officeart/2005/8/layout/hierarchy3"/>
    <dgm:cxn modelId="{0217253E-4848-3747-9D8F-20D08B0B3F90}" type="presOf" srcId="{06A404F9-4493-4340-BB71-A0C391294D6D}" destId="{1B7F535F-56D8-2040-911A-5A4E1BABFE47}" srcOrd="0" destOrd="0" presId="urn:microsoft.com/office/officeart/2005/8/layout/hierarchy3"/>
    <dgm:cxn modelId="{9AECD440-80E7-5F48-892B-3219D9FC93B2}" type="presOf" srcId="{06A404F9-4493-4340-BB71-A0C391294D6D}" destId="{EFCBF47D-1175-524A-9801-1B8FE84F860E}" srcOrd="1" destOrd="0" presId="urn:microsoft.com/office/officeart/2005/8/layout/hierarchy3"/>
    <dgm:cxn modelId="{3656DE46-935B-9949-B0B7-0D626D7D689F}" type="presOf" srcId="{3D80EE05-4906-43C9-9E02-6733B09275B9}" destId="{E898460A-FDFB-5443-BC56-B85C4831DF81}" srcOrd="1" destOrd="0" presId="urn:microsoft.com/office/officeart/2005/8/layout/hierarchy3"/>
    <dgm:cxn modelId="{5ADB9548-D945-439A-A131-E808235571EF}" srcId="{33BA291A-DB6A-405E-88D7-714F6A841B46}" destId="{3D80EE05-4906-43C9-9E02-6733B09275B9}" srcOrd="1" destOrd="0" parTransId="{C5CB09D0-DDD2-4C5F-9573-F3784F37C411}" sibTransId="{FFE26ADF-A00A-4551-9022-7220CF7E87D6}"/>
    <dgm:cxn modelId="{514EB14E-417C-4917-A707-2551B64F6867}" srcId="{33BA291A-DB6A-405E-88D7-714F6A841B46}" destId="{06A404F9-4493-4340-BB71-A0C391294D6D}" srcOrd="0" destOrd="0" parTransId="{B668CAB2-73AD-4286-81FB-E6ED9C73C5FF}" sibTransId="{E32A736F-2224-415A-ADE1-1A4B754A5E5D}"/>
    <dgm:cxn modelId="{C4FFF0FA-9413-8F40-83CA-27CBF2A495AD}" type="presOf" srcId="{3D80EE05-4906-43C9-9E02-6733B09275B9}" destId="{BFD15CCB-D4BA-3F49-81A1-326B066242CA}" srcOrd="0" destOrd="0" presId="urn:microsoft.com/office/officeart/2005/8/layout/hierarchy3"/>
    <dgm:cxn modelId="{7D89D18E-8542-B44A-90EE-BFFBF1E8C309}" type="presParOf" srcId="{08959CCA-51D7-CD42-B26C-9BBCB0D7012A}" destId="{76F4607C-5191-7A48-A252-C587FEFC081A}" srcOrd="0" destOrd="0" presId="urn:microsoft.com/office/officeart/2005/8/layout/hierarchy3"/>
    <dgm:cxn modelId="{00F2DCA9-E635-7A43-8CC1-EE7E8B3BB24B}" type="presParOf" srcId="{76F4607C-5191-7A48-A252-C587FEFC081A}" destId="{4DAE641C-F6F9-8049-A676-EAB27A7D3657}" srcOrd="0" destOrd="0" presId="urn:microsoft.com/office/officeart/2005/8/layout/hierarchy3"/>
    <dgm:cxn modelId="{A32CA5C4-DDFD-F44B-B06C-25CADE04EBB5}" type="presParOf" srcId="{4DAE641C-F6F9-8049-A676-EAB27A7D3657}" destId="{1B7F535F-56D8-2040-911A-5A4E1BABFE47}" srcOrd="0" destOrd="0" presId="urn:microsoft.com/office/officeart/2005/8/layout/hierarchy3"/>
    <dgm:cxn modelId="{8010F7E4-7B75-5B47-804B-F6D182C4396C}" type="presParOf" srcId="{4DAE641C-F6F9-8049-A676-EAB27A7D3657}" destId="{EFCBF47D-1175-524A-9801-1B8FE84F860E}" srcOrd="1" destOrd="0" presId="urn:microsoft.com/office/officeart/2005/8/layout/hierarchy3"/>
    <dgm:cxn modelId="{32FE0412-52F9-9C4B-8BAC-4A03D660A8C2}" type="presParOf" srcId="{76F4607C-5191-7A48-A252-C587FEFC081A}" destId="{FCEE1A33-5836-3942-A8FF-EE95E9231C5F}" srcOrd="1" destOrd="0" presId="urn:microsoft.com/office/officeart/2005/8/layout/hierarchy3"/>
    <dgm:cxn modelId="{489D298C-8F7C-0546-A3C0-B2B21725726C}" type="presParOf" srcId="{08959CCA-51D7-CD42-B26C-9BBCB0D7012A}" destId="{177AA8C1-C3C3-AA4B-9BE1-AB3CC66380EF}" srcOrd="1" destOrd="0" presId="urn:microsoft.com/office/officeart/2005/8/layout/hierarchy3"/>
    <dgm:cxn modelId="{81FA8526-0230-0741-A4DF-2FBD11D2EDDC}" type="presParOf" srcId="{177AA8C1-C3C3-AA4B-9BE1-AB3CC66380EF}" destId="{03720590-5149-4747-A419-75CADF8E7E86}" srcOrd="0" destOrd="0" presId="urn:microsoft.com/office/officeart/2005/8/layout/hierarchy3"/>
    <dgm:cxn modelId="{9AA0BD31-8B60-5C43-BDED-2F4CE86D10C4}" type="presParOf" srcId="{03720590-5149-4747-A419-75CADF8E7E86}" destId="{BFD15CCB-D4BA-3F49-81A1-326B066242CA}" srcOrd="0" destOrd="0" presId="urn:microsoft.com/office/officeart/2005/8/layout/hierarchy3"/>
    <dgm:cxn modelId="{C03D216B-2911-0845-AE81-A51E7DF7F83E}" type="presParOf" srcId="{03720590-5149-4747-A419-75CADF8E7E86}" destId="{E898460A-FDFB-5443-BC56-B85C4831DF81}" srcOrd="1" destOrd="0" presId="urn:microsoft.com/office/officeart/2005/8/layout/hierarchy3"/>
    <dgm:cxn modelId="{F1E2D9F8-FFE3-1443-A132-33E9720DA8E7}" type="presParOf" srcId="{177AA8C1-C3C3-AA4B-9BE1-AB3CC66380EF}" destId="{14CD5D24-8A0C-404D-84A7-6CC99EC610AA}"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194AF27-A0BE-43EE-928E-76A04435161B}"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0E2E18F5-DBE5-4562-9ABA-67EB8BD7CCBF}">
      <dgm:prSet/>
      <dgm:spPr/>
      <dgm:t>
        <a:bodyPr/>
        <a:lstStyle/>
        <a:p>
          <a:r>
            <a:rPr lang="cs-CZ"/>
            <a:t>Polyvalence – sociální pracovník je zaměřen na široké spektrum práce</a:t>
          </a:r>
          <a:endParaRPr lang="en-US"/>
        </a:p>
      </dgm:t>
    </dgm:pt>
    <dgm:pt modelId="{9B7865E8-19C3-4145-8215-65B9E789AF3A}" type="parTrans" cxnId="{E98B052D-998C-4A80-8DCA-B4705B5D9A25}">
      <dgm:prSet/>
      <dgm:spPr/>
      <dgm:t>
        <a:bodyPr/>
        <a:lstStyle/>
        <a:p>
          <a:endParaRPr lang="en-US"/>
        </a:p>
      </dgm:t>
    </dgm:pt>
    <dgm:pt modelId="{533A497E-30CE-4A9F-9D85-9CEB28A537D8}" type="sibTrans" cxnId="{E98B052D-998C-4A80-8DCA-B4705B5D9A25}">
      <dgm:prSet/>
      <dgm:spPr/>
      <dgm:t>
        <a:bodyPr/>
        <a:lstStyle/>
        <a:p>
          <a:endParaRPr lang="en-US"/>
        </a:p>
      </dgm:t>
    </dgm:pt>
    <dgm:pt modelId="{7C48B550-EB5E-4341-AD52-549F4B665568}">
      <dgm:prSet/>
      <dgm:spPr/>
      <dgm:t>
        <a:bodyPr/>
        <a:lstStyle/>
        <a:p>
          <a:r>
            <a:rPr lang="cs-CZ"/>
            <a:t>Specializace – sociální pracovník je specialista v jistém oboru pomoci</a:t>
          </a:r>
          <a:endParaRPr lang="en-US"/>
        </a:p>
      </dgm:t>
    </dgm:pt>
    <dgm:pt modelId="{54573511-246C-4D77-BCA7-E60CBB5FF06F}" type="parTrans" cxnId="{FBA5DE10-9DB2-405D-A505-CDCCAC25EF61}">
      <dgm:prSet/>
      <dgm:spPr/>
      <dgm:t>
        <a:bodyPr/>
        <a:lstStyle/>
        <a:p>
          <a:endParaRPr lang="en-US"/>
        </a:p>
      </dgm:t>
    </dgm:pt>
    <dgm:pt modelId="{F61FD309-E506-4B4D-8B49-5A59A57AF464}" type="sibTrans" cxnId="{FBA5DE10-9DB2-405D-A505-CDCCAC25EF61}">
      <dgm:prSet/>
      <dgm:spPr/>
      <dgm:t>
        <a:bodyPr/>
        <a:lstStyle/>
        <a:p>
          <a:endParaRPr lang="en-US"/>
        </a:p>
      </dgm:t>
    </dgm:pt>
    <dgm:pt modelId="{670CAF2B-25DE-4DC3-88B8-FC5079FBDDBA}" type="pres">
      <dgm:prSet presAssocID="{E194AF27-A0BE-43EE-928E-76A04435161B}" presName="root" presStyleCnt="0">
        <dgm:presLayoutVars>
          <dgm:dir/>
          <dgm:resizeHandles val="exact"/>
        </dgm:presLayoutVars>
      </dgm:prSet>
      <dgm:spPr/>
    </dgm:pt>
    <dgm:pt modelId="{926A8AD8-51AE-4FAD-AD6D-DEFF98934DCD}" type="pres">
      <dgm:prSet presAssocID="{0E2E18F5-DBE5-4562-9ABA-67EB8BD7CCBF}" presName="compNode" presStyleCnt="0"/>
      <dgm:spPr/>
    </dgm:pt>
    <dgm:pt modelId="{4F6305C2-C0B0-42C0-87E5-23A35EF2BB53}" type="pres">
      <dgm:prSet presAssocID="{0E2E18F5-DBE5-4562-9ABA-67EB8BD7CCB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nger Print"/>
        </a:ext>
      </dgm:extLst>
    </dgm:pt>
    <dgm:pt modelId="{F9BE06C5-FB1A-4750-ABB4-18441019B7F9}" type="pres">
      <dgm:prSet presAssocID="{0E2E18F5-DBE5-4562-9ABA-67EB8BD7CCBF}" presName="spaceRect" presStyleCnt="0"/>
      <dgm:spPr/>
    </dgm:pt>
    <dgm:pt modelId="{CA8E646B-86BA-4800-A99F-826D704F06CE}" type="pres">
      <dgm:prSet presAssocID="{0E2E18F5-DBE5-4562-9ABA-67EB8BD7CCBF}" presName="textRect" presStyleLbl="revTx" presStyleIdx="0" presStyleCnt="2">
        <dgm:presLayoutVars>
          <dgm:chMax val="1"/>
          <dgm:chPref val="1"/>
        </dgm:presLayoutVars>
      </dgm:prSet>
      <dgm:spPr/>
    </dgm:pt>
    <dgm:pt modelId="{800BD5EB-A039-4C5A-84FF-C70E1A8A743C}" type="pres">
      <dgm:prSet presAssocID="{533A497E-30CE-4A9F-9D85-9CEB28A537D8}" presName="sibTrans" presStyleCnt="0"/>
      <dgm:spPr/>
    </dgm:pt>
    <dgm:pt modelId="{3904D45D-DDD9-4181-B025-8B820DB7450F}" type="pres">
      <dgm:prSet presAssocID="{7C48B550-EB5E-4341-AD52-549F4B665568}" presName="compNode" presStyleCnt="0"/>
      <dgm:spPr/>
    </dgm:pt>
    <dgm:pt modelId="{DE1CC210-F01C-4F5E-B45B-0E5CF1A1BDB7}" type="pres">
      <dgm:prSet presAssocID="{7C48B550-EB5E-4341-AD52-549F4B66556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ffice Worker"/>
        </a:ext>
      </dgm:extLst>
    </dgm:pt>
    <dgm:pt modelId="{B642967C-D92B-434B-9453-D96301F94431}" type="pres">
      <dgm:prSet presAssocID="{7C48B550-EB5E-4341-AD52-549F4B665568}" presName="spaceRect" presStyleCnt="0"/>
      <dgm:spPr/>
    </dgm:pt>
    <dgm:pt modelId="{E9B1732E-D6C3-4BF5-944C-2B988312411B}" type="pres">
      <dgm:prSet presAssocID="{7C48B550-EB5E-4341-AD52-549F4B665568}" presName="textRect" presStyleLbl="revTx" presStyleIdx="1" presStyleCnt="2">
        <dgm:presLayoutVars>
          <dgm:chMax val="1"/>
          <dgm:chPref val="1"/>
        </dgm:presLayoutVars>
      </dgm:prSet>
      <dgm:spPr/>
    </dgm:pt>
  </dgm:ptLst>
  <dgm:cxnLst>
    <dgm:cxn modelId="{FBA5DE10-9DB2-405D-A505-CDCCAC25EF61}" srcId="{E194AF27-A0BE-43EE-928E-76A04435161B}" destId="{7C48B550-EB5E-4341-AD52-549F4B665568}" srcOrd="1" destOrd="0" parTransId="{54573511-246C-4D77-BCA7-E60CBB5FF06F}" sibTransId="{F61FD309-E506-4B4D-8B49-5A59A57AF464}"/>
    <dgm:cxn modelId="{E98B052D-998C-4A80-8DCA-B4705B5D9A25}" srcId="{E194AF27-A0BE-43EE-928E-76A04435161B}" destId="{0E2E18F5-DBE5-4562-9ABA-67EB8BD7CCBF}" srcOrd="0" destOrd="0" parTransId="{9B7865E8-19C3-4145-8215-65B9E789AF3A}" sibTransId="{533A497E-30CE-4A9F-9D85-9CEB28A537D8}"/>
    <dgm:cxn modelId="{F4BBFB7A-5BDD-4654-A0D6-74924072676F}" type="presOf" srcId="{7C48B550-EB5E-4341-AD52-549F4B665568}" destId="{E9B1732E-D6C3-4BF5-944C-2B988312411B}" srcOrd="0" destOrd="0" presId="urn:microsoft.com/office/officeart/2018/2/layout/IconLabelList"/>
    <dgm:cxn modelId="{09023EAB-9216-4B77-94AC-04A23DF3B8C1}" type="presOf" srcId="{0E2E18F5-DBE5-4562-9ABA-67EB8BD7CCBF}" destId="{CA8E646B-86BA-4800-A99F-826D704F06CE}" srcOrd="0" destOrd="0" presId="urn:microsoft.com/office/officeart/2018/2/layout/IconLabelList"/>
    <dgm:cxn modelId="{473563F3-8317-452F-8DDD-6A8C97A80980}" type="presOf" srcId="{E194AF27-A0BE-43EE-928E-76A04435161B}" destId="{670CAF2B-25DE-4DC3-88B8-FC5079FBDDBA}" srcOrd="0" destOrd="0" presId="urn:microsoft.com/office/officeart/2018/2/layout/IconLabelList"/>
    <dgm:cxn modelId="{6F60AC13-4895-44C8-82D8-B83BB94B90AA}" type="presParOf" srcId="{670CAF2B-25DE-4DC3-88B8-FC5079FBDDBA}" destId="{926A8AD8-51AE-4FAD-AD6D-DEFF98934DCD}" srcOrd="0" destOrd="0" presId="urn:microsoft.com/office/officeart/2018/2/layout/IconLabelList"/>
    <dgm:cxn modelId="{CF6E5C4B-4542-42C0-A27E-B8FBA70F80F0}" type="presParOf" srcId="{926A8AD8-51AE-4FAD-AD6D-DEFF98934DCD}" destId="{4F6305C2-C0B0-42C0-87E5-23A35EF2BB53}" srcOrd="0" destOrd="0" presId="urn:microsoft.com/office/officeart/2018/2/layout/IconLabelList"/>
    <dgm:cxn modelId="{A9810160-9361-4044-B0D5-6B9A99C4E3C2}" type="presParOf" srcId="{926A8AD8-51AE-4FAD-AD6D-DEFF98934DCD}" destId="{F9BE06C5-FB1A-4750-ABB4-18441019B7F9}" srcOrd="1" destOrd="0" presId="urn:microsoft.com/office/officeart/2018/2/layout/IconLabelList"/>
    <dgm:cxn modelId="{EDB488BC-2009-46AD-B7D5-228639E37C81}" type="presParOf" srcId="{926A8AD8-51AE-4FAD-AD6D-DEFF98934DCD}" destId="{CA8E646B-86BA-4800-A99F-826D704F06CE}" srcOrd="2" destOrd="0" presId="urn:microsoft.com/office/officeart/2018/2/layout/IconLabelList"/>
    <dgm:cxn modelId="{CAF0AD11-D3DB-474E-9D95-DAA1129A2ED6}" type="presParOf" srcId="{670CAF2B-25DE-4DC3-88B8-FC5079FBDDBA}" destId="{800BD5EB-A039-4C5A-84FF-C70E1A8A743C}" srcOrd="1" destOrd="0" presId="urn:microsoft.com/office/officeart/2018/2/layout/IconLabelList"/>
    <dgm:cxn modelId="{86625E54-596D-4ABA-A33B-385643156F69}" type="presParOf" srcId="{670CAF2B-25DE-4DC3-88B8-FC5079FBDDBA}" destId="{3904D45D-DDD9-4181-B025-8B820DB7450F}" srcOrd="2" destOrd="0" presId="urn:microsoft.com/office/officeart/2018/2/layout/IconLabelList"/>
    <dgm:cxn modelId="{2F14B08D-B7BE-47D7-99CE-3BB14C8B419E}" type="presParOf" srcId="{3904D45D-DDD9-4181-B025-8B820DB7450F}" destId="{DE1CC210-F01C-4F5E-B45B-0E5CF1A1BDB7}" srcOrd="0" destOrd="0" presId="urn:microsoft.com/office/officeart/2018/2/layout/IconLabelList"/>
    <dgm:cxn modelId="{72920872-2CB6-4743-8FD8-3B1ADAFA2F12}" type="presParOf" srcId="{3904D45D-DDD9-4181-B025-8B820DB7450F}" destId="{B642967C-D92B-434B-9453-D96301F94431}" srcOrd="1" destOrd="0" presId="urn:microsoft.com/office/officeart/2018/2/layout/IconLabelList"/>
    <dgm:cxn modelId="{10F98393-F2C9-4559-9486-B192BB114FA9}" type="presParOf" srcId="{3904D45D-DDD9-4181-B025-8B820DB7450F}" destId="{E9B1732E-D6C3-4BF5-944C-2B988312411B}"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0B39339-5461-47E0-B828-83092BF3B245}"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E3950ADD-3B3E-4BFD-BCA4-31CECC689785}">
      <dgm:prSet/>
      <dgm:spPr/>
      <dgm:t>
        <a:bodyPr/>
        <a:lstStyle/>
        <a:p>
          <a:r>
            <a:rPr lang="cs-CZ"/>
            <a:t>Potravinové banky, šatníky</a:t>
          </a:r>
          <a:endParaRPr lang="en-US"/>
        </a:p>
      </dgm:t>
    </dgm:pt>
    <dgm:pt modelId="{0F3436DF-F6B5-44E9-BE33-65FEB11ABA67}" type="parTrans" cxnId="{1C0ECFF3-D773-4786-ABE3-CAF2195A9D50}">
      <dgm:prSet/>
      <dgm:spPr/>
      <dgm:t>
        <a:bodyPr/>
        <a:lstStyle/>
        <a:p>
          <a:endParaRPr lang="en-US"/>
        </a:p>
      </dgm:t>
    </dgm:pt>
    <dgm:pt modelId="{9F87B610-D9A2-4872-86EC-8E28F02F4C3E}" type="sibTrans" cxnId="{1C0ECFF3-D773-4786-ABE3-CAF2195A9D50}">
      <dgm:prSet/>
      <dgm:spPr/>
      <dgm:t>
        <a:bodyPr/>
        <a:lstStyle/>
        <a:p>
          <a:endParaRPr lang="en-US"/>
        </a:p>
      </dgm:t>
    </dgm:pt>
    <dgm:pt modelId="{D9DFECB9-FB35-4394-B784-AC312C3DEB9F}">
      <dgm:prSet/>
      <dgm:spPr/>
      <dgm:t>
        <a:bodyPr/>
        <a:lstStyle/>
        <a:p>
          <a:r>
            <a:rPr lang="cs-CZ"/>
            <a:t>Pomáhají v krizové situaci</a:t>
          </a:r>
          <a:endParaRPr lang="en-US"/>
        </a:p>
      </dgm:t>
    </dgm:pt>
    <dgm:pt modelId="{C2CCAE22-9AC5-4CB7-96C0-003ABA18C9C9}" type="parTrans" cxnId="{409A7214-2961-4F66-8EE1-4FF06D3D5305}">
      <dgm:prSet/>
      <dgm:spPr/>
      <dgm:t>
        <a:bodyPr/>
        <a:lstStyle/>
        <a:p>
          <a:endParaRPr lang="en-US"/>
        </a:p>
      </dgm:t>
    </dgm:pt>
    <dgm:pt modelId="{201CFFA7-EBBA-4B8A-8F2F-525395FFA94E}" type="sibTrans" cxnId="{409A7214-2961-4F66-8EE1-4FF06D3D5305}">
      <dgm:prSet/>
      <dgm:spPr/>
      <dgm:t>
        <a:bodyPr/>
        <a:lstStyle/>
        <a:p>
          <a:endParaRPr lang="en-US"/>
        </a:p>
      </dgm:t>
    </dgm:pt>
    <dgm:pt modelId="{C81CA3C1-EE71-4A96-BB97-781BF9C7A7E7}">
      <dgm:prSet/>
      <dgm:spPr/>
      <dgm:t>
        <a:bodyPr/>
        <a:lstStyle/>
        <a:p>
          <a:r>
            <a:rPr lang="cs-CZ"/>
            <a:t>Nabourávají „výchovný“ model dávek – dávky nastaveny tak, aby nebylo na alkohol a cigarety, materiální pomoc pomáhá vytvářet finanční rezervu na závislosti.</a:t>
          </a:r>
          <a:endParaRPr lang="en-US"/>
        </a:p>
      </dgm:t>
    </dgm:pt>
    <dgm:pt modelId="{E330681F-DBC9-4AAD-A715-EE9E031FCAA0}" type="parTrans" cxnId="{7081B565-D02F-4EC0-B47C-176B99A4CE0F}">
      <dgm:prSet/>
      <dgm:spPr/>
      <dgm:t>
        <a:bodyPr/>
        <a:lstStyle/>
        <a:p>
          <a:endParaRPr lang="en-US"/>
        </a:p>
      </dgm:t>
    </dgm:pt>
    <dgm:pt modelId="{5A110962-4AF2-439F-8DD1-9D7D6D1F3E3A}" type="sibTrans" cxnId="{7081B565-D02F-4EC0-B47C-176B99A4CE0F}">
      <dgm:prSet/>
      <dgm:spPr/>
      <dgm:t>
        <a:bodyPr/>
        <a:lstStyle/>
        <a:p>
          <a:endParaRPr lang="en-US"/>
        </a:p>
      </dgm:t>
    </dgm:pt>
    <dgm:pt modelId="{9A2A04F1-79C8-454F-A5B8-5969B700A0C0}" type="pres">
      <dgm:prSet presAssocID="{D0B39339-5461-47E0-B828-83092BF3B245}" presName="linear" presStyleCnt="0">
        <dgm:presLayoutVars>
          <dgm:animLvl val="lvl"/>
          <dgm:resizeHandles val="exact"/>
        </dgm:presLayoutVars>
      </dgm:prSet>
      <dgm:spPr/>
    </dgm:pt>
    <dgm:pt modelId="{65855CE8-69A3-0D42-9FF3-04B7C2C397B5}" type="pres">
      <dgm:prSet presAssocID="{E3950ADD-3B3E-4BFD-BCA4-31CECC689785}" presName="parentText" presStyleLbl="node1" presStyleIdx="0" presStyleCnt="3">
        <dgm:presLayoutVars>
          <dgm:chMax val="0"/>
          <dgm:bulletEnabled val="1"/>
        </dgm:presLayoutVars>
      </dgm:prSet>
      <dgm:spPr/>
    </dgm:pt>
    <dgm:pt modelId="{5B248ACC-F1C5-264B-9D0D-8A963521D2C1}" type="pres">
      <dgm:prSet presAssocID="{9F87B610-D9A2-4872-86EC-8E28F02F4C3E}" presName="spacer" presStyleCnt="0"/>
      <dgm:spPr/>
    </dgm:pt>
    <dgm:pt modelId="{928E0E1F-F8F9-2846-BCAF-52EA4B3B7679}" type="pres">
      <dgm:prSet presAssocID="{D9DFECB9-FB35-4394-B784-AC312C3DEB9F}" presName="parentText" presStyleLbl="node1" presStyleIdx="1" presStyleCnt="3">
        <dgm:presLayoutVars>
          <dgm:chMax val="0"/>
          <dgm:bulletEnabled val="1"/>
        </dgm:presLayoutVars>
      </dgm:prSet>
      <dgm:spPr/>
    </dgm:pt>
    <dgm:pt modelId="{0BA6F97F-758E-554F-9531-F938B9059A09}" type="pres">
      <dgm:prSet presAssocID="{201CFFA7-EBBA-4B8A-8F2F-525395FFA94E}" presName="spacer" presStyleCnt="0"/>
      <dgm:spPr/>
    </dgm:pt>
    <dgm:pt modelId="{D14769CF-C5AB-B146-93B9-9737D4454AE6}" type="pres">
      <dgm:prSet presAssocID="{C81CA3C1-EE71-4A96-BB97-781BF9C7A7E7}" presName="parentText" presStyleLbl="node1" presStyleIdx="2" presStyleCnt="3">
        <dgm:presLayoutVars>
          <dgm:chMax val="0"/>
          <dgm:bulletEnabled val="1"/>
        </dgm:presLayoutVars>
      </dgm:prSet>
      <dgm:spPr/>
    </dgm:pt>
  </dgm:ptLst>
  <dgm:cxnLst>
    <dgm:cxn modelId="{409A7214-2961-4F66-8EE1-4FF06D3D5305}" srcId="{D0B39339-5461-47E0-B828-83092BF3B245}" destId="{D9DFECB9-FB35-4394-B784-AC312C3DEB9F}" srcOrd="1" destOrd="0" parTransId="{C2CCAE22-9AC5-4CB7-96C0-003ABA18C9C9}" sibTransId="{201CFFA7-EBBA-4B8A-8F2F-525395FFA94E}"/>
    <dgm:cxn modelId="{D7FAA52B-22A4-244D-A3D3-AAF9B4307A67}" type="presOf" srcId="{D9DFECB9-FB35-4394-B784-AC312C3DEB9F}" destId="{928E0E1F-F8F9-2846-BCAF-52EA4B3B7679}" srcOrd="0" destOrd="0" presId="urn:microsoft.com/office/officeart/2005/8/layout/vList2"/>
    <dgm:cxn modelId="{7081B565-D02F-4EC0-B47C-176B99A4CE0F}" srcId="{D0B39339-5461-47E0-B828-83092BF3B245}" destId="{C81CA3C1-EE71-4A96-BB97-781BF9C7A7E7}" srcOrd="2" destOrd="0" parTransId="{E330681F-DBC9-4AAD-A715-EE9E031FCAA0}" sibTransId="{5A110962-4AF2-439F-8DD1-9D7D6D1F3E3A}"/>
    <dgm:cxn modelId="{EF5DF465-D009-844D-BDA5-4024E89255C4}" type="presOf" srcId="{E3950ADD-3B3E-4BFD-BCA4-31CECC689785}" destId="{65855CE8-69A3-0D42-9FF3-04B7C2C397B5}" srcOrd="0" destOrd="0" presId="urn:microsoft.com/office/officeart/2005/8/layout/vList2"/>
    <dgm:cxn modelId="{A133AA6A-18A9-834D-8921-58C72DC37B3A}" type="presOf" srcId="{C81CA3C1-EE71-4A96-BB97-781BF9C7A7E7}" destId="{D14769CF-C5AB-B146-93B9-9737D4454AE6}" srcOrd="0" destOrd="0" presId="urn:microsoft.com/office/officeart/2005/8/layout/vList2"/>
    <dgm:cxn modelId="{FADA2C9E-4ED1-A74E-B256-BABE73E49073}" type="presOf" srcId="{D0B39339-5461-47E0-B828-83092BF3B245}" destId="{9A2A04F1-79C8-454F-A5B8-5969B700A0C0}" srcOrd="0" destOrd="0" presId="urn:microsoft.com/office/officeart/2005/8/layout/vList2"/>
    <dgm:cxn modelId="{1C0ECFF3-D773-4786-ABE3-CAF2195A9D50}" srcId="{D0B39339-5461-47E0-B828-83092BF3B245}" destId="{E3950ADD-3B3E-4BFD-BCA4-31CECC689785}" srcOrd="0" destOrd="0" parTransId="{0F3436DF-F6B5-44E9-BE33-65FEB11ABA67}" sibTransId="{9F87B610-D9A2-4872-86EC-8E28F02F4C3E}"/>
    <dgm:cxn modelId="{12B4884D-2E6B-614D-B219-B380021AC306}" type="presParOf" srcId="{9A2A04F1-79C8-454F-A5B8-5969B700A0C0}" destId="{65855CE8-69A3-0D42-9FF3-04B7C2C397B5}" srcOrd="0" destOrd="0" presId="urn:microsoft.com/office/officeart/2005/8/layout/vList2"/>
    <dgm:cxn modelId="{0063F27C-C1D3-E64F-8EE3-43D7CB11D125}" type="presParOf" srcId="{9A2A04F1-79C8-454F-A5B8-5969B700A0C0}" destId="{5B248ACC-F1C5-264B-9D0D-8A963521D2C1}" srcOrd="1" destOrd="0" presId="urn:microsoft.com/office/officeart/2005/8/layout/vList2"/>
    <dgm:cxn modelId="{717FB2AE-908E-F942-8D9F-52EFA565A4BA}" type="presParOf" srcId="{9A2A04F1-79C8-454F-A5B8-5969B700A0C0}" destId="{928E0E1F-F8F9-2846-BCAF-52EA4B3B7679}" srcOrd="2" destOrd="0" presId="urn:microsoft.com/office/officeart/2005/8/layout/vList2"/>
    <dgm:cxn modelId="{9B15BF3D-72F8-C647-82A9-FAF3DF17321E}" type="presParOf" srcId="{9A2A04F1-79C8-454F-A5B8-5969B700A0C0}" destId="{0BA6F97F-758E-554F-9531-F938B9059A09}" srcOrd="3" destOrd="0" presId="urn:microsoft.com/office/officeart/2005/8/layout/vList2"/>
    <dgm:cxn modelId="{194B2F2F-127D-E24D-8F6F-AE1458B01777}" type="presParOf" srcId="{9A2A04F1-79C8-454F-A5B8-5969B700A0C0}" destId="{D14769CF-C5AB-B146-93B9-9737D4454AE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D861448-43E4-44D7-8170-D68487F3789D}"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D21AFA2F-6C8F-422E-AEEC-982AFF93D8B6}">
      <dgm:prSet/>
      <dgm:spPr/>
      <dgm:t>
        <a:bodyPr/>
        <a:lstStyle/>
        <a:p>
          <a:r>
            <a:rPr lang="cs-CZ"/>
            <a:t>Pomoc </a:t>
          </a:r>
          <a:endParaRPr lang="en-US"/>
        </a:p>
      </dgm:t>
    </dgm:pt>
    <dgm:pt modelId="{4A007DF7-7887-4D92-8F31-9B68DC8B61D5}" type="parTrans" cxnId="{5F2CE212-E9BB-4F15-BBD4-4C2FF8DDBE2B}">
      <dgm:prSet/>
      <dgm:spPr/>
      <dgm:t>
        <a:bodyPr/>
        <a:lstStyle/>
        <a:p>
          <a:endParaRPr lang="en-US"/>
        </a:p>
      </dgm:t>
    </dgm:pt>
    <dgm:pt modelId="{E91476DF-5382-4AF3-B376-AEE12A1DB575}" type="sibTrans" cxnId="{5F2CE212-E9BB-4F15-BBD4-4C2FF8DDBE2B}">
      <dgm:prSet/>
      <dgm:spPr/>
      <dgm:t>
        <a:bodyPr/>
        <a:lstStyle/>
        <a:p>
          <a:endParaRPr lang="en-US"/>
        </a:p>
      </dgm:t>
    </dgm:pt>
    <dgm:pt modelId="{CFCC8779-55FF-435E-A93A-72D748A96B98}">
      <dgm:prSet/>
      <dgm:spPr/>
      <dgm:t>
        <a:bodyPr/>
        <a:lstStyle/>
        <a:p>
          <a:r>
            <a:rPr lang="cs-CZ"/>
            <a:t>Ochrana</a:t>
          </a:r>
          <a:endParaRPr lang="en-US"/>
        </a:p>
      </dgm:t>
    </dgm:pt>
    <dgm:pt modelId="{27896E6F-722B-4234-B40B-E71D1D82E6A5}" type="parTrans" cxnId="{6E7F49DF-9417-4768-B379-D933A988CC47}">
      <dgm:prSet/>
      <dgm:spPr/>
      <dgm:t>
        <a:bodyPr/>
        <a:lstStyle/>
        <a:p>
          <a:endParaRPr lang="en-US"/>
        </a:p>
      </dgm:t>
    </dgm:pt>
    <dgm:pt modelId="{436017C7-B490-43DE-B15E-F21C4542403A}" type="sibTrans" cxnId="{6E7F49DF-9417-4768-B379-D933A988CC47}">
      <dgm:prSet/>
      <dgm:spPr/>
      <dgm:t>
        <a:bodyPr/>
        <a:lstStyle/>
        <a:p>
          <a:endParaRPr lang="en-US"/>
        </a:p>
      </dgm:t>
    </dgm:pt>
    <dgm:pt modelId="{4BC74D27-0068-4AE9-8E15-C3FAF7CA062B}">
      <dgm:prSet/>
      <dgm:spPr/>
      <dgm:t>
        <a:bodyPr/>
        <a:lstStyle/>
        <a:p>
          <a:r>
            <a:rPr lang="cs-CZ"/>
            <a:t>Záchrana </a:t>
          </a:r>
          <a:endParaRPr lang="en-US"/>
        </a:p>
      </dgm:t>
    </dgm:pt>
    <dgm:pt modelId="{F0D593C0-3FB2-42ED-8247-848101FA8406}" type="parTrans" cxnId="{F28D5E49-83D9-45F8-AEFC-E63DFBB44F05}">
      <dgm:prSet/>
      <dgm:spPr/>
      <dgm:t>
        <a:bodyPr/>
        <a:lstStyle/>
        <a:p>
          <a:endParaRPr lang="en-US"/>
        </a:p>
      </dgm:t>
    </dgm:pt>
    <dgm:pt modelId="{D53EF3E9-060C-4FD9-B620-A1819B993833}" type="sibTrans" cxnId="{F28D5E49-83D9-45F8-AEFC-E63DFBB44F05}">
      <dgm:prSet/>
      <dgm:spPr/>
      <dgm:t>
        <a:bodyPr/>
        <a:lstStyle/>
        <a:p>
          <a:endParaRPr lang="en-US"/>
        </a:p>
      </dgm:t>
    </dgm:pt>
    <dgm:pt modelId="{3CFA91E1-74E4-4C7D-88CF-15706CF8E8CB}">
      <dgm:prSet/>
      <dgm:spPr/>
      <dgm:t>
        <a:bodyPr/>
        <a:lstStyle/>
        <a:p>
          <a:r>
            <a:rPr lang="cs-CZ"/>
            <a:t>Podpora</a:t>
          </a:r>
          <a:endParaRPr lang="en-US"/>
        </a:p>
      </dgm:t>
    </dgm:pt>
    <dgm:pt modelId="{88B087B4-C795-473B-B618-D40C67BE2C77}" type="parTrans" cxnId="{9F82F4C2-CC0B-4D2A-B4D9-2882866EB0B1}">
      <dgm:prSet/>
      <dgm:spPr/>
      <dgm:t>
        <a:bodyPr/>
        <a:lstStyle/>
        <a:p>
          <a:endParaRPr lang="en-US"/>
        </a:p>
      </dgm:t>
    </dgm:pt>
    <dgm:pt modelId="{415F26AA-9884-41B8-9C21-4821E58DCE66}" type="sibTrans" cxnId="{9F82F4C2-CC0B-4D2A-B4D9-2882866EB0B1}">
      <dgm:prSet/>
      <dgm:spPr/>
      <dgm:t>
        <a:bodyPr/>
        <a:lstStyle/>
        <a:p>
          <a:endParaRPr lang="en-US"/>
        </a:p>
      </dgm:t>
    </dgm:pt>
    <dgm:pt modelId="{1FE83772-3A78-4820-8977-8BE3C7A1102D}">
      <dgm:prSet/>
      <dgm:spPr/>
      <dgm:t>
        <a:bodyPr/>
        <a:lstStyle/>
        <a:p>
          <a:r>
            <a:rPr lang="cs-CZ"/>
            <a:t>Spása  </a:t>
          </a:r>
          <a:endParaRPr lang="en-US"/>
        </a:p>
      </dgm:t>
    </dgm:pt>
    <dgm:pt modelId="{16A99FB3-31E6-48DB-8B6F-B66BDA739507}" type="parTrans" cxnId="{81CA4ABD-076F-452D-9A4D-60969F361245}">
      <dgm:prSet/>
      <dgm:spPr/>
      <dgm:t>
        <a:bodyPr/>
        <a:lstStyle/>
        <a:p>
          <a:endParaRPr lang="en-US"/>
        </a:p>
      </dgm:t>
    </dgm:pt>
    <dgm:pt modelId="{889C70C6-83CA-44B9-AF3E-058DCB6BFC28}" type="sibTrans" cxnId="{81CA4ABD-076F-452D-9A4D-60969F361245}">
      <dgm:prSet/>
      <dgm:spPr/>
      <dgm:t>
        <a:bodyPr/>
        <a:lstStyle/>
        <a:p>
          <a:endParaRPr lang="en-US"/>
        </a:p>
      </dgm:t>
    </dgm:pt>
    <dgm:pt modelId="{37AC55B2-34CF-4D1E-80F7-0A9DFAF11E08}">
      <dgm:prSet/>
      <dgm:spPr/>
      <dgm:t>
        <a:bodyPr/>
        <a:lstStyle/>
        <a:p>
          <a:r>
            <a:rPr lang="cs-CZ"/>
            <a:t>Doprovázení</a:t>
          </a:r>
          <a:endParaRPr lang="en-US"/>
        </a:p>
      </dgm:t>
    </dgm:pt>
    <dgm:pt modelId="{34E34719-0E22-457E-B80C-9C2441141707}" type="parTrans" cxnId="{BCA9EE56-E722-4326-B396-314413A838C4}">
      <dgm:prSet/>
      <dgm:spPr/>
      <dgm:t>
        <a:bodyPr/>
        <a:lstStyle/>
        <a:p>
          <a:endParaRPr lang="en-US"/>
        </a:p>
      </dgm:t>
    </dgm:pt>
    <dgm:pt modelId="{951B8864-E462-4E98-93D1-4097B2CD7DAB}" type="sibTrans" cxnId="{BCA9EE56-E722-4326-B396-314413A838C4}">
      <dgm:prSet/>
      <dgm:spPr/>
      <dgm:t>
        <a:bodyPr/>
        <a:lstStyle/>
        <a:p>
          <a:endParaRPr lang="en-US"/>
        </a:p>
      </dgm:t>
    </dgm:pt>
    <dgm:pt modelId="{6A8F75D5-B5F1-4C5C-BDD1-49E833B2E227}">
      <dgm:prSet/>
      <dgm:spPr/>
      <dgm:t>
        <a:bodyPr/>
        <a:lstStyle/>
        <a:p>
          <a:r>
            <a:rPr lang="cs-CZ"/>
            <a:t>Manipulace  </a:t>
          </a:r>
          <a:endParaRPr lang="en-US"/>
        </a:p>
      </dgm:t>
    </dgm:pt>
    <dgm:pt modelId="{46A57F6D-D5D6-447B-A392-7D06443323C5}" type="parTrans" cxnId="{508C2C62-485A-4B05-B42F-CD4320ECAA80}">
      <dgm:prSet/>
      <dgm:spPr/>
      <dgm:t>
        <a:bodyPr/>
        <a:lstStyle/>
        <a:p>
          <a:endParaRPr lang="en-US"/>
        </a:p>
      </dgm:t>
    </dgm:pt>
    <dgm:pt modelId="{F1E48BCE-6B5A-4814-A292-2F4B96FCAD1E}" type="sibTrans" cxnId="{508C2C62-485A-4B05-B42F-CD4320ECAA80}">
      <dgm:prSet/>
      <dgm:spPr/>
      <dgm:t>
        <a:bodyPr/>
        <a:lstStyle/>
        <a:p>
          <a:endParaRPr lang="en-US"/>
        </a:p>
      </dgm:t>
    </dgm:pt>
    <dgm:pt modelId="{41B345D3-7D9E-4638-8CAA-E7B16BCF377C}">
      <dgm:prSet/>
      <dgm:spPr/>
      <dgm:t>
        <a:bodyPr/>
        <a:lstStyle/>
        <a:p>
          <a:r>
            <a:rPr lang="cs-CZ"/>
            <a:t>Dítě, rodič, dospělý</a:t>
          </a:r>
          <a:endParaRPr lang="en-US"/>
        </a:p>
      </dgm:t>
    </dgm:pt>
    <dgm:pt modelId="{3816F005-1611-4CBF-98E8-80E292637FDA}" type="parTrans" cxnId="{73D6CFF8-AA1A-40DE-842A-B607C45195FE}">
      <dgm:prSet/>
      <dgm:spPr/>
      <dgm:t>
        <a:bodyPr/>
        <a:lstStyle/>
        <a:p>
          <a:endParaRPr lang="en-US"/>
        </a:p>
      </dgm:t>
    </dgm:pt>
    <dgm:pt modelId="{98BC4877-C0E7-41FC-B5D6-0B932515911B}" type="sibTrans" cxnId="{73D6CFF8-AA1A-40DE-842A-B607C45195FE}">
      <dgm:prSet/>
      <dgm:spPr/>
      <dgm:t>
        <a:bodyPr/>
        <a:lstStyle/>
        <a:p>
          <a:endParaRPr lang="en-US"/>
        </a:p>
      </dgm:t>
    </dgm:pt>
    <dgm:pt modelId="{A42A5C63-E031-6342-9105-49819E35446C}" type="pres">
      <dgm:prSet presAssocID="{CD861448-43E4-44D7-8170-D68487F3789D}" presName="diagram" presStyleCnt="0">
        <dgm:presLayoutVars>
          <dgm:dir/>
          <dgm:resizeHandles val="exact"/>
        </dgm:presLayoutVars>
      </dgm:prSet>
      <dgm:spPr/>
    </dgm:pt>
    <dgm:pt modelId="{F0335AFA-9858-1F42-812E-225631CEEA0E}" type="pres">
      <dgm:prSet presAssocID="{D21AFA2F-6C8F-422E-AEEC-982AFF93D8B6}" presName="node" presStyleLbl="node1" presStyleIdx="0" presStyleCnt="8">
        <dgm:presLayoutVars>
          <dgm:bulletEnabled val="1"/>
        </dgm:presLayoutVars>
      </dgm:prSet>
      <dgm:spPr/>
    </dgm:pt>
    <dgm:pt modelId="{0FF42D7D-2C2F-D447-A0CA-4D7606CB63DE}" type="pres">
      <dgm:prSet presAssocID="{E91476DF-5382-4AF3-B376-AEE12A1DB575}" presName="sibTrans" presStyleCnt="0"/>
      <dgm:spPr/>
    </dgm:pt>
    <dgm:pt modelId="{D6D122DF-25BF-5146-BD3A-A559B18AA830}" type="pres">
      <dgm:prSet presAssocID="{CFCC8779-55FF-435E-A93A-72D748A96B98}" presName="node" presStyleLbl="node1" presStyleIdx="1" presStyleCnt="8">
        <dgm:presLayoutVars>
          <dgm:bulletEnabled val="1"/>
        </dgm:presLayoutVars>
      </dgm:prSet>
      <dgm:spPr/>
    </dgm:pt>
    <dgm:pt modelId="{F4ACCC3F-9282-2E40-8F9C-E3882E1581F6}" type="pres">
      <dgm:prSet presAssocID="{436017C7-B490-43DE-B15E-F21C4542403A}" presName="sibTrans" presStyleCnt="0"/>
      <dgm:spPr/>
    </dgm:pt>
    <dgm:pt modelId="{1FE4727B-F6CC-394D-BE34-E2BD989E682D}" type="pres">
      <dgm:prSet presAssocID="{4BC74D27-0068-4AE9-8E15-C3FAF7CA062B}" presName="node" presStyleLbl="node1" presStyleIdx="2" presStyleCnt="8">
        <dgm:presLayoutVars>
          <dgm:bulletEnabled val="1"/>
        </dgm:presLayoutVars>
      </dgm:prSet>
      <dgm:spPr/>
    </dgm:pt>
    <dgm:pt modelId="{769ACDF3-B512-AC4C-8E3D-CA1191F5EB9B}" type="pres">
      <dgm:prSet presAssocID="{D53EF3E9-060C-4FD9-B620-A1819B993833}" presName="sibTrans" presStyleCnt="0"/>
      <dgm:spPr/>
    </dgm:pt>
    <dgm:pt modelId="{B55006CC-F5D1-2E4D-A183-96855F864404}" type="pres">
      <dgm:prSet presAssocID="{3CFA91E1-74E4-4C7D-88CF-15706CF8E8CB}" presName="node" presStyleLbl="node1" presStyleIdx="3" presStyleCnt="8">
        <dgm:presLayoutVars>
          <dgm:bulletEnabled val="1"/>
        </dgm:presLayoutVars>
      </dgm:prSet>
      <dgm:spPr/>
    </dgm:pt>
    <dgm:pt modelId="{9870D12A-F3A7-B04E-96A1-9F762F220642}" type="pres">
      <dgm:prSet presAssocID="{415F26AA-9884-41B8-9C21-4821E58DCE66}" presName="sibTrans" presStyleCnt="0"/>
      <dgm:spPr/>
    </dgm:pt>
    <dgm:pt modelId="{6C4FD68F-3871-BF47-8F1C-B62E11ABF378}" type="pres">
      <dgm:prSet presAssocID="{1FE83772-3A78-4820-8977-8BE3C7A1102D}" presName="node" presStyleLbl="node1" presStyleIdx="4" presStyleCnt="8">
        <dgm:presLayoutVars>
          <dgm:bulletEnabled val="1"/>
        </dgm:presLayoutVars>
      </dgm:prSet>
      <dgm:spPr/>
    </dgm:pt>
    <dgm:pt modelId="{E99ED336-93AD-E94C-870A-F4B93447BE8B}" type="pres">
      <dgm:prSet presAssocID="{889C70C6-83CA-44B9-AF3E-058DCB6BFC28}" presName="sibTrans" presStyleCnt="0"/>
      <dgm:spPr/>
    </dgm:pt>
    <dgm:pt modelId="{448B4644-0280-0D43-B06F-5EB3360CCAA8}" type="pres">
      <dgm:prSet presAssocID="{37AC55B2-34CF-4D1E-80F7-0A9DFAF11E08}" presName="node" presStyleLbl="node1" presStyleIdx="5" presStyleCnt="8">
        <dgm:presLayoutVars>
          <dgm:bulletEnabled val="1"/>
        </dgm:presLayoutVars>
      </dgm:prSet>
      <dgm:spPr/>
    </dgm:pt>
    <dgm:pt modelId="{7E062FF9-6123-A847-8ECF-076433BCAD9A}" type="pres">
      <dgm:prSet presAssocID="{951B8864-E462-4E98-93D1-4097B2CD7DAB}" presName="sibTrans" presStyleCnt="0"/>
      <dgm:spPr/>
    </dgm:pt>
    <dgm:pt modelId="{0CAC851F-39CA-F34E-85D7-EE726BDBBFB0}" type="pres">
      <dgm:prSet presAssocID="{6A8F75D5-B5F1-4C5C-BDD1-49E833B2E227}" presName="node" presStyleLbl="node1" presStyleIdx="6" presStyleCnt="8">
        <dgm:presLayoutVars>
          <dgm:bulletEnabled val="1"/>
        </dgm:presLayoutVars>
      </dgm:prSet>
      <dgm:spPr/>
    </dgm:pt>
    <dgm:pt modelId="{BB441F53-CE3D-E94B-AA6F-0FD86C9FC182}" type="pres">
      <dgm:prSet presAssocID="{F1E48BCE-6B5A-4814-A292-2F4B96FCAD1E}" presName="sibTrans" presStyleCnt="0"/>
      <dgm:spPr/>
    </dgm:pt>
    <dgm:pt modelId="{53C7CCDE-882D-0B46-9806-93A4277A0412}" type="pres">
      <dgm:prSet presAssocID="{41B345D3-7D9E-4638-8CAA-E7B16BCF377C}" presName="node" presStyleLbl="node1" presStyleIdx="7" presStyleCnt="8">
        <dgm:presLayoutVars>
          <dgm:bulletEnabled val="1"/>
        </dgm:presLayoutVars>
      </dgm:prSet>
      <dgm:spPr/>
    </dgm:pt>
  </dgm:ptLst>
  <dgm:cxnLst>
    <dgm:cxn modelId="{AEC52707-80A5-E242-A8C2-AE1E1BF4E942}" type="presOf" srcId="{41B345D3-7D9E-4638-8CAA-E7B16BCF377C}" destId="{53C7CCDE-882D-0B46-9806-93A4277A0412}" srcOrd="0" destOrd="0" presId="urn:microsoft.com/office/officeart/2005/8/layout/default"/>
    <dgm:cxn modelId="{5F2CE212-E9BB-4F15-BBD4-4C2FF8DDBE2B}" srcId="{CD861448-43E4-44D7-8170-D68487F3789D}" destId="{D21AFA2F-6C8F-422E-AEEC-982AFF93D8B6}" srcOrd="0" destOrd="0" parTransId="{4A007DF7-7887-4D92-8F31-9B68DC8B61D5}" sibTransId="{E91476DF-5382-4AF3-B376-AEE12A1DB575}"/>
    <dgm:cxn modelId="{5672DB16-D5FF-EE45-BEB5-8D0F64203872}" type="presOf" srcId="{D21AFA2F-6C8F-422E-AEEC-982AFF93D8B6}" destId="{F0335AFA-9858-1F42-812E-225631CEEA0E}" srcOrd="0" destOrd="0" presId="urn:microsoft.com/office/officeart/2005/8/layout/default"/>
    <dgm:cxn modelId="{F8715728-320B-C946-9D5A-E1484503E988}" type="presOf" srcId="{1FE83772-3A78-4820-8977-8BE3C7A1102D}" destId="{6C4FD68F-3871-BF47-8F1C-B62E11ABF378}" srcOrd="0" destOrd="0" presId="urn:microsoft.com/office/officeart/2005/8/layout/default"/>
    <dgm:cxn modelId="{F28D5E49-83D9-45F8-AEFC-E63DFBB44F05}" srcId="{CD861448-43E4-44D7-8170-D68487F3789D}" destId="{4BC74D27-0068-4AE9-8E15-C3FAF7CA062B}" srcOrd="2" destOrd="0" parTransId="{F0D593C0-3FB2-42ED-8247-848101FA8406}" sibTransId="{D53EF3E9-060C-4FD9-B620-A1819B993833}"/>
    <dgm:cxn modelId="{FB5DF54B-B44A-EC44-9087-ACBE0B7AD3FA}" type="presOf" srcId="{4BC74D27-0068-4AE9-8E15-C3FAF7CA062B}" destId="{1FE4727B-F6CC-394D-BE34-E2BD989E682D}" srcOrd="0" destOrd="0" presId="urn:microsoft.com/office/officeart/2005/8/layout/default"/>
    <dgm:cxn modelId="{BCA9EE56-E722-4326-B396-314413A838C4}" srcId="{CD861448-43E4-44D7-8170-D68487F3789D}" destId="{37AC55B2-34CF-4D1E-80F7-0A9DFAF11E08}" srcOrd="5" destOrd="0" parTransId="{34E34719-0E22-457E-B80C-9C2441141707}" sibTransId="{951B8864-E462-4E98-93D1-4097B2CD7DAB}"/>
    <dgm:cxn modelId="{0CDA645E-B63F-A74C-87C7-1C924D7FBA48}" type="presOf" srcId="{CD861448-43E4-44D7-8170-D68487F3789D}" destId="{A42A5C63-E031-6342-9105-49819E35446C}" srcOrd="0" destOrd="0" presId="urn:microsoft.com/office/officeart/2005/8/layout/default"/>
    <dgm:cxn modelId="{508C2C62-485A-4B05-B42F-CD4320ECAA80}" srcId="{CD861448-43E4-44D7-8170-D68487F3789D}" destId="{6A8F75D5-B5F1-4C5C-BDD1-49E833B2E227}" srcOrd="6" destOrd="0" parTransId="{46A57F6D-D5D6-447B-A392-7D06443323C5}" sibTransId="{F1E48BCE-6B5A-4814-A292-2F4B96FCAD1E}"/>
    <dgm:cxn modelId="{0A9D51AA-8E5A-1240-AB4E-E9C9111CF832}" type="presOf" srcId="{6A8F75D5-B5F1-4C5C-BDD1-49E833B2E227}" destId="{0CAC851F-39CA-F34E-85D7-EE726BDBBFB0}" srcOrd="0" destOrd="0" presId="urn:microsoft.com/office/officeart/2005/8/layout/default"/>
    <dgm:cxn modelId="{32F87FB9-FA65-D348-BAD4-1BB66FDB6C0A}" type="presOf" srcId="{3CFA91E1-74E4-4C7D-88CF-15706CF8E8CB}" destId="{B55006CC-F5D1-2E4D-A183-96855F864404}" srcOrd="0" destOrd="0" presId="urn:microsoft.com/office/officeart/2005/8/layout/default"/>
    <dgm:cxn modelId="{81CA4ABD-076F-452D-9A4D-60969F361245}" srcId="{CD861448-43E4-44D7-8170-D68487F3789D}" destId="{1FE83772-3A78-4820-8977-8BE3C7A1102D}" srcOrd="4" destOrd="0" parTransId="{16A99FB3-31E6-48DB-8B6F-B66BDA739507}" sibTransId="{889C70C6-83CA-44B9-AF3E-058DCB6BFC28}"/>
    <dgm:cxn modelId="{9F82F4C2-CC0B-4D2A-B4D9-2882866EB0B1}" srcId="{CD861448-43E4-44D7-8170-D68487F3789D}" destId="{3CFA91E1-74E4-4C7D-88CF-15706CF8E8CB}" srcOrd="3" destOrd="0" parTransId="{88B087B4-C795-473B-B618-D40C67BE2C77}" sibTransId="{415F26AA-9884-41B8-9C21-4821E58DCE66}"/>
    <dgm:cxn modelId="{086C86D8-00A0-EF40-94A8-F84C10481D3B}" type="presOf" srcId="{37AC55B2-34CF-4D1E-80F7-0A9DFAF11E08}" destId="{448B4644-0280-0D43-B06F-5EB3360CCAA8}" srcOrd="0" destOrd="0" presId="urn:microsoft.com/office/officeart/2005/8/layout/default"/>
    <dgm:cxn modelId="{6E7F49DF-9417-4768-B379-D933A988CC47}" srcId="{CD861448-43E4-44D7-8170-D68487F3789D}" destId="{CFCC8779-55FF-435E-A93A-72D748A96B98}" srcOrd="1" destOrd="0" parTransId="{27896E6F-722B-4234-B40B-E71D1D82E6A5}" sibTransId="{436017C7-B490-43DE-B15E-F21C4542403A}"/>
    <dgm:cxn modelId="{E98769F3-3C07-A442-A0D6-AEF58E0553BE}" type="presOf" srcId="{CFCC8779-55FF-435E-A93A-72D748A96B98}" destId="{D6D122DF-25BF-5146-BD3A-A559B18AA830}" srcOrd="0" destOrd="0" presId="urn:microsoft.com/office/officeart/2005/8/layout/default"/>
    <dgm:cxn modelId="{73D6CFF8-AA1A-40DE-842A-B607C45195FE}" srcId="{CD861448-43E4-44D7-8170-D68487F3789D}" destId="{41B345D3-7D9E-4638-8CAA-E7B16BCF377C}" srcOrd="7" destOrd="0" parTransId="{3816F005-1611-4CBF-98E8-80E292637FDA}" sibTransId="{98BC4877-C0E7-41FC-B5D6-0B932515911B}"/>
    <dgm:cxn modelId="{7619DB29-9982-2242-B139-CCCB1FA83324}" type="presParOf" srcId="{A42A5C63-E031-6342-9105-49819E35446C}" destId="{F0335AFA-9858-1F42-812E-225631CEEA0E}" srcOrd="0" destOrd="0" presId="urn:microsoft.com/office/officeart/2005/8/layout/default"/>
    <dgm:cxn modelId="{54F907CD-D26A-2C47-A453-FA9CD3802FCE}" type="presParOf" srcId="{A42A5C63-E031-6342-9105-49819E35446C}" destId="{0FF42D7D-2C2F-D447-A0CA-4D7606CB63DE}" srcOrd="1" destOrd="0" presId="urn:microsoft.com/office/officeart/2005/8/layout/default"/>
    <dgm:cxn modelId="{6F229E0F-4AD0-E44A-8E83-D4E008818F6F}" type="presParOf" srcId="{A42A5C63-E031-6342-9105-49819E35446C}" destId="{D6D122DF-25BF-5146-BD3A-A559B18AA830}" srcOrd="2" destOrd="0" presId="urn:microsoft.com/office/officeart/2005/8/layout/default"/>
    <dgm:cxn modelId="{2483F106-1E36-E145-83C5-96D51B10A790}" type="presParOf" srcId="{A42A5C63-E031-6342-9105-49819E35446C}" destId="{F4ACCC3F-9282-2E40-8F9C-E3882E1581F6}" srcOrd="3" destOrd="0" presId="urn:microsoft.com/office/officeart/2005/8/layout/default"/>
    <dgm:cxn modelId="{E0E9EF48-281E-3442-8F51-CF2AE6F4E437}" type="presParOf" srcId="{A42A5C63-E031-6342-9105-49819E35446C}" destId="{1FE4727B-F6CC-394D-BE34-E2BD989E682D}" srcOrd="4" destOrd="0" presId="urn:microsoft.com/office/officeart/2005/8/layout/default"/>
    <dgm:cxn modelId="{A9841947-3A2B-D745-AD0D-F8579E5D19D6}" type="presParOf" srcId="{A42A5C63-E031-6342-9105-49819E35446C}" destId="{769ACDF3-B512-AC4C-8E3D-CA1191F5EB9B}" srcOrd="5" destOrd="0" presId="urn:microsoft.com/office/officeart/2005/8/layout/default"/>
    <dgm:cxn modelId="{E5963BD1-9203-D241-9DAA-44FACB26F2D4}" type="presParOf" srcId="{A42A5C63-E031-6342-9105-49819E35446C}" destId="{B55006CC-F5D1-2E4D-A183-96855F864404}" srcOrd="6" destOrd="0" presId="urn:microsoft.com/office/officeart/2005/8/layout/default"/>
    <dgm:cxn modelId="{698E6B90-F189-1443-8779-4D6754767E5E}" type="presParOf" srcId="{A42A5C63-E031-6342-9105-49819E35446C}" destId="{9870D12A-F3A7-B04E-96A1-9F762F220642}" srcOrd="7" destOrd="0" presId="urn:microsoft.com/office/officeart/2005/8/layout/default"/>
    <dgm:cxn modelId="{06F111B5-E296-B349-929F-B410D48802FC}" type="presParOf" srcId="{A42A5C63-E031-6342-9105-49819E35446C}" destId="{6C4FD68F-3871-BF47-8F1C-B62E11ABF378}" srcOrd="8" destOrd="0" presId="urn:microsoft.com/office/officeart/2005/8/layout/default"/>
    <dgm:cxn modelId="{78A75E76-1F59-9A4D-9404-FEC45DD29622}" type="presParOf" srcId="{A42A5C63-E031-6342-9105-49819E35446C}" destId="{E99ED336-93AD-E94C-870A-F4B93447BE8B}" srcOrd="9" destOrd="0" presId="urn:microsoft.com/office/officeart/2005/8/layout/default"/>
    <dgm:cxn modelId="{C3299444-14D8-A44E-96C9-26539770E56E}" type="presParOf" srcId="{A42A5C63-E031-6342-9105-49819E35446C}" destId="{448B4644-0280-0D43-B06F-5EB3360CCAA8}" srcOrd="10" destOrd="0" presId="urn:microsoft.com/office/officeart/2005/8/layout/default"/>
    <dgm:cxn modelId="{F280899A-DB4F-F84E-A839-54008D7AEDA4}" type="presParOf" srcId="{A42A5C63-E031-6342-9105-49819E35446C}" destId="{7E062FF9-6123-A847-8ECF-076433BCAD9A}" srcOrd="11" destOrd="0" presId="urn:microsoft.com/office/officeart/2005/8/layout/default"/>
    <dgm:cxn modelId="{65B231AD-E102-0048-A2FC-C57E1D917FAD}" type="presParOf" srcId="{A42A5C63-E031-6342-9105-49819E35446C}" destId="{0CAC851F-39CA-F34E-85D7-EE726BDBBFB0}" srcOrd="12" destOrd="0" presId="urn:microsoft.com/office/officeart/2005/8/layout/default"/>
    <dgm:cxn modelId="{47EBA78C-4495-124B-A502-3ADB7AA11FFD}" type="presParOf" srcId="{A42A5C63-E031-6342-9105-49819E35446C}" destId="{BB441F53-CE3D-E94B-AA6F-0FD86C9FC182}" srcOrd="13" destOrd="0" presId="urn:microsoft.com/office/officeart/2005/8/layout/default"/>
    <dgm:cxn modelId="{33D52538-67A1-5442-800C-72DE0F3DD6AC}" type="presParOf" srcId="{A42A5C63-E031-6342-9105-49819E35446C}" destId="{53C7CCDE-882D-0B46-9806-93A4277A0412}"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9C4757B-8218-45E0-A23A-47E32EC5987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4F9AE5D1-AC5F-45A2-9E0A-E9A38F015EBF}">
      <dgm:prSet/>
      <dgm:spPr/>
      <dgm:t>
        <a:bodyPr/>
        <a:lstStyle/>
        <a:p>
          <a:r>
            <a:rPr lang="cs-CZ"/>
            <a:t>Základem jsou tři stádia:</a:t>
          </a:r>
          <a:endParaRPr lang="en-US"/>
        </a:p>
      </dgm:t>
    </dgm:pt>
    <dgm:pt modelId="{E9DA6F73-C7F3-4F93-8327-646B360050D9}" type="parTrans" cxnId="{95135B57-DF9A-47DA-B444-D4BBA91F991A}">
      <dgm:prSet/>
      <dgm:spPr/>
      <dgm:t>
        <a:bodyPr/>
        <a:lstStyle/>
        <a:p>
          <a:endParaRPr lang="en-US"/>
        </a:p>
      </dgm:t>
    </dgm:pt>
    <dgm:pt modelId="{135CD729-46AC-4803-8671-26DCC1652062}" type="sibTrans" cxnId="{95135B57-DF9A-47DA-B444-D4BBA91F991A}">
      <dgm:prSet/>
      <dgm:spPr/>
      <dgm:t>
        <a:bodyPr/>
        <a:lstStyle/>
        <a:p>
          <a:endParaRPr lang="en-US"/>
        </a:p>
      </dgm:t>
    </dgm:pt>
    <dgm:pt modelId="{17F5EDE6-4A43-4876-A8A3-6354B4A6B3C0}">
      <dgm:prSet/>
      <dgm:spPr/>
      <dgm:t>
        <a:bodyPr/>
        <a:lstStyle/>
        <a:p>
          <a:r>
            <a:rPr lang="cs-CZ"/>
            <a:t>Já nejsem OK – Ty jsi OK</a:t>
          </a:r>
          <a:endParaRPr lang="en-US"/>
        </a:p>
      </dgm:t>
    </dgm:pt>
    <dgm:pt modelId="{E1DD0C2F-C9A6-44C6-8BB7-B7B1A09AADAC}" type="parTrans" cxnId="{15ED305B-0E52-40E9-B413-9CDC3FF21556}">
      <dgm:prSet/>
      <dgm:spPr/>
      <dgm:t>
        <a:bodyPr/>
        <a:lstStyle/>
        <a:p>
          <a:endParaRPr lang="en-US"/>
        </a:p>
      </dgm:t>
    </dgm:pt>
    <dgm:pt modelId="{14C29884-8A1E-4A30-BAF7-D5D3B5ABF49A}" type="sibTrans" cxnId="{15ED305B-0E52-40E9-B413-9CDC3FF21556}">
      <dgm:prSet/>
      <dgm:spPr/>
      <dgm:t>
        <a:bodyPr/>
        <a:lstStyle/>
        <a:p>
          <a:endParaRPr lang="en-US"/>
        </a:p>
      </dgm:t>
    </dgm:pt>
    <dgm:pt modelId="{953A92F6-5E75-45F2-B56B-10B2B47A5032}">
      <dgm:prSet/>
      <dgm:spPr/>
      <dgm:t>
        <a:bodyPr/>
        <a:lstStyle/>
        <a:p>
          <a:r>
            <a:rPr lang="cs-CZ"/>
            <a:t>Já jsem OK – Ty nejsi OK</a:t>
          </a:r>
          <a:endParaRPr lang="en-US"/>
        </a:p>
      </dgm:t>
    </dgm:pt>
    <dgm:pt modelId="{8C3236B0-073F-4566-93E0-4EDC8D77D2A0}" type="parTrans" cxnId="{0B23649F-D822-4955-9422-05C48D840DB8}">
      <dgm:prSet/>
      <dgm:spPr/>
      <dgm:t>
        <a:bodyPr/>
        <a:lstStyle/>
        <a:p>
          <a:endParaRPr lang="en-US"/>
        </a:p>
      </dgm:t>
    </dgm:pt>
    <dgm:pt modelId="{D722598C-9203-435E-8C16-E28E6129968C}" type="sibTrans" cxnId="{0B23649F-D822-4955-9422-05C48D840DB8}">
      <dgm:prSet/>
      <dgm:spPr/>
      <dgm:t>
        <a:bodyPr/>
        <a:lstStyle/>
        <a:p>
          <a:endParaRPr lang="en-US"/>
        </a:p>
      </dgm:t>
    </dgm:pt>
    <dgm:pt modelId="{11C2F865-9A49-4535-9FC1-E57827FBB2D6}">
      <dgm:prSet/>
      <dgm:spPr/>
      <dgm:t>
        <a:bodyPr/>
        <a:lstStyle/>
        <a:p>
          <a:r>
            <a:rPr lang="cs-CZ"/>
            <a:t>Já nejsem OK – Ty nejsi OK</a:t>
          </a:r>
          <a:endParaRPr lang="en-US"/>
        </a:p>
      </dgm:t>
    </dgm:pt>
    <dgm:pt modelId="{F97E6172-C590-4975-AC5F-6229538C9E66}" type="parTrans" cxnId="{DFBC3FEB-8784-45B4-9B64-E34E79D6F147}">
      <dgm:prSet/>
      <dgm:spPr/>
      <dgm:t>
        <a:bodyPr/>
        <a:lstStyle/>
        <a:p>
          <a:endParaRPr lang="en-US"/>
        </a:p>
      </dgm:t>
    </dgm:pt>
    <dgm:pt modelId="{A125F521-4F32-422D-A383-F06249E0E1BF}" type="sibTrans" cxnId="{DFBC3FEB-8784-45B4-9B64-E34E79D6F147}">
      <dgm:prSet/>
      <dgm:spPr/>
      <dgm:t>
        <a:bodyPr/>
        <a:lstStyle/>
        <a:p>
          <a:endParaRPr lang="en-US"/>
        </a:p>
      </dgm:t>
    </dgm:pt>
    <dgm:pt modelId="{6A3CBF37-92B8-4EA6-967E-B682BEA50B31}">
      <dgm:prSet/>
      <dgm:spPr/>
      <dgm:t>
        <a:bodyPr/>
        <a:lstStyle/>
        <a:p>
          <a:r>
            <a:rPr lang="cs-CZ" dirty="0"/>
            <a:t>Já jsem OK – Ty jsi OK</a:t>
          </a:r>
          <a:endParaRPr lang="en-US" dirty="0"/>
        </a:p>
      </dgm:t>
    </dgm:pt>
    <dgm:pt modelId="{22DAD84E-2F0E-4AA6-BE4A-A82653876B04}" type="parTrans" cxnId="{54C91445-CEE0-41BA-A952-3106FA0E7FD2}">
      <dgm:prSet/>
      <dgm:spPr/>
      <dgm:t>
        <a:bodyPr/>
        <a:lstStyle/>
        <a:p>
          <a:endParaRPr lang="en-US"/>
        </a:p>
      </dgm:t>
    </dgm:pt>
    <dgm:pt modelId="{889198C4-1DE6-4E45-A2DA-D7B694A5F7FA}" type="sibTrans" cxnId="{54C91445-CEE0-41BA-A952-3106FA0E7FD2}">
      <dgm:prSet/>
      <dgm:spPr/>
      <dgm:t>
        <a:bodyPr/>
        <a:lstStyle/>
        <a:p>
          <a:endParaRPr lang="en-US"/>
        </a:p>
      </dgm:t>
    </dgm:pt>
    <dgm:pt modelId="{4A304891-9445-CB43-B421-93DEA26CC882}" type="pres">
      <dgm:prSet presAssocID="{B9C4757B-8218-45E0-A23A-47E32EC59872}" presName="linear" presStyleCnt="0">
        <dgm:presLayoutVars>
          <dgm:animLvl val="lvl"/>
          <dgm:resizeHandles val="exact"/>
        </dgm:presLayoutVars>
      </dgm:prSet>
      <dgm:spPr/>
    </dgm:pt>
    <dgm:pt modelId="{0668E6A7-E496-DF4C-A871-794DE7AA46C2}" type="pres">
      <dgm:prSet presAssocID="{4F9AE5D1-AC5F-45A2-9E0A-E9A38F015EBF}" presName="parentText" presStyleLbl="node1" presStyleIdx="0" presStyleCnt="5">
        <dgm:presLayoutVars>
          <dgm:chMax val="0"/>
          <dgm:bulletEnabled val="1"/>
        </dgm:presLayoutVars>
      </dgm:prSet>
      <dgm:spPr/>
    </dgm:pt>
    <dgm:pt modelId="{680710F0-02B1-DE42-B52A-2CCEBDB24335}" type="pres">
      <dgm:prSet presAssocID="{135CD729-46AC-4803-8671-26DCC1652062}" presName="spacer" presStyleCnt="0"/>
      <dgm:spPr/>
    </dgm:pt>
    <dgm:pt modelId="{6EA0F566-DBA8-7543-A7A6-71369CB884B5}" type="pres">
      <dgm:prSet presAssocID="{17F5EDE6-4A43-4876-A8A3-6354B4A6B3C0}" presName="parentText" presStyleLbl="node1" presStyleIdx="1" presStyleCnt="5">
        <dgm:presLayoutVars>
          <dgm:chMax val="0"/>
          <dgm:bulletEnabled val="1"/>
        </dgm:presLayoutVars>
      </dgm:prSet>
      <dgm:spPr/>
    </dgm:pt>
    <dgm:pt modelId="{AC7C8D3C-6E97-604F-938D-7AC7BB137DB6}" type="pres">
      <dgm:prSet presAssocID="{14C29884-8A1E-4A30-BAF7-D5D3B5ABF49A}" presName="spacer" presStyleCnt="0"/>
      <dgm:spPr/>
    </dgm:pt>
    <dgm:pt modelId="{C6EA002F-2587-3547-A5B1-604924772B79}" type="pres">
      <dgm:prSet presAssocID="{953A92F6-5E75-45F2-B56B-10B2B47A5032}" presName="parentText" presStyleLbl="node1" presStyleIdx="2" presStyleCnt="5">
        <dgm:presLayoutVars>
          <dgm:chMax val="0"/>
          <dgm:bulletEnabled val="1"/>
        </dgm:presLayoutVars>
      </dgm:prSet>
      <dgm:spPr/>
    </dgm:pt>
    <dgm:pt modelId="{8737D435-B39D-AC48-99F8-04B755DF9EBE}" type="pres">
      <dgm:prSet presAssocID="{D722598C-9203-435E-8C16-E28E6129968C}" presName="spacer" presStyleCnt="0"/>
      <dgm:spPr/>
    </dgm:pt>
    <dgm:pt modelId="{E0DC3DC9-64D7-F34E-BBFD-236D39920C41}" type="pres">
      <dgm:prSet presAssocID="{11C2F865-9A49-4535-9FC1-E57827FBB2D6}" presName="parentText" presStyleLbl="node1" presStyleIdx="3" presStyleCnt="5">
        <dgm:presLayoutVars>
          <dgm:chMax val="0"/>
          <dgm:bulletEnabled val="1"/>
        </dgm:presLayoutVars>
      </dgm:prSet>
      <dgm:spPr/>
    </dgm:pt>
    <dgm:pt modelId="{B0DCE350-F4DC-F44C-82A3-1CFB9A8D21C3}" type="pres">
      <dgm:prSet presAssocID="{A125F521-4F32-422D-A383-F06249E0E1BF}" presName="spacer" presStyleCnt="0"/>
      <dgm:spPr/>
    </dgm:pt>
    <dgm:pt modelId="{3A704B8A-16A5-3546-913B-B618A654B595}" type="pres">
      <dgm:prSet presAssocID="{6A3CBF37-92B8-4EA6-967E-B682BEA50B31}" presName="parentText" presStyleLbl="node1" presStyleIdx="4" presStyleCnt="5">
        <dgm:presLayoutVars>
          <dgm:chMax val="0"/>
          <dgm:bulletEnabled val="1"/>
        </dgm:presLayoutVars>
      </dgm:prSet>
      <dgm:spPr/>
    </dgm:pt>
  </dgm:ptLst>
  <dgm:cxnLst>
    <dgm:cxn modelId="{F0049101-8CA0-384C-BE17-C02EAE4DAC04}" type="presOf" srcId="{11C2F865-9A49-4535-9FC1-E57827FBB2D6}" destId="{E0DC3DC9-64D7-F34E-BBFD-236D39920C41}" srcOrd="0" destOrd="0" presId="urn:microsoft.com/office/officeart/2005/8/layout/vList2"/>
    <dgm:cxn modelId="{54C91445-CEE0-41BA-A952-3106FA0E7FD2}" srcId="{B9C4757B-8218-45E0-A23A-47E32EC59872}" destId="{6A3CBF37-92B8-4EA6-967E-B682BEA50B31}" srcOrd="4" destOrd="0" parTransId="{22DAD84E-2F0E-4AA6-BE4A-A82653876B04}" sibTransId="{889198C4-1DE6-4E45-A2DA-D7B694A5F7FA}"/>
    <dgm:cxn modelId="{C75A1C4F-9A43-DC47-A2F0-017EAD564B84}" type="presOf" srcId="{953A92F6-5E75-45F2-B56B-10B2B47A5032}" destId="{C6EA002F-2587-3547-A5B1-604924772B79}" srcOrd="0" destOrd="0" presId="urn:microsoft.com/office/officeart/2005/8/layout/vList2"/>
    <dgm:cxn modelId="{95135B57-DF9A-47DA-B444-D4BBA91F991A}" srcId="{B9C4757B-8218-45E0-A23A-47E32EC59872}" destId="{4F9AE5D1-AC5F-45A2-9E0A-E9A38F015EBF}" srcOrd="0" destOrd="0" parTransId="{E9DA6F73-C7F3-4F93-8327-646B360050D9}" sibTransId="{135CD729-46AC-4803-8671-26DCC1652062}"/>
    <dgm:cxn modelId="{15ED305B-0E52-40E9-B413-9CDC3FF21556}" srcId="{B9C4757B-8218-45E0-A23A-47E32EC59872}" destId="{17F5EDE6-4A43-4876-A8A3-6354B4A6B3C0}" srcOrd="1" destOrd="0" parTransId="{E1DD0C2F-C9A6-44C6-8BB7-B7B1A09AADAC}" sibTransId="{14C29884-8A1E-4A30-BAF7-D5D3B5ABF49A}"/>
    <dgm:cxn modelId="{BFDD5361-E10B-3B42-85CA-1EDBAB518F77}" type="presOf" srcId="{B9C4757B-8218-45E0-A23A-47E32EC59872}" destId="{4A304891-9445-CB43-B421-93DEA26CC882}" srcOrd="0" destOrd="0" presId="urn:microsoft.com/office/officeart/2005/8/layout/vList2"/>
    <dgm:cxn modelId="{92A40462-9424-6048-AF25-0D1E9EED083E}" type="presOf" srcId="{6A3CBF37-92B8-4EA6-967E-B682BEA50B31}" destId="{3A704B8A-16A5-3546-913B-B618A654B595}" srcOrd="0" destOrd="0" presId="urn:microsoft.com/office/officeart/2005/8/layout/vList2"/>
    <dgm:cxn modelId="{0B23649F-D822-4955-9422-05C48D840DB8}" srcId="{B9C4757B-8218-45E0-A23A-47E32EC59872}" destId="{953A92F6-5E75-45F2-B56B-10B2B47A5032}" srcOrd="2" destOrd="0" parTransId="{8C3236B0-073F-4566-93E0-4EDC8D77D2A0}" sibTransId="{D722598C-9203-435E-8C16-E28E6129968C}"/>
    <dgm:cxn modelId="{C69FBBB0-949C-C442-8839-5ABE9294F604}" type="presOf" srcId="{4F9AE5D1-AC5F-45A2-9E0A-E9A38F015EBF}" destId="{0668E6A7-E496-DF4C-A871-794DE7AA46C2}" srcOrd="0" destOrd="0" presId="urn:microsoft.com/office/officeart/2005/8/layout/vList2"/>
    <dgm:cxn modelId="{ED8341CB-E3B1-D74B-8E0D-8EAB2BB805DD}" type="presOf" srcId="{17F5EDE6-4A43-4876-A8A3-6354B4A6B3C0}" destId="{6EA0F566-DBA8-7543-A7A6-71369CB884B5}" srcOrd="0" destOrd="0" presId="urn:microsoft.com/office/officeart/2005/8/layout/vList2"/>
    <dgm:cxn modelId="{DFBC3FEB-8784-45B4-9B64-E34E79D6F147}" srcId="{B9C4757B-8218-45E0-A23A-47E32EC59872}" destId="{11C2F865-9A49-4535-9FC1-E57827FBB2D6}" srcOrd="3" destOrd="0" parTransId="{F97E6172-C590-4975-AC5F-6229538C9E66}" sibTransId="{A125F521-4F32-422D-A383-F06249E0E1BF}"/>
    <dgm:cxn modelId="{2E4E33D6-1FCF-AB47-992E-038848DAEF52}" type="presParOf" srcId="{4A304891-9445-CB43-B421-93DEA26CC882}" destId="{0668E6A7-E496-DF4C-A871-794DE7AA46C2}" srcOrd="0" destOrd="0" presId="urn:microsoft.com/office/officeart/2005/8/layout/vList2"/>
    <dgm:cxn modelId="{BFF4384A-CE95-8B4C-A432-E368F5D432BB}" type="presParOf" srcId="{4A304891-9445-CB43-B421-93DEA26CC882}" destId="{680710F0-02B1-DE42-B52A-2CCEBDB24335}" srcOrd="1" destOrd="0" presId="urn:microsoft.com/office/officeart/2005/8/layout/vList2"/>
    <dgm:cxn modelId="{B76EA4B3-317E-B840-B322-AA40D2D2AF71}" type="presParOf" srcId="{4A304891-9445-CB43-B421-93DEA26CC882}" destId="{6EA0F566-DBA8-7543-A7A6-71369CB884B5}" srcOrd="2" destOrd="0" presId="urn:microsoft.com/office/officeart/2005/8/layout/vList2"/>
    <dgm:cxn modelId="{9474BEC9-348E-D34D-A554-6BD7034E6E1D}" type="presParOf" srcId="{4A304891-9445-CB43-B421-93DEA26CC882}" destId="{AC7C8D3C-6E97-604F-938D-7AC7BB137DB6}" srcOrd="3" destOrd="0" presId="urn:microsoft.com/office/officeart/2005/8/layout/vList2"/>
    <dgm:cxn modelId="{2A26F67B-44D3-7B40-916B-3DC2E4F5FC54}" type="presParOf" srcId="{4A304891-9445-CB43-B421-93DEA26CC882}" destId="{C6EA002F-2587-3547-A5B1-604924772B79}" srcOrd="4" destOrd="0" presId="urn:microsoft.com/office/officeart/2005/8/layout/vList2"/>
    <dgm:cxn modelId="{FCFFEDB5-2306-4D40-828D-54857B2059D4}" type="presParOf" srcId="{4A304891-9445-CB43-B421-93DEA26CC882}" destId="{8737D435-B39D-AC48-99F8-04B755DF9EBE}" srcOrd="5" destOrd="0" presId="urn:microsoft.com/office/officeart/2005/8/layout/vList2"/>
    <dgm:cxn modelId="{D6FFD57C-BE38-744F-B3A6-299E41CC29FC}" type="presParOf" srcId="{4A304891-9445-CB43-B421-93DEA26CC882}" destId="{E0DC3DC9-64D7-F34E-BBFD-236D39920C41}" srcOrd="6" destOrd="0" presId="urn:microsoft.com/office/officeart/2005/8/layout/vList2"/>
    <dgm:cxn modelId="{1929E954-C358-9042-A518-93D58F284630}" type="presParOf" srcId="{4A304891-9445-CB43-B421-93DEA26CC882}" destId="{B0DCE350-F4DC-F44C-82A3-1CFB9A8D21C3}" srcOrd="7" destOrd="0" presId="urn:microsoft.com/office/officeart/2005/8/layout/vList2"/>
    <dgm:cxn modelId="{29B87F27-FCD7-D54E-92B3-C9FA50338A2B}" type="presParOf" srcId="{4A304891-9445-CB43-B421-93DEA26CC882}" destId="{3A704B8A-16A5-3546-913B-B618A654B595}"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907868-AF05-CD43-902D-D6A3B21FD366}">
      <dsp:nvSpPr>
        <dsp:cNvPr id="0" name=""/>
        <dsp:cNvSpPr/>
      </dsp:nvSpPr>
      <dsp:spPr>
        <a:xfrm>
          <a:off x="0" y="8218"/>
          <a:ext cx="7559504" cy="1482975"/>
        </a:xfrm>
        <a:prstGeom prst="roundRect">
          <a:avLst/>
        </a:prstGeom>
        <a:solidFill>
          <a:schemeClr val="accent2">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cs-CZ" sz="3900" kern="1200"/>
            <a:t>5 dovedností na které jsem hrdý/á</a:t>
          </a:r>
          <a:endParaRPr lang="en-US" sz="3900" kern="1200"/>
        </a:p>
      </dsp:txBody>
      <dsp:txXfrm>
        <a:off x="72393" y="80611"/>
        <a:ext cx="7414718" cy="1338189"/>
      </dsp:txXfrm>
    </dsp:sp>
    <dsp:sp modelId="{870BB07A-25BF-F24A-8D5C-0010E7072231}">
      <dsp:nvSpPr>
        <dsp:cNvPr id="0" name=""/>
        <dsp:cNvSpPr/>
      </dsp:nvSpPr>
      <dsp:spPr>
        <a:xfrm>
          <a:off x="0" y="1603513"/>
          <a:ext cx="7559504" cy="1482975"/>
        </a:xfrm>
        <a:prstGeom prst="roundRect">
          <a:avLst/>
        </a:prstGeom>
        <a:solidFill>
          <a:schemeClr val="accent2">
            <a:hueOff val="2079554"/>
            <a:satOff val="11835"/>
            <a:lumOff val="366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cs-CZ" sz="3900" kern="1200"/>
            <a:t>5 vlastností na které jsem hrdý/á</a:t>
          </a:r>
          <a:endParaRPr lang="en-US" sz="3900" kern="1200"/>
        </a:p>
      </dsp:txBody>
      <dsp:txXfrm>
        <a:off x="72393" y="1675906"/>
        <a:ext cx="7414718" cy="1338189"/>
      </dsp:txXfrm>
    </dsp:sp>
    <dsp:sp modelId="{0EEB564F-7323-BB44-BD8B-62AE0BEFD4ED}">
      <dsp:nvSpPr>
        <dsp:cNvPr id="0" name=""/>
        <dsp:cNvSpPr/>
      </dsp:nvSpPr>
      <dsp:spPr>
        <a:xfrm>
          <a:off x="0" y="3198808"/>
          <a:ext cx="7559504" cy="1482975"/>
        </a:xfrm>
        <a:prstGeom prst="roundRect">
          <a:avLst/>
        </a:prstGeom>
        <a:solidFill>
          <a:schemeClr val="accent2">
            <a:hueOff val="4159108"/>
            <a:satOff val="23669"/>
            <a:lumOff val="732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cs-CZ" sz="3900" kern="1200"/>
            <a:t>5 věcí, které mě baví, kterýma se bavím</a:t>
          </a:r>
          <a:endParaRPr lang="en-US" sz="3900" kern="1200"/>
        </a:p>
      </dsp:txBody>
      <dsp:txXfrm>
        <a:off x="72393" y="3271201"/>
        <a:ext cx="7414718" cy="1338189"/>
      </dsp:txXfrm>
    </dsp:sp>
    <dsp:sp modelId="{9D079E5F-2338-BC4B-A5DA-BEBCA4924B6B}">
      <dsp:nvSpPr>
        <dsp:cNvPr id="0" name=""/>
        <dsp:cNvSpPr/>
      </dsp:nvSpPr>
      <dsp:spPr>
        <a:xfrm>
          <a:off x="0" y="4794103"/>
          <a:ext cx="7559504" cy="1482975"/>
        </a:xfrm>
        <a:prstGeom prst="roundRect">
          <a:avLst/>
        </a:prstGeom>
        <a:solidFill>
          <a:schemeClr val="accent2">
            <a:hueOff val="6238661"/>
            <a:satOff val="35504"/>
            <a:lumOff val="1098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cs-CZ" sz="3900" kern="1200"/>
            <a:t>Jaké bych si dal indiánské jméno</a:t>
          </a:r>
          <a:endParaRPr lang="en-US" sz="3900" kern="1200"/>
        </a:p>
      </dsp:txBody>
      <dsp:txXfrm>
        <a:off x="72393" y="4866496"/>
        <a:ext cx="7414718" cy="13381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F4FB47-5AE5-7B46-8CBD-50A99543F7B2}">
      <dsp:nvSpPr>
        <dsp:cNvPr id="0" name=""/>
        <dsp:cNvSpPr/>
      </dsp:nvSpPr>
      <dsp:spPr>
        <a:xfrm>
          <a:off x="668000" y="805"/>
          <a:ext cx="2763453" cy="1658071"/>
        </a:xfrm>
        <a:prstGeom prst="rect">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cs-CZ" sz="4700" kern="1200"/>
            <a:t>Teorie rolí</a:t>
          </a:r>
          <a:endParaRPr lang="en-US" sz="4700" kern="1200"/>
        </a:p>
      </dsp:txBody>
      <dsp:txXfrm>
        <a:off x="668000" y="805"/>
        <a:ext cx="2763453" cy="1658071"/>
      </dsp:txXfrm>
    </dsp:sp>
    <dsp:sp modelId="{B68F47E4-1076-1745-905F-554E328A44C9}">
      <dsp:nvSpPr>
        <dsp:cNvPr id="0" name=""/>
        <dsp:cNvSpPr/>
      </dsp:nvSpPr>
      <dsp:spPr>
        <a:xfrm>
          <a:off x="3707798" y="805"/>
          <a:ext cx="2763453" cy="1658071"/>
        </a:xfrm>
        <a:prstGeom prst="rect">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cs-CZ" sz="4700" kern="1200"/>
            <a:t>Teorie úspěchu</a:t>
          </a:r>
          <a:endParaRPr lang="en-US" sz="4700" kern="1200"/>
        </a:p>
      </dsp:txBody>
      <dsp:txXfrm>
        <a:off x="3707798" y="805"/>
        <a:ext cx="2763453" cy="1658071"/>
      </dsp:txXfrm>
    </dsp:sp>
    <dsp:sp modelId="{3864C2E7-3EFB-8742-99EF-DE8BEBDB784B}">
      <dsp:nvSpPr>
        <dsp:cNvPr id="0" name=""/>
        <dsp:cNvSpPr/>
      </dsp:nvSpPr>
      <dsp:spPr>
        <a:xfrm>
          <a:off x="6747596" y="805"/>
          <a:ext cx="2763453" cy="1658071"/>
        </a:xfrm>
        <a:prstGeom prst="rect">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cs-CZ" sz="4700" kern="1200"/>
            <a:t>Vlastnosti</a:t>
          </a:r>
          <a:endParaRPr lang="en-US" sz="4700" kern="1200"/>
        </a:p>
      </dsp:txBody>
      <dsp:txXfrm>
        <a:off x="6747596" y="805"/>
        <a:ext cx="2763453" cy="1658071"/>
      </dsp:txXfrm>
    </dsp:sp>
    <dsp:sp modelId="{D982A991-FAB1-AC46-B7FB-EEE427E4CCDF}">
      <dsp:nvSpPr>
        <dsp:cNvPr id="0" name=""/>
        <dsp:cNvSpPr/>
      </dsp:nvSpPr>
      <dsp:spPr>
        <a:xfrm>
          <a:off x="2187899" y="1935222"/>
          <a:ext cx="2763453" cy="1658071"/>
        </a:xfrm>
        <a:prstGeom prst="rect">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cs-CZ" sz="4700" kern="1200"/>
            <a:t>Motivace</a:t>
          </a:r>
          <a:endParaRPr lang="en-US" sz="4700" kern="1200"/>
        </a:p>
      </dsp:txBody>
      <dsp:txXfrm>
        <a:off x="2187899" y="1935222"/>
        <a:ext cx="2763453" cy="1658071"/>
      </dsp:txXfrm>
    </dsp:sp>
    <dsp:sp modelId="{73CDE4D9-697C-8F4E-8454-2C1BAF76C541}">
      <dsp:nvSpPr>
        <dsp:cNvPr id="0" name=""/>
        <dsp:cNvSpPr/>
      </dsp:nvSpPr>
      <dsp:spPr>
        <a:xfrm>
          <a:off x="5227697" y="1935222"/>
          <a:ext cx="2763453" cy="1658071"/>
        </a:xfrm>
        <a:prstGeom prst="rect">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cs-CZ" sz="4700" kern="1200"/>
            <a:t>Etika </a:t>
          </a:r>
          <a:endParaRPr lang="en-US" sz="4700" kern="1200"/>
        </a:p>
      </dsp:txBody>
      <dsp:txXfrm>
        <a:off x="5227697" y="1935222"/>
        <a:ext cx="2763453" cy="16580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ED6CBF-F1C0-9341-9A91-B76EE5B396E4}">
      <dsp:nvSpPr>
        <dsp:cNvPr id="0" name=""/>
        <dsp:cNvSpPr/>
      </dsp:nvSpPr>
      <dsp:spPr>
        <a:xfrm>
          <a:off x="2982" y="259257"/>
          <a:ext cx="2365833" cy="1419500"/>
        </a:xfrm>
        <a:prstGeom prst="rect">
          <a:avLst/>
        </a:prstGeom>
        <a:solidFill>
          <a:schemeClr val="accent1">
            <a:hueOff val="0"/>
            <a:satOff val="0"/>
            <a:lumOff val="0"/>
            <a:alphaOff val="0"/>
          </a:schemeClr>
        </a:solidFill>
        <a:ln w="5080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cs-CZ" sz="3200" kern="1200"/>
            <a:t>Pomoc </a:t>
          </a:r>
          <a:endParaRPr lang="en-US" sz="3200" kern="1200"/>
        </a:p>
      </dsp:txBody>
      <dsp:txXfrm>
        <a:off x="2982" y="259257"/>
        <a:ext cx="2365833" cy="1419500"/>
      </dsp:txXfrm>
    </dsp:sp>
    <dsp:sp modelId="{BE202005-35C8-884C-B6A8-68DD52AD8916}">
      <dsp:nvSpPr>
        <dsp:cNvPr id="0" name=""/>
        <dsp:cNvSpPr/>
      </dsp:nvSpPr>
      <dsp:spPr>
        <a:xfrm>
          <a:off x="2605399" y="259257"/>
          <a:ext cx="2365833" cy="1419500"/>
        </a:xfrm>
        <a:prstGeom prst="rect">
          <a:avLst/>
        </a:prstGeom>
        <a:solidFill>
          <a:schemeClr val="accent1">
            <a:hueOff val="0"/>
            <a:satOff val="0"/>
            <a:lumOff val="0"/>
            <a:alphaOff val="0"/>
          </a:schemeClr>
        </a:solidFill>
        <a:ln w="5080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cs-CZ" sz="3200" kern="1200"/>
            <a:t>Ochrana</a:t>
          </a:r>
          <a:endParaRPr lang="en-US" sz="3200" kern="1200"/>
        </a:p>
      </dsp:txBody>
      <dsp:txXfrm>
        <a:off x="2605399" y="259257"/>
        <a:ext cx="2365833" cy="1419500"/>
      </dsp:txXfrm>
    </dsp:sp>
    <dsp:sp modelId="{C865DD2A-BD81-514F-8C0D-BEA4CCDB6E02}">
      <dsp:nvSpPr>
        <dsp:cNvPr id="0" name=""/>
        <dsp:cNvSpPr/>
      </dsp:nvSpPr>
      <dsp:spPr>
        <a:xfrm>
          <a:off x="5207816" y="259257"/>
          <a:ext cx="2365833" cy="1419500"/>
        </a:xfrm>
        <a:prstGeom prst="rect">
          <a:avLst/>
        </a:prstGeom>
        <a:solidFill>
          <a:schemeClr val="accent1">
            <a:hueOff val="0"/>
            <a:satOff val="0"/>
            <a:lumOff val="0"/>
            <a:alphaOff val="0"/>
          </a:schemeClr>
        </a:solidFill>
        <a:ln w="5080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cs-CZ" sz="3200" kern="1200"/>
            <a:t>Záchrana </a:t>
          </a:r>
          <a:endParaRPr lang="en-US" sz="3200" kern="1200"/>
        </a:p>
      </dsp:txBody>
      <dsp:txXfrm>
        <a:off x="5207816" y="259257"/>
        <a:ext cx="2365833" cy="1419500"/>
      </dsp:txXfrm>
    </dsp:sp>
    <dsp:sp modelId="{BFFF4963-E868-2B46-AA64-45A62CB73656}">
      <dsp:nvSpPr>
        <dsp:cNvPr id="0" name=""/>
        <dsp:cNvSpPr/>
      </dsp:nvSpPr>
      <dsp:spPr>
        <a:xfrm>
          <a:off x="7810233" y="259257"/>
          <a:ext cx="2365833" cy="1419500"/>
        </a:xfrm>
        <a:prstGeom prst="rect">
          <a:avLst/>
        </a:prstGeom>
        <a:solidFill>
          <a:schemeClr val="accent1">
            <a:hueOff val="0"/>
            <a:satOff val="0"/>
            <a:lumOff val="0"/>
            <a:alphaOff val="0"/>
          </a:schemeClr>
        </a:solidFill>
        <a:ln w="5080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cs-CZ" sz="3200" kern="1200"/>
            <a:t>Podpora</a:t>
          </a:r>
          <a:endParaRPr lang="en-US" sz="3200" kern="1200"/>
        </a:p>
      </dsp:txBody>
      <dsp:txXfrm>
        <a:off x="7810233" y="259257"/>
        <a:ext cx="2365833" cy="1419500"/>
      </dsp:txXfrm>
    </dsp:sp>
    <dsp:sp modelId="{A6AD8190-B995-CA42-918A-607C33F93289}">
      <dsp:nvSpPr>
        <dsp:cNvPr id="0" name=""/>
        <dsp:cNvSpPr/>
      </dsp:nvSpPr>
      <dsp:spPr>
        <a:xfrm>
          <a:off x="2982" y="1915341"/>
          <a:ext cx="2365833" cy="1419500"/>
        </a:xfrm>
        <a:prstGeom prst="rect">
          <a:avLst/>
        </a:prstGeom>
        <a:solidFill>
          <a:schemeClr val="accent1">
            <a:hueOff val="0"/>
            <a:satOff val="0"/>
            <a:lumOff val="0"/>
            <a:alphaOff val="0"/>
          </a:schemeClr>
        </a:solidFill>
        <a:ln w="5080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cs-CZ" sz="3200" kern="1200"/>
            <a:t>Spása  </a:t>
          </a:r>
          <a:endParaRPr lang="en-US" sz="3200" kern="1200"/>
        </a:p>
      </dsp:txBody>
      <dsp:txXfrm>
        <a:off x="2982" y="1915341"/>
        <a:ext cx="2365833" cy="1419500"/>
      </dsp:txXfrm>
    </dsp:sp>
    <dsp:sp modelId="{D1935B9F-FF23-E34D-9778-CF8C6633563D}">
      <dsp:nvSpPr>
        <dsp:cNvPr id="0" name=""/>
        <dsp:cNvSpPr/>
      </dsp:nvSpPr>
      <dsp:spPr>
        <a:xfrm>
          <a:off x="2605399" y="1915341"/>
          <a:ext cx="2365833" cy="1419500"/>
        </a:xfrm>
        <a:prstGeom prst="rect">
          <a:avLst/>
        </a:prstGeom>
        <a:solidFill>
          <a:schemeClr val="accent1">
            <a:hueOff val="0"/>
            <a:satOff val="0"/>
            <a:lumOff val="0"/>
            <a:alphaOff val="0"/>
          </a:schemeClr>
        </a:solidFill>
        <a:ln w="5080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cs-CZ" sz="3200" kern="1200"/>
            <a:t>Doprovázení</a:t>
          </a:r>
          <a:endParaRPr lang="en-US" sz="3200" kern="1200"/>
        </a:p>
      </dsp:txBody>
      <dsp:txXfrm>
        <a:off x="2605399" y="1915341"/>
        <a:ext cx="2365833" cy="1419500"/>
      </dsp:txXfrm>
    </dsp:sp>
    <dsp:sp modelId="{9943F758-CE7E-484E-82E3-5A614CCE8263}">
      <dsp:nvSpPr>
        <dsp:cNvPr id="0" name=""/>
        <dsp:cNvSpPr/>
      </dsp:nvSpPr>
      <dsp:spPr>
        <a:xfrm>
          <a:off x="5207816" y="1915341"/>
          <a:ext cx="2365833" cy="1419500"/>
        </a:xfrm>
        <a:prstGeom prst="rect">
          <a:avLst/>
        </a:prstGeom>
        <a:solidFill>
          <a:schemeClr val="accent1">
            <a:hueOff val="0"/>
            <a:satOff val="0"/>
            <a:lumOff val="0"/>
            <a:alphaOff val="0"/>
          </a:schemeClr>
        </a:solidFill>
        <a:ln w="5080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cs-CZ" sz="3200" kern="1200"/>
            <a:t>Manipulace  </a:t>
          </a:r>
          <a:endParaRPr lang="en-US" sz="3200" kern="1200"/>
        </a:p>
      </dsp:txBody>
      <dsp:txXfrm>
        <a:off x="5207816" y="1915341"/>
        <a:ext cx="2365833" cy="1419500"/>
      </dsp:txXfrm>
    </dsp:sp>
    <dsp:sp modelId="{3C5D4F15-6ED1-A74E-B314-9E783B0533B0}">
      <dsp:nvSpPr>
        <dsp:cNvPr id="0" name=""/>
        <dsp:cNvSpPr/>
      </dsp:nvSpPr>
      <dsp:spPr>
        <a:xfrm>
          <a:off x="7810233" y="1915341"/>
          <a:ext cx="2365833" cy="1419500"/>
        </a:xfrm>
        <a:prstGeom prst="rect">
          <a:avLst/>
        </a:prstGeom>
        <a:solidFill>
          <a:schemeClr val="accent1">
            <a:hueOff val="0"/>
            <a:satOff val="0"/>
            <a:lumOff val="0"/>
            <a:alphaOff val="0"/>
          </a:schemeClr>
        </a:solidFill>
        <a:ln w="50800" cap="flat" cmpd="sng" algn="in">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cs-CZ" sz="3200" kern="1200"/>
            <a:t>Dítě, rodič, dospělý</a:t>
          </a:r>
          <a:endParaRPr lang="en-US" sz="3200" kern="1200"/>
        </a:p>
      </dsp:txBody>
      <dsp:txXfrm>
        <a:off x="7810233" y="1915341"/>
        <a:ext cx="2365833" cy="14195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5AD52C-D94F-2B4B-8CF1-5A2F44D54C52}">
      <dsp:nvSpPr>
        <dsp:cNvPr id="0" name=""/>
        <dsp:cNvSpPr/>
      </dsp:nvSpPr>
      <dsp:spPr>
        <a:xfrm>
          <a:off x="0" y="476599"/>
          <a:ext cx="6666833" cy="1064700"/>
        </a:xfrm>
        <a:prstGeom prst="roundRect">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cs-CZ" sz="2800" kern="1200"/>
            <a:t>Demokratické principy</a:t>
          </a:r>
          <a:endParaRPr lang="en-US" sz="2800" kern="1200"/>
        </a:p>
      </dsp:txBody>
      <dsp:txXfrm>
        <a:off x="51974" y="528573"/>
        <a:ext cx="6562885" cy="960752"/>
      </dsp:txXfrm>
    </dsp:sp>
    <dsp:sp modelId="{2EB27257-16E1-D348-93F9-45BD4BDA2F07}">
      <dsp:nvSpPr>
        <dsp:cNvPr id="0" name=""/>
        <dsp:cNvSpPr/>
      </dsp:nvSpPr>
      <dsp:spPr>
        <a:xfrm>
          <a:off x="0" y="1621939"/>
          <a:ext cx="6666833" cy="1064700"/>
        </a:xfrm>
        <a:prstGeom prst="roundRect">
          <a:avLst/>
        </a:prstGeom>
        <a:gradFill rotWithShape="0">
          <a:gsLst>
            <a:gs pos="0">
              <a:schemeClr val="accent2">
                <a:hueOff val="2079554"/>
                <a:satOff val="11835"/>
                <a:lumOff val="3660"/>
                <a:alphaOff val="0"/>
                <a:tint val="94000"/>
                <a:satMod val="103000"/>
                <a:lumMod val="102000"/>
              </a:schemeClr>
            </a:gs>
            <a:gs pos="50000">
              <a:schemeClr val="accent2">
                <a:hueOff val="2079554"/>
                <a:satOff val="11835"/>
                <a:lumOff val="3660"/>
                <a:alphaOff val="0"/>
                <a:shade val="100000"/>
                <a:satMod val="110000"/>
                <a:lumMod val="100000"/>
              </a:schemeClr>
            </a:gs>
            <a:gs pos="100000">
              <a:schemeClr val="accent2">
                <a:hueOff val="2079554"/>
                <a:satOff val="11835"/>
                <a:lumOff val="366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cs-CZ" sz="2800" kern="1200"/>
            <a:t>Respekt jedinečnosti klienta</a:t>
          </a:r>
          <a:endParaRPr lang="en-US" sz="2800" kern="1200"/>
        </a:p>
      </dsp:txBody>
      <dsp:txXfrm>
        <a:off x="51974" y="1673913"/>
        <a:ext cx="6562885" cy="960752"/>
      </dsp:txXfrm>
    </dsp:sp>
    <dsp:sp modelId="{7FC10478-F018-4D48-82B0-FC264EBC8D7D}">
      <dsp:nvSpPr>
        <dsp:cNvPr id="0" name=""/>
        <dsp:cNvSpPr/>
      </dsp:nvSpPr>
      <dsp:spPr>
        <a:xfrm>
          <a:off x="0" y="2767280"/>
          <a:ext cx="6666833" cy="1064700"/>
        </a:xfrm>
        <a:prstGeom prst="roundRect">
          <a:avLst/>
        </a:prstGeom>
        <a:gradFill rotWithShape="0">
          <a:gsLst>
            <a:gs pos="0">
              <a:schemeClr val="accent2">
                <a:hueOff val="4159108"/>
                <a:satOff val="23669"/>
                <a:lumOff val="7320"/>
                <a:alphaOff val="0"/>
                <a:tint val="94000"/>
                <a:satMod val="103000"/>
                <a:lumMod val="102000"/>
              </a:schemeClr>
            </a:gs>
            <a:gs pos="50000">
              <a:schemeClr val="accent2">
                <a:hueOff val="4159108"/>
                <a:satOff val="23669"/>
                <a:lumOff val="7320"/>
                <a:alphaOff val="0"/>
                <a:shade val="100000"/>
                <a:satMod val="110000"/>
                <a:lumMod val="100000"/>
              </a:schemeClr>
            </a:gs>
            <a:gs pos="100000">
              <a:schemeClr val="accent2">
                <a:hueOff val="4159108"/>
                <a:satOff val="23669"/>
                <a:lumOff val="732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cs-CZ" sz="2800" kern="1200"/>
            <a:t>Využití svých znalostí a dovedností k rozvoji klienta</a:t>
          </a:r>
          <a:endParaRPr lang="en-US" sz="2800" kern="1200"/>
        </a:p>
      </dsp:txBody>
      <dsp:txXfrm>
        <a:off x="51974" y="2819254"/>
        <a:ext cx="6562885" cy="960752"/>
      </dsp:txXfrm>
    </dsp:sp>
    <dsp:sp modelId="{5382E1AF-0B7C-464E-8EFB-D164867D79EC}">
      <dsp:nvSpPr>
        <dsp:cNvPr id="0" name=""/>
        <dsp:cNvSpPr/>
      </dsp:nvSpPr>
      <dsp:spPr>
        <a:xfrm>
          <a:off x="0" y="3912619"/>
          <a:ext cx="6666833" cy="1064700"/>
        </a:xfrm>
        <a:prstGeom prst="roundRect">
          <a:avLst/>
        </a:prstGeom>
        <a:gradFill rotWithShape="0">
          <a:gsLst>
            <a:gs pos="0">
              <a:schemeClr val="accent2">
                <a:hueOff val="6238661"/>
                <a:satOff val="35504"/>
                <a:lumOff val="10980"/>
                <a:alphaOff val="0"/>
                <a:tint val="94000"/>
                <a:satMod val="103000"/>
                <a:lumMod val="102000"/>
              </a:schemeClr>
            </a:gs>
            <a:gs pos="50000">
              <a:schemeClr val="accent2">
                <a:hueOff val="6238661"/>
                <a:satOff val="35504"/>
                <a:lumOff val="10980"/>
                <a:alphaOff val="0"/>
                <a:shade val="100000"/>
                <a:satMod val="110000"/>
                <a:lumMod val="100000"/>
              </a:schemeClr>
            </a:gs>
            <a:gs pos="100000">
              <a:schemeClr val="accent2">
                <a:hueOff val="6238661"/>
                <a:satOff val="35504"/>
                <a:lumOff val="1098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cs-CZ" sz="2800" kern="1200"/>
            <a:t>Dává přednost profesionální odpovědnosti před svým soukromým životem</a:t>
          </a:r>
          <a:endParaRPr lang="en-US" sz="2800" kern="1200"/>
        </a:p>
      </dsp:txBody>
      <dsp:txXfrm>
        <a:off x="51974" y="3964593"/>
        <a:ext cx="6562885" cy="9607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7F535F-56D8-2040-911A-5A4E1BABFE47}">
      <dsp:nvSpPr>
        <dsp:cNvPr id="0" name=""/>
        <dsp:cNvSpPr/>
      </dsp:nvSpPr>
      <dsp:spPr>
        <a:xfrm>
          <a:off x="1283" y="1007554"/>
          <a:ext cx="4672458" cy="2336229"/>
        </a:xfrm>
        <a:prstGeom prst="roundRect">
          <a:avLst>
            <a:gd name="adj" fmla="val 10000"/>
          </a:avLst>
        </a:prstGeom>
        <a:solidFill>
          <a:schemeClr val="accent2">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cs-CZ" sz="2800" kern="1200"/>
            <a:t>Profesionalizace – vyšší míra kontroly, typizace, standardy, definované pracovní pozice na vzdělání, nikoliv na lidských nebo profesních kompetencích</a:t>
          </a:r>
          <a:endParaRPr lang="en-US" sz="2800" kern="1200"/>
        </a:p>
      </dsp:txBody>
      <dsp:txXfrm>
        <a:off x="69709" y="1075980"/>
        <a:ext cx="4535606" cy="2199377"/>
      </dsp:txXfrm>
    </dsp:sp>
    <dsp:sp modelId="{BFD15CCB-D4BA-3F49-81A1-326B066242CA}">
      <dsp:nvSpPr>
        <dsp:cNvPr id="0" name=""/>
        <dsp:cNvSpPr/>
      </dsp:nvSpPr>
      <dsp:spPr>
        <a:xfrm>
          <a:off x="5841857" y="1007554"/>
          <a:ext cx="4672458" cy="2336229"/>
        </a:xfrm>
        <a:prstGeom prst="roundRect">
          <a:avLst>
            <a:gd name="adj" fmla="val 10000"/>
          </a:avLst>
        </a:prstGeom>
        <a:solidFill>
          <a:schemeClr val="accent3">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cs-CZ" sz="2800" kern="1200"/>
            <a:t>Deprofesionalizace – především příbuzní a dobrovolníci – lepší kvalita výsledků – asistent sociálních služeb</a:t>
          </a:r>
          <a:endParaRPr lang="en-US" sz="2800" kern="1200"/>
        </a:p>
      </dsp:txBody>
      <dsp:txXfrm>
        <a:off x="5910283" y="1075980"/>
        <a:ext cx="4535606" cy="219937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305C2-C0B0-42C0-87E5-23A35EF2BB53}">
      <dsp:nvSpPr>
        <dsp:cNvPr id="0" name=""/>
        <dsp:cNvSpPr/>
      </dsp:nvSpPr>
      <dsp:spPr>
        <a:xfrm>
          <a:off x="1747800" y="60859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CA8E646B-86BA-4800-A99F-826D704F06CE}">
      <dsp:nvSpPr>
        <dsp:cNvPr id="0" name=""/>
        <dsp:cNvSpPr/>
      </dsp:nvSpPr>
      <dsp:spPr>
        <a:xfrm>
          <a:off x="5598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cs-CZ" sz="2400" kern="1200"/>
            <a:t>Polyvalence – sociální pracovník je zaměřen na široké spektrum práce</a:t>
          </a:r>
          <a:endParaRPr lang="en-US" sz="2400" kern="1200"/>
        </a:p>
      </dsp:txBody>
      <dsp:txXfrm>
        <a:off x="559800" y="3022743"/>
        <a:ext cx="4320000" cy="720000"/>
      </dsp:txXfrm>
    </dsp:sp>
    <dsp:sp modelId="{DE1CC210-F01C-4F5E-B45B-0E5CF1A1BDB7}">
      <dsp:nvSpPr>
        <dsp:cNvPr id="0" name=""/>
        <dsp:cNvSpPr/>
      </dsp:nvSpPr>
      <dsp:spPr>
        <a:xfrm>
          <a:off x="6823800" y="608594"/>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E9B1732E-D6C3-4BF5-944C-2B988312411B}">
      <dsp:nvSpPr>
        <dsp:cNvPr id="0" name=""/>
        <dsp:cNvSpPr/>
      </dsp:nvSpPr>
      <dsp:spPr>
        <a:xfrm>
          <a:off x="56358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cs-CZ" sz="2400" kern="1200"/>
            <a:t>Specializace – sociální pracovník je specialista v jistém oboru pomoci</a:t>
          </a:r>
          <a:endParaRPr lang="en-US" sz="2400" kern="1200"/>
        </a:p>
      </dsp:txBody>
      <dsp:txXfrm>
        <a:off x="5635800" y="3022743"/>
        <a:ext cx="4320000" cy="72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855CE8-69A3-0D42-9FF3-04B7C2C397B5}">
      <dsp:nvSpPr>
        <dsp:cNvPr id="0" name=""/>
        <dsp:cNvSpPr/>
      </dsp:nvSpPr>
      <dsp:spPr>
        <a:xfrm>
          <a:off x="0" y="28873"/>
          <a:ext cx="7559504" cy="2018250"/>
        </a:xfrm>
        <a:prstGeom prst="roundRect">
          <a:avLst/>
        </a:prstGeom>
        <a:solidFill>
          <a:schemeClr val="accent2">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cs-CZ" sz="3000" kern="1200"/>
            <a:t>Potravinové banky, šatníky</a:t>
          </a:r>
          <a:endParaRPr lang="en-US" sz="3000" kern="1200"/>
        </a:p>
      </dsp:txBody>
      <dsp:txXfrm>
        <a:off x="98523" y="127396"/>
        <a:ext cx="7362458" cy="1821204"/>
      </dsp:txXfrm>
    </dsp:sp>
    <dsp:sp modelId="{928E0E1F-F8F9-2846-BCAF-52EA4B3B7679}">
      <dsp:nvSpPr>
        <dsp:cNvPr id="0" name=""/>
        <dsp:cNvSpPr/>
      </dsp:nvSpPr>
      <dsp:spPr>
        <a:xfrm>
          <a:off x="0" y="2133523"/>
          <a:ext cx="7559504" cy="2018250"/>
        </a:xfrm>
        <a:prstGeom prst="roundRect">
          <a:avLst/>
        </a:prstGeom>
        <a:solidFill>
          <a:schemeClr val="accent2">
            <a:hueOff val="3119331"/>
            <a:satOff val="17752"/>
            <a:lumOff val="549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cs-CZ" sz="3000" kern="1200"/>
            <a:t>Pomáhají v krizové situaci</a:t>
          </a:r>
          <a:endParaRPr lang="en-US" sz="3000" kern="1200"/>
        </a:p>
      </dsp:txBody>
      <dsp:txXfrm>
        <a:off x="98523" y="2232046"/>
        <a:ext cx="7362458" cy="1821204"/>
      </dsp:txXfrm>
    </dsp:sp>
    <dsp:sp modelId="{D14769CF-C5AB-B146-93B9-9737D4454AE6}">
      <dsp:nvSpPr>
        <dsp:cNvPr id="0" name=""/>
        <dsp:cNvSpPr/>
      </dsp:nvSpPr>
      <dsp:spPr>
        <a:xfrm>
          <a:off x="0" y="4238173"/>
          <a:ext cx="7559504" cy="2018250"/>
        </a:xfrm>
        <a:prstGeom prst="roundRect">
          <a:avLst/>
        </a:prstGeom>
        <a:solidFill>
          <a:schemeClr val="accent2">
            <a:hueOff val="6238661"/>
            <a:satOff val="35504"/>
            <a:lumOff val="1098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cs-CZ" sz="3000" kern="1200"/>
            <a:t>Nabourávají „výchovný“ model dávek – dávky nastaveny tak, aby nebylo na alkohol a cigarety, materiální pomoc pomáhá vytvářet finanční rezervu na závislosti.</a:t>
          </a:r>
          <a:endParaRPr lang="en-US" sz="3000" kern="1200"/>
        </a:p>
      </dsp:txBody>
      <dsp:txXfrm>
        <a:off x="98523" y="4336696"/>
        <a:ext cx="7362458" cy="182120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335AFA-9858-1F42-812E-225631CEEA0E}">
      <dsp:nvSpPr>
        <dsp:cNvPr id="0" name=""/>
        <dsp:cNvSpPr/>
      </dsp:nvSpPr>
      <dsp:spPr>
        <a:xfrm>
          <a:off x="2957" y="491097"/>
          <a:ext cx="2346482" cy="1407889"/>
        </a:xfrm>
        <a:prstGeom prst="rect">
          <a:avLst/>
        </a:prstGeom>
        <a:solidFill>
          <a:schemeClr val="accent2">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cs-CZ" sz="3100" kern="1200"/>
            <a:t>Pomoc </a:t>
          </a:r>
          <a:endParaRPr lang="en-US" sz="3100" kern="1200"/>
        </a:p>
      </dsp:txBody>
      <dsp:txXfrm>
        <a:off x="2957" y="491097"/>
        <a:ext cx="2346482" cy="1407889"/>
      </dsp:txXfrm>
    </dsp:sp>
    <dsp:sp modelId="{D6D122DF-25BF-5146-BD3A-A559B18AA830}">
      <dsp:nvSpPr>
        <dsp:cNvPr id="0" name=""/>
        <dsp:cNvSpPr/>
      </dsp:nvSpPr>
      <dsp:spPr>
        <a:xfrm>
          <a:off x="2584088" y="491097"/>
          <a:ext cx="2346482" cy="1407889"/>
        </a:xfrm>
        <a:prstGeom prst="rect">
          <a:avLst/>
        </a:prstGeom>
        <a:solidFill>
          <a:schemeClr val="accent3">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cs-CZ" sz="3100" kern="1200"/>
            <a:t>Ochrana</a:t>
          </a:r>
          <a:endParaRPr lang="en-US" sz="3100" kern="1200"/>
        </a:p>
      </dsp:txBody>
      <dsp:txXfrm>
        <a:off x="2584088" y="491097"/>
        <a:ext cx="2346482" cy="1407889"/>
      </dsp:txXfrm>
    </dsp:sp>
    <dsp:sp modelId="{1FE4727B-F6CC-394D-BE34-E2BD989E682D}">
      <dsp:nvSpPr>
        <dsp:cNvPr id="0" name=""/>
        <dsp:cNvSpPr/>
      </dsp:nvSpPr>
      <dsp:spPr>
        <a:xfrm>
          <a:off x="5165218" y="491097"/>
          <a:ext cx="2346482" cy="1407889"/>
        </a:xfrm>
        <a:prstGeom prst="rect">
          <a:avLst/>
        </a:prstGeom>
        <a:solidFill>
          <a:schemeClr val="accent4">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cs-CZ" sz="3100" kern="1200"/>
            <a:t>Záchrana </a:t>
          </a:r>
          <a:endParaRPr lang="en-US" sz="3100" kern="1200"/>
        </a:p>
      </dsp:txBody>
      <dsp:txXfrm>
        <a:off x="5165218" y="491097"/>
        <a:ext cx="2346482" cy="1407889"/>
      </dsp:txXfrm>
    </dsp:sp>
    <dsp:sp modelId="{B55006CC-F5D1-2E4D-A183-96855F864404}">
      <dsp:nvSpPr>
        <dsp:cNvPr id="0" name=""/>
        <dsp:cNvSpPr/>
      </dsp:nvSpPr>
      <dsp:spPr>
        <a:xfrm>
          <a:off x="7746349" y="491097"/>
          <a:ext cx="2346482" cy="1407889"/>
        </a:xfrm>
        <a:prstGeom prst="rect">
          <a:avLst/>
        </a:prstGeom>
        <a:solidFill>
          <a:schemeClr val="accent5">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cs-CZ" sz="3100" kern="1200"/>
            <a:t>Podpora</a:t>
          </a:r>
          <a:endParaRPr lang="en-US" sz="3100" kern="1200"/>
        </a:p>
      </dsp:txBody>
      <dsp:txXfrm>
        <a:off x="7746349" y="491097"/>
        <a:ext cx="2346482" cy="1407889"/>
      </dsp:txXfrm>
    </dsp:sp>
    <dsp:sp modelId="{6C4FD68F-3871-BF47-8F1C-B62E11ABF378}">
      <dsp:nvSpPr>
        <dsp:cNvPr id="0" name=""/>
        <dsp:cNvSpPr/>
      </dsp:nvSpPr>
      <dsp:spPr>
        <a:xfrm>
          <a:off x="2957" y="2133634"/>
          <a:ext cx="2346482" cy="1407889"/>
        </a:xfrm>
        <a:prstGeom prst="rect">
          <a:avLst/>
        </a:prstGeom>
        <a:solidFill>
          <a:schemeClr val="accent6">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cs-CZ" sz="3100" kern="1200"/>
            <a:t>Spása  </a:t>
          </a:r>
          <a:endParaRPr lang="en-US" sz="3100" kern="1200"/>
        </a:p>
      </dsp:txBody>
      <dsp:txXfrm>
        <a:off x="2957" y="2133634"/>
        <a:ext cx="2346482" cy="1407889"/>
      </dsp:txXfrm>
    </dsp:sp>
    <dsp:sp modelId="{448B4644-0280-0D43-B06F-5EB3360CCAA8}">
      <dsp:nvSpPr>
        <dsp:cNvPr id="0" name=""/>
        <dsp:cNvSpPr/>
      </dsp:nvSpPr>
      <dsp:spPr>
        <a:xfrm>
          <a:off x="2584088" y="2133634"/>
          <a:ext cx="2346482" cy="1407889"/>
        </a:xfrm>
        <a:prstGeom prst="rect">
          <a:avLst/>
        </a:prstGeom>
        <a:solidFill>
          <a:schemeClr val="accent2">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cs-CZ" sz="3100" kern="1200"/>
            <a:t>Doprovázení</a:t>
          </a:r>
          <a:endParaRPr lang="en-US" sz="3100" kern="1200"/>
        </a:p>
      </dsp:txBody>
      <dsp:txXfrm>
        <a:off x="2584088" y="2133634"/>
        <a:ext cx="2346482" cy="1407889"/>
      </dsp:txXfrm>
    </dsp:sp>
    <dsp:sp modelId="{0CAC851F-39CA-F34E-85D7-EE726BDBBFB0}">
      <dsp:nvSpPr>
        <dsp:cNvPr id="0" name=""/>
        <dsp:cNvSpPr/>
      </dsp:nvSpPr>
      <dsp:spPr>
        <a:xfrm>
          <a:off x="5165218" y="2133634"/>
          <a:ext cx="2346482" cy="1407889"/>
        </a:xfrm>
        <a:prstGeom prst="rect">
          <a:avLst/>
        </a:prstGeom>
        <a:solidFill>
          <a:schemeClr val="accent3">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cs-CZ" sz="3100" kern="1200"/>
            <a:t>Manipulace  </a:t>
          </a:r>
          <a:endParaRPr lang="en-US" sz="3100" kern="1200"/>
        </a:p>
      </dsp:txBody>
      <dsp:txXfrm>
        <a:off x="5165218" y="2133634"/>
        <a:ext cx="2346482" cy="1407889"/>
      </dsp:txXfrm>
    </dsp:sp>
    <dsp:sp modelId="{53C7CCDE-882D-0B46-9806-93A4277A0412}">
      <dsp:nvSpPr>
        <dsp:cNvPr id="0" name=""/>
        <dsp:cNvSpPr/>
      </dsp:nvSpPr>
      <dsp:spPr>
        <a:xfrm>
          <a:off x="7746349" y="2133634"/>
          <a:ext cx="2346482" cy="1407889"/>
        </a:xfrm>
        <a:prstGeom prst="rect">
          <a:avLst/>
        </a:prstGeom>
        <a:solidFill>
          <a:schemeClr val="accent4">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cs-CZ" sz="3100" kern="1200"/>
            <a:t>Dítě, rodič, dospělý</a:t>
          </a:r>
          <a:endParaRPr lang="en-US" sz="3100" kern="1200"/>
        </a:p>
      </dsp:txBody>
      <dsp:txXfrm>
        <a:off x="7746349" y="2133634"/>
        <a:ext cx="2346482" cy="140788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68E6A7-E496-DF4C-A871-794DE7AA46C2}">
      <dsp:nvSpPr>
        <dsp:cNvPr id="0" name=""/>
        <dsp:cNvSpPr/>
      </dsp:nvSpPr>
      <dsp:spPr>
        <a:xfrm>
          <a:off x="0" y="69772"/>
          <a:ext cx="6254749" cy="959400"/>
        </a:xfrm>
        <a:prstGeom prst="roundRect">
          <a:avLst/>
        </a:prstGeom>
        <a:solidFill>
          <a:schemeClr val="accent5">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cs-CZ" sz="4100" kern="1200"/>
            <a:t>Základem jsou tři stádia:</a:t>
          </a:r>
          <a:endParaRPr lang="en-US" sz="4100" kern="1200"/>
        </a:p>
      </dsp:txBody>
      <dsp:txXfrm>
        <a:off x="46834" y="116606"/>
        <a:ext cx="6161081" cy="865732"/>
      </dsp:txXfrm>
    </dsp:sp>
    <dsp:sp modelId="{6EA0F566-DBA8-7543-A7A6-71369CB884B5}">
      <dsp:nvSpPr>
        <dsp:cNvPr id="0" name=""/>
        <dsp:cNvSpPr/>
      </dsp:nvSpPr>
      <dsp:spPr>
        <a:xfrm>
          <a:off x="0" y="1147252"/>
          <a:ext cx="6254749" cy="959400"/>
        </a:xfrm>
        <a:prstGeom prst="roundRect">
          <a:avLst/>
        </a:prstGeom>
        <a:solidFill>
          <a:schemeClr val="accent5">
            <a:hueOff val="4778670"/>
            <a:satOff val="-10209"/>
            <a:lumOff val="-4265"/>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cs-CZ" sz="4100" kern="1200"/>
            <a:t>Já nejsem OK – Ty jsi OK</a:t>
          </a:r>
          <a:endParaRPr lang="en-US" sz="4100" kern="1200"/>
        </a:p>
      </dsp:txBody>
      <dsp:txXfrm>
        <a:off x="46834" y="1194086"/>
        <a:ext cx="6161081" cy="865732"/>
      </dsp:txXfrm>
    </dsp:sp>
    <dsp:sp modelId="{C6EA002F-2587-3547-A5B1-604924772B79}">
      <dsp:nvSpPr>
        <dsp:cNvPr id="0" name=""/>
        <dsp:cNvSpPr/>
      </dsp:nvSpPr>
      <dsp:spPr>
        <a:xfrm>
          <a:off x="0" y="2224732"/>
          <a:ext cx="6254749" cy="959400"/>
        </a:xfrm>
        <a:prstGeom prst="roundRect">
          <a:avLst/>
        </a:prstGeom>
        <a:solidFill>
          <a:schemeClr val="accent5">
            <a:hueOff val="9557340"/>
            <a:satOff val="-20419"/>
            <a:lumOff val="-8529"/>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cs-CZ" sz="4100" kern="1200"/>
            <a:t>Já jsem OK – Ty nejsi OK</a:t>
          </a:r>
          <a:endParaRPr lang="en-US" sz="4100" kern="1200"/>
        </a:p>
      </dsp:txBody>
      <dsp:txXfrm>
        <a:off x="46834" y="2271566"/>
        <a:ext cx="6161081" cy="865732"/>
      </dsp:txXfrm>
    </dsp:sp>
    <dsp:sp modelId="{E0DC3DC9-64D7-F34E-BBFD-236D39920C41}">
      <dsp:nvSpPr>
        <dsp:cNvPr id="0" name=""/>
        <dsp:cNvSpPr/>
      </dsp:nvSpPr>
      <dsp:spPr>
        <a:xfrm>
          <a:off x="0" y="3302212"/>
          <a:ext cx="6254749" cy="959400"/>
        </a:xfrm>
        <a:prstGeom prst="roundRect">
          <a:avLst/>
        </a:prstGeom>
        <a:solidFill>
          <a:schemeClr val="accent5">
            <a:hueOff val="14336010"/>
            <a:satOff val="-30628"/>
            <a:lumOff val="-12794"/>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cs-CZ" sz="4100" kern="1200"/>
            <a:t>Já nejsem OK – Ty nejsi OK</a:t>
          </a:r>
          <a:endParaRPr lang="en-US" sz="4100" kern="1200"/>
        </a:p>
      </dsp:txBody>
      <dsp:txXfrm>
        <a:off x="46834" y="3349046"/>
        <a:ext cx="6161081" cy="865732"/>
      </dsp:txXfrm>
    </dsp:sp>
    <dsp:sp modelId="{3A704B8A-16A5-3546-913B-B618A654B595}">
      <dsp:nvSpPr>
        <dsp:cNvPr id="0" name=""/>
        <dsp:cNvSpPr/>
      </dsp:nvSpPr>
      <dsp:spPr>
        <a:xfrm>
          <a:off x="0" y="4379692"/>
          <a:ext cx="6254749" cy="959400"/>
        </a:xfrm>
        <a:prstGeom prst="roundRect">
          <a:avLst/>
        </a:prstGeom>
        <a:solidFill>
          <a:schemeClr val="accent5">
            <a:hueOff val="19114680"/>
            <a:satOff val="-40837"/>
            <a:lumOff val="-17059"/>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cs-CZ" sz="4100" kern="1200" dirty="0"/>
            <a:t>Já jsem OK – Ty jsi OK</a:t>
          </a:r>
          <a:endParaRPr lang="en-US" sz="4100" kern="1200" dirty="0"/>
        </a:p>
      </dsp:txBody>
      <dsp:txXfrm>
        <a:off x="46834" y="4426526"/>
        <a:ext cx="6161081" cy="86573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cs-CZ"/>
              <a:t>Kliknutím lze upravit styl.</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F5BEADED-EF7C-43AC-836A-D2C0D364AB1F}" type="datetimeFigureOut">
              <a:rPr lang="cs-CZ" smtClean="0"/>
              <a:t>18.03.2023</a:t>
            </a:fld>
            <a:endParaRPr lang="cs-CZ"/>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cs-CZ"/>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9AC87AD5-E5D9-4E4E-B1A4-1B124BADAD3C}" type="slidenum">
              <a:rPr lang="cs-CZ" smtClean="0"/>
              <a:t>‹#›</a:t>
            </a:fld>
            <a:endParaRPr lang="cs-CZ"/>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17592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5BEADED-EF7C-43AC-836A-D2C0D364AB1F}" type="datetimeFigureOut">
              <a:rPr lang="cs-CZ" smtClean="0"/>
              <a:t>18.03.2023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AC87AD5-E5D9-4E4E-B1A4-1B124BADAD3C}" type="slidenum">
              <a:rPr lang="cs-CZ" smtClean="0"/>
              <a:t>‹#›</a:t>
            </a:fld>
            <a:endParaRPr lang="cs-CZ"/>
          </a:p>
        </p:txBody>
      </p:sp>
    </p:spTree>
    <p:extLst>
      <p:ext uri="{BB962C8B-B14F-4D97-AF65-F5344CB8AC3E}">
        <p14:creationId xmlns:p14="http://schemas.microsoft.com/office/powerpoint/2010/main" val="968394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5BEADED-EF7C-43AC-836A-D2C0D364AB1F}" type="datetimeFigureOut">
              <a:rPr lang="cs-CZ" smtClean="0"/>
              <a:t>18.03.2023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AC87AD5-E5D9-4E4E-B1A4-1B124BADAD3C}" type="slidenum">
              <a:rPr lang="cs-CZ" smtClean="0"/>
              <a:t>‹#›</a:t>
            </a:fld>
            <a:endParaRPr lang="cs-CZ"/>
          </a:p>
        </p:txBody>
      </p:sp>
    </p:spTree>
    <p:extLst>
      <p:ext uri="{BB962C8B-B14F-4D97-AF65-F5344CB8AC3E}">
        <p14:creationId xmlns:p14="http://schemas.microsoft.com/office/powerpoint/2010/main" val="2216267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5BEADED-EF7C-43AC-836A-D2C0D364AB1F}" type="datetimeFigureOut">
              <a:rPr lang="cs-CZ" smtClean="0"/>
              <a:t>18.03.2023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AC87AD5-E5D9-4E4E-B1A4-1B124BADAD3C}" type="slidenum">
              <a:rPr lang="cs-CZ" smtClean="0"/>
              <a:t>‹#›</a:t>
            </a:fld>
            <a:endParaRPr lang="cs-CZ"/>
          </a:p>
        </p:txBody>
      </p:sp>
    </p:spTree>
    <p:extLst>
      <p:ext uri="{BB962C8B-B14F-4D97-AF65-F5344CB8AC3E}">
        <p14:creationId xmlns:p14="http://schemas.microsoft.com/office/powerpoint/2010/main" val="2761817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cs-CZ"/>
              <a:t>Kliknutím lze upravit styl.</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F5BEADED-EF7C-43AC-836A-D2C0D364AB1F}" type="datetimeFigureOut">
              <a:rPr lang="cs-CZ" smtClean="0"/>
              <a:t>18.03.2023</a:t>
            </a:fld>
            <a:endParaRPr lang="cs-CZ"/>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cs-CZ"/>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9AC87AD5-E5D9-4E4E-B1A4-1B124BADAD3C}" type="slidenum">
              <a:rPr lang="cs-CZ" smtClean="0"/>
              <a:t>‹#›</a:t>
            </a:fld>
            <a:endParaRPr lang="cs-CZ"/>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37783575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F5BEADED-EF7C-43AC-836A-D2C0D364AB1F}" type="datetimeFigureOut">
              <a:rPr lang="cs-CZ" smtClean="0"/>
              <a:t>18.03.2023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AC87AD5-E5D9-4E4E-B1A4-1B124BADAD3C}" type="slidenum">
              <a:rPr lang="cs-CZ" smtClean="0"/>
              <a:t>‹#›</a:t>
            </a:fld>
            <a:endParaRPr lang="cs-CZ"/>
          </a:p>
        </p:txBody>
      </p:sp>
    </p:spTree>
    <p:extLst>
      <p:ext uri="{BB962C8B-B14F-4D97-AF65-F5344CB8AC3E}">
        <p14:creationId xmlns:p14="http://schemas.microsoft.com/office/powerpoint/2010/main" val="358306330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cs-CZ"/>
              <a:t>Kliknutím lze upravit styl.</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257300" y="2909102"/>
            <a:ext cx="4800600" cy="299639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633864" y="2909102"/>
            <a:ext cx="4800600" cy="299639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F5BEADED-EF7C-43AC-836A-D2C0D364AB1F}" type="datetimeFigureOut">
              <a:rPr lang="cs-CZ" smtClean="0"/>
              <a:t>18.03.2023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9AC87AD5-E5D9-4E4E-B1A4-1B124BADAD3C}" type="slidenum">
              <a:rPr lang="cs-CZ" smtClean="0"/>
              <a:t>‹#›</a:t>
            </a:fld>
            <a:endParaRPr lang="cs-CZ"/>
          </a:p>
        </p:txBody>
      </p:sp>
    </p:spTree>
    <p:extLst>
      <p:ext uri="{BB962C8B-B14F-4D97-AF65-F5344CB8AC3E}">
        <p14:creationId xmlns:p14="http://schemas.microsoft.com/office/powerpoint/2010/main" val="254902798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F5BEADED-EF7C-43AC-836A-D2C0D364AB1F}" type="datetimeFigureOut">
              <a:rPr lang="cs-CZ" smtClean="0"/>
              <a:t>18.03.2023</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9AC87AD5-E5D9-4E4E-B1A4-1B124BADAD3C}" type="slidenum">
              <a:rPr lang="cs-CZ" smtClean="0"/>
              <a:t>‹#›</a:t>
            </a:fld>
            <a:endParaRPr lang="cs-CZ"/>
          </a:p>
        </p:txBody>
      </p:sp>
    </p:spTree>
    <p:extLst>
      <p:ext uri="{BB962C8B-B14F-4D97-AF65-F5344CB8AC3E}">
        <p14:creationId xmlns:p14="http://schemas.microsoft.com/office/powerpoint/2010/main" val="3127440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BEADED-EF7C-43AC-836A-D2C0D364AB1F}" type="datetimeFigureOut">
              <a:rPr lang="cs-CZ" smtClean="0"/>
              <a:t>18.03.2023</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9AC87AD5-E5D9-4E4E-B1A4-1B124BADAD3C}" type="slidenum">
              <a:rPr lang="cs-CZ" smtClean="0"/>
              <a:t>‹#›</a:t>
            </a:fld>
            <a:endParaRPr lang="cs-CZ"/>
          </a:p>
        </p:txBody>
      </p:sp>
    </p:spTree>
    <p:extLst>
      <p:ext uri="{BB962C8B-B14F-4D97-AF65-F5344CB8AC3E}">
        <p14:creationId xmlns:p14="http://schemas.microsoft.com/office/powerpoint/2010/main" val="1481017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cs-CZ"/>
              <a:t>Kliknutím lze upravit styl.</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a:xfrm>
            <a:off x="765051" y="6375679"/>
            <a:ext cx="1233355" cy="348462"/>
          </a:xfrm>
        </p:spPr>
        <p:txBody>
          <a:bodyPr/>
          <a:lstStyle/>
          <a:p>
            <a:fld id="{F5BEADED-EF7C-43AC-836A-D2C0D364AB1F}" type="datetimeFigureOut">
              <a:rPr lang="cs-CZ" smtClean="0"/>
              <a:t>18.03.2023</a:t>
            </a:fld>
            <a:endParaRPr lang="cs-CZ"/>
          </a:p>
        </p:txBody>
      </p:sp>
      <p:sp>
        <p:nvSpPr>
          <p:cNvPr id="6" name="Footer Placeholder 5"/>
          <p:cNvSpPr>
            <a:spLocks noGrp="1"/>
          </p:cNvSpPr>
          <p:nvPr>
            <p:ph type="ftr" sz="quarter" idx="11"/>
          </p:nvPr>
        </p:nvSpPr>
        <p:spPr>
          <a:xfrm>
            <a:off x="2103620" y="6375679"/>
            <a:ext cx="3482179" cy="345796"/>
          </a:xfrm>
        </p:spPr>
        <p:txBody>
          <a:bodyPr/>
          <a:lstStyle/>
          <a:p>
            <a:endParaRPr lang="cs-CZ"/>
          </a:p>
        </p:txBody>
      </p:sp>
      <p:sp>
        <p:nvSpPr>
          <p:cNvPr id="7" name="Slide Number Placeholder 6"/>
          <p:cNvSpPr>
            <a:spLocks noGrp="1"/>
          </p:cNvSpPr>
          <p:nvPr>
            <p:ph type="sldNum" sz="quarter" idx="12"/>
          </p:nvPr>
        </p:nvSpPr>
        <p:spPr>
          <a:xfrm>
            <a:off x="5691014" y="6375679"/>
            <a:ext cx="1232456" cy="345796"/>
          </a:xfrm>
        </p:spPr>
        <p:txBody>
          <a:bodyPr/>
          <a:lstStyle/>
          <a:p>
            <a:fld id="{9AC87AD5-E5D9-4E4E-B1A4-1B124BADAD3C}" type="slidenum">
              <a:rPr lang="cs-CZ" smtClean="0"/>
              <a:t>‹#›</a:t>
            </a:fld>
            <a:endParaRPr lang="cs-CZ"/>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7969863"/>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cs-CZ"/>
              <a:t>Kliknutím lze upravit styl.</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a:xfrm>
            <a:off x="765950" y="6375679"/>
            <a:ext cx="1232456" cy="348462"/>
          </a:xfrm>
        </p:spPr>
        <p:txBody>
          <a:bodyPr/>
          <a:lstStyle/>
          <a:p>
            <a:fld id="{F5BEADED-EF7C-43AC-836A-D2C0D364AB1F}" type="datetimeFigureOut">
              <a:rPr lang="cs-CZ" smtClean="0"/>
              <a:t>18.03.2023</a:t>
            </a:fld>
            <a:endParaRPr lang="cs-CZ"/>
          </a:p>
        </p:txBody>
      </p:sp>
      <p:sp>
        <p:nvSpPr>
          <p:cNvPr id="6" name="Footer Placeholder 5"/>
          <p:cNvSpPr>
            <a:spLocks noGrp="1"/>
          </p:cNvSpPr>
          <p:nvPr>
            <p:ph type="ftr" sz="quarter" idx="11"/>
          </p:nvPr>
        </p:nvSpPr>
        <p:spPr>
          <a:xfrm>
            <a:off x="2103621" y="6375679"/>
            <a:ext cx="3482178" cy="345796"/>
          </a:xfrm>
        </p:spPr>
        <p:txBody>
          <a:bodyPr/>
          <a:lstStyle/>
          <a:p>
            <a:endParaRPr lang="cs-CZ"/>
          </a:p>
        </p:txBody>
      </p:sp>
      <p:sp>
        <p:nvSpPr>
          <p:cNvPr id="7" name="Slide Number Placeholder 6"/>
          <p:cNvSpPr>
            <a:spLocks noGrp="1"/>
          </p:cNvSpPr>
          <p:nvPr>
            <p:ph type="sldNum" sz="quarter" idx="12"/>
          </p:nvPr>
        </p:nvSpPr>
        <p:spPr>
          <a:xfrm>
            <a:off x="5687568" y="6375679"/>
            <a:ext cx="1234440" cy="345796"/>
          </a:xfrm>
        </p:spPr>
        <p:txBody>
          <a:bodyPr/>
          <a:lstStyle/>
          <a:p>
            <a:fld id="{9AC87AD5-E5D9-4E4E-B1A4-1B124BADAD3C}" type="slidenum">
              <a:rPr lang="cs-CZ" smtClean="0"/>
              <a:t>‹#›</a:t>
            </a:fld>
            <a:endParaRPr lang="cs-CZ"/>
          </a:p>
        </p:txBody>
      </p:sp>
    </p:spTree>
    <p:extLst>
      <p:ext uri="{BB962C8B-B14F-4D97-AF65-F5344CB8AC3E}">
        <p14:creationId xmlns:p14="http://schemas.microsoft.com/office/powerpoint/2010/main" val="1462887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F5BEADED-EF7C-43AC-836A-D2C0D364AB1F}" type="datetimeFigureOut">
              <a:rPr lang="cs-CZ" smtClean="0"/>
              <a:t>18.03.2023</a:t>
            </a:fld>
            <a:endParaRPr lang="cs-CZ"/>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cs-CZ"/>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9AC87AD5-E5D9-4E4E-B1A4-1B124BADAD3C}" type="slidenum">
              <a:rPr lang="cs-CZ" smtClean="0"/>
              <a:t>‹#›</a:t>
            </a:fld>
            <a:endParaRPr lang="cs-CZ"/>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4045694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3.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6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hyperlink" Target="https://cs.wikipedia.org/wiki/Sourozeneck%C3%A1_konstelace#cite_note-4"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hyperlink" Target="https://cs.wikipedia.org/wiki/Odpu%C5%A1t%C4%9Bn%C3%AD"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fontScale="90000"/>
          </a:bodyPr>
          <a:lstStyle/>
          <a:p>
            <a:r>
              <a:rPr lang="cs-CZ" dirty="0"/>
              <a:t>Teorie a metody sociální</a:t>
            </a:r>
            <a:br>
              <a:rPr lang="cs-CZ" dirty="0"/>
            </a:br>
            <a:r>
              <a:rPr lang="cs-CZ" dirty="0"/>
              <a:t>práce</a:t>
            </a:r>
            <a:br>
              <a:rPr lang="cs-CZ" dirty="0"/>
            </a:br>
            <a:r>
              <a:rPr lang="cs-CZ" dirty="0"/>
              <a:t>Úvod – vymezení SP a historie</a:t>
            </a:r>
          </a:p>
        </p:txBody>
      </p:sp>
      <p:sp>
        <p:nvSpPr>
          <p:cNvPr id="3" name="Podnadpis 2"/>
          <p:cNvSpPr>
            <a:spLocks noGrp="1"/>
          </p:cNvSpPr>
          <p:nvPr>
            <p:ph type="subTitle" idx="1"/>
          </p:nvPr>
        </p:nvSpPr>
        <p:spPr/>
        <p:txBody>
          <a:bodyPr/>
          <a:lstStyle/>
          <a:p>
            <a:endParaRPr lang="cs-CZ" dirty="0"/>
          </a:p>
        </p:txBody>
      </p:sp>
    </p:spTree>
    <p:extLst>
      <p:ext uri="{BB962C8B-B14F-4D97-AF65-F5344CB8AC3E}">
        <p14:creationId xmlns:p14="http://schemas.microsoft.com/office/powerpoint/2010/main" val="1185448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Cíl SP coby koncept „sociálního</a:t>
            </a:r>
            <a:br>
              <a:rPr lang="cs-CZ" dirty="0"/>
            </a:br>
            <a:r>
              <a:rPr lang="cs-CZ" dirty="0"/>
              <a:t>fungování“</a:t>
            </a:r>
          </a:p>
        </p:txBody>
      </p:sp>
      <p:sp>
        <p:nvSpPr>
          <p:cNvPr id="3" name="Zástupný symbol pro obsah 2"/>
          <p:cNvSpPr>
            <a:spLocks noGrp="1"/>
          </p:cNvSpPr>
          <p:nvPr>
            <p:ph idx="1"/>
          </p:nvPr>
        </p:nvSpPr>
        <p:spPr/>
        <p:txBody>
          <a:bodyPr>
            <a:normAutofit/>
          </a:bodyPr>
          <a:lstStyle/>
          <a:p>
            <a:pPr marL="0" indent="0">
              <a:buNone/>
            </a:pPr>
            <a:r>
              <a:rPr lang="cs-CZ" dirty="0"/>
              <a:t>• Cílem sociální práce je pomáhat </a:t>
            </a:r>
            <a:r>
              <a:rPr lang="cs-CZ" i="1" dirty="0"/>
              <a:t>jednotlivcům </a:t>
            </a:r>
            <a:r>
              <a:rPr lang="cs-CZ" dirty="0"/>
              <a:t>a </a:t>
            </a:r>
            <a:r>
              <a:rPr lang="cs-CZ" i="1" dirty="0"/>
              <a:t>sociálním systémům </a:t>
            </a:r>
            <a:r>
              <a:rPr lang="cs-CZ" dirty="0"/>
              <a:t>zlepšovat své </a:t>
            </a:r>
            <a:r>
              <a:rPr lang="cs-CZ" b="1" dirty="0"/>
              <a:t>sociální fungování </a:t>
            </a:r>
            <a:r>
              <a:rPr lang="cs-CZ" dirty="0"/>
              <a:t>a měnit sociální podmínky tak, aby chránily tyto jednotlivce a systémy před potížemi ve fungování. </a:t>
            </a:r>
            <a:r>
              <a:rPr lang="cs-CZ" i="1" dirty="0"/>
              <a:t>„</a:t>
            </a:r>
            <a:r>
              <a:rPr lang="cs-CZ" i="1" dirty="0" err="1"/>
              <a:t>Sheafor</a:t>
            </a:r>
            <a:r>
              <a:rPr lang="cs-CZ" i="1" dirty="0"/>
              <a:t>“</a:t>
            </a:r>
          </a:p>
          <a:p>
            <a:r>
              <a:rPr lang="cs-CZ" dirty="0"/>
              <a:t>Cílem sociální práce je podpora sociálního fungování klienta v situaci, kde je taková potřeba buď skupinově, nebo individuálně vyjádřena.</a:t>
            </a:r>
          </a:p>
          <a:p>
            <a:r>
              <a:rPr lang="cs-CZ" dirty="0"/>
              <a:t>Sociální práce se profesionálně zabývá lidskými vztahy v souvislosti s výkonem sociálních rolí (sociální fungování) </a:t>
            </a:r>
            <a:r>
              <a:rPr lang="cs-CZ" i="1" dirty="0"/>
              <a:t>„Navrátil“</a:t>
            </a:r>
            <a:endParaRPr lang="cs-CZ" dirty="0"/>
          </a:p>
        </p:txBody>
      </p:sp>
    </p:spTree>
    <p:extLst>
      <p:ext uri="{BB962C8B-B14F-4D97-AF65-F5344CB8AC3E}">
        <p14:creationId xmlns:p14="http://schemas.microsoft.com/office/powerpoint/2010/main" val="278101977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43BA15-D88D-D249-BED0-EBFAD25182FA}"/>
              </a:ext>
            </a:extLst>
          </p:cNvPr>
          <p:cNvSpPr>
            <a:spLocks noGrp="1"/>
          </p:cNvSpPr>
          <p:nvPr>
            <p:ph type="title"/>
          </p:nvPr>
        </p:nvSpPr>
        <p:spPr/>
        <p:txBody>
          <a:bodyPr/>
          <a:lstStyle/>
          <a:p>
            <a:r>
              <a:rPr lang="cs-CZ" dirty="0" err="1"/>
              <a:t>Maslow</a:t>
            </a:r>
            <a:r>
              <a:rPr lang="cs-CZ" dirty="0"/>
              <a:t> – nemohu přeskočit potřeby </a:t>
            </a:r>
          </a:p>
        </p:txBody>
      </p:sp>
      <p:sp>
        <p:nvSpPr>
          <p:cNvPr id="3" name="Zástupný obsah 2">
            <a:extLst>
              <a:ext uri="{FF2B5EF4-FFF2-40B4-BE49-F238E27FC236}">
                <a16:creationId xmlns:a16="http://schemas.microsoft.com/office/drawing/2014/main" id="{CDF6358E-7451-834C-82DE-A5F73E183A1E}"/>
              </a:ext>
            </a:extLst>
          </p:cNvPr>
          <p:cNvSpPr>
            <a:spLocks noGrp="1"/>
          </p:cNvSpPr>
          <p:nvPr>
            <p:ph idx="1"/>
          </p:nvPr>
        </p:nvSpPr>
        <p:spPr/>
        <p:txBody>
          <a:bodyPr/>
          <a:lstStyle/>
          <a:p>
            <a:endParaRPr lang="cs-CZ"/>
          </a:p>
        </p:txBody>
      </p:sp>
      <p:pic>
        <p:nvPicPr>
          <p:cNvPr id="4" name="Obrázek 3">
            <a:extLst>
              <a:ext uri="{FF2B5EF4-FFF2-40B4-BE49-F238E27FC236}">
                <a16:creationId xmlns:a16="http://schemas.microsoft.com/office/drawing/2014/main" id="{FF077FD7-3D36-7D4B-9A7C-DD3D6945A2E4}"/>
              </a:ext>
            </a:extLst>
          </p:cNvPr>
          <p:cNvPicPr>
            <a:picLocks noChangeAspect="1"/>
          </p:cNvPicPr>
          <p:nvPr/>
        </p:nvPicPr>
        <p:blipFill>
          <a:blip r:embed="rId2"/>
          <a:stretch>
            <a:fillRect/>
          </a:stretch>
        </p:blipFill>
        <p:spPr>
          <a:xfrm>
            <a:off x="2767427" y="1708492"/>
            <a:ext cx="5664709" cy="4784383"/>
          </a:xfrm>
          <a:prstGeom prst="rect">
            <a:avLst/>
          </a:prstGeom>
        </p:spPr>
      </p:pic>
    </p:spTree>
    <p:extLst>
      <p:ext uri="{BB962C8B-B14F-4D97-AF65-F5344CB8AC3E}">
        <p14:creationId xmlns:p14="http://schemas.microsoft.com/office/powerpoint/2010/main" val="333538279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B503CC-3809-224A-8605-93DAC2CFFAAC}"/>
              </a:ext>
            </a:extLst>
          </p:cNvPr>
          <p:cNvSpPr>
            <a:spLocks noGrp="1"/>
          </p:cNvSpPr>
          <p:nvPr>
            <p:ph type="title"/>
          </p:nvPr>
        </p:nvSpPr>
        <p:spPr/>
        <p:txBody>
          <a:bodyPr/>
          <a:lstStyle/>
          <a:p>
            <a:r>
              <a:rPr lang="cs-CZ" dirty="0"/>
              <a:t>Humanistické a existencionální</a:t>
            </a:r>
          </a:p>
        </p:txBody>
      </p:sp>
      <p:sp>
        <p:nvSpPr>
          <p:cNvPr id="3" name="Zástupný obsah 2">
            <a:extLst>
              <a:ext uri="{FF2B5EF4-FFF2-40B4-BE49-F238E27FC236}">
                <a16:creationId xmlns:a16="http://schemas.microsoft.com/office/drawing/2014/main" id="{7E4BE4A1-4238-CA44-9907-BC21CFC6FB5D}"/>
              </a:ext>
            </a:extLst>
          </p:cNvPr>
          <p:cNvSpPr>
            <a:spLocks noGrp="1"/>
          </p:cNvSpPr>
          <p:nvPr>
            <p:ph idx="1"/>
          </p:nvPr>
        </p:nvSpPr>
        <p:spPr/>
        <p:txBody>
          <a:bodyPr/>
          <a:lstStyle/>
          <a:p>
            <a:r>
              <a:rPr lang="cs-CZ" dirty="0" err="1"/>
              <a:t>Heidegger</a:t>
            </a:r>
            <a:r>
              <a:rPr lang="cs-CZ" dirty="0"/>
              <a:t>:</a:t>
            </a:r>
          </a:p>
          <a:p>
            <a:r>
              <a:rPr lang="cs-CZ" dirty="0"/>
              <a:t>Da-</a:t>
            </a:r>
            <a:r>
              <a:rPr lang="cs-CZ" dirty="0" err="1"/>
              <a:t>sein</a:t>
            </a:r>
            <a:r>
              <a:rPr lang="cs-CZ" dirty="0"/>
              <a:t>, </a:t>
            </a:r>
            <a:r>
              <a:rPr lang="cs-CZ" dirty="0" err="1"/>
              <a:t>sein</a:t>
            </a:r>
            <a:r>
              <a:rPr lang="cs-CZ" dirty="0"/>
              <a:t> </a:t>
            </a:r>
            <a:r>
              <a:rPr lang="cs-CZ" dirty="0" err="1"/>
              <a:t>zum</a:t>
            </a:r>
            <a:r>
              <a:rPr lang="cs-CZ" dirty="0"/>
              <a:t> </a:t>
            </a:r>
            <a:r>
              <a:rPr lang="cs-CZ" dirty="0" err="1"/>
              <a:t>Tode</a:t>
            </a:r>
            <a:endParaRPr lang="cs-CZ" dirty="0"/>
          </a:p>
          <a:p>
            <a:r>
              <a:rPr lang="cs-CZ" dirty="0"/>
              <a:t>Da-</a:t>
            </a:r>
            <a:r>
              <a:rPr lang="cs-CZ" dirty="0" err="1"/>
              <a:t>sein</a:t>
            </a:r>
            <a:endParaRPr lang="cs-CZ" dirty="0"/>
          </a:p>
          <a:p>
            <a:r>
              <a:rPr lang="cs-CZ" dirty="0"/>
              <a:t>Svědomí</a:t>
            </a:r>
          </a:p>
          <a:p>
            <a:r>
              <a:rPr lang="cs-CZ" dirty="0"/>
              <a:t>Čas – </a:t>
            </a:r>
            <a:r>
              <a:rPr lang="cs-CZ" dirty="0" err="1"/>
              <a:t>sorge</a:t>
            </a:r>
            <a:r>
              <a:rPr lang="cs-CZ" dirty="0"/>
              <a:t> - obava</a:t>
            </a:r>
          </a:p>
          <a:p>
            <a:r>
              <a:rPr lang="cs-CZ" dirty="0" err="1"/>
              <a:t>Aletheia</a:t>
            </a:r>
            <a:r>
              <a:rPr lang="cs-CZ" dirty="0"/>
              <a:t> – neskrytost – krize jako návrat k sobě</a:t>
            </a:r>
          </a:p>
          <a:p>
            <a:r>
              <a:rPr lang="cs-CZ" dirty="0"/>
              <a:t>Smrt – dává životu smysl</a:t>
            </a:r>
          </a:p>
        </p:txBody>
      </p:sp>
    </p:spTree>
    <p:extLst>
      <p:ext uri="{BB962C8B-B14F-4D97-AF65-F5344CB8AC3E}">
        <p14:creationId xmlns:p14="http://schemas.microsoft.com/office/powerpoint/2010/main" val="222913760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C3287A-CE64-1F4C-B610-E4BC3C938E0E}"/>
              </a:ext>
            </a:extLst>
          </p:cNvPr>
          <p:cNvSpPr>
            <a:spLocks noGrp="1"/>
          </p:cNvSpPr>
          <p:nvPr>
            <p:ph type="title"/>
          </p:nvPr>
        </p:nvSpPr>
        <p:spPr/>
        <p:txBody>
          <a:bodyPr/>
          <a:lstStyle/>
          <a:p>
            <a:r>
              <a:rPr lang="cs-CZ" dirty="0" err="1"/>
              <a:t>Frankl</a:t>
            </a:r>
            <a:r>
              <a:rPr lang="cs-CZ" dirty="0"/>
              <a:t> - logoterapie</a:t>
            </a:r>
          </a:p>
        </p:txBody>
      </p:sp>
      <p:sp>
        <p:nvSpPr>
          <p:cNvPr id="3" name="Zástupný obsah 2">
            <a:extLst>
              <a:ext uri="{FF2B5EF4-FFF2-40B4-BE49-F238E27FC236}">
                <a16:creationId xmlns:a16="http://schemas.microsoft.com/office/drawing/2014/main" id="{549C2C6C-0F68-8F44-A147-A1F1781261AA}"/>
              </a:ext>
            </a:extLst>
          </p:cNvPr>
          <p:cNvSpPr>
            <a:spLocks noGrp="1"/>
          </p:cNvSpPr>
          <p:nvPr>
            <p:ph idx="1"/>
          </p:nvPr>
        </p:nvSpPr>
        <p:spPr/>
        <p:txBody>
          <a:bodyPr/>
          <a:lstStyle/>
          <a:p>
            <a:r>
              <a:rPr lang="cs-CZ" dirty="0" err="1"/>
              <a:t>Frankl</a:t>
            </a:r>
            <a:r>
              <a:rPr lang="cs-CZ" dirty="0"/>
              <a:t> formuloval východiska své existenciální analýzy a metodiky práce s klientem v koncentračním táboře. V současném světě lékaři, terapeuti i sociální pracovníci jsou v narůstající míře konfrontováni u svých klientů s pocitem </a:t>
            </a:r>
            <a:r>
              <a:rPr lang="cs-CZ" dirty="0" err="1"/>
              <a:t>bezsmyslnosti</a:t>
            </a:r>
            <a:r>
              <a:rPr lang="cs-CZ" dirty="0"/>
              <a:t>. Tento pocit označil jako existenciální vakuum.</a:t>
            </a:r>
          </a:p>
          <a:p>
            <a:r>
              <a:rPr lang="cs-CZ" dirty="0"/>
              <a:t>Existenciální frustrace je podle </a:t>
            </a:r>
            <a:r>
              <a:rPr lang="cs-CZ" dirty="0" err="1"/>
              <a:t>Frankla</a:t>
            </a:r>
            <a:r>
              <a:rPr lang="cs-CZ" dirty="0"/>
              <a:t> příčinou či spíše podkladem řady „nemocí doby“. </a:t>
            </a:r>
          </a:p>
          <a:p>
            <a:r>
              <a:rPr lang="cs-CZ" dirty="0"/>
              <a:t>Nedělní neuróza</a:t>
            </a:r>
          </a:p>
        </p:txBody>
      </p:sp>
    </p:spTree>
    <p:extLst>
      <p:ext uri="{BB962C8B-B14F-4D97-AF65-F5344CB8AC3E}">
        <p14:creationId xmlns:p14="http://schemas.microsoft.com/office/powerpoint/2010/main" val="42880510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7535A6-C646-EE46-949D-25B9FAE95730}"/>
              </a:ext>
            </a:extLst>
          </p:cNvPr>
          <p:cNvSpPr>
            <a:spLocks noGrp="1"/>
          </p:cNvSpPr>
          <p:nvPr>
            <p:ph type="title"/>
          </p:nvPr>
        </p:nvSpPr>
        <p:spPr/>
        <p:txBody>
          <a:bodyPr/>
          <a:lstStyle/>
          <a:p>
            <a:r>
              <a:rPr lang="cs-CZ" dirty="0"/>
              <a:t>Svoboda </a:t>
            </a:r>
          </a:p>
        </p:txBody>
      </p:sp>
      <p:sp>
        <p:nvSpPr>
          <p:cNvPr id="3" name="Zástupný obsah 2">
            <a:extLst>
              <a:ext uri="{FF2B5EF4-FFF2-40B4-BE49-F238E27FC236}">
                <a16:creationId xmlns:a16="http://schemas.microsoft.com/office/drawing/2014/main" id="{1BBC453C-908A-A240-B6D4-EC12596185BC}"/>
              </a:ext>
            </a:extLst>
          </p:cNvPr>
          <p:cNvSpPr>
            <a:spLocks noGrp="1"/>
          </p:cNvSpPr>
          <p:nvPr>
            <p:ph idx="1"/>
          </p:nvPr>
        </p:nvSpPr>
        <p:spPr/>
        <p:txBody>
          <a:bodyPr/>
          <a:lstStyle/>
          <a:p>
            <a:r>
              <a:rPr lang="cs-CZ" dirty="0"/>
              <a:t>Existuje „svoboda od“ a „svoboda k“. </a:t>
            </a:r>
          </a:p>
          <a:p>
            <a:r>
              <a:rPr lang="cs-CZ" dirty="0"/>
              <a:t>„Svoboda od“ je vlastně emancipací - osvobození </a:t>
            </a:r>
          </a:p>
          <a:p>
            <a:r>
              <a:rPr lang="cs-CZ" dirty="0"/>
              <a:t>„svoboda k“ je odpovědností – ex-</a:t>
            </a:r>
            <a:r>
              <a:rPr lang="cs-CZ" dirty="0" err="1"/>
              <a:t>sistence</a:t>
            </a:r>
            <a:r>
              <a:rPr lang="cs-CZ" dirty="0"/>
              <a:t> podle </a:t>
            </a:r>
            <a:r>
              <a:rPr lang="cs-CZ" dirty="0" err="1"/>
              <a:t>Heideggera</a:t>
            </a:r>
            <a:r>
              <a:rPr lang="cs-CZ" dirty="0"/>
              <a:t> </a:t>
            </a:r>
          </a:p>
        </p:txBody>
      </p:sp>
    </p:spTree>
    <p:extLst>
      <p:ext uri="{BB962C8B-B14F-4D97-AF65-F5344CB8AC3E}">
        <p14:creationId xmlns:p14="http://schemas.microsoft.com/office/powerpoint/2010/main" val="268710720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B02679-E950-7949-AAE1-151F4A511E63}"/>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85FD2050-5D2C-8E45-8561-5E9A1E5D27D6}"/>
              </a:ext>
            </a:extLst>
          </p:cNvPr>
          <p:cNvSpPr>
            <a:spLocks noGrp="1"/>
          </p:cNvSpPr>
          <p:nvPr>
            <p:ph idx="1"/>
          </p:nvPr>
        </p:nvSpPr>
        <p:spPr/>
        <p:txBody>
          <a:bodyPr/>
          <a:lstStyle/>
          <a:p>
            <a:r>
              <a:rPr lang="cs-CZ" dirty="0"/>
              <a:t>Svoboda může být totiž svobodou vždy pouze vůči nějakému osudu. </a:t>
            </a:r>
          </a:p>
          <a:p>
            <a:r>
              <a:rPr lang="cs-CZ" dirty="0"/>
              <a:t>Osud (tak jako smrt) patří k životu, protože osud dává životu smysl a jedinečnost. </a:t>
            </a:r>
          </a:p>
          <a:p>
            <a:r>
              <a:rPr lang="cs-CZ" dirty="0" err="1"/>
              <a:t>Frankl</a:t>
            </a:r>
            <a:r>
              <a:rPr lang="cs-CZ" dirty="0"/>
              <a:t> myšlenkově vychází z </a:t>
            </a:r>
            <a:r>
              <a:rPr lang="cs-CZ" dirty="0" err="1"/>
              <a:t>Heideggera</a:t>
            </a:r>
            <a:r>
              <a:rPr lang="cs-CZ" dirty="0"/>
              <a:t>, smrt je základním fenoménem nutným k tomu, aby Da-</a:t>
            </a:r>
            <a:r>
              <a:rPr lang="cs-CZ" dirty="0" err="1"/>
              <a:t>sein</a:t>
            </a:r>
            <a:r>
              <a:rPr lang="cs-CZ" dirty="0"/>
              <a:t> bylo samo sebou. </a:t>
            </a:r>
          </a:p>
        </p:txBody>
      </p:sp>
    </p:spTree>
    <p:extLst>
      <p:ext uri="{BB962C8B-B14F-4D97-AF65-F5344CB8AC3E}">
        <p14:creationId xmlns:p14="http://schemas.microsoft.com/office/powerpoint/2010/main" val="244895469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EC4FB541-8596-3C4C-A3E3-6783BF64321E}"/>
              </a:ext>
            </a:extLst>
          </p:cNvPr>
          <p:cNvSpPr>
            <a:spLocks noGrp="1"/>
          </p:cNvSpPr>
          <p:nvPr>
            <p:ph idx="1"/>
          </p:nvPr>
        </p:nvSpPr>
        <p:spPr>
          <a:xfrm>
            <a:off x="838200" y="640080"/>
            <a:ext cx="10515600" cy="5536883"/>
          </a:xfrm>
        </p:spPr>
        <p:txBody>
          <a:bodyPr>
            <a:normAutofit/>
          </a:bodyPr>
          <a:lstStyle/>
          <a:p>
            <a:r>
              <a:rPr lang="cs-CZ" dirty="0"/>
              <a:t>„Otázka po smyslu života“ je podle </a:t>
            </a:r>
            <a:r>
              <a:rPr lang="cs-CZ" dirty="0" err="1"/>
              <a:t>Frankla</a:t>
            </a:r>
            <a:r>
              <a:rPr lang="cs-CZ" dirty="0"/>
              <a:t> specificky lidskou (na rozdíl od Freuda, který otázku po smyslu považoval za známku neurózy). </a:t>
            </a:r>
          </a:p>
          <a:p>
            <a:r>
              <a:rPr lang="cs-CZ" dirty="0"/>
              <a:t>Tyto otázky jsou spíše odrazem lidského bytí jako takového. </a:t>
            </a:r>
          </a:p>
          <a:p>
            <a:r>
              <a:rPr lang="cs-CZ" dirty="0"/>
              <a:t>Jedině člověk (na rozdíl od zvířat) totiž může svou existenci prožívat jako problematickou. </a:t>
            </a:r>
          </a:p>
          <a:p>
            <a:r>
              <a:rPr lang="cs-CZ" dirty="0"/>
              <a:t>Každý člověk má svůj vlastní smysl života, neexistuje jeden pro všechny lidi. Otázky po smyslu života se ovšem otevírají např. v době dospívání, ale mohou se objevit v souvislosti s nějakou osudovou tragédií nebo zážitkem – hraniční situací. </a:t>
            </a:r>
          </a:p>
          <a:p>
            <a:r>
              <a:rPr lang="cs-CZ" dirty="0"/>
              <a:t>Nemáme smysl života, to život nám dává otázky a my odpovídáme. </a:t>
            </a:r>
          </a:p>
        </p:txBody>
      </p:sp>
    </p:spTree>
    <p:extLst>
      <p:ext uri="{BB962C8B-B14F-4D97-AF65-F5344CB8AC3E}">
        <p14:creationId xmlns:p14="http://schemas.microsoft.com/office/powerpoint/2010/main" val="101715865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6CF989-C2C2-C447-A6EB-3D71D17473D2}"/>
              </a:ext>
            </a:extLst>
          </p:cNvPr>
          <p:cNvSpPr>
            <a:spLocks noGrp="1"/>
          </p:cNvSpPr>
          <p:nvPr>
            <p:ph type="title"/>
          </p:nvPr>
        </p:nvSpPr>
        <p:spPr/>
        <p:txBody>
          <a:bodyPr/>
          <a:lstStyle/>
          <a:p>
            <a:r>
              <a:rPr lang="cs-CZ" dirty="0"/>
              <a:t>Slast </a:t>
            </a:r>
          </a:p>
        </p:txBody>
      </p:sp>
      <p:sp>
        <p:nvSpPr>
          <p:cNvPr id="3" name="Zástupný obsah 2">
            <a:extLst>
              <a:ext uri="{FF2B5EF4-FFF2-40B4-BE49-F238E27FC236}">
                <a16:creationId xmlns:a16="http://schemas.microsoft.com/office/drawing/2014/main" id="{53DB3157-375A-7C48-894F-6B49607F3B50}"/>
              </a:ext>
            </a:extLst>
          </p:cNvPr>
          <p:cNvSpPr>
            <a:spLocks noGrp="1"/>
          </p:cNvSpPr>
          <p:nvPr>
            <p:ph idx="1"/>
          </p:nvPr>
        </p:nvSpPr>
        <p:spPr/>
        <p:txBody>
          <a:bodyPr/>
          <a:lstStyle/>
          <a:p>
            <a:r>
              <a:rPr lang="cs-CZ" dirty="0"/>
              <a:t>Dosahování štěstí (slasti) jako smyslu života – zde se </a:t>
            </a:r>
            <a:r>
              <a:rPr lang="cs-CZ" dirty="0" err="1"/>
              <a:t>Frankl</a:t>
            </a:r>
            <a:r>
              <a:rPr lang="cs-CZ" dirty="0"/>
              <a:t> rozchází s psychoanalýzou. </a:t>
            </a:r>
          </a:p>
          <a:p>
            <a:r>
              <a:rPr lang="cs-CZ" dirty="0"/>
              <a:t>Slast sama není vůdčí motivační silou, nýbrž je důsledkem naplnění smyslu. </a:t>
            </a:r>
          </a:p>
          <a:p>
            <a:r>
              <a:rPr lang="cs-CZ" dirty="0"/>
              <a:t>Vychází z filozofie </a:t>
            </a:r>
            <a:r>
              <a:rPr lang="cs-CZ" dirty="0" err="1"/>
              <a:t>Heideggera</a:t>
            </a:r>
            <a:r>
              <a:rPr lang="cs-CZ" dirty="0"/>
              <a:t>, kde naše bytí – Da-</a:t>
            </a:r>
            <a:r>
              <a:rPr lang="cs-CZ" dirty="0" err="1"/>
              <a:t>sein</a:t>
            </a:r>
            <a:r>
              <a:rPr lang="cs-CZ" dirty="0"/>
              <a:t> – je vnitřně puzeno k tomu opravdu být.</a:t>
            </a:r>
          </a:p>
          <a:p>
            <a:r>
              <a:rPr lang="cs-CZ" dirty="0"/>
              <a:t>Slast – pocit štěstí – přichází jako vedlejší produkt</a:t>
            </a:r>
          </a:p>
          <a:p>
            <a:r>
              <a:rPr lang="cs-CZ" dirty="0"/>
              <a:t>Honit se za slastí přináší životní impotenci</a:t>
            </a:r>
          </a:p>
          <a:p>
            <a:endParaRPr lang="cs-CZ" dirty="0"/>
          </a:p>
        </p:txBody>
      </p:sp>
    </p:spTree>
    <p:extLst>
      <p:ext uri="{BB962C8B-B14F-4D97-AF65-F5344CB8AC3E}">
        <p14:creationId xmlns:p14="http://schemas.microsoft.com/office/powerpoint/2010/main" val="5807313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FB459F-A177-034C-A193-928F29D324F8}"/>
              </a:ext>
            </a:extLst>
          </p:cNvPr>
          <p:cNvSpPr>
            <a:spLocks noGrp="1"/>
          </p:cNvSpPr>
          <p:nvPr>
            <p:ph type="title"/>
          </p:nvPr>
        </p:nvSpPr>
        <p:spPr/>
        <p:txBody>
          <a:bodyPr/>
          <a:lstStyle/>
          <a:p>
            <a:r>
              <a:rPr lang="cs-CZ" dirty="0"/>
              <a:t>Hodnoty </a:t>
            </a:r>
          </a:p>
        </p:txBody>
      </p:sp>
      <p:sp>
        <p:nvSpPr>
          <p:cNvPr id="3" name="Zástupný obsah 2">
            <a:extLst>
              <a:ext uri="{FF2B5EF4-FFF2-40B4-BE49-F238E27FC236}">
                <a16:creationId xmlns:a16="http://schemas.microsoft.com/office/drawing/2014/main" id="{A1ED0990-596E-B747-93D6-FD9A7A31BDA9}"/>
              </a:ext>
            </a:extLst>
          </p:cNvPr>
          <p:cNvSpPr>
            <a:spLocks noGrp="1"/>
          </p:cNvSpPr>
          <p:nvPr>
            <p:ph idx="1"/>
          </p:nvPr>
        </p:nvSpPr>
        <p:spPr/>
        <p:txBody>
          <a:bodyPr/>
          <a:lstStyle/>
          <a:p>
            <a:pPr lvl="0"/>
            <a:r>
              <a:rPr lang="cs-CZ" dirty="0"/>
              <a:t>Hodnoty tvůrčí – něco, co člověk vytvoří, tj. práce, díla, čin (umění, věda, pečování, ale i zvládnutí svého života); důležité je, aby ten, kdo vytváří tuto hodnotu, se angažoval.</a:t>
            </a:r>
          </a:p>
          <a:p>
            <a:pPr lvl="0"/>
            <a:r>
              <a:rPr lang="cs-CZ" dirty="0"/>
              <a:t>Hodnoty zážitkové – něco, co je samo o sobě krásné, a to nás obohacuje (četba, poslech hudby, setkání s druhým člověkem), přináší zážitek a obohacuje, angažovanost není až tak potřebná.</a:t>
            </a:r>
          </a:p>
          <a:p>
            <a:r>
              <a:rPr lang="cs-CZ" dirty="0"/>
              <a:t>Hodnoty postojové – vyjadřují to, jak člověk dovede zacházet s utrpením, a to, jak se </a:t>
            </a:r>
          </a:p>
        </p:txBody>
      </p:sp>
    </p:spTree>
    <p:extLst>
      <p:ext uri="{BB962C8B-B14F-4D97-AF65-F5344CB8AC3E}">
        <p14:creationId xmlns:p14="http://schemas.microsoft.com/office/powerpoint/2010/main" val="315420035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28E8DA-4AB5-B24B-9445-730D8A688C9A}"/>
              </a:ext>
            </a:extLst>
          </p:cNvPr>
          <p:cNvSpPr>
            <a:spLocks noGrp="1"/>
          </p:cNvSpPr>
          <p:nvPr>
            <p:ph type="title"/>
          </p:nvPr>
        </p:nvSpPr>
        <p:spPr/>
        <p:txBody>
          <a:bodyPr/>
          <a:lstStyle/>
          <a:p>
            <a:r>
              <a:rPr lang="cs-CZ" dirty="0"/>
              <a:t>Paradoxní intence</a:t>
            </a:r>
          </a:p>
        </p:txBody>
      </p:sp>
      <p:sp>
        <p:nvSpPr>
          <p:cNvPr id="3" name="Zástupný obsah 2">
            <a:extLst>
              <a:ext uri="{FF2B5EF4-FFF2-40B4-BE49-F238E27FC236}">
                <a16:creationId xmlns:a16="http://schemas.microsoft.com/office/drawing/2014/main" id="{3F778C5C-1991-E64D-A4E9-4447EF4D8F6E}"/>
              </a:ext>
            </a:extLst>
          </p:cNvPr>
          <p:cNvSpPr>
            <a:spLocks noGrp="1"/>
          </p:cNvSpPr>
          <p:nvPr>
            <p:ph idx="1"/>
          </p:nvPr>
        </p:nvSpPr>
        <p:spPr/>
        <p:txBody>
          <a:bodyPr/>
          <a:lstStyle/>
          <a:p>
            <a:r>
              <a:rPr lang="cs-CZ" dirty="0"/>
              <a:t>Technika vychází z předpokladu, že člověku nejde o moc nebo slast, ale o uskutečnění smyslu. </a:t>
            </a:r>
          </a:p>
          <a:p>
            <a:r>
              <a:rPr lang="cs-CZ" dirty="0"/>
              <a:t>Podstatou lidské existence je schopnost </a:t>
            </a:r>
            <a:r>
              <a:rPr lang="cs-CZ" dirty="0" err="1"/>
              <a:t>sebetranscendence</a:t>
            </a:r>
            <a:r>
              <a:rPr lang="cs-CZ" dirty="0"/>
              <a:t>, která ale vyžaduje schopnost </a:t>
            </a:r>
            <a:r>
              <a:rPr lang="cs-CZ" dirty="0" err="1"/>
              <a:t>sebedistance</a:t>
            </a:r>
            <a:r>
              <a:rPr lang="cs-CZ" dirty="0"/>
              <a:t>. </a:t>
            </a:r>
          </a:p>
          <a:p>
            <a:r>
              <a:rPr lang="cs-CZ" dirty="0"/>
              <a:t>Principem paradoxní intence je, že se člověk od symptomu distancuje tím, že se mu vysměje – vítá jej, očekává. </a:t>
            </a:r>
          </a:p>
          <a:p>
            <a:r>
              <a:rPr lang="cs-CZ" dirty="0"/>
              <a:t>Humor umožňuje nový náhled, napětí je uvolněno originálním způsobem, následuje osvobozující smích v napjaté situaci. </a:t>
            </a:r>
          </a:p>
        </p:txBody>
      </p:sp>
    </p:spTree>
    <p:extLst>
      <p:ext uri="{BB962C8B-B14F-4D97-AF65-F5344CB8AC3E}">
        <p14:creationId xmlns:p14="http://schemas.microsoft.com/office/powerpoint/2010/main" val="6956369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30D4BB-4352-2F49-B5D5-DB22C3FAE43E}"/>
              </a:ext>
            </a:extLst>
          </p:cNvPr>
          <p:cNvSpPr>
            <a:spLocks noGrp="1"/>
          </p:cNvSpPr>
          <p:nvPr>
            <p:ph type="title"/>
          </p:nvPr>
        </p:nvSpPr>
        <p:spPr/>
        <p:txBody>
          <a:bodyPr/>
          <a:lstStyle/>
          <a:p>
            <a:r>
              <a:rPr lang="cs-CZ" dirty="0" err="1"/>
              <a:t>Dereflexe</a:t>
            </a:r>
            <a:r>
              <a:rPr lang="cs-CZ" dirty="0"/>
              <a:t> </a:t>
            </a:r>
          </a:p>
        </p:txBody>
      </p:sp>
      <p:sp>
        <p:nvSpPr>
          <p:cNvPr id="3" name="Zástupný obsah 2">
            <a:extLst>
              <a:ext uri="{FF2B5EF4-FFF2-40B4-BE49-F238E27FC236}">
                <a16:creationId xmlns:a16="http://schemas.microsoft.com/office/drawing/2014/main" id="{8C842FC2-7435-3146-BA5D-6967FE285DD3}"/>
              </a:ext>
            </a:extLst>
          </p:cNvPr>
          <p:cNvSpPr>
            <a:spLocks noGrp="1"/>
          </p:cNvSpPr>
          <p:nvPr>
            <p:ph idx="1"/>
          </p:nvPr>
        </p:nvSpPr>
        <p:spPr/>
        <p:txBody>
          <a:bodyPr>
            <a:normAutofit/>
          </a:bodyPr>
          <a:lstStyle/>
          <a:p>
            <a:r>
              <a:rPr lang="cs-CZ" dirty="0"/>
              <a:t>Tato technika pracuje na principu „za štěstím nelze jít, štěstí přichází samo jako přidaná hodnota“. </a:t>
            </a:r>
          </a:p>
          <a:p>
            <a:r>
              <a:rPr lang="cs-CZ" dirty="0"/>
              <a:t>Čím více se člověk zaměřuje na cíl, tím více mu cíl uniká. Přehnané usilování plus nadměrné sebepozorování rovná se nadměrné vnitřní rozebírání problému, což vede k duševní blokádě. </a:t>
            </a:r>
          </a:p>
          <a:p>
            <a:r>
              <a:rPr lang="cs-CZ" dirty="0" err="1"/>
              <a:t>Frankl</a:t>
            </a:r>
            <a:r>
              <a:rPr lang="cs-CZ" dirty="0"/>
              <a:t> hovoří o sexuálně-erotickém vzorci, protože tento chybný postoj je nejzřetelněji patrný právě u sexuálních poruch (lze ale vztáhnout i na jiné typy neuróz). </a:t>
            </a:r>
          </a:p>
          <a:p>
            <a:r>
              <a:rPr lang="cs-CZ" dirty="0"/>
              <a:t>Sex jako výkon, místo – sex jako setkání. </a:t>
            </a:r>
          </a:p>
        </p:txBody>
      </p:sp>
    </p:spTree>
    <p:extLst>
      <p:ext uri="{BB962C8B-B14F-4D97-AF65-F5344CB8AC3E}">
        <p14:creationId xmlns:p14="http://schemas.microsoft.com/office/powerpoint/2010/main" val="1060919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Koncept sociálního fungování</a:t>
            </a:r>
          </a:p>
        </p:txBody>
      </p:sp>
      <p:sp>
        <p:nvSpPr>
          <p:cNvPr id="3" name="Zástupný symbol pro obsah 2"/>
          <p:cNvSpPr>
            <a:spLocks noGrp="1"/>
          </p:cNvSpPr>
          <p:nvPr>
            <p:ph idx="1"/>
          </p:nvPr>
        </p:nvSpPr>
        <p:spPr/>
        <p:txBody>
          <a:bodyPr>
            <a:normAutofit/>
          </a:bodyPr>
          <a:lstStyle/>
          <a:p>
            <a:r>
              <a:rPr lang="cs-CZ" dirty="0" err="1"/>
              <a:t>Barlettová</a:t>
            </a:r>
            <a:r>
              <a:rPr lang="cs-CZ" dirty="0"/>
              <a:t> – významná propagátorka </a:t>
            </a:r>
            <a:r>
              <a:rPr lang="cs-CZ" b="1" dirty="0"/>
              <a:t>sociálního fungování </a:t>
            </a:r>
            <a:r>
              <a:rPr lang="cs-CZ" dirty="0"/>
              <a:t>– interakce, které probíhají mezi požadavky prostředí a lidmi:</a:t>
            </a:r>
          </a:p>
          <a:p>
            <a:pPr marL="0" indent="0">
              <a:buNone/>
            </a:pPr>
            <a:r>
              <a:rPr lang="cs-CZ" dirty="0"/>
              <a:t>„Zvládání se týká lidského úsilí řešit situace, které mohou být vnímány jako sociální úkoly, životní situace nebo problémy života. Lidé prožívají tyto životní úkoly primárně jako tlaky ze svého sociálního prostředí. Odsud vycházejí dvě významnější myšlenky: na jedné straně lidské zvládání a na straně druhé požadavky prostředí.</a:t>
            </a:r>
          </a:p>
          <a:p>
            <a:pPr marL="0" indent="0">
              <a:buNone/>
            </a:pPr>
            <a:r>
              <a:rPr lang="cs-CZ" dirty="0"/>
              <a:t>Aby se tyto myšlenky mohly stát součástí jednoho celistvého konceptu, musí být propojeny stejnou dimenzí a tou je koncept sociální interakce (sociálního fungování).“</a:t>
            </a:r>
          </a:p>
        </p:txBody>
      </p:sp>
    </p:spTree>
    <p:extLst>
      <p:ext uri="{BB962C8B-B14F-4D97-AF65-F5344CB8AC3E}">
        <p14:creationId xmlns:p14="http://schemas.microsoft.com/office/powerpoint/2010/main" val="128954401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D64AAB-EF56-7445-A943-7C2A45FC92FB}"/>
              </a:ext>
            </a:extLst>
          </p:cNvPr>
          <p:cNvSpPr>
            <a:spLocks noGrp="1"/>
          </p:cNvSpPr>
          <p:nvPr>
            <p:ph type="title"/>
          </p:nvPr>
        </p:nvSpPr>
        <p:spPr/>
        <p:txBody>
          <a:bodyPr/>
          <a:lstStyle/>
          <a:p>
            <a:r>
              <a:rPr lang="cs-CZ" dirty="0"/>
              <a:t>Přínos pro praxi</a:t>
            </a:r>
          </a:p>
        </p:txBody>
      </p:sp>
      <p:sp>
        <p:nvSpPr>
          <p:cNvPr id="3" name="Zástupný obsah 2">
            <a:extLst>
              <a:ext uri="{FF2B5EF4-FFF2-40B4-BE49-F238E27FC236}">
                <a16:creationId xmlns:a16="http://schemas.microsoft.com/office/drawing/2014/main" id="{F17A481B-B70E-1F4E-BAD7-128078541854}"/>
              </a:ext>
            </a:extLst>
          </p:cNvPr>
          <p:cNvSpPr>
            <a:spLocks noGrp="1"/>
          </p:cNvSpPr>
          <p:nvPr>
            <p:ph idx="1"/>
          </p:nvPr>
        </p:nvSpPr>
        <p:spPr/>
        <p:txBody>
          <a:bodyPr/>
          <a:lstStyle/>
          <a:p>
            <a:r>
              <a:rPr lang="cs-CZ" dirty="0"/>
              <a:t>Práce s lidmi, kteří chtějí až moc změnu</a:t>
            </a:r>
          </a:p>
          <a:p>
            <a:r>
              <a:rPr lang="cs-CZ" dirty="0"/>
              <a:t>Chtění je zablokuje</a:t>
            </a:r>
          </a:p>
          <a:p>
            <a:r>
              <a:rPr lang="cs-CZ" dirty="0"/>
              <a:t>Musíš se snažit</a:t>
            </a:r>
          </a:p>
          <a:p>
            <a:r>
              <a:rPr lang="cs-CZ" dirty="0"/>
              <a:t>Místo stačí se dívat jinam</a:t>
            </a:r>
          </a:p>
        </p:txBody>
      </p:sp>
    </p:spTree>
    <p:extLst>
      <p:ext uri="{BB962C8B-B14F-4D97-AF65-F5344CB8AC3E}">
        <p14:creationId xmlns:p14="http://schemas.microsoft.com/office/powerpoint/2010/main" val="127851059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522182-E449-5948-BA11-5342E916A9E8}"/>
              </a:ext>
            </a:extLst>
          </p:cNvPr>
          <p:cNvSpPr>
            <a:spLocks noGrp="1"/>
          </p:cNvSpPr>
          <p:nvPr>
            <p:ph type="title"/>
          </p:nvPr>
        </p:nvSpPr>
        <p:spPr/>
        <p:txBody>
          <a:bodyPr/>
          <a:lstStyle/>
          <a:p>
            <a:r>
              <a:rPr lang="cs-CZ" dirty="0" err="1"/>
              <a:t>Humanistiské</a:t>
            </a:r>
            <a:r>
              <a:rPr lang="cs-CZ" dirty="0"/>
              <a:t> směry – psyché, duše</a:t>
            </a:r>
          </a:p>
        </p:txBody>
      </p:sp>
      <p:sp>
        <p:nvSpPr>
          <p:cNvPr id="3" name="Zástupný obsah 2">
            <a:extLst>
              <a:ext uri="{FF2B5EF4-FFF2-40B4-BE49-F238E27FC236}">
                <a16:creationId xmlns:a16="http://schemas.microsoft.com/office/drawing/2014/main" id="{2741BFA2-1178-AF40-8DA9-CCDA31DEE293}"/>
              </a:ext>
            </a:extLst>
          </p:cNvPr>
          <p:cNvSpPr>
            <a:spLocks noGrp="1"/>
          </p:cNvSpPr>
          <p:nvPr>
            <p:ph idx="1"/>
          </p:nvPr>
        </p:nvSpPr>
        <p:spPr>
          <a:xfrm>
            <a:off x="8215532" y="2011679"/>
            <a:ext cx="3138268" cy="4165283"/>
          </a:xfrm>
        </p:spPr>
        <p:txBody>
          <a:bodyPr/>
          <a:lstStyle/>
          <a:p>
            <a:r>
              <a:rPr lang="cs-CZ"/>
              <a:t>Berne - hry</a:t>
            </a:r>
          </a:p>
          <a:p>
            <a:r>
              <a:rPr lang="cs-CZ" dirty="0" err="1"/>
              <a:t>Rogers</a:t>
            </a:r>
            <a:r>
              <a:rPr lang="cs-CZ" dirty="0"/>
              <a:t> – mám potenciál změny</a:t>
            </a:r>
          </a:p>
          <a:p>
            <a:r>
              <a:rPr lang="cs-CZ" dirty="0"/>
              <a:t>Osobnost je stále v procesu změny</a:t>
            </a:r>
          </a:p>
          <a:p>
            <a:r>
              <a:rPr lang="cs-CZ" dirty="0" err="1"/>
              <a:t>Harris</a:t>
            </a:r>
            <a:endParaRPr lang="cs-CZ" dirty="0"/>
          </a:p>
        </p:txBody>
      </p:sp>
      <p:pic>
        <p:nvPicPr>
          <p:cNvPr id="5" name="Zástupný obsah 3">
            <a:extLst>
              <a:ext uri="{FF2B5EF4-FFF2-40B4-BE49-F238E27FC236}">
                <a16:creationId xmlns:a16="http://schemas.microsoft.com/office/drawing/2014/main" id="{04818891-AE1E-FE45-916B-7849BFAEB869}"/>
              </a:ext>
            </a:extLst>
          </p:cNvPr>
          <p:cNvPicPr>
            <a:picLocks noChangeAspect="1"/>
          </p:cNvPicPr>
          <p:nvPr/>
        </p:nvPicPr>
        <p:blipFill>
          <a:blip r:embed="rId2"/>
          <a:stretch>
            <a:fillRect/>
          </a:stretch>
        </p:blipFill>
        <p:spPr>
          <a:xfrm>
            <a:off x="204185" y="1433891"/>
            <a:ext cx="4139124" cy="4725486"/>
          </a:xfrm>
          <a:prstGeom prst="rect">
            <a:avLst/>
          </a:prstGeom>
        </p:spPr>
      </p:pic>
      <p:pic>
        <p:nvPicPr>
          <p:cNvPr id="6" name="Obrázek 5">
            <a:extLst>
              <a:ext uri="{FF2B5EF4-FFF2-40B4-BE49-F238E27FC236}">
                <a16:creationId xmlns:a16="http://schemas.microsoft.com/office/drawing/2014/main" id="{71B928C3-7674-074F-9188-B401F47C4B99}"/>
              </a:ext>
            </a:extLst>
          </p:cNvPr>
          <p:cNvPicPr>
            <a:picLocks noChangeAspect="1"/>
          </p:cNvPicPr>
          <p:nvPr/>
        </p:nvPicPr>
        <p:blipFill>
          <a:blip r:embed="rId3"/>
          <a:stretch>
            <a:fillRect/>
          </a:stretch>
        </p:blipFill>
        <p:spPr>
          <a:xfrm>
            <a:off x="4343309" y="1690688"/>
            <a:ext cx="3605322" cy="3890352"/>
          </a:xfrm>
          <a:prstGeom prst="rect">
            <a:avLst/>
          </a:prstGeom>
        </p:spPr>
      </p:pic>
    </p:spTree>
    <p:extLst>
      <p:ext uri="{BB962C8B-B14F-4D97-AF65-F5344CB8AC3E}">
        <p14:creationId xmlns:p14="http://schemas.microsoft.com/office/powerpoint/2010/main" val="203205809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7A954D-29F2-0C4F-8767-96835F0C6D6C}"/>
              </a:ext>
            </a:extLst>
          </p:cNvPr>
          <p:cNvSpPr>
            <a:spLocks noGrp="1"/>
          </p:cNvSpPr>
          <p:nvPr>
            <p:ph type="title"/>
          </p:nvPr>
        </p:nvSpPr>
        <p:spPr/>
        <p:txBody>
          <a:bodyPr/>
          <a:lstStyle/>
          <a:p>
            <a:r>
              <a:rPr lang="cs-CZ" dirty="0"/>
              <a:t>Existencionální – vůle po smyslu</a:t>
            </a:r>
          </a:p>
        </p:txBody>
      </p:sp>
      <p:sp>
        <p:nvSpPr>
          <p:cNvPr id="3" name="Zástupný obsah 2">
            <a:extLst>
              <a:ext uri="{FF2B5EF4-FFF2-40B4-BE49-F238E27FC236}">
                <a16:creationId xmlns:a16="http://schemas.microsoft.com/office/drawing/2014/main" id="{5AD92F82-3E41-4D44-ADE1-C63A999DD0CF}"/>
              </a:ext>
            </a:extLst>
          </p:cNvPr>
          <p:cNvSpPr>
            <a:spLocks noGrp="1"/>
          </p:cNvSpPr>
          <p:nvPr>
            <p:ph idx="1"/>
          </p:nvPr>
        </p:nvSpPr>
        <p:spPr/>
        <p:txBody>
          <a:bodyPr/>
          <a:lstStyle/>
          <a:p>
            <a:pPr lvl="0"/>
            <a:r>
              <a:rPr lang="cs-CZ" dirty="0"/>
              <a:t>Hodnoty tvůrčí – něco, co člověk vytvoří, tj. práce, díla, čin (umění, věda, pečování, ale i zvládnutí svého života); důležité je, aby ten, kdo vytváří tuto hodnotu, se angažoval.</a:t>
            </a:r>
          </a:p>
          <a:p>
            <a:pPr lvl="0"/>
            <a:r>
              <a:rPr lang="cs-CZ" dirty="0"/>
              <a:t>Hodnoty zážitkové – něco, co je samo o sobě krásné, a to nás obohacuje (četba, poslech hudby, setkání s druhým člověkem), přináší zážitek a obohacuje, angažovanost není až tak potřebná.</a:t>
            </a:r>
          </a:p>
          <a:p>
            <a:r>
              <a:rPr lang="cs-CZ"/>
              <a:t>Hodnoty postojové – vyjadřují to, jak člověk dovede zacházet s utrpením, a to, jak se</a:t>
            </a:r>
            <a:endParaRPr lang="cs-CZ" dirty="0"/>
          </a:p>
        </p:txBody>
      </p:sp>
    </p:spTree>
    <p:extLst>
      <p:ext uri="{BB962C8B-B14F-4D97-AF65-F5344CB8AC3E}">
        <p14:creationId xmlns:p14="http://schemas.microsoft.com/office/powerpoint/2010/main" val="251093735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4">
            <a:extLst>
              <a:ext uri="{FF2B5EF4-FFF2-40B4-BE49-F238E27FC236}">
                <a16:creationId xmlns:a16="http://schemas.microsoft.com/office/drawing/2014/main" id="{84DCA6D3-6B53-5243-D561-17643AF89BB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2" name="Nadpis 1">
            <a:extLst>
              <a:ext uri="{FF2B5EF4-FFF2-40B4-BE49-F238E27FC236}">
                <a16:creationId xmlns:a16="http://schemas.microsoft.com/office/drawing/2014/main" id="{6358C8AD-B8A2-574F-88B6-66A05A7461F9}"/>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cs-CZ" sz="5200">
                <a:solidFill>
                  <a:srgbClr val="FFFFFF"/>
                </a:solidFill>
              </a:rPr>
              <a:t>Kritická teorie a ty ostatní</a:t>
            </a:r>
          </a:p>
        </p:txBody>
      </p:sp>
      <p:sp>
        <p:nvSpPr>
          <p:cNvPr id="3" name="Podnadpis 2">
            <a:extLst>
              <a:ext uri="{FF2B5EF4-FFF2-40B4-BE49-F238E27FC236}">
                <a16:creationId xmlns:a16="http://schemas.microsoft.com/office/drawing/2014/main" id="{4A83F330-90B1-E840-BFC7-AB56BE10941B}"/>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cs-CZ">
              <a:solidFill>
                <a:srgbClr val="FFFFFF"/>
              </a:solidFill>
            </a:endParaRPr>
          </a:p>
        </p:txBody>
      </p:sp>
    </p:spTree>
    <p:extLst>
      <p:ext uri="{BB962C8B-B14F-4D97-AF65-F5344CB8AC3E}">
        <p14:creationId xmlns:p14="http://schemas.microsoft.com/office/powerpoint/2010/main" val="397498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Fáze soc. práce</a:t>
            </a:r>
          </a:p>
        </p:txBody>
      </p:sp>
      <p:sp>
        <p:nvSpPr>
          <p:cNvPr id="3" name="Zástupný symbol pro obsah 2"/>
          <p:cNvSpPr>
            <a:spLocks noGrp="1"/>
          </p:cNvSpPr>
          <p:nvPr>
            <p:ph sz="quarter" idx="1"/>
          </p:nvPr>
        </p:nvSpPr>
        <p:spPr/>
        <p:txBody>
          <a:bodyPr/>
          <a:lstStyle/>
          <a:p>
            <a:r>
              <a:rPr lang="cs-CZ" dirty="0"/>
              <a:t>Sběr informací</a:t>
            </a:r>
          </a:p>
          <a:p>
            <a:r>
              <a:rPr lang="cs-CZ" dirty="0"/>
              <a:t>Třídění informací</a:t>
            </a:r>
          </a:p>
          <a:p>
            <a:r>
              <a:rPr lang="cs-CZ" dirty="0"/>
              <a:t>Sociální diagnóza</a:t>
            </a:r>
          </a:p>
          <a:p>
            <a:r>
              <a:rPr lang="cs-CZ" dirty="0"/>
              <a:t>Provedení potřebných zásahů</a:t>
            </a:r>
          </a:p>
        </p:txBody>
      </p:sp>
    </p:spTree>
    <p:extLst>
      <p:ext uri="{BB962C8B-B14F-4D97-AF65-F5344CB8AC3E}">
        <p14:creationId xmlns:p14="http://schemas.microsoft.com/office/powerpoint/2010/main" val="246338049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6834" y="1153572"/>
            <a:ext cx="3200400" cy="4461163"/>
          </a:xfrm>
        </p:spPr>
        <p:txBody>
          <a:bodyPr>
            <a:normAutofit fontScale="90000"/>
          </a:bodyPr>
          <a:lstStyle/>
          <a:p>
            <a:r>
              <a:rPr lang="cs-CZ">
                <a:solidFill>
                  <a:srgbClr val="FFFFFF"/>
                </a:solidFill>
              </a:rPr>
              <a:t>Kritická sociální práce – snaha o vyvážení práv a povinností</a:t>
            </a:r>
          </a:p>
        </p:txBody>
      </p:sp>
      <p:sp>
        <p:nvSpPr>
          <p:cNvPr id="3" name="Zástupný symbol pro obsah 2"/>
          <p:cNvSpPr>
            <a:spLocks noGrp="1"/>
          </p:cNvSpPr>
          <p:nvPr>
            <p:ph sz="quarter" idx="1"/>
          </p:nvPr>
        </p:nvSpPr>
        <p:spPr>
          <a:xfrm>
            <a:off x="4447308" y="591344"/>
            <a:ext cx="6906491" cy="5585619"/>
          </a:xfrm>
        </p:spPr>
        <p:txBody>
          <a:bodyPr anchor="ctr">
            <a:normAutofit/>
          </a:bodyPr>
          <a:lstStyle/>
          <a:p>
            <a:r>
              <a:rPr lang="cs-CZ" dirty="0"/>
              <a:t>Jan </a:t>
            </a:r>
            <a:r>
              <a:rPr lang="cs-CZ" dirty="0" err="1"/>
              <a:t>Fook</a:t>
            </a:r>
            <a:endParaRPr lang="cs-CZ" dirty="0"/>
          </a:p>
          <a:p>
            <a:r>
              <a:rPr lang="cs-CZ" dirty="0"/>
              <a:t>Nástroj pro analýzu informací</a:t>
            </a:r>
          </a:p>
          <a:p>
            <a:r>
              <a:rPr lang="cs-CZ" dirty="0"/>
              <a:t>Jedním z cílů je odstranění sociální nespravedlnosti bez vytvoření nové sociální nespravedlnosti – příkladem jsou dopady fašismu a komunismu – jedna nespravedlnost vytvořila novou nespravedlnost</a:t>
            </a:r>
          </a:p>
          <a:p>
            <a:r>
              <a:rPr lang="cs-CZ" dirty="0"/>
              <a:t>Oprese v systémech – lidé bez domova, domovy </a:t>
            </a:r>
            <a:r>
              <a:rPr lang="cs-CZ"/>
              <a:t>pro seniory</a:t>
            </a:r>
            <a:endParaRPr lang="cs-CZ" dirty="0"/>
          </a:p>
        </p:txBody>
      </p:sp>
    </p:spTree>
    <p:extLst>
      <p:ext uri="{BB962C8B-B14F-4D97-AF65-F5344CB8AC3E}">
        <p14:creationId xmlns:p14="http://schemas.microsoft.com/office/powerpoint/2010/main" val="65598024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p:cNvSpPr>
          <p:nvPr>
            <p:ph type="title"/>
          </p:nvPr>
        </p:nvSpPr>
        <p:spPr>
          <a:prstGeom prst="rect">
            <a:avLst/>
          </a:prstGeom>
        </p:spPr>
        <p:txBody>
          <a:bodyPr/>
          <a:lstStyle/>
          <a:p>
            <a:r>
              <a:t>Proces dekonstrukce</a:t>
            </a:r>
          </a:p>
        </p:txBody>
      </p:sp>
      <p:sp>
        <p:nvSpPr>
          <p:cNvPr id="145" name="Shape 145"/>
          <p:cNvSpPr>
            <a:spLocks noGrp="1"/>
          </p:cNvSpPr>
          <p:nvPr>
            <p:ph sz="quarter" idx="1"/>
          </p:nvPr>
        </p:nvSpPr>
        <p:spPr>
          <a:prstGeom prst="rect">
            <a:avLst/>
          </a:prstGeom>
        </p:spPr>
        <p:txBody>
          <a:bodyPr>
            <a:normAutofit lnSpcReduction="10000"/>
          </a:bodyPr>
          <a:lstStyle/>
          <a:p>
            <a:pPr marL="514350" indent="-514350">
              <a:lnSpc>
                <a:spcPct val="80000"/>
              </a:lnSpc>
              <a:spcBef>
                <a:spcPts val="600"/>
              </a:spcBef>
              <a:buFontTx/>
              <a:buAutoNum type="arabicPeriod"/>
              <a:defRPr sz="2900"/>
            </a:pPr>
            <a:r>
              <a:rPr dirty="0" err="1">
                <a:latin typeface="Times New Roman" pitchFamily="18" charset="0"/>
                <a:cs typeface="Times New Roman" pitchFamily="18" charset="0"/>
              </a:rPr>
              <a:t>Jaké</a:t>
            </a:r>
            <a:r>
              <a:rPr dirty="0">
                <a:latin typeface="Times New Roman" pitchFamily="18" charset="0"/>
                <a:cs typeface="Times New Roman" pitchFamily="18" charset="0"/>
              </a:rPr>
              <a:t> je </a:t>
            </a:r>
            <a:r>
              <a:rPr dirty="0" err="1">
                <a:latin typeface="Times New Roman" pitchFamily="18" charset="0"/>
                <a:cs typeface="Times New Roman" pitchFamily="18" charset="0"/>
              </a:rPr>
              <a:t>hlavní</a:t>
            </a:r>
            <a:r>
              <a:rPr dirty="0">
                <a:latin typeface="Times New Roman" pitchFamily="18" charset="0"/>
                <a:cs typeface="Times New Roman" pitchFamily="18" charset="0"/>
              </a:rPr>
              <a:t> </a:t>
            </a:r>
            <a:r>
              <a:rPr dirty="0" err="1">
                <a:latin typeface="Times New Roman" pitchFamily="18" charset="0"/>
                <a:cs typeface="Times New Roman" pitchFamily="18" charset="0"/>
              </a:rPr>
              <a:t>téma</a:t>
            </a:r>
            <a:r>
              <a:rPr dirty="0">
                <a:latin typeface="Times New Roman" pitchFamily="18" charset="0"/>
                <a:cs typeface="Times New Roman" pitchFamily="18" charset="0"/>
              </a:rPr>
              <a:t>- </a:t>
            </a:r>
            <a:r>
              <a:rPr dirty="0" err="1">
                <a:latin typeface="Times New Roman" pitchFamily="18" charset="0"/>
                <a:cs typeface="Times New Roman" pitchFamily="18" charset="0"/>
              </a:rPr>
              <a:t>témata</a:t>
            </a:r>
            <a:r>
              <a:rPr dirty="0">
                <a:latin typeface="Times New Roman" pitchFamily="18" charset="0"/>
                <a:cs typeface="Times New Roman" pitchFamily="18" charset="0"/>
              </a:rPr>
              <a:t>?</a:t>
            </a:r>
          </a:p>
          <a:p>
            <a:pPr marL="514350" indent="-514350">
              <a:lnSpc>
                <a:spcPct val="80000"/>
              </a:lnSpc>
              <a:spcBef>
                <a:spcPts val="600"/>
              </a:spcBef>
              <a:buFontTx/>
              <a:buAutoNum type="arabicPeriod"/>
              <a:defRPr sz="2900"/>
            </a:pPr>
            <a:r>
              <a:rPr dirty="0" err="1">
                <a:latin typeface="Times New Roman" pitchFamily="18" charset="0"/>
                <a:cs typeface="Times New Roman" pitchFamily="18" charset="0"/>
              </a:rPr>
              <a:t>Kdo</a:t>
            </a:r>
            <a:r>
              <a:rPr dirty="0">
                <a:latin typeface="Times New Roman" pitchFamily="18" charset="0"/>
                <a:cs typeface="Times New Roman" pitchFamily="18" charset="0"/>
              </a:rPr>
              <a:t> </a:t>
            </a:r>
            <a:r>
              <a:rPr dirty="0" err="1">
                <a:latin typeface="Times New Roman" pitchFamily="18" charset="0"/>
                <a:cs typeface="Times New Roman" pitchFamily="18" charset="0"/>
              </a:rPr>
              <a:t>jsou</a:t>
            </a:r>
            <a:r>
              <a:rPr dirty="0">
                <a:latin typeface="Times New Roman" pitchFamily="18" charset="0"/>
                <a:cs typeface="Times New Roman" pitchFamily="18" charset="0"/>
              </a:rPr>
              <a:t> </a:t>
            </a:r>
            <a:r>
              <a:rPr dirty="0" err="1">
                <a:latin typeface="Times New Roman" pitchFamily="18" charset="0"/>
                <a:cs typeface="Times New Roman" pitchFamily="18" charset="0"/>
              </a:rPr>
              <a:t>hlavní</a:t>
            </a:r>
            <a:r>
              <a:rPr dirty="0">
                <a:latin typeface="Times New Roman" pitchFamily="18" charset="0"/>
                <a:cs typeface="Times New Roman" pitchFamily="18" charset="0"/>
              </a:rPr>
              <a:t> </a:t>
            </a:r>
            <a:r>
              <a:rPr dirty="0" err="1">
                <a:latin typeface="Times New Roman" pitchFamily="18" charset="0"/>
                <a:cs typeface="Times New Roman" pitchFamily="18" charset="0"/>
              </a:rPr>
              <a:t>účastníci</a:t>
            </a:r>
            <a:r>
              <a:rPr dirty="0">
                <a:latin typeface="Times New Roman" pitchFamily="18" charset="0"/>
                <a:cs typeface="Times New Roman" pitchFamily="18" charset="0"/>
              </a:rPr>
              <a:t> – </a:t>
            </a:r>
            <a:r>
              <a:rPr dirty="0" err="1">
                <a:latin typeface="Times New Roman" pitchFamily="18" charset="0"/>
                <a:cs typeface="Times New Roman" pitchFamily="18" charset="0"/>
              </a:rPr>
              <a:t>jednotlivec</a:t>
            </a:r>
            <a:r>
              <a:rPr dirty="0">
                <a:latin typeface="Times New Roman" pitchFamily="18" charset="0"/>
                <a:cs typeface="Times New Roman" pitchFamily="18" charset="0"/>
              </a:rPr>
              <a:t>, </a:t>
            </a:r>
            <a:r>
              <a:rPr dirty="0" err="1">
                <a:latin typeface="Times New Roman" pitchFamily="18" charset="0"/>
                <a:cs typeface="Times New Roman" pitchFamily="18" charset="0"/>
              </a:rPr>
              <a:t>skupina</a:t>
            </a:r>
            <a:r>
              <a:rPr dirty="0">
                <a:latin typeface="Times New Roman" pitchFamily="18" charset="0"/>
                <a:cs typeface="Times New Roman" pitchFamily="18" charset="0"/>
              </a:rPr>
              <a:t>, </a:t>
            </a:r>
            <a:r>
              <a:rPr dirty="0" err="1">
                <a:latin typeface="Times New Roman" pitchFamily="18" charset="0"/>
                <a:cs typeface="Times New Roman" pitchFamily="18" charset="0"/>
              </a:rPr>
              <a:t>komunita</a:t>
            </a:r>
            <a:r>
              <a:rPr dirty="0">
                <a:latin typeface="Times New Roman" pitchFamily="18" charset="0"/>
                <a:cs typeface="Times New Roman" pitchFamily="18" charset="0"/>
              </a:rPr>
              <a:t>?</a:t>
            </a:r>
          </a:p>
          <a:p>
            <a:pPr marL="514350" indent="-514350">
              <a:lnSpc>
                <a:spcPct val="80000"/>
              </a:lnSpc>
              <a:spcBef>
                <a:spcPts val="600"/>
              </a:spcBef>
              <a:buFontTx/>
              <a:buAutoNum type="arabicPeriod"/>
              <a:defRPr sz="2900"/>
            </a:pPr>
            <a:r>
              <a:rPr dirty="0">
                <a:latin typeface="Times New Roman" pitchFamily="18" charset="0"/>
                <a:cs typeface="Times New Roman" pitchFamily="18" charset="0"/>
              </a:rPr>
              <a:t>Z </a:t>
            </a:r>
            <a:r>
              <a:rPr dirty="0" err="1">
                <a:latin typeface="Times New Roman" pitchFamily="18" charset="0"/>
                <a:cs typeface="Times New Roman" pitchFamily="18" charset="0"/>
              </a:rPr>
              <a:t>jaké</a:t>
            </a:r>
            <a:r>
              <a:rPr dirty="0">
                <a:latin typeface="Times New Roman" pitchFamily="18" charset="0"/>
                <a:cs typeface="Times New Roman" pitchFamily="18" charset="0"/>
              </a:rPr>
              <a:t> </a:t>
            </a:r>
            <a:r>
              <a:rPr dirty="0" err="1">
                <a:latin typeface="Times New Roman" pitchFamily="18" charset="0"/>
                <a:cs typeface="Times New Roman" pitchFamily="18" charset="0"/>
              </a:rPr>
              <a:t>pohledu</a:t>
            </a:r>
            <a:r>
              <a:rPr dirty="0">
                <a:latin typeface="Times New Roman" pitchFamily="18" charset="0"/>
                <a:cs typeface="Times New Roman" pitchFamily="18" charset="0"/>
              </a:rPr>
              <a:t> </a:t>
            </a:r>
            <a:r>
              <a:rPr dirty="0" err="1">
                <a:latin typeface="Times New Roman" pitchFamily="18" charset="0"/>
                <a:cs typeface="Times New Roman" pitchFamily="18" charset="0"/>
              </a:rPr>
              <a:t>prezentují</a:t>
            </a:r>
            <a:r>
              <a:rPr dirty="0">
                <a:latin typeface="Times New Roman" pitchFamily="18" charset="0"/>
                <a:cs typeface="Times New Roman" pitchFamily="18" charset="0"/>
              </a:rPr>
              <a:t>, co </a:t>
            </a:r>
            <a:r>
              <a:rPr dirty="0" err="1">
                <a:latin typeface="Times New Roman" pitchFamily="18" charset="0"/>
                <a:cs typeface="Times New Roman" pitchFamily="18" charset="0"/>
              </a:rPr>
              <a:t>chybí</a:t>
            </a:r>
            <a:r>
              <a:rPr dirty="0">
                <a:latin typeface="Times New Roman" pitchFamily="18" charset="0"/>
                <a:cs typeface="Times New Roman" pitchFamily="18" charset="0"/>
              </a:rPr>
              <a:t>?</a:t>
            </a:r>
          </a:p>
          <a:p>
            <a:pPr marL="514350" indent="-514350">
              <a:lnSpc>
                <a:spcPct val="80000"/>
              </a:lnSpc>
              <a:spcBef>
                <a:spcPts val="600"/>
              </a:spcBef>
              <a:buFontTx/>
              <a:buAutoNum type="arabicPeriod"/>
              <a:defRPr sz="2900"/>
            </a:pPr>
            <a:r>
              <a:rPr dirty="0" err="1">
                <a:latin typeface="Times New Roman" pitchFamily="18" charset="0"/>
                <a:cs typeface="Times New Roman" pitchFamily="18" charset="0"/>
              </a:rPr>
              <a:t>Rozdílnost</a:t>
            </a:r>
            <a:r>
              <a:rPr dirty="0">
                <a:latin typeface="Times New Roman" pitchFamily="18" charset="0"/>
                <a:cs typeface="Times New Roman" pitchFamily="18" charset="0"/>
              </a:rPr>
              <a:t> </a:t>
            </a:r>
            <a:r>
              <a:rPr dirty="0" err="1">
                <a:latin typeface="Times New Roman" pitchFamily="18" charset="0"/>
                <a:cs typeface="Times New Roman" pitchFamily="18" charset="0"/>
              </a:rPr>
              <a:t>pohledu</a:t>
            </a:r>
            <a:r>
              <a:rPr dirty="0">
                <a:latin typeface="Times New Roman" pitchFamily="18" charset="0"/>
                <a:cs typeface="Times New Roman" pitchFamily="18" charset="0"/>
              </a:rPr>
              <a:t> </a:t>
            </a:r>
            <a:r>
              <a:rPr dirty="0" err="1">
                <a:latin typeface="Times New Roman" pitchFamily="18" charset="0"/>
                <a:cs typeface="Times New Roman" pitchFamily="18" charset="0"/>
              </a:rPr>
              <a:t>jednotlivých</a:t>
            </a:r>
            <a:r>
              <a:rPr dirty="0">
                <a:latin typeface="Times New Roman" pitchFamily="18" charset="0"/>
                <a:cs typeface="Times New Roman" pitchFamily="18" charset="0"/>
              </a:rPr>
              <a:t> </a:t>
            </a:r>
            <a:r>
              <a:rPr dirty="0" err="1">
                <a:latin typeface="Times New Roman" pitchFamily="18" charset="0"/>
                <a:cs typeface="Times New Roman" pitchFamily="18" charset="0"/>
              </a:rPr>
              <a:t>účastníků</a:t>
            </a:r>
            <a:endParaRPr dirty="0">
              <a:latin typeface="Times New Roman" pitchFamily="18" charset="0"/>
              <a:cs typeface="Times New Roman" pitchFamily="18" charset="0"/>
            </a:endParaRPr>
          </a:p>
          <a:p>
            <a:pPr marL="514350" indent="-514350">
              <a:lnSpc>
                <a:spcPct val="80000"/>
              </a:lnSpc>
              <a:spcBef>
                <a:spcPts val="600"/>
              </a:spcBef>
              <a:buFontTx/>
              <a:buAutoNum type="arabicPeriod"/>
              <a:defRPr sz="2900"/>
            </a:pPr>
            <a:r>
              <a:rPr dirty="0" err="1">
                <a:latin typeface="Times New Roman" pitchFamily="18" charset="0"/>
                <a:cs typeface="Times New Roman" pitchFamily="18" charset="0"/>
              </a:rPr>
              <a:t>Jaké</a:t>
            </a:r>
            <a:r>
              <a:rPr dirty="0">
                <a:latin typeface="Times New Roman" pitchFamily="18" charset="0"/>
                <a:cs typeface="Times New Roman" pitchFamily="18" charset="0"/>
              </a:rPr>
              <a:t> </a:t>
            </a:r>
            <a:r>
              <a:rPr dirty="0" err="1">
                <a:latin typeface="Times New Roman" pitchFamily="18" charset="0"/>
                <a:cs typeface="Times New Roman" pitchFamily="18" charset="0"/>
              </a:rPr>
              <a:t>mají</a:t>
            </a:r>
            <a:r>
              <a:rPr dirty="0">
                <a:latin typeface="Times New Roman" pitchFamily="18" charset="0"/>
                <a:cs typeface="Times New Roman" pitchFamily="18" charset="0"/>
              </a:rPr>
              <a:t> </a:t>
            </a:r>
            <a:r>
              <a:rPr dirty="0" err="1">
                <a:latin typeface="Times New Roman" pitchFamily="18" charset="0"/>
                <a:cs typeface="Times New Roman" pitchFamily="18" charset="0"/>
              </a:rPr>
              <a:t>znalosti</a:t>
            </a:r>
            <a:r>
              <a:rPr dirty="0">
                <a:latin typeface="Times New Roman" pitchFamily="18" charset="0"/>
                <a:cs typeface="Times New Roman" pitchFamily="18" charset="0"/>
              </a:rPr>
              <a:t> a </a:t>
            </a:r>
            <a:r>
              <a:rPr dirty="0" err="1">
                <a:latin typeface="Times New Roman" pitchFamily="18" charset="0"/>
                <a:cs typeface="Times New Roman" pitchFamily="18" charset="0"/>
              </a:rPr>
              <a:t>zkušenosti</a:t>
            </a:r>
            <a:r>
              <a:rPr dirty="0">
                <a:latin typeface="Times New Roman" pitchFamily="18" charset="0"/>
                <a:cs typeface="Times New Roman" pitchFamily="18" charset="0"/>
              </a:rPr>
              <a:t>? (</a:t>
            </a:r>
            <a:r>
              <a:rPr dirty="0" err="1">
                <a:latin typeface="Times New Roman" pitchFamily="18" charset="0"/>
                <a:cs typeface="Times New Roman" pitchFamily="18" charset="0"/>
              </a:rPr>
              <a:t>teorie</a:t>
            </a:r>
            <a:r>
              <a:rPr dirty="0">
                <a:latin typeface="Times New Roman" pitchFamily="18" charset="0"/>
                <a:cs typeface="Times New Roman" pitchFamily="18" charset="0"/>
              </a:rPr>
              <a:t>, </a:t>
            </a:r>
            <a:r>
              <a:rPr dirty="0" err="1">
                <a:latin typeface="Times New Roman" pitchFamily="18" charset="0"/>
                <a:cs typeface="Times New Roman" pitchFamily="18" charset="0"/>
              </a:rPr>
              <a:t>systémy</a:t>
            </a:r>
            <a:r>
              <a:rPr dirty="0">
                <a:latin typeface="Times New Roman" pitchFamily="18" charset="0"/>
                <a:cs typeface="Times New Roman" pitchFamily="18" charset="0"/>
              </a:rPr>
              <a:t>, </a:t>
            </a:r>
            <a:r>
              <a:rPr dirty="0" err="1">
                <a:latin typeface="Times New Roman" pitchFamily="18" charset="0"/>
                <a:cs typeface="Times New Roman" pitchFamily="18" charset="0"/>
              </a:rPr>
              <a:t>paradigmata</a:t>
            </a:r>
            <a:r>
              <a:rPr dirty="0">
                <a:latin typeface="Times New Roman" pitchFamily="18" charset="0"/>
                <a:cs typeface="Times New Roman" pitchFamily="18" charset="0"/>
              </a:rPr>
              <a:t>, </a:t>
            </a:r>
            <a:r>
              <a:rPr dirty="0" err="1">
                <a:latin typeface="Times New Roman" pitchFamily="18" charset="0"/>
                <a:cs typeface="Times New Roman" pitchFamily="18" charset="0"/>
              </a:rPr>
              <a:t>kulturu</a:t>
            </a:r>
            <a:r>
              <a:rPr dirty="0">
                <a:latin typeface="Times New Roman" pitchFamily="18" charset="0"/>
                <a:cs typeface="Times New Roman" pitchFamily="18" charset="0"/>
              </a:rPr>
              <a:t>, </a:t>
            </a:r>
            <a:r>
              <a:rPr dirty="0" err="1">
                <a:latin typeface="Times New Roman" pitchFamily="18" charset="0"/>
                <a:cs typeface="Times New Roman" pitchFamily="18" charset="0"/>
              </a:rPr>
              <a:t>pohlaví</a:t>
            </a:r>
            <a:r>
              <a:rPr dirty="0">
                <a:latin typeface="Times New Roman" pitchFamily="18" charset="0"/>
                <a:cs typeface="Times New Roman" pitchFamily="18" charset="0"/>
              </a:rPr>
              <a:t>, </a:t>
            </a:r>
            <a:r>
              <a:rPr dirty="0" err="1">
                <a:latin typeface="Times New Roman" pitchFamily="18" charset="0"/>
                <a:cs typeface="Times New Roman" pitchFamily="18" charset="0"/>
              </a:rPr>
              <a:t>mocenské</a:t>
            </a:r>
            <a:r>
              <a:rPr dirty="0">
                <a:latin typeface="Times New Roman" pitchFamily="18" charset="0"/>
                <a:cs typeface="Times New Roman" pitchFamily="18" charset="0"/>
              </a:rPr>
              <a:t> </a:t>
            </a:r>
            <a:r>
              <a:rPr dirty="0" err="1">
                <a:latin typeface="Times New Roman" pitchFamily="18" charset="0"/>
                <a:cs typeface="Times New Roman" pitchFamily="18" charset="0"/>
              </a:rPr>
              <a:t>hry</a:t>
            </a:r>
            <a:r>
              <a:rPr dirty="0">
                <a:latin typeface="Times New Roman" pitchFamily="18" charset="0"/>
                <a:cs typeface="Times New Roman" pitchFamily="18" charset="0"/>
              </a:rPr>
              <a:t>)</a:t>
            </a:r>
          </a:p>
          <a:p>
            <a:pPr marL="514350" indent="-514350">
              <a:lnSpc>
                <a:spcPct val="80000"/>
              </a:lnSpc>
              <a:spcBef>
                <a:spcPts val="600"/>
              </a:spcBef>
              <a:buFontTx/>
              <a:buAutoNum type="arabicPeriod"/>
              <a:defRPr sz="2900"/>
            </a:pPr>
            <a:r>
              <a:rPr dirty="0" err="1">
                <a:latin typeface="Times New Roman" pitchFamily="18" charset="0"/>
                <a:cs typeface="Times New Roman" pitchFamily="18" charset="0"/>
              </a:rPr>
              <a:t>Jaký</a:t>
            </a:r>
            <a:r>
              <a:rPr dirty="0">
                <a:latin typeface="Times New Roman" pitchFamily="18" charset="0"/>
                <a:cs typeface="Times New Roman" pitchFamily="18" charset="0"/>
              </a:rPr>
              <a:t> </a:t>
            </a:r>
            <a:r>
              <a:rPr dirty="0" err="1">
                <a:latin typeface="Times New Roman" pitchFamily="18" charset="0"/>
                <a:cs typeface="Times New Roman" pitchFamily="18" charset="0"/>
              </a:rPr>
              <a:t>používají</a:t>
            </a:r>
            <a:r>
              <a:rPr dirty="0">
                <a:latin typeface="Times New Roman" pitchFamily="18" charset="0"/>
                <a:cs typeface="Times New Roman" pitchFamily="18" charset="0"/>
              </a:rPr>
              <a:t> </a:t>
            </a:r>
            <a:r>
              <a:rPr dirty="0" err="1">
                <a:latin typeface="Times New Roman" pitchFamily="18" charset="0"/>
                <a:cs typeface="Times New Roman" pitchFamily="18" charset="0"/>
              </a:rPr>
              <a:t>jazyk</a:t>
            </a:r>
            <a:r>
              <a:rPr dirty="0">
                <a:latin typeface="Times New Roman" pitchFamily="18" charset="0"/>
                <a:cs typeface="Times New Roman" pitchFamily="18" charset="0"/>
              </a:rPr>
              <a:t>, </a:t>
            </a:r>
            <a:r>
              <a:rPr dirty="0" err="1">
                <a:latin typeface="Times New Roman" pitchFamily="18" charset="0"/>
                <a:cs typeface="Times New Roman" pitchFamily="18" charset="0"/>
              </a:rPr>
              <a:t>rozumění</a:t>
            </a:r>
            <a:r>
              <a:rPr dirty="0">
                <a:latin typeface="Times New Roman" pitchFamily="18" charset="0"/>
                <a:cs typeface="Times New Roman" pitchFamily="18" charset="0"/>
              </a:rPr>
              <a:t> </a:t>
            </a:r>
            <a:r>
              <a:rPr dirty="0" err="1">
                <a:latin typeface="Times New Roman" pitchFamily="18" charset="0"/>
                <a:cs typeface="Times New Roman" pitchFamily="18" charset="0"/>
              </a:rPr>
              <a:t>pojmům</a:t>
            </a:r>
            <a:endParaRPr dirty="0">
              <a:latin typeface="Times New Roman" pitchFamily="18" charset="0"/>
              <a:cs typeface="Times New Roman" pitchFamily="18" charset="0"/>
            </a:endParaRPr>
          </a:p>
          <a:p>
            <a:pPr marL="514350" indent="-514350">
              <a:lnSpc>
                <a:spcPct val="80000"/>
              </a:lnSpc>
              <a:spcBef>
                <a:spcPts val="600"/>
              </a:spcBef>
              <a:buFontTx/>
              <a:buAutoNum type="arabicPeriod"/>
              <a:defRPr sz="2900"/>
            </a:pPr>
            <a:r>
              <a:rPr dirty="0" err="1">
                <a:latin typeface="Times New Roman" pitchFamily="18" charset="0"/>
                <a:cs typeface="Times New Roman" pitchFamily="18" charset="0"/>
              </a:rPr>
              <a:t>Mezery</a:t>
            </a:r>
            <a:r>
              <a:rPr dirty="0">
                <a:latin typeface="Times New Roman" pitchFamily="18" charset="0"/>
                <a:cs typeface="Times New Roman" pitchFamily="18" charset="0"/>
              </a:rPr>
              <a:t>, </a:t>
            </a:r>
            <a:r>
              <a:rPr dirty="0" err="1">
                <a:latin typeface="Times New Roman" pitchFamily="18" charset="0"/>
                <a:cs typeface="Times New Roman" pitchFamily="18" charset="0"/>
              </a:rPr>
              <a:t>předsudky</a:t>
            </a:r>
            <a:r>
              <a:rPr dirty="0">
                <a:latin typeface="Times New Roman" pitchFamily="18" charset="0"/>
                <a:cs typeface="Times New Roman" pitchFamily="18" charset="0"/>
              </a:rPr>
              <a:t> v </a:t>
            </a:r>
            <a:r>
              <a:rPr dirty="0" err="1">
                <a:latin typeface="Times New Roman" pitchFamily="18" charset="0"/>
                <a:cs typeface="Times New Roman" pitchFamily="18" charset="0"/>
              </a:rPr>
              <a:t>popisu</a:t>
            </a:r>
            <a:r>
              <a:rPr dirty="0">
                <a:latin typeface="Times New Roman" pitchFamily="18" charset="0"/>
                <a:cs typeface="Times New Roman" pitchFamily="18" charset="0"/>
              </a:rPr>
              <a:t>, co se </a:t>
            </a:r>
            <a:r>
              <a:rPr dirty="0" err="1">
                <a:latin typeface="Times New Roman" pitchFamily="18" charset="0"/>
                <a:cs typeface="Times New Roman" pitchFamily="18" charset="0"/>
              </a:rPr>
              <a:t>očekává</a:t>
            </a:r>
            <a:r>
              <a:rPr dirty="0">
                <a:latin typeface="Times New Roman" pitchFamily="18" charset="0"/>
                <a:cs typeface="Times New Roman" pitchFamily="18" charset="0"/>
              </a:rPr>
              <a:t> </a:t>
            </a:r>
            <a:r>
              <a:rPr dirty="0" err="1">
                <a:latin typeface="Times New Roman" pitchFamily="18" charset="0"/>
                <a:cs typeface="Times New Roman" pitchFamily="18" charset="0"/>
              </a:rPr>
              <a:t>že</a:t>
            </a:r>
            <a:r>
              <a:rPr dirty="0">
                <a:latin typeface="Times New Roman" pitchFamily="18" charset="0"/>
                <a:cs typeface="Times New Roman" pitchFamily="18" charset="0"/>
              </a:rPr>
              <a:t> </a:t>
            </a:r>
            <a:r>
              <a:rPr dirty="0" err="1">
                <a:latin typeface="Times New Roman" pitchFamily="18" charset="0"/>
                <a:cs typeface="Times New Roman" pitchFamily="18" charset="0"/>
              </a:rPr>
              <a:t>získanou</a:t>
            </a:r>
            <a:r>
              <a:rPr dirty="0">
                <a:latin typeface="Times New Roman" pitchFamily="18" charset="0"/>
                <a:cs typeface="Times New Roman" pitchFamily="18" charset="0"/>
              </a:rPr>
              <a:t>. </a:t>
            </a:r>
            <a:endParaRPr lang="cs-CZ" dirty="0">
              <a:latin typeface="Times New Roman" pitchFamily="18" charset="0"/>
              <a:cs typeface="Times New Roman" pitchFamily="18" charset="0"/>
            </a:endParaRPr>
          </a:p>
          <a:p>
            <a:pPr marL="514350" indent="-514350">
              <a:lnSpc>
                <a:spcPct val="80000"/>
              </a:lnSpc>
              <a:spcBef>
                <a:spcPts val="600"/>
              </a:spcBef>
              <a:buFontTx/>
              <a:buAutoNum type="arabicPeriod"/>
              <a:defRPr sz="2900"/>
            </a:pPr>
            <a:r>
              <a:rPr lang="cs-CZ" dirty="0">
                <a:latin typeface="Times New Roman" pitchFamily="18" charset="0"/>
                <a:cs typeface="Times New Roman" pitchFamily="18" charset="0"/>
              </a:rPr>
              <a:t>Časová osa – aspoň jednu generaci zpátky</a:t>
            </a:r>
            <a:endParaRPr dirty="0">
              <a:latin typeface="Times New Roman" pitchFamily="18" charset="0"/>
              <a:cs typeface="Times New Roman" pitchFamily="18" charset="0"/>
            </a:endParaRPr>
          </a:p>
        </p:txBody>
      </p:sp>
    </p:spTree>
    <p:extLst>
      <p:ext uri="{BB962C8B-B14F-4D97-AF65-F5344CB8AC3E}">
        <p14:creationId xmlns:p14="http://schemas.microsoft.com/office/powerpoint/2010/main" val="3412907264"/>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p:cNvSpPr>
          <p:nvPr>
            <p:ph type="title"/>
          </p:nvPr>
        </p:nvSpPr>
        <p:spPr>
          <a:prstGeom prst="rect">
            <a:avLst/>
          </a:prstGeom>
        </p:spPr>
        <p:txBody>
          <a:bodyPr/>
          <a:lstStyle/>
          <a:p>
            <a:r>
              <a:t>rekonstrukce</a:t>
            </a:r>
          </a:p>
        </p:txBody>
      </p:sp>
      <p:sp>
        <p:nvSpPr>
          <p:cNvPr id="148" name="Shape 148"/>
          <p:cNvSpPr>
            <a:spLocks noGrp="1"/>
          </p:cNvSpPr>
          <p:nvPr>
            <p:ph sz="quarter" idx="1"/>
          </p:nvPr>
        </p:nvSpPr>
        <p:spPr>
          <a:prstGeom prst="rect">
            <a:avLst/>
          </a:prstGeom>
        </p:spPr>
        <p:txBody>
          <a:bodyPr>
            <a:normAutofit/>
          </a:bodyPr>
          <a:lstStyle/>
          <a:p>
            <a:r>
              <a:rPr sz="2400" dirty="0" err="1">
                <a:latin typeface="Times New Roman" pitchFamily="18" charset="0"/>
                <a:cs typeface="Times New Roman" pitchFamily="18" charset="0"/>
              </a:rPr>
              <a:t>Pojmenováni</a:t>
            </a:r>
            <a:r>
              <a:rPr sz="2400" dirty="0">
                <a:latin typeface="Times New Roman" pitchFamily="18" charset="0"/>
                <a:cs typeface="Times New Roman" pitchFamily="18" charset="0"/>
              </a:rPr>
              <a:t> </a:t>
            </a:r>
            <a:r>
              <a:rPr sz="2400" dirty="0" err="1">
                <a:latin typeface="Times New Roman" pitchFamily="18" charset="0"/>
                <a:cs typeface="Times New Roman" pitchFamily="18" charset="0"/>
              </a:rPr>
              <a:t>skrytých</a:t>
            </a:r>
            <a:r>
              <a:rPr sz="2400" dirty="0">
                <a:latin typeface="Times New Roman" pitchFamily="18" charset="0"/>
                <a:cs typeface="Times New Roman" pitchFamily="18" charset="0"/>
              </a:rPr>
              <a:t> a </a:t>
            </a:r>
            <a:r>
              <a:rPr sz="2400" dirty="0" err="1">
                <a:latin typeface="Times New Roman" pitchFamily="18" charset="0"/>
                <a:cs typeface="Times New Roman" pitchFamily="18" charset="0"/>
              </a:rPr>
              <a:t>nových</a:t>
            </a:r>
            <a:r>
              <a:rPr sz="2400" dirty="0">
                <a:latin typeface="Times New Roman" pitchFamily="18" charset="0"/>
                <a:cs typeface="Times New Roman" pitchFamily="18" charset="0"/>
              </a:rPr>
              <a:t> </a:t>
            </a:r>
            <a:r>
              <a:rPr sz="2400" dirty="0" err="1">
                <a:latin typeface="Times New Roman" pitchFamily="18" charset="0"/>
                <a:cs typeface="Times New Roman" pitchFamily="18" charset="0"/>
              </a:rPr>
              <a:t>částí</a:t>
            </a:r>
            <a:r>
              <a:rPr sz="2400" dirty="0">
                <a:latin typeface="Times New Roman" pitchFamily="18" charset="0"/>
                <a:cs typeface="Times New Roman" pitchFamily="18" charset="0"/>
              </a:rPr>
              <a:t>, </a:t>
            </a:r>
            <a:r>
              <a:rPr sz="2400" dirty="0" err="1">
                <a:latin typeface="Times New Roman" pitchFamily="18" charset="0"/>
                <a:cs typeface="Times New Roman" pitchFamily="18" charset="0"/>
              </a:rPr>
              <a:t>nám</a:t>
            </a:r>
            <a:r>
              <a:rPr sz="2400" dirty="0">
                <a:latin typeface="Times New Roman" pitchFamily="18" charset="0"/>
                <a:cs typeface="Times New Roman" pitchFamily="18" charset="0"/>
              </a:rPr>
              <a:t> </a:t>
            </a:r>
            <a:r>
              <a:rPr sz="2400" dirty="0" err="1">
                <a:latin typeface="Times New Roman" pitchFamily="18" charset="0"/>
                <a:cs typeface="Times New Roman" pitchFamily="18" charset="0"/>
              </a:rPr>
              <a:t>umožňuje</a:t>
            </a:r>
            <a:r>
              <a:rPr sz="2400" dirty="0">
                <a:latin typeface="Times New Roman" pitchFamily="18" charset="0"/>
                <a:cs typeface="Times New Roman" pitchFamily="18" charset="0"/>
              </a:rPr>
              <a:t> </a:t>
            </a:r>
            <a:r>
              <a:rPr sz="2400" dirty="0" err="1">
                <a:latin typeface="Times New Roman" pitchFamily="18" charset="0"/>
                <a:cs typeface="Times New Roman" pitchFamily="18" charset="0"/>
              </a:rPr>
              <a:t>novou</a:t>
            </a:r>
            <a:r>
              <a:rPr sz="2400" dirty="0">
                <a:latin typeface="Times New Roman" pitchFamily="18" charset="0"/>
                <a:cs typeface="Times New Roman" pitchFamily="18" charset="0"/>
              </a:rPr>
              <a:t> </a:t>
            </a:r>
            <a:r>
              <a:rPr sz="2400" dirty="0" err="1">
                <a:latin typeface="Times New Roman" pitchFamily="18" charset="0"/>
                <a:cs typeface="Times New Roman" pitchFamily="18" charset="0"/>
              </a:rPr>
              <a:t>konstrukci</a:t>
            </a:r>
            <a:r>
              <a:rPr sz="2400" dirty="0">
                <a:latin typeface="Times New Roman" pitchFamily="18" charset="0"/>
                <a:cs typeface="Times New Roman" pitchFamily="18" charset="0"/>
              </a:rPr>
              <a:t>.</a:t>
            </a:r>
          </a:p>
          <a:p>
            <a:r>
              <a:rPr sz="2400" dirty="0" err="1">
                <a:latin typeface="Times New Roman" pitchFamily="18" charset="0"/>
                <a:cs typeface="Times New Roman" pitchFamily="18" charset="0"/>
              </a:rPr>
              <a:t>Využít</a:t>
            </a:r>
            <a:r>
              <a:rPr sz="2400" dirty="0">
                <a:latin typeface="Times New Roman" pitchFamily="18" charset="0"/>
                <a:cs typeface="Times New Roman" pitchFamily="18" charset="0"/>
              </a:rPr>
              <a:t> </a:t>
            </a:r>
            <a:r>
              <a:rPr sz="2400" dirty="0" err="1">
                <a:latin typeface="Times New Roman" pitchFamily="18" charset="0"/>
                <a:cs typeface="Times New Roman" pitchFamily="18" charset="0"/>
              </a:rPr>
              <a:t>nových</a:t>
            </a:r>
            <a:r>
              <a:rPr sz="2400" dirty="0">
                <a:latin typeface="Times New Roman" pitchFamily="18" charset="0"/>
                <a:cs typeface="Times New Roman" pitchFamily="18" charset="0"/>
              </a:rPr>
              <a:t> </a:t>
            </a:r>
            <a:r>
              <a:rPr sz="2400" dirty="0" err="1">
                <a:latin typeface="Times New Roman" pitchFamily="18" charset="0"/>
                <a:cs typeface="Times New Roman" pitchFamily="18" charset="0"/>
              </a:rPr>
              <a:t>pojmenování</a:t>
            </a:r>
            <a:r>
              <a:rPr sz="2400" dirty="0">
                <a:latin typeface="Times New Roman" pitchFamily="18" charset="0"/>
                <a:cs typeface="Times New Roman" pitchFamily="18" charset="0"/>
              </a:rPr>
              <a:t>, </a:t>
            </a:r>
            <a:r>
              <a:rPr sz="2400" dirty="0" err="1">
                <a:latin typeface="Times New Roman" pitchFamily="18" charset="0"/>
                <a:cs typeface="Times New Roman" pitchFamily="18" charset="0"/>
              </a:rPr>
              <a:t>frází</a:t>
            </a:r>
            <a:r>
              <a:rPr sz="2400" dirty="0">
                <a:latin typeface="Times New Roman" pitchFamily="18" charset="0"/>
                <a:cs typeface="Times New Roman" pitchFamily="18" charset="0"/>
              </a:rPr>
              <a:t>, </a:t>
            </a:r>
          </a:p>
          <a:p>
            <a:r>
              <a:rPr sz="2400" dirty="0" err="1">
                <a:latin typeface="Times New Roman" pitchFamily="18" charset="0"/>
                <a:cs typeface="Times New Roman" pitchFamily="18" charset="0"/>
              </a:rPr>
              <a:t>Tvorba</a:t>
            </a:r>
            <a:r>
              <a:rPr sz="2400" dirty="0">
                <a:latin typeface="Times New Roman" pitchFamily="18" charset="0"/>
                <a:cs typeface="Times New Roman" pitchFamily="18" charset="0"/>
              </a:rPr>
              <a:t> </a:t>
            </a:r>
            <a:r>
              <a:rPr sz="2400" dirty="0" err="1">
                <a:latin typeface="Times New Roman" pitchFamily="18" charset="0"/>
                <a:cs typeface="Times New Roman" pitchFamily="18" charset="0"/>
              </a:rPr>
              <a:t>nových</a:t>
            </a:r>
            <a:r>
              <a:rPr sz="2400" dirty="0">
                <a:latin typeface="Times New Roman" pitchFamily="18" charset="0"/>
                <a:cs typeface="Times New Roman" pitchFamily="18" charset="0"/>
              </a:rPr>
              <a:t> </a:t>
            </a:r>
            <a:r>
              <a:rPr sz="2400" dirty="0" err="1">
                <a:latin typeface="Times New Roman" pitchFamily="18" charset="0"/>
                <a:cs typeface="Times New Roman" pitchFamily="18" charset="0"/>
              </a:rPr>
              <a:t>kategorií</a:t>
            </a:r>
            <a:endParaRPr sz="2400" dirty="0">
              <a:latin typeface="Times New Roman" pitchFamily="18" charset="0"/>
              <a:cs typeface="Times New Roman" pitchFamily="18" charset="0"/>
            </a:endParaRPr>
          </a:p>
          <a:p>
            <a:r>
              <a:rPr sz="2400" dirty="0" err="1">
                <a:latin typeface="Times New Roman" pitchFamily="18" charset="0"/>
                <a:cs typeface="Times New Roman" pitchFamily="18" charset="0"/>
              </a:rPr>
              <a:t>Nové</a:t>
            </a:r>
            <a:r>
              <a:rPr sz="2400" dirty="0">
                <a:latin typeface="Times New Roman" pitchFamily="18" charset="0"/>
                <a:cs typeface="Times New Roman" pitchFamily="18" charset="0"/>
              </a:rPr>
              <a:t> </a:t>
            </a:r>
            <a:r>
              <a:rPr sz="2400" dirty="0" err="1">
                <a:latin typeface="Times New Roman" pitchFamily="18" charset="0"/>
                <a:cs typeface="Times New Roman" pitchFamily="18" charset="0"/>
              </a:rPr>
              <a:t>praktické</a:t>
            </a:r>
            <a:r>
              <a:rPr sz="2400" dirty="0">
                <a:latin typeface="Times New Roman" pitchFamily="18" charset="0"/>
                <a:cs typeface="Times New Roman" pitchFamily="18" charset="0"/>
              </a:rPr>
              <a:t> </a:t>
            </a:r>
            <a:r>
              <a:rPr sz="2400" dirty="0" err="1">
                <a:latin typeface="Times New Roman" pitchFamily="18" charset="0"/>
                <a:cs typeface="Times New Roman" pitchFamily="18" charset="0"/>
              </a:rPr>
              <a:t>modely</a:t>
            </a:r>
            <a:endParaRPr sz="2400" dirty="0">
              <a:latin typeface="Times New Roman" pitchFamily="18" charset="0"/>
              <a:cs typeface="Times New Roman" pitchFamily="18" charset="0"/>
            </a:endParaRPr>
          </a:p>
          <a:p>
            <a:r>
              <a:rPr sz="2400" dirty="0" err="1">
                <a:latin typeface="Times New Roman" pitchFamily="18" charset="0"/>
                <a:cs typeface="Times New Roman" pitchFamily="18" charset="0"/>
              </a:rPr>
              <a:t>Vytváření</a:t>
            </a:r>
            <a:r>
              <a:rPr sz="2400" dirty="0">
                <a:latin typeface="Times New Roman" pitchFamily="18" charset="0"/>
                <a:cs typeface="Times New Roman" pitchFamily="18" charset="0"/>
              </a:rPr>
              <a:t> </a:t>
            </a:r>
            <a:r>
              <a:rPr sz="2400" dirty="0" err="1">
                <a:latin typeface="Times New Roman" pitchFamily="18" charset="0"/>
                <a:cs typeface="Times New Roman" pitchFamily="18" charset="0"/>
              </a:rPr>
              <a:t>nové</a:t>
            </a:r>
            <a:r>
              <a:rPr sz="2400" dirty="0">
                <a:latin typeface="Times New Roman" pitchFamily="18" charset="0"/>
                <a:cs typeface="Times New Roman" pitchFamily="18" charset="0"/>
              </a:rPr>
              <a:t> </a:t>
            </a:r>
            <a:r>
              <a:rPr sz="2400" dirty="0" err="1">
                <a:latin typeface="Times New Roman" pitchFamily="18" charset="0"/>
                <a:cs typeface="Times New Roman" pitchFamily="18" charset="0"/>
              </a:rPr>
              <a:t>struktury</a:t>
            </a:r>
            <a:r>
              <a:rPr sz="2400" dirty="0">
                <a:latin typeface="Times New Roman" pitchFamily="18" charset="0"/>
                <a:cs typeface="Times New Roman" pitchFamily="18" charset="0"/>
              </a:rPr>
              <a:t> </a:t>
            </a:r>
            <a:r>
              <a:rPr sz="2400" dirty="0" err="1">
                <a:latin typeface="Times New Roman" pitchFamily="18" charset="0"/>
                <a:cs typeface="Times New Roman" pitchFamily="18" charset="0"/>
              </a:rPr>
              <a:t>nebo</a:t>
            </a:r>
            <a:r>
              <a:rPr sz="2400" dirty="0">
                <a:latin typeface="Times New Roman" pitchFamily="18" charset="0"/>
                <a:cs typeface="Times New Roman" pitchFamily="18" charset="0"/>
              </a:rPr>
              <a:t> </a:t>
            </a:r>
            <a:r>
              <a:rPr sz="2400" dirty="0" err="1">
                <a:latin typeface="Times New Roman" pitchFamily="18" charset="0"/>
                <a:cs typeface="Times New Roman" pitchFamily="18" charset="0"/>
              </a:rPr>
              <a:t>procesů</a:t>
            </a:r>
            <a:r>
              <a:rPr sz="2400" dirty="0">
                <a:latin typeface="Times New Roman" pitchFamily="18" charset="0"/>
                <a:cs typeface="Times New Roman" pitchFamily="18" charset="0"/>
              </a:rPr>
              <a:t>, </a:t>
            </a:r>
            <a:r>
              <a:rPr sz="2400" dirty="0" err="1">
                <a:latin typeface="Times New Roman" pitchFamily="18" charset="0"/>
                <a:cs typeface="Times New Roman" pitchFamily="18" charset="0"/>
              </a:rPr>
              <a:t>kultury</a:t>
            </a:r>
            <a:r>
              <a:rPr sz="2400" dirty="0">
                <a:latin typeface="Times New Roman" pitchFamily="18" charset="0"/>
                <a:cs typeface="Times New Roman" pitchFamily="18" charset="0"/>
              </a:rPr>
              <a:t> </a:t>
            </a:r>
            <a:r>
              <a:rPr sz="2400" dirty="0" err="1">
                <a:latin typeface="Times New Roman" pitchFamily="18" charset="0"/>
                <a:cs typeface="Times New Roman" pitchFamily="18" charset="0"/>
              </a:rPr>
              <a:t>nebo</a:t>
            </a:r>
            <a:r>
              <a:rPr sz="2400" dirty="0">
                <a:latin typeface="Times New Roman" pitchFamily="18" charset="0"/>
                <a:cs typeface="Times New Roman" pitchFamily="18" charset="0"/>
              </a:rPr>
              <a:t> </a:t>
            </a:r>
            <a:r>
              <a:rPr sz="2400" dirty="0" err="1">
                <a:latin typeface="Times New Roman" pitchFamily="18" charset="0"/>
                <a:cs typeface="Times New Roman" pitchFamily="18" charset="0"/>
              </a:rPr>
              <a:t>klimatu</a:t>
            </a:r>
            <a:r>
              <a:rPr sz="2400" dirty="0">
                <a:latin typeface="Times New Roman" pitchFamily="18" charset="0"/>
                <a:cs typeface="Times New Roman" pitchFamily="18" charset="0"/>
              </a:rPr>
              <a:t> </a:t>
            </a:r>
            <a:r>
              <a:rPr sz="2400" dirty="0" err="1">
                <a:latin typeface="Times New Roman" pitchFamily="18" charset="0"/>
                <a:cs typeface="Times New Roman" pitchFamily="18" charset="0"/>
              </a:rPr>
              <a:t>diskurzu</a:t>
            </a:r>
            <a:r>
              <a:rPr sz="2400" dirty="0">
                <a:latin typeface="Times New Roman" pitchFamily="18" charset="0"/>
                <a:cs typeface="Times New Roman" pitchFamily="18" charset="0"/>
              </a:rPr>
              <a:t> </a:t>
            </a:r>
            <a:r>
              <a:rPr sz="2400" dirty="0" err="1">
                <a:latin typeface="Times New Roman" pitchFamily="18" charset="0"/>
                <a:cs typeface="Times New Roman" pitchFamily="18" charset="0"/>
              </a:rPr>
              <a:t>rozvoje</a:t>
            </a:r>
            <a:r>
              <a:rPr sz="2400" dirty="0">
                <a:latin typeface="Times New Roman" pitchFamily="18" charset="0"/>
                <a:cs typeface="Times New Roman" pitchFamily="18" charset="0"/>
              </a:rPr>
              <a:t> a </a:t>
            </a:r>
            <a:r>
              <a:rPr sz="2400" dirty="0" err="1">
                <a:latin typeface="Times New Roman" pitchFamily="18" charset="0"/>
                <a:cs typeface="Times New Roman" pitchFamily="18" charset="0"/>
              </a:rPr>
              <a:t>akceptace</a:t>
            </a:r>
            <a:endParaRPr sz="2400" dirty="0">
              <a:latin typeface="Times New Roman" pitchFamily="18" charset="0"/>
              <a:cs typeface="Times New Roman" pitchFamily="18" charset="0"/>
            </a:endParaRPr>
          </a:p>
        </p:txBody>
      </p:sp>
    </p:spTree>
    <p:extLst>
      <p:ext uri="{BB962C8B-B14F-4D97-AF65-F5344CB8AC3E}">
        <p14:creationId xmlns:p14="http://schemas.microsoft.com/office/powerpoint/2010/main" val="1751795302"/>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a:spLocks noGrp="1"/>
          </p:cNvSpPr>
          <p:nvPr>
            <p:ph type="title"/>
          </p:nvPr>
        </p:nvSpPr>
        <p:spPr>
          <a:prstGeom prst="rect">
            <a:avLst/>
          </a:prstGeom>
        </p:spPr>
        <p:txBody>
          <a:bodyPr>
            <a:normAutofit/>
          </a:bodyPr>
          <a:lstStyle>
            <a:lvl1pPr defTabSz="832104">
              <a:defRPr sz="3549"/>
            </a:lvl1pPr>
          </a:lstStyle>
          <a:p>
            <a:r>
              <a:t>Analýza našeho myšlení a práce – analýza příběhu</a:t>
            </a:r>
          </a:p>
        </p:txBody>
      </p:sp>
      <p:sp>
        <p:nvSpPr>
          <p:cNvPr id="154" name="Shape 154"/>
          <p:cNvSpPr>
            <a:spLocks noGrp="1"/>
          </p:cNvSpPr>
          <p:nvPr>
            <p:ph sz="quarter" idx="1"/>
          </p:nvPr>
        </p:nvSpPr>
        <p:spPr>
          <a:xfrm>
            <a:off x="932874" y="2133600"/>
            <a:ext cx="10446328" cy="4064000"/>
          </a:xfrm>
          <a:prstGeom prst="rect">
            <a:avLst/>
          </a:prstGeom>
        </p:spPr>
        <p:txBody>
          <a:bodyPr>
            <a:normAutofit/>
          </a:bodyPr>
          <a:lstStyle/>
          <a:p>
            <a:pPr>
              <a:lnSpc>
                <a:spcPct val="80000"/>
              </a:lnSpc>
              <a:spcBef>
                <a:spcPts val="500"/>
              </a:spcBef>
              <a:defRPr sz="2400"/>
            </a:pPr>
            <a:r>
              <a:rPr dirty="0">
                <a:latin typeface="Times New Roman" pitchFamily="18" charset="0"/>
                <a:cs typeface="Times New Roman" pitchFamily="18" charset="0"/>
              </a:rPr>
              <a:t>Co je </a:t>
            </a:r>
            <a:r>
              <a:rPr dirty="0" err="1">
                <a:latin typeface="Times New Roman" pitchFamily="18" charset="0"/>
                <a:cs typeface="Times New Roman" pitchFamily="18" charset="0"/>
              </a:rPr>
              <a:t>důležité</a:t>
            </a:r>
            <a:r>
              <a:rPr dirty="0">
                <a:latin typeface="Times New Roman" pitchFamily="18" charset="0"/>
                <a:cs typeface="Times New Roman" pitchFamily="18" charset="0"/>
              </a:rPr>
              <a:t> v </a:t>
            </a:r>
            <a:r>
              <a:rPr dirty="0" err="1">
                <a:latin typeface="Times New Roman" pitchFamily="18" charset="0"/>
                <a:cs typeface="Times New Roman" pitchFamily="18" charset="0"/>
              </a:rPr>
              <a:t>popisu</a:t>
            </a:r>
            <a:r>
              <a:rPr dirty="0">
                <a:latin typeface="Times New Roman" pitchFamily="18" charset="0"/>
                <a:cs typeface="Times New Roman" pitchFamily="18" charset="0"/>
              </a:rPr>
              <a:t> </a:t>
            </a:r>
            <a:r>
              <a:rPr dirty="0" err="1">
                <a:latin typeface="Times New Roman" pitchFamily="18" charset="0"/>
                <a:cs typeface="Times New Roman" pitchFamily="18" charset="0"/>
              </a:rPr>
              <a:t>příběhu</a:t>
            </a:r>
            <a:r>
              <a:rPr dirty="0">
                <a:latin typeface="Times New Roman" pitchFamily="18" charset="0"/>
                <a:cs typeface="Times New Roman" pitchFamily="18" charset="0"/>
              </a:rPr>
              <a:t> pro </a:t>
            </a:r>
            <a:r>
              <a:rPr dirty="0" err="1">
                <a:latin typeface="Times New Roman" pitchFamily="18" charset="0"/>
                <a:cs typeface="Times New Roman" pitchFamily="18" charset="0"/>
              </a:rPr>
              <a:t>mě</a:t>
            </a:r>
            <a:r>
              <a:rPr dirty="0">
                <a:latin typeface="Times New Roman" pitchFamily="18" charset="0"/>
                <a:cs typeface="Times New Roman" pitchFamily="18" charset="0"/>
              </a:rPr>
              <a:t>? </a:t>
            </a:r>
            <a:r>
              <a:rPr dirty="0" err="1">
                <a:latin typeface="Times New Roman" pitchFamily="18" charset="0"/>
                <a:cs typeface="Times New Roman" pitchFamily="18" charset="0"/>
              </a:rPr>
              <a:t>Jaké</a:t>
            </a:r>
            <a:r>
              <a:rPr dirty="0">
                <a:latin typeface="Times New Roman" pitchFamily="18" charset="0"/>
                <a:cs typeface="Times New Roman" pitchFamily="18" charset="0"/>
              </a:rPr>
              <a:t> </a:t>
            </a:r>
            <a:r>
              <a:rPr dirty="0" err="1">
                <a:latin typeface="Times New Roman" pitchFamily="18" charset="0"/>
                <a:cs typeface="Times New Roman" pitchFamily="18" charset="0"/>
              </a:rPr>
              <a:t>pojmy</a:t>
            </a:r>
            <a:r>
              <a:rPr dirty="0">
                <a:latin typeface="Times New Roman" pitchFamily="18" charset="0"/>
                <a:cs typeface="Times New Roman" pitchFamily="18" charset="0"/>
              </a:rPr>
              <a:t>, </a:t>
            </a:r>
            <a:r>
              <a:rPr dirty="0" err="1">
                <a:latin typeface="Times New Roman" pitchFamily="18" charset="0"/>
                <a:cs typeface="Times New Roman" pitchFamily="18" charset="0"/>
              </a:rPr>
              <a:t>fráze</a:t>
            </a:r>
            <a:r>
              <a:rPr dirty="0">
                <a:latin typeface="Times New Roman" pitchFamily="18" charset="0"/>
                <a:cs typeface="Times New Roman" pitchFamily="18" charset="0"/>
              </a:rPr>
              <a:t> </a:t>
            </a:r>
            <a:r>
              <a:rPr dirty="0" err="1">
                <a:latin typeface="Times New Roman" pitchFamily="18" charset="0"/>
                <a:cs typeface="Times New Roman" pitchFamily="18" charset="0"/>
              </a:rPr>
              <a:t>často</a:t>
            </a:r>
            <a:r>
              <a:rPr dirty="0">
                <a:latin typeface="Times New Roman" pitchFamily="18" charset="0"/>
                <a:cs typeface="Times New Roman" pitchFamily="18" charset="0"/>
              </a:rPr>
              <a:t> </a:t>
            </a:r>
            <a:r>
              <a:rPr dirty="0" err="1">
                <a:latin typeface="Times New Roman" pitchFamily="18" charset="0"/>
                <a:cs typeface="Times New Roman" pitchFamily="18" charset="0"/>
              </a:rPr>
              <a:t>používám</a:t>
            </a:r>
            <a:r>
              <a:rPr dirty="0">
                <a:latin typeface="Times New Roman" pitchFamily="18" charset="0"/>
                <a:cs typeface="Times New Roman" pitchFamily="18" charset="0"/>
              </a:rPr>
              <a:t>? Je </a:t>
            </a:r>
            <a:r>
              <a:rPr dirty="0" err="1">
                <a:latin typeface="Times New Roman" pitchFamily="18" charset="0"/>
                <a:cs typeface="Times New Roman" pitchFamily="18" charset="0"/>
              </a:rPr>
              <a:t>zde</a:t>
            </a:r>
            <a:r>
              <a:rPr dirty="0">
                <a:latin typeface="Times New Roman" pitchFamily="18" charset="0"/>
                <a:cs typeface="Times New Roman" pitchFamily="18" charset="0"/>
              </a:rPr>
              <a:t> </a:t>
            </a:r>
            <a:r>
              <a:rPr dirty="0" err="1">
                <a:latin typeface="Times New Roman" pitchFamily="18" charset="0"/>
                <a:cs typeface="Times New Roman" pitchFamily="18" charset="0"/>
              </a:rPr>
              <a:t>ně</a:t>
            </a:r>
            <a:r>
              <a:rPr dirty="0">
                <a:latin typeface="Times New Roman" pitchFamily="18" charset="0"/>
                <a:cs typeface="Times New Roman" pitchFamily="18" charset="0"/>
              </a:rPr>
              <a:t> co </a:t>
            </a:r>
            <a:r>
              <a:rPr dirty="0" err="1">
                <a:latin typeface="Times New Roman" pitchFamily="18" charset="0"/>
                <a:cs typeface="Times New Roman" pitchFamily="18" charset="0"/>
              </a:rPr>
              <a:t>jasně</a:t>
            </a:r>
            <a:r>
              <a:rPr dirty="0">
                <a:latin typeface="Times New Roman" pitchFamily="18" charset="0"/>
                <a:cs typeface="Times New Roman" pitchFamily="18" charset="0"/>
              </a:rPr>
              <a:t> </a:t>
            </a:r>
            <a:r>
              <a:rPr dirty="0" err="1">
                <a:latin typeface="Times New Roman" pitchFamily="18" charset="0"/>
                <a:cs typeface="Times New Roman" pitchFamily="18" charset="0"/>
              </a:rPr>
              <a:t>binárního</a:t>
            </a:r>
            <a:r>
              <a:rPr dirty="0">
                <a:latin typeface="Times New Roman" pitchFamily="18" charset="0"/>
                <a:cs typeface="Times New Roman" pitchFamily="18" charset="0"/>
              </a:rPr>
              <a:t>?</a:t>
            </a:r>
          </a:p>
          <a:p>
            <a:pPr>
              <a:lnSpc>
                <a:spcPct val="80000"/>
              </a:lnSpc>
              <a:spcBef>
                <a:spcPts val="500"/>
              </a:spcBef>
              <a:defRPr sz="2400"/>
            </a:pPr>
            <a:r>
              <a:rPr dirty="0" err="1">
                <a:latin typeface="Times New Roman" pitchFamily="18" charset="0"/>
                <a:cs typeface="Times New Roman" pitchFamily="18" charset="0"/>
              </a:rPr>
              <a:t>Kdo</a:t>
            </a:r>
            <a:r>
              <a:rPr dirty="0">
                <a:latin typeface="Times New Roman" pitchFamily="18" charset="0"/>
                <a:cs typeface="Times New Roman" pitchFamily="18" charset="0"/>
              </a:rPr>
              <a:t> </a:t>
            </a:r>
            <a:r>
              <a:rPr dirty="0" err="1">
                <a:latin typeface="Times New Roman" pitchFamily="18" charset="0"/>
                <a:cs typeface="Times New Roman" pitchFamily="18" charset="0"/>
              </a:rPr>
              <a:t>jsou</a:t>
            </a:r>
            <a:r>
              <a:rPr dirty="0">
                <a:latin typeface="Times New Roman" pitchFamily="18" charset="0"/>
                <a:cs typeface="Times New Roman" pitchFamily="18" charset="0"/>
              </a:rPr>
              <a:t> </a:t>
            </a:r>
            <a:r>
              <a:rPr dirty="0" err="1">
                <a:latin typeface="Times New Roman" pitchFamily="18" charset="0"/>
                <a:cs typeface="Times New Roman" pitchFamily="18" charset="0"/>
              </a:rPr>
              <a:t>účastni</a:t>
            </a:r>
            <a:r>
              <a:rPr dirty="0">
                <a:latin typeface="Times New Roman" pitchFamily="18" charset="0"/>
                <a:cs typeface="Times New Roman" pitchFamily="18" charset="0"/>
              </a:rPr>
              <a:t> v </a:t>
            </a:r>
            <a:r>
              <a:rPr dirty="0" err="1">
                <a:latin typeface="Times New Roman" pitchFamily="18" charset="0"/>
                <a:cs typeface="Times New Roman" pitchFamily="18" charset="0"/>
              </a:rPr>
              <a:t>příběhu</a:t>
            </a:r>
            <a:r>
              <a:rPr dirty="0">
                <a:latin typeface="Times New Roman" pitchFamily="18" charset="0"/>
                <a:cs typeface="Times New Roman" pitchFamily="18" charset="0"/>
              </a:rPr>
              <a:t> (</a:t>
            </a:r>
            <a:r>
              <a:rPr dirty="0" err="1">
                <a:latin typeface="Times New Roman" pitchFamily="18" charset="0"/>
                <a:cs typeface="Times New Roman" pitchFamily="18" charset="0"/>
              </a:rPr>
              <a:t>jednotlivci</a:t>
            </a:r>
            <a:r>
              <a:rPr dirty="0">
                <a:latin typeface="Times New Roman" pitchFamily="18" charset="0"/>
                <a:cs typeface="Times New Roman" pitchFamily="18" charset="0"/>
              </a:rPr>
              <a:t>, </a:t>
            </a:r>
            <a:r>
              <a:rPr dirty="0" err="1">
                <a:latin typeface="Times New Roman" pitchFamily="18" charset="0"/>
                <a:cs typeface="Times New Roman" pitchFamily="18" charset="0"/>
              </a:rPr>
              <a:t>skupiny</a:t>
            </a:r>
            <a:r>
              <a:rPr dirty="0">
                <a:latin typeface="Times New Roman" pitchFamily="18" charset="0"/>
                <a:cs typeface="Times New Roman" pitchFamily="18" charset="0"/>
              </a:rPr>
              <a:t>, minority) </a:t>
            </a:r>
            <a:r>
              <a:rPr dirty="0" err="1">
                <a:latin typeface="Times New Roman" pitchFamily="18" charset="0"/>
                <a:cs typeface="Times New Roman" pitchFamily="18" charset="0"/>
              </a:rPr>
              <a:t>jak</a:t>
            </a:r>
            <a:r>
              <a:rPr dirty="0">
                <a:latin typeface="Times New Roman" pitchFamily="18" charset="0"/>
                <a:cs typeface="Times New Roman" pitchFamily="18" charset="0"/>
              </a:rPr>
              <a:t> </a:t>
            </a:r>
            <a:r>
              <a:rPr dirty="0" err="1">
                <a:latin typeface="Times New Roman" pitchFamily="18" charset="0"/>
                <a:cs typeface="Times New Roman" pitchFamily="18" charset="0"/>
              </a:rPr>
              <a:t>sebe</a:t>
            </a:r>
            <a:r>
              <a:rPr dirty="0">
                <a:latin typeface="Times New Roman" pitchFamily="18" charset="0"/>
                <a:cs typeface="Times New Roman" pitchFamily="18" charset="0"/>
              </a:rPr>
              <a:t> </a:t>
            </a:r>
            <a:r>
              <a:rPr dirty="0" err="1">
                <a:latin typeface="Times New Roman" pitchFamily="18" charset="0"/>
                <a:cs typeface="Times New Roman" pitchFamily="18" charset="0"/>
              </a:rPr>
              <a:t>vnímám</a:t>
            </a:r>
            <a:r>
              <a:rPr dirty="0">
                <a:latin typeface="Times New Roman" pitchFamily="18" charset="0"/>
                <a:cs typeface="Times New Roman" pitchFamily="18" charset="0"/>
              </a:rPr>
              <a:t> </a:t>
            </a:r>
            <a:r>
              <a:rPr dirty="0" err="1">
                <a:latin typeface="Times New Roman" pitchFamily="18" charset="0"/>
                <a:cs typeface="Times New Roman" pitchFamily="18" charset="0"/>
              </a:rPr>
              <a:t>ve</a:t>
            </a:r>
            <a:r>
              <a:rPr dirty="0">
                <a:latin typeface="Times New Roman" pitchFamily="18" charset="0"/>
                <a:cs typeface="Times New Roman" pitchFamily="18" charset="0"/>
              </a:rPr>
              <a:t> </a:t>
            </a:r>
            <a:r>
              <a:rPr dirty="0" err="1">
                <a:latin typeface="Times New Roman" pitchFamily="18" charset="0"/>
                <a:cs typeface="Times New Roman" pitchFamily="18" charset="0"/>
              </a:rPr>
              <a:t>vztahu</a:t>
            </a:r>
            <a:r>
              <a:rPr dirty="0">
                <a:latin typeface="Times New Roman" pitchFamily="18" charset="0"/>
                <a:cs typeface="Times New Roman" pitchFamily="18" charset="0"/>
              </a:rPr>
              <a:t> k </a:t>
            </a:r>
            <a:r>
              <a:rPr dirty="0" err="1">
                <a:latin typeface="Times New Roman" pitchFamily="18" charset="0"/>
                <a:cs typeface="Times New Roman" pitchFamily="18" charset="0"/>
              </a:rPr>
              <a:t>nim</a:t>
            </a:r>
            <a:r>
              <a:rPr dirty="0">
                <a:latin typeface="Times New Roman" pitchFamily="18" charset="0"/>
                <a:cs typeface="Times New Roman" pitchFamily="18" charset="0"/>
              </a:rPr>
              <a:t>?</a:t>
            </a:r>
          </a:p>
          <a:p>
            <a:pPr>
              <a:lnSpc>
                <a:spcPct val="80000"/>
              </a:lnSpc>
              <a:spcBef>
                <a:spcPts val="500"/>
              </a:spcBef>
              <a:defRPr sz="2400"/>
            </a:pPr>
            <a:r>
              <a:rPr dirty="0" err="1">
                <a:latin typeface="Times New Roman" pitchFamily="18" charset="0"/>
                <a:cs typeface="Times New Roman" pitchFamily="18" charset="0"/>
              </a:rPr>
              <a:t>Jaké</a:t>
            </a:r>
            <a:r>
              <a:rPr dirty="0">
                <a:latin typeface="Times New Roman" pitchFamily="18" charset="0"/>
                <a:cs typeface="Times New Roman" pitchFamily="18" charset="0"/>
              </a:rPr>
              <a:t> </a:t>
            </a:r>
            <a:r>
              <a:rPr dirty="0" err="1">
                <a:latin typeface="Times New Roman" pitchFamily="18" charset="0"/>
                <a:cs typeface="Times New Roman" pitchFamily="18" charset="0"/>
              </a:rPr>
              <a:t>pohledy</a:t>
            </a:r>
            <a:r>
              <a:rPr dirty="0">
                <a:latin typeface="Times New Roman" pitchFamily="18" charset="0"/>
                <a:cs typeface="Times New Roman" pitchFamily="18" charset="0"/>
              </a:rPr>
              <a:t> </a:t>
            </a:r>
            <a:r>
              <a:rPr dirty="0" err="1">
                <a:latin typeface="Times New Roman" pitchFamily="18" charset="0"/>
                <a:cs typeface="Times New Roman" pitchFamily="18" charset="0"/>
              </a:rPr>
              <a:t>jsou</a:t>
            </a:r>
            <a:r>
              <a:rPr dirty="0">
                <a:latin typeface="Times New Roman" pitchFamily="18" charset="0"/>
                <a:cs typeface="Times New Roman" pitchFamily="18" charset="0"/>
              </a:rPr>
              <a:t> </a:t>
            </a:r>
            <a:r>
              <a:rPr dirty="0" err="1">
                <a:latin typeface="Times New Roman" pitchFamily="18" charset="0"/>
                <a:cs typeface="Times New Roman" pitchFamily="18" charset="0"/>
              </a:rPr>
              <a:t>zastoupeny</a:t>
            </a:r>
            <a:r>
              <a:rPr dirty="0">
                <a:latin typeface="Times New Roman" pitchFamily="18" charset="0"/>
                <a:cs typeface="Times New Roman" pitchFamily="18" charset="0"/>
              </a:rPr>
              <a:t>, </a:t>
            </a:r>
            <a:r>
              <a:rPr dirty="0" err="1">
                <a:latin typeface="Times New Roman" pitchFamily="18" charset="0"/>
                <a:cs typeface="Times New Roman" pitchFamily="18" charset="0"/>
              </a:rPr>
              <a:t>které</a:t>
            </a:r>
            <a:r>
              <a:rPr dirty="0">
                <a:latin typeface="Times New Roman" pitchFamily="18" charset="0"/>
                <a:cs typeface="Times New Roman" pitchFamily="18" charset="0"/>
              </a:rPr>
              <a:t> </a:t>
            </a:r>
            <a:r>
              <a:rPr dirty="0" err="1">
                <a:latin typeface="Times New Roman" pitchFamily="18" charset="0"/>
                <a:cs typeface="Times New Roman" pitchFamily="18" charset="0"/>
              </a:rPr>
              <a:t>chybí</a:t>
            </a:r>
            <a:r>
              <a:rPr dirty="0">
                <a:latin typeface="Times New Roman" pitchFamily="18" charset="0"/>
                <a:cs typeface="Times New Roman" pitchFamily="18" charset="0"/>
              </a:rPr>
              <a:t>, </a:t>
            </a:r>
            <a:r>
              <a:rPr dirty="0" err="1">
                <a:latin typeface="Times New Roman" pitchFamily="18" charset="0"/>
                <a:cs typeface="Times New Roman" pitchFamily="18" charset="0"/>
              </a:rPr>
              <a:t>jaký</a:t>
            </a:r>
            <a:r>
              <a:rPr dirty="0">
                <a:latin typeface="Times New Roman" pitchFamily="18" charset="0"/>
                <a:cs typeface="Times New Roman" pitchFamily="18" charset="0"/>
              </a:rPr>
              <a:t> je </a:t>
            </a:r>
            <a:r>
              <a:rPr dirty="0" err="1">
                <a:latin typeface="Times New Roman" pitchFamily="18" charset="0"/>
                <a:cs typeface="Times New Roman" pitchFamily="18" charset="0"/>
              </a:rPr>
              <a:t>můj</a:t>
            </a:r>
            <a:r>
              <a:rPr dirty="0">
                <a:latin typeface="Times New Roman" pitchFamily="18" charset="0"/>
                <a:cs typeface="Times New Roman" pitchFamily="18" charset="0"/>
              </a:rPr>
              <a:t> </a:t>
            </a:r>
            <a:r>
              <a:rPr dirty="0" err="1">
                <a:latin typeface="Times New Roman" pitchFamily="18" charset="0"/>
                <a:cs typeface="Times New Roman" pitchFamily="18" charset="0"/>
              </a:rPr>
              <a:t>pohled</a:t>
            </a:r>
            <a:r>
              <a:rPr dirty="0">
                <a:latin typeface="Times New Roman" pitchFamily="18" charset="0"/>
                <a:cs typeface="Times New Roman" pitchFamily="18" charset="0"/>
              </a:rPr>
              <a:t>?</a:t>
            </a:r>
          </a:p>
          <a:p>
            <a:pPr>
              <a:lnSpc>
                <a:spcPct val="80000"/>
              </a:lnSpc>
              <a:spcBef>
                <a:spcPts val="500"/>
              </a:spcBef>
              <a:defRPr sz="2400"/>
            </a:pPr>
            <a:r>
              <a:rPr dirty="0" err="1">
                <a:latin typeface="Times New Roman" pitchFamily="18" charset="0"/>
                <a:cs typeface="Times New Roman" pitchFamily="18" charset="0"/>
              </a:rPr>
              <a:t>Jak</a:t>
            </a:r>
            <a:r>
              <a:rPr dirty="0">
                <a:latin typeface="Times New Roman" pitchFamily="18" charset="0"/>
                <a:cs typeface="Times New Roman" pitchFamily="18" charset="0"/>
              </a:rPr>
              <a:t> </a:t>
            </a:r>
            <a:r>
              <a:rPr dirty="0" err="1">
                <a:latin typeface="Times New Roman" pitchFamily="18" charset="0"/>
                <a:cs typeface="Times New Roman" pitchFamily="18" charset="0"/>
              </a:rPr>
              <a:t>příběh</a:t>
            </a:r>
            <a:r>
              <a:rPr dirty="0">
                <a:latin typeface="Times New Roman" pitchFamily="18" charset="0"/>
                <a:cs typeface="Times New Roman" pitchFamily="18" charset="0"/>
              </a:rPr>
              <a:t> </a:t>
            </a:r>
            <a:r>
              <a:rPr dirty="0" err="1">
                <a:latin typeface="Times New Roman" pitchFamily="18" charset="0"/>
                <a:cs typeface="Times New Roman" pitchFamily="18" charset="0"/>
              </a:rPr>
              <a:t>interpretuji</a:t>
            </a:r>
            <a:r>
              <a:rPr dirty="0">
                <a:latin typeface="Times New Roman" pitchFamily="18" charset="0"/>
                <a:cs typeface="Times New Roman" pitchFamily="18" charset="0"/>
              </a:rPr>
              <a:t>, </a:t>
            </a:r>
            <a:r>
              <a:rPr dirty="0" err="1">
                <a:latin typeface="Times New Roman" pitchFamily="18" charset="0"/>
                <a:cs typeface="Times New Roman" pitchFamily="18" charset="0"/>
              </a:rPr>
              <a:t>jak</a:t>
            </a:r>
            <a:r>
              <a:rPr dirty="0">
                <a:latin typeface="Times New Roman" pitchFamily="18" charset="0"/>
                <a:cs typeface="Times New Roman" pitchFamily="18" charset="0"/>
              </a:rPr>
              <a:t> </a:t>
            </a:r>
            <a:r>
              <a:rPr dirty="0" err="1">
                <a:latin typeface="Times New Roman" pitchFamily="18" charset="0"/>
                <a:cs typeface="Times New Roman" pitchFamily="18" charset="0"/>
              </a:rPr>
              <a:t>působí</a:t>
            </a:r>
            <a:r>
              <a:rPr dirty="0">
                <a:latin typeface="Times New Roman" pitchFamily="18" charset="0"/>
                <a:cs typeface="Times New Roman" pitchFamily="18" charset="0"/>
              </a:rPr>
              <a:t> </a:t>
            </a:r>
            <a:r>
              <a:rPr dirty="0" err="1">
                <a:latin typeface="Times New Roman" pitchFamily="18" charset="0"/>
                <a:cs typeface="Times New Roman" pitchFamily="18" charset="0"/>
              </a:rPr>
              <a:t>má</a:t>
            </a:r>
            <a:r>
              <a:rPr dirty="0">
                <a:latin typeface="Times New Roman" pitchFamily="18" charset="0"/>
                <a:cs typeface="Times New Roman" pitchFamily="18" charset="0"/>
              </a:rPr>
              <a:t> </a:t>
            </a:r>
            <a:r>
              <a:rPr dirty="0" err="1">
                <a:latin typeface="Times New Roman" pitchFamily="18" charset="0"/>
                <a:cs typeface="Times New Roman" pitchFamily="18" charset="0"/>
              </a:rPr>
              <a:t>interpretace</a:t>
            </a:r>
            <a:r>
              <a:rPr dirty="0">
                <a:latin typeface="Times New Roman" pitchFamily="18" charset="0"/>
                <a:cs typeface="Times New Roman" pitchFamily="18" charset="0"/>
              </a:rPr>
              <a:t> </a:t>
            </a:r>
            <a:r>
              <a:rPr dirty="0" err="1">
                <a:latin typeface="Times New Roman" pitchFamily="18" charset="0"/>
                <a:cs typeface="Times New Roman" pitchFamily="18" charset="0"/>
              </a:rPr>
              <a:t>na</a:t>
            </a:r>
            <a:r>
              <a:rPr dirty="0">
                <a:latin typeface="Times New Roman" pitchFamily="18" charset="0"/>
                <a:cs typeface="Times New Roman" pitchFamily="18" charset="0"/>
              </a:rPr>
              <a:t> </a:t>
            </a:r>
            <a:r>
              <a:rPr dirty="0" err="1">
                <a:latin typeface="Times New Roman" pitchFamily="18" charset="0"/>
                <a:cs typeface="Times New Roman" pitchFamily="18" charset="0"/>
              </a:rPr>
              <a:t>příběh</a:t>
            </a:r>
            <a:r>
              <a:rPr dirty="0">
                <a:latin typeface="Times New Roman" pitchFamily="18" charset="0"/>
                <a:cs typeface="Times New Roman" pitchFamily="18" charset="0"/>
              </a:rPr>
              <a:t>?</a:t>
            </a:r>
          </a:p>
          <a:p>
            <a:pPr>
              <a:lnSpc>
                <a:spcPct val="80000"/>
              </a:lnSpc>
              <a:spcBef>
                <a:spcPts val="500"/>
              </a:spcBef>
              <a:defRPr sz="2400"/>
            </a:pPr>
            <a:r>
              <a:rPr dirty="0" err="1">
                <a:latin typeface="Times New Roman" pitchFamily="18" charset="0"/>
                <a:cs typeface="Times New Roman" pitchFamily="18" charset="0"/>
              </a:rPr>
              <a:t>Jaký</a:t>
            </a:r>
            <a:r>
              <a:rPr dirty="0">
                <a:latin typeface="Times New Roman" pitchFamily="18" charset="0"/>
                <a:cs typeface="Times New Roman" pitchFamily="18" charset="0"/>
              </a:rPr>
              <a:t> </a:t>
            </a:r>
            <a:r>
              <a:rPr dirty="0" err="1">
                <a:latin typeface="Times New Roman" pitchFamily="18" charset="0"/>
                <a:cs typeface="Times New Roman" pitchFamily="18" charset="0"/>
              </a:rPr>
              <a:t>jiný</a:t>
            </a:r>
            <a:r>
              <a:rPr dirty="0">
                <a:latin typeface="Times New Roman" pitchFamily="18" charset="0"/>
                <a:cs typeface="Times New Roman" pitchFamily="18" charset="0"/>
              </a:rPr>
              <a:t> </a:t>
            </a:r>
            <a:r>
              <a:rPr dirty="0" err="1">
                <a:latin typeface="Times New Roman" pitchFamily="18" charset="0"/>
                <a:cs typeface="Times New Roman" pitchFamily="18" charset="0"/>
              </a:rPr>
              <a:t>pohled</a:t>
            </a:r>
            <a:r>
              <a:rPr dirty="0">
                <a:latin typeface="Times New Roman" pitchFamily="18" charset="0"/>
                <a:cs typeface="Times New Roman" pitchFamily="18" charset="0"/>
              </a:rPr>
              <a:t> </a:t>
            </a:r>
            <a:r>
              <a:rPr dirty="0" err="1">
                <a:latin typeface="Times New Roman" pitchFamily="18" charset="0"/>
                <a:cs typeface="Times New Roman" pitchFamily="18" charset="0"/>
              </a:rPr>
              <a:t>můžu</a:t>
            </a:r>
            <a:r>
              <a:rPr dirty="0">
                <a:latin typeface="Times New Roman" pitchFamily="18" charset="0"/>
                <a:cs typeface="Times New Roman" pitchFamily="18" charset="0"/>
              </a:rPr>
              <a:t> </a:t>
            </a:r>
            <a:r>
              <a:rPr dirty="0" err="1">
                <a:latin typeface="Times New Roman" pitchFamily="18" charset="0"/>
                <a:cs typeface="Times New Roman" pitchFamily="18" charset="0"/>
              </a:rPr>
              <a:t>mít</a:t>
            </a:r>
            <a:r>
              <a:rPr dirty="0">
                <a:latin typeface="Times New Roman" pitchFamily="18" charset="0"/>
                <a:cs typeface="Times New Roman" pitchFamily="18" charset="0"/>
              </a:rPr>
              <a:t> </a:t>
            </a:r>
            <a:r>
              <a:rPr dirty="0" err="1">
                <a:latin typeface="Times New Roman" pitchFamily="18" charset="0"/>
                <a:cs typeface="Times New Roman" pitchFamily="18" charset="0"/>
              </a:rPr>
              <a:t>na</a:t>
            </a:r>
            <a:r>
              <a:rPr dirty="0">
                <a:latin typeface="Times New Roman" pitchFamily="18" charset="0"/>
                <a:cs typeface="Times New Roman" pitchFamily="18" charset="0"/>
              </a:rPr>
              <a:t> </a:t>
            </a:r>
            <a:r>
              <a:rPr dirty="0" err="1">
                <a:latin typeface="Times New Roman" pitchFamily="18" charset="0"/>
                <a:cs typeface="Times New Roman" pitchFamily="18" charset="0"/>
              </a:rPr>
              <a:t>situaci</a:t>
            </a:r>
            <a:r>
              <a:rPr dirty="0">
                <a:latin typeface="Times New Roman" pitchFamily="18" charset="0"/>
                <a:cs typeface="Times New Roman" pitchFamily="18" charset="0"/>
              </a:rPr>
              <a:t>, </a:t>
            </a:r>
            <a:r>
              <a:rPr dirty="0" err="1">
                <a:latin typeface="Times New Roman" pitchFamily="18" charset="0"/>
                <a:cs typeface="Times New Roman" pitchFamily="18" charset="0"/>
              </a:rPr>
              <a:t>jaký</a:t>
            </a:r>
            <a:r>
              <a:rPr dirty="0">
                <a:latin typeface="Times New Roman" pitchFamily="18" charset="0"/>
                <a:cs typeface="Times New Roman" pitchFamily="18" charset="0"/>
              </a:rPr>
              <a:t> </a:t>
            </a:r>
            <a:r>
              <a:rPr dirty="0" err="1">
                <a:latin typeface="Times New Roman" pitchFamily="18" charset="0"/>
                <a:cs typeface="Times New Roman" pitchFamily="18" charset="0"/>
              </a:rPr>
              <a:t>jiný</a:t>
            </a:r>
            <a:r>
              <a:rPr dirty="0">
                <a:latin typeface="Times New Roman" pitchFamily="18" charset="0"/>
                <a:cs typeface="Times New Roman" pitchFamily="18" charset="0"/>
              </a:rPr>
              <a:t> </a:t>
            </a:r>
            <a:r>
              <a:rPr dirty="0" err="1">
                <a:latin typeface="Times New Roman" pitchFamily="18" charset="0"/>
                <a:cs typeface="Times New Roman" pitchFamily="18" charset="0"/>
              </a:rPr>
              <a:t>pohled</a:t>
            </a:r>
            <a:r>
              <a:rPr dirty="0">
                <a:latin typeface="Times New Roman" pitchFamily="18" charset="0"/>
                <a:cs typeface="Times New Roman" pitchFamily="18" charset="0"/>
              </a:rPr>
              <a:t> </a:t>
            </a:r>
            <a:r>
              <a:rPr dirty="0" err="1">
                <a:latin typeface="Times New Roman" pitchFamily="18" charset="0"/>
                <a:cs typeface="Times New Roman" pitchFamily="18" charset="0"/>
              </a:rPr>
              <a:t>jsem</a:t>
            </a:r>
            <a:r>
              <a:rPr dirty="0">
                <a:latin typeface="Times New Roman" pitchFamily="18" charset="0"/>
                <a:cs typeface="Times New Roman" pitchFamily="18" charset="0"/>
              </a:rPr>
              <a:t> </a:t>
            </a:r>
            <a:r>
              <a:rPr dirty="0" err="1">
                <a:latin typeface="Times New Roman" pitchFamily="18" charset="0"/>
                <a:cs typeface="Times New Roman" pitchFamily="18" charset="0"/>
              </a:rPr>
              <a:t>udělal</a:t>
            </a:r>
            <a:r>
              <a:rPr dirty="0">
                <a:latin typeface="Times New Roman" pitchFamily="18" charset="0"/>
                <a:cs typeface="Times New Roman" pitchFamily="18" charset="0"/>
              </a:rPr>
              <a:t>?</a:t>
            </a:r>
          </a:p>
          <a:p>
            <a:pPr>
              <a:lnSpc>
                <a:spcPct val="80000"/>
              </a:lnSpc>
              <a:spcBef>
                <a:spcPts val="500"/>
              </a:spcBef>
              <a:defRPr sz="2400"/>
            </a:pPr>
            <a:r>
              <a:rPr dirty="0" err="1">
                <a:latin typeface="Times New Roman" pitchFamily="18" charset="0"/>
                <a:cs typeface="Times New Roman" pitchFamily="18" charset="0"/>
              </a:rPr>
              <a:t>Jaké</a:t>
            </a:r>
            <a:r>
              <a:rPr dirty="0">
                <a:latin typeface="Times New Roman" pitchFamily="18" charset="0"/>
                <a:cs typeface="Times New Roman" pitchFamily="18" charset="0"/>
              </a:rPr>
              <a:t> </a:t>
            </a:r>
            <a:r>
              <a:rPr dirty="0" err="1">
                <a:latin typeface="Times New Roman" pitchFamily="18" charset="0"/>
                <a:cs typeface="Times New Roman" pitchFamily="18" charset="0"/>
              </a:rPr>
              <a:t>znalosti</a:t>
            </a:r>
            <a:r>
              <a:rPr dirty="0">
                <a:latin typeface="Times New Roman" pitchFamily="18" charset="0"/>
                <a:cs typeface="Times New Roman" pitchFamily="18" charset="0"/>
              </a:rPr>
              <a:t> </a:t>
            </a:r>
            <a:r>
              <a:rPr dirty="0" err="1">
                <a:latin typeface="Times New Roman" pitchFamily="18" charset="0"/>
                <a:cs typeface="Times New Roman" pitchFamily="18" charset="0"/>
              </a:rPr>
              <a:t>používám</a:t>
            </a:r>
            <a:r>
              <a:rPr dirty="0">
                <a:latin typeface="Times New Roman" pitchFamily="18" charset="0"/>
                <a:cs typeface="Times New Roman" pitchFamily="18" charset="0"/>
              </a:rPr>
              <a:t>, </a:t>
            </a:r>
            <a:r>
              <a:rPr dirty="0" err="1">
                <a:latin typeface="Times New Roman" pitchFamily="18" charset="0"/>
                <a:cs typeface="Times New Roman" pitchFamily="18" charset="0"/>
              </a:rPr>
              <a:t>jak</a:t>
            </a:r>
            <a:r>
              <a:rPr dirty="0">
                <a:latin typeface="Times New Roman" pitchFamily="18" charset="0"/>
                <a:cs typeface="Times New Roman" pitchFamily="18" charset="0"/>
              </a:rPr>
              <a:t> je </a:t>
            </a:r>
            <a:r>
              <a:rPr dirty="0" err="1">
                <a:latin typeface="Times New Roman" pitchFamily="18" charset="0"/>
                <a:cs typeface="Times New Roman" pitchFamily="18" charset="0"/>
              </a:rPr>
              <a:t>užívám</a:t>
            </a:r>
            <a:r>
              <a:rPr dirty="0">
                <a:latin typeface="Times New Roman" pitchFamily="18" charset="0"/>
                <a:cs typeface="Times New Roman" pitchFamily="18" charset="0"/>
              </a:rPr>
              <a:t> v </a:t>
            </a:r>
            <a:r>
              <a:rPr dirty="0" err="1">
                <a:latin typeface="Times New Roman" pitchFamily="18" charset="0"/>
                <a:cs typeface="Times New Roman" pitchFamily="18" charset="0"/>
              </a:rPr>
              <a:t>praxi</a:t>
            </a:r>
            <a:endParaRPr dirty="0">
              <a:latin typeface="Times New Roman" pitchFamily="18" charset="0"/>
              <a:cs typeface="Times New Roman" pitchFamily="18" charset="0"/>
            </a:endParaRPr>
          </a:p>
          <a:p>
            <a:pPr>
              <a:lnSpc>
                <a:spcPct val="80000"/>
              </a:lnSpc>
              <a:spcBef>
                <a:spcPts val="500"/>
              </a:spcBef>
              <a:defRPr sz="2400"/>
            </a:pPr>
            <a:r>
              <a:rPr dirty="0" err="1">
                <a:latin typeface="Times New Roman" pitchFamily="18" charset="0"/>
                <a:cs typeface="Times New Roman" pitchFamily="18" charset="0"/>
              </a:rPr>
              <a:t>Jakým</a:t>
            </a:r>
            <a:r>
              <a:rPr dirty="0">
                <a:latin typeface="Times New Roman" pitchFamily="18" charset="0"/>
                <a:cs typeface="Times New Roman" pitchFamily="18" charset="0"/>
              </a:rPr>
              <a:t> </a:t>
            </a:r>
            <a:r>
              <a:rPr dirty="0" err="1">
                <a:latin typeface="Times New Roman" pitchFamily="18" charset="0"/>
                <a:cs typeface="Times New Roman" pitchFamily="18" charset="0"/>
              </a:rPr>
              <a:t>rolím</a:t>
            </a:r>
            <a:r>
              <a:rPr dirty="0">
                <a:latin typeface="Times New Roman" pitchFamily="18" charset="0"/>
                <a:cs typeface="Times New Roman" pitchFamily="18" charset="0"/>
              </a:rPr>
              <a:t> </a:t>
            </a:r>
            <a:r>
              <a:rPr dirty="0" err="1">
                <a:latin typeface="Times New Roman" pitchFamily="18" charset="0"/>
                <a:cs typeface="Times New Roman" pitchFamily="18" charset="0"/>
              </a:rPr>
              <a:t>napomáhám</a:t>
            </a:r>
            <a:r>
              <a:rPr dirty="0">
                <a:latin typeface="Times New Roman" pitchFamily="18" charset="0"/>
                <a:cs typeface="Times New Roman" pitchFamily="18" charset="0"/>
              </a:rPr>
              <a:t>, </a:t>
            </a:r>
            <a:r>
              <a:rPr dirty="0" err="1">
                <a:latin typeface="Times New Roman" pitchFamily="18" charset="0"/>
                <a:cs typeface="Times New Roman" pitchFamily="18" charset="0"/>
              </a:rPr>
              <a:t>jaké</a:t>
            </a:r>
            <a:r>
              <a:rPr dirty="0">
                <a:latin typeface="Times New Roman" pitchFamily="18" charset="0"/>
                <a:cs typeface="Times New Roman" pitchFamily="18" charset="0"/>
              </a:rPr>
              <a:t> </a:t>
            </a:r>
            <a:r>
              <a:rPr dirty="0" err="1">
                <a:latin typeface="Times New Roman" pitchFamily="18" charset="0"/>
                <a:cs typeface="Times New Roman" pitchFamily="18" charset="0"/>
              </a:rPr>
              <a:t>jsou</a:t>
            </a:r>
            <a:r>
              <a:rPr dirty="0">
                <a:latin typeface="Times New Roman" pitchFamily="18" charset="0"/>
                <a:cs typeface="Times New Roman" pitchFamily="18" charset="0"/>
              </a:rPr>
              <a:t> </a:t>
            </a:r>
            <a:r>
              <a:rPr dirty="0" err="1">
                <a:latin typeface="Times New Roman" pitchFamily="18" charset="0"/>
                <a:cs typeface="Times New Roman" pitchFamily="18" charset="0"/>
              </a:rPr>
              <a:t>mé</a:t>
            </a:r>
            <a:r>
              <a:rPr dirty="0">
                <a:latin typeface="Times New Roman" pitchFamily="18" charset="0"/>
                <a:cs typeface="Times New Roman" pitchFamily="18" charset="0"/>
              </a:rPr>
              <a:t> </a:t>
            </a:r>
            <a:r>
              <a:rPr dirty="0" err="1">
                <a:latin typeface="Times New Roman" pitchFamily="18" charset="0"/>
                <a:cs typeface="Times New Roman" pitchFamily="18" charset="0"/>
              </a:rPr>
              <a:t>postoje</a:t>
            </a:r>
            <a:r>
              <a:rPr dirty="0">
                <a:latin typeface="Times New Roman" pitchFamily="18" charset="0"/>
                <a:cs typeface="Times New Roman" pitchFamily="18" charset="0"/>
              </a:rPr>
              <a:t> k </a:t>
            </a:r>
            <a:r>
              <a:rPr dirty="0" err="1">
                <a:latin typeface="Times New Roman" pitchFamily="18" charset="0"/>
                <a:cs typeface="Times New Roman" pitchFamily="18" charset="0"/>
              </a:rPr>
              <a:t>moci</a:t>
            </a:r>
            <a:r>
              <a:rPr dirty="0">
                <a:latin typeface="Times New Roman" pitchFamily="18" charset="0"/>
                <a:cs typeface="Times New Roman" pitchFamily="18" charset="0"/>
              </a:rPr>
              <a:t>?</a:t>
            </a:r>
          </a:p>
        </p:txBody>
      </p:sp>
    </p:spTree>
    <p:extLst>
      <p:ext uri="{BB962C8B-B14F-4D97-AF65-F5344CB8AC3E}">
        <p14:creationId xmlns:p14="http://schemas.microsoft.com/office/powerpoint/2010/main" val="948067524"/>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A0987D-0F77-094B-BA92-D34A30BA960A}"/>
              </a:ext>
            </a:extLst>
          </p:cNvPr>
          <p:cNvSpPr>
            <a:spLocks noGrp="1"/>
          </p:cNvSpPr>
          <p:nvPr>
            <p:ph type="title"/>
          </p:nvPr>
        </p:nvSpPr>
        <p:spPr/>
        <p:txBody>
          <a:bodyPr/>
          <a:lstStyle/>
          <a:p>
            <a:r>
              <a:rPr lang="cs-CZ" dirty="0"/>
              <a:t>Ekologická teorie</a:t>
            </a:r>
          </a:p>
        </p:txBody>
      </p:sp>
      <p:sp>
        <p:nvSpPr>
          <p:cNvPr id="3" name="Zástupný obsah 2">
            <a:extLst>
              <a:ext uri="{FF2B5EF4-FFF2-40B4-BE49-F238E27FC236}">
                <a16:creationId xmlns:a16="http://schemas.microsoft.com/office/drawing/2014/main" id="{F89C35A9-CBFA-F249-9309-37F736FCD911}"/>
              </a:ext>
            </a:extLst>
          </p:cNvPr>
          <p:cNvSpPr>
            <a:spLocks noGrp="1"/>
          </p:cNvSpPr>
          <p:nvPr>
            <p:ph idx="1"/>
          </p:nvPr>
        </p:nvSpPr>
        <p:spPr/>
        <p:txBody>
          <a:bodyPr/>
          <a:lstStyle/>
          <a:p>
            <a:r>
              <a:rPr lang="cs-CZ" dirty="0"/>
              <a:t>Inspirovaná životním prostředím – vše se nějak ovlivňuje</a:t>
            </a:r>
          </a:p>
          <a:p>
            <a:endParaRPr lang="cs-CZ" dirty="0"/>
          </a:p>
          <a:p>
            <a:r>
              <a:rPr lang="cs-CZ" dirty="0"/>
              <a:t>Mikro systém </a:t>
            </a:r>
          </a:p>
          <a:p>
            <a:r>
              <a:rPr lang="cs-CZ" dirty="0" err="1"/>
              <a:t>Mezo</a:t>
            </a:r>
            <a:r>
              <a:rPr lang="cs-CZ" dirty="0"/>
              <a:t> systém </a:t>
            </a:r>
          </a:p>
          <a:p>
            <a:r>
              <a:rPr lang="cs-CZ" dirty="0"/>
              <a:t>Makro systém</a:t>
            </a:r>
          </a:p>
          <a:p>
            <a:r>
              <a:rPr lang="cs-CZ" dirty="0" err="1"/>
              <a:t>Exo</a:t>
            </a:r>
            <a:r>
              <a:rPr lang="cs-CZ" dirty="0"/>
              <a:t> systém – systémy v naší kazuistice</a:t>
            </a:r>
          </a:p>
          <a:p>
            <a:r>
              <a:rPr lang="cs-CZ" dirty="0" err="1"/>
              <a:t>Chrono</a:t>
            </a:r>
            <a:r>
              <a:rPr lang="cs-CZ" dirty="0"/>
              <a:t> systém </a:t>
            </a:r>
          </a:p>
        </p:txBody>
      </p:sp>
    </p:spTree>
    <p:extLst>
      <p:ext uri="{BB962C8B-B14F-4D97-AF65-F5344CB8AC3E}">
        <p14:creationId xmlns:p14="http://schemas.microsoft.com/office/powerpoint/2010/main" val="3398107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Sociální fungování - </a:t>
            </a:r>
            <a:r>
              <a:rPr lang="cs-CZ" dirty="0" err="1"/>
              <a:t>Barlettová</a:t>
            </a:r>
            <a:endParaRPr lang="cs-CZ" dirty="0"/>
          </a:p>
        </p:txBody>
      </p:sp>
      <p:sp>
        <p:nvSpPr>
          <p:cNvPr id="3" name="Zástupný symbol pro obsah 2"/>
          <p:cNvSpPr>
            <a:spLocks noGrp="1"/>
          </p:cNvSpPr>
          <p:nvPr>
            <p:ph idx="1"/>
          </p:nvPr>
        </p:nvSpPr>
        <p:spPr/>
        <p:txBody>
          <a:bodyPr>
            <a:normAutofit/>
          </a:bodyPr>
          <a:lstStyle/>
          <a:p>
            <a:pPr marL="0" indent="0">
              <a:buNone/>
            </a:pPr>
            <a:r>
              <a:rPr lang="pl-PL" dirty="0"/>
              <a:t> Jádrem konceptu je představa, že lidé a </a:t>
            </a:r>
            <a:r>
              <a:rPr lang="cs-CZ" dirty="0"/>
              <a:t>prostředí jsou v permanentní interakci, přičemž prostředí klade na člověka určité požadavky a </a:t>
            </a:r>
            <a:r>
              <a:rPr lang="nl-NL" dirty="0"/>
              <a:t>člověk je nucen na ně reagovat.</a:t>
            </a:r>
          </a:p>
          <a:p>
            <a:r>
              <a:rPr lang="cs-CZ" dirty="0"/>
              <a:t>Mezi požadavky prostředí a člověkem musí být navozena určitá rovnováha – když není – role sociální práce.</a:t>
            </a:r>
          </a:p>
          <a:p>
            <a:r>
              <a:rPr lang="cs-CZ" dirty="0"/>
              <a:t>Přičemž není důležité, zda je nedostatek na straně klienta, či zda jde o problém na straně sociálního prostředí, které vytváří nezvládnutelné požadavky.</a:t>
            </a:r>
          </a:p>
          <a:p>
            <a:r>
              <a:rPr lang="cs-CZ" dirty="0"/>
              <a:t>Příklad – požadavkem ekonomiky je maximální zaměstnanost, požadavkem občana je minimalizovat zaměstnání a maximalizovat volný čas</a:t>
            </a:r>
          </a:p>
        </p:txBody>
      </p:sp>
    </p:spTree>
    <p:extLst>
      <p:ext uri="{BB962C8B-B14F-4D97-AF65-F5344CB8AC3E}">
        <p14:creationId xmlns:p14="http://schemas.microsoft.com/office/powerpoint/2010/main" val="148255679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10101F-52A3-8B41-9E40-919167954ABD}"/>
              </a:ext>
            </a:extLst>
          </p:cNvPr>
          <p:cNvSpPr>
            <a:spLocks noGrp="1"/>
          </p:cNvSpPr>
          <p:nvPr>
            <p:ph type="title"/>
          </p:nvPr>
        </p:nvSpPr>
        <p:spPr/>
        <p:txBody>
          <a:bodyPr/>
          <a:lstStyle/>
          <a:p>
            <a:r>
              <a:rPr lang="cs-CZ" dirty="0"/>
              <a:t>S jakými strukturami můžeme počítat? Vzájemné ovlivňování</a:t>
            </a:r>
          </a:p>
        </p:txBody>
      </p:sp>
      <p:sp>
        <p:nvSpPr>
          <p:cNvPr id="3" name="Zástupný obsah 2">
            <a:extLst>
              <a:ext uri="{FF2B5EF4-FFF2-40B4-BE49-F238E27FC236}">
                <a16:creationId xmlns:a16="http://schemas.microsoft.com/office/drawing/2014/main" id="{46786368-0977-0E40-891C-9EBEF15C9F31}"/>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259248334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Reformní paradigma a reformní teorie SP</a:t>
            </a:r>
          </a:p>
        </p:txBody>
      </p:sp>
      <p:sp>
        <p:nvSpPr>
          <p:cNvPr id="3" name="Zástupný symbol pro obsah 2"/>
          <p:cNvSpPr>
            <a:spLocks noGrp="1"/>
          </p:cNvSpPr>
          <p:nvPr>
            <p:ph sz="quarter" idx="1"/>
          </p:nvPr>
        </p:nvSpPr>
        <p:spPr/>
        <p:txBody>
          <a:bodyPr/>
          <a:lstStyle/>
          <a:p>
            <a:r>
              <a:rPr lang="cs-CZ" dirty="0"/>
              <a:t>Teorie sociální práce akcentující rovnoprávnost</a:t>
            </a:r>
          </a:p>
          <a:p>
            <a:r>
              <a:rPr lang="cs-CZ" dirty="0"/>
              <a:t>Vychází z Marxe, </a:t>
            </a:r>
            <a:r>
              <a:rPr lang="cs-CZ" dirty="0" err="1"/>
              <a:t>Fucoulda</a:t>
            </a:r>
            <a:endParaRPr lang="cs-CZ" dirty="0"/>
          </a:p>
          <a:p>
            <a:r>
              <a:rPr lang="cs-CZ" dirty="0"/>
              <a:t>Boj proti jakékoliv formě útlaku</a:t>
            </a:r>
          </a:p>
          <a:p>
            <a:r>
              <a:rPr lang="cs-CZ" dirty="0"/>
              <a:t>Pracují především s právy a podporou utlačovaných</a:t>
            </a:r>
          </a:p>
          <a:p>
            <a:r>
              <a:rPr lang="cs-CZ" dirty="0"/>
              <a:t>Ve svém důsledku mohou vést k anarchii nebo útlaku majority</a:t>
            </a:r>
          </a:p>
          <a:p>
            <a:r>
              <a:rPr lang="cs-CZ" dirty="0"/>
              <a:t>Zkušenost s pozitivní diskriminací – zvýhodnění minority, má za následek novou diskriminaci – příklad černošských lékařů</a:t>
            </a:r>
          </a:p>
          <a:p>
            <a:r>
              <a:rPr lang="cs-CZ" dirty="0"/>
              <a:t>Nástrojem je revoluce, ale „revoluce“ pojídá své děti, </a:t>
            </a:r>
          </a:p>
        </p:txBody>
      </p:sp>
    </p:spTree>
    <p:extLst>
      <p:ext uri="{BB962C8B-B14F-4D97-AF65-F5344CB8AC3E}">
        <p14:creationId xmlns:p14="http://schemas.microsoft.com/office/powerpoint/2010/main" val="43238773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E362A9-7129-1947-8A0E-A67A69E5FE55}"/>
              </a:ext>
            </a:extLst>
          </p:cNvPr>
          <p:cNvSpPr>
            <a:spLocks noGrp="1"/>
          </p:cNvSpPr>
          <p:nvPr>
            <p:ph type="title"/>
          </p:nvPr>
        </p:nvSpPr>
        <p:spPr/>
        <p:txBody>
          <a:bodyPr/>
          <a:lstStyle/>
          <a:p>
            <a:r>
              <a:rPr lang="cs-CZ" dirty="0" err="1"/>
              <a:t>Antiopresivní</a:t>
            </a:r>
            <a:r>
              <a:rPr lang="cs-CZ" dirty="0"/>
              <a:t> teorie</a:t>
            </a:r>
          </a:p>
        </p:txBody>
      </p:sp>
      <p:sp>
        <p:nvSpPr>
          <p:cNvPr id="3" name="Zástupný obsah 2">
            <a:extLst>
              <a:ext uri="{FF2B5EF4-FFF2-40B4-BE49-F238E27FC236}">
                <a16:creationId xmlns:a16="http://schemas.microsoft.com/office/drawing/2014/main" id="{787EBFBB-B991-FC4D-BD63-09BBCDBC325F}"/>
              </a:ext>
            </a:extLst>
          </p:cNvPr>
          <p:cNvSpPr>
            <a:spLocks noGrp="1"/>
          </p:cNvSpPr>
          <p:nvPr>
            <p:ph idx="1"/>
          </p:nvPr>
        </p:nvSpPr>
        <p:spPr/>
        <p:txBody>
          <a:bodyPr/>
          <a:lstStyle/>
          <a:p>
            <a:r>
              <a:rPr lang="cs-CZ" dirty="0"/>
              <a:t>Vychází z Marxe a </a:t>
            </a:r>
            <a:r>
              <a:rPr lang="cs-CZ" dirty="0" err="1"/>
              <a:t>Fucoulda</a:t>
            </a:r>
            <a:endParaRPr lang="cs-CZ" dirty="0"/>
          </a:p>
          <a:p>
            <a:r>
              <a:rPr lang="cs-CZ" dirty="0"/>
              <a:t>Teorie moci – třídní boj</a:t>
            </a:r>
          </a:p>
          <a:p>
            <a:r>
              <a:rPr lang="cs-CZ" b="1" i="1" dirty="0"/>
              <a:t>Radikální feminismus</a:t>
            </a:r>
            <a:endParaRPr lang="cs-CZ" dirty="0"/>
          </a:p>
          <a:p>
            <a:r>
              <a:rPr lang="cs-CZ" dirty="0"/>
              <a:t>Základní filozofická doktrína – negace všeho, neboť všechno je maskulinní (filozofie, ekonomie atd.). Heterosexualita jako forma útlaku žen. Dle Matouška (2008) radikální feminismus zdůrazňuje nadřazenost žen, ženy jsou novodobým proletariátem. Teorie udržení rodiny i v domácím násilí – novo dobé sofistikované formy násilí – Polsko.</a:t>
            </a:r>
          </a:p>
          <a:p>
            <a:endParaRPr lang="cs-CZ" dirty="0"/>
          </a:p>
        </p:txBody>
      </p:sp>
    </p:spTree>
    <p:extLst>
      <p:ext uri="{BB962C8B-B14F-4D97-AF65-F5344CB8AC3E}">
        <p14:creationId xmlns:p14="http://schemas.microsoft.com/office/powerpoint/2010/main" val="12675738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DF33C7-9340-0D45-BEF9-B9D20E008873}"/>
              </a:ext>
            </a:extLst>
          </p:cNvPr>
          <p:cNvSpPr>
            <a:spLocks noGrp="1"/>
          </p:cNvSpPr>
          <p:nvPr>
            <p:ph type="title"/>
          </p:nvPr>
        </p:nvSpPr>
        <p:spPr/>
        <p:txBody>
          <a:bodyPr/>
          <a:lstStyle/>
          <a:p>
            <a:r>
              <a:rPr lang="cs-CZ" b="1" i="1" dirty="0"/>
              <a:t>Post (moderní) feminismus</a:t>
            </a:r>
            <a:endParaRPr lang="cs-CZ" dirty="0"/>
          </a:p>
        </p:txBody>
      </p:sp>
      <p:sp>
        <p:nvSpPr>
          <p:cNvPr id="3" name="Zástupný obsah 2">
            <a:extLst>
              <a:ext uri="{FF2B5EF4-FFF2-40B4-BE49-F238E27FC236}">
                <a16:creationId xmlns:a16="http://schemas.microsoft.com/office/drawing/2014/main" id="{4AC49FEB-75E1-AC46-AB5A-66121EACB082}"/>
              </a:ext>
            </a:extLst>
          </p:cNvPr>
          <p:cNvSpPr>
            <a:spLocks noGrp="1"/>
          </p:cNvSpPr>
          <p:nvPr>
            <p:ph idx="1"/>
          </p:nvPr>
        </p:nvSpPr>
        <p:spPr/>
        <p:txBody>
          <a:bodyPr>
            <a:normAutofit fontScale="70000" lnSpcReduction="20000"/>
          </a:bodyPr>
          <a:lstStyle/>
          <a:p>
            <a:pPr marL="0" indent="0">
              <a:buNone/>
            </a:pPr>
            <a:endParaRPr lang="cs-CZ" dirty="0"/>
          </a:p>
          <a:p>
            <a:r>
              <a:rPr lang="cs-CZ" dirty="0"/>
              <a:t>Radikální feminismus požadoval novou teorii politiky, postmoderní feminismus zpochybnil projekt teoretizování. Jednalo se o rušení kořenů patriarchátu, ale rovněž i samotného feminismu. Podobně černé ženy zpochybnily feminismus bílých žen.</a:t>
            </a:r>
          </a:p>
          <a:p>
            <a:r>
              <a:rPr lang="cs-CZ" dirty="0"/>
              <a:t>Současné směry feminismu působí často bez konceptu, ale rozvíjí genderovou spolupráci.</a:t>
            </a:r>
          </a:p>
          <a:p>
            <a:pPr marL="0" indent="0">
              <a:buNone/>
            </a:pPr>
            <a:r>
              <a:rPr lang="cs-CZ" i="1" dirty="0"/>
              <a:t>Základní oblasti feministické sociální práce:</a:t>
            </a:r>
            <a:endParaRPr lang="cs-CZ" dirty="0"/>
          </a:p>
          <a:p>
            <a:pPr lvl="0"/>
            <a:r>
              <a:rPr lang="cs-CZ" dirty="0"/>
              <a:t>Synergie mezi feminismem a sociální prací je založena na společných hodnotách.</a:t>
            </a:r>
          </a:p>
          <a:p>
            <a:pPr lvl="0"/>
            <a:r>
              <a:rPr lang="cs-CZ" dirty="0"/>
              <a:t>Předpisy pro práci s muži a ženami.</a:t>
            </a:r>
          </a:p>
          <a:p>
            <a:pPr lvl="0"/>
            <a:r>
              <a:rPr lang="cs-CZ" dirty="0"/>
              <a:t>Využití feministických perspektiv k pochopení genderové spolupráce.</a:t>
            </a:r>
          </a:p>
          <a:p>
            <a:r>
              <a:rPr lang="cs-CZ" dirty="0"/>
              <a:t> </a:t>
            </a:r>
          </a:p>
          <a:p>
            <a:r>
              <a:rPr lang="cs-CZ" dirty="0"/>
              <a:t>Synergie mezi feminismem a sociální prací je založena na socialistickém feminismu, který chápe dělení na mužské a ženské role jako formu třídního boje. Feminismus nemá měnit jen společenské struktury a kategorie, ale i individuální a subjektivní kategorie.</a:t>
            </a:r>
            <a:r>
              <a:rPr lang="cs-CZ" dirty="0">
                <a:effectLst/>
              </a:rPr>
              <a:t> </a:t>
            </a:r>
            <a:endParaRPr lang="cs-CZ" dirty="0"/>
          </a:p>
        </p:txBody>
      </p:sp>
    </p:spTree>
    <p:extLst>
      <p:ext uri="{BB962C8B-B14F-4D97-AF65-F5344CB8AC3E}">
        <p14:creationId xmlns:p14="http://schemas.microsoft.com/office/powerpoint/2010/main" val="275547732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BB84DB-C720-B746-AF93-224314D573C6}"/>
              </a:ext>
            </a:extLst>
          </p:cNvPr>
          <p:cNvSpPr>
            <a:spLocks noGrp="1"/>
          </p:cNvSpPr>
          <p:nvPr>
            <p:ph type="title"/>
          </p:nvPr>
        </p:nvSpPr>
        <p:spPr/>
        <p:txBody>
          <a:bodyPr/>
          <a:lstStyle/>
          <a:p>
            <a:r>
              <a:rPr lang="cs-CZ" dirty="0"/>
              <a:t>Anti-opresivní modely</a:t>
            </a:r>
          </a:p>
        </p:txBody>
      </p:sp>
      <p:sp>
        <p:nvSpPr>
          <p:cNvPr id="3" name="Zástupný obsah 2">
            <a:extLst>
              <a:ext uri="{FF2B5EF4-FFF2-40B4-BE49-F238E27FC236}">
                <a16:creationId xmlns:a16="http://schemas.microsoft.com/office/drawing/2014/main" id="{B6B617E3-C548-5841-AD3E-8F443D094A9A}"/>
              </a:ext>
            </a:extLst>
          </p:cNvPr>
          <p:cNvSpPr>
            <a:spLocks noGrp="1"/>
          </p:cNvSpPr>
          <p:nvPr>
            <p:ph idx="1"/>
          </p:nvPr>
        </p:nvSpPr>
        <p:spPr/>
        <p:txBody>
          <a:bodyPr>
            <a:normAutofit fontScale="92500" lnSpcReduction="20000"/>
          </a:bodyPr>
          <a:lstStyle/>
          <a:p>
            <a:r>
              <a:rPr lang="cs-CZ" dirty="0"/>
              <a:t>Diskriminace – je základní rys klientovy situace. Je zde nebezpečí, </a:t>
            </a:r>
            <a:r>
              <a:rPr lang="cs-CZ" dirty="0" err="1"/>
              <a:t>ž</a:t>
            </a:r>
            <a:r>
              <a:rPr lang="fr-FR" dirty="0"/>
              <a:t>e </a:t>
            </a:r>
            <a:r>
              <a:rPr lang="fr-FR" dirty="0" err="1"/>
              <a:t>soci</a:t>
            </a:r>
            <a:r>
              <a:rPr lang="cs-CZ" dirty="0" err="1"/>
              <a:t>ální</a:t>
            </a:r>
            <a:r>
              <a:rPr lang="cs-CZ" dirty="0"/>
              <a:t> pracovník bude necitlivý na diskriminaci a opresi.</a:t>
            </a:r>
          </a:p>
          <a:p>
            <a:pPr lvl="0" fontAlgn="base"/>
            <a:r>
              <a:rPr lang="cs-CZ" dirty="0"/>
              <a:t>Opresi lze odstranit či posílit.</a:t>
            </a:r>
          </a:p>
          <a:p>
            <a:pPr lvl="0" fontAlgn="base"/>
            <a:r>
              <a:rPr lang="cs-CZ" dirty="0"/>
              <a:t>3 imperativy:</a:t>
            </a:r>
          </a:p>
          <a:p>
            <a:pPr lvl="1"/>
            <a:r>
              <a:rPr lang="cs-CZ" dirty="0"/>
              <a:t>Spravedlnost</a:t>
            </a:r>
          </a:p>
          <a:p>
            <a:pPr lvl="1"/>
            <a:r>
              <a:rPr lang="cs-CZ" dirty="0"/>
              <a:t>Rovnost – včetně specifických potřeb</a:t>
            </a:r>
          </a:p>
          <a:p>
            <a:pPr lvl="1"/>
            <a:r>
              <a:rPr lang="cs-CZ" dirty="0" err="1"/>
              <a:t>Spoluúč</a:t>
            </a:r>
            <a:r>
              <a:rPr lang="es-ES_tradnl" dirty="0" err="1"/>
              <a:t>ast</a:t>
            </a:r>
            <a:r>
              <a:rPr lang="es-ES_tradnl" dirty="0"/>
              <a:t> (</a:t>
            </a:r>
            <a:r>
              <a:rPr lang="es-ES_tradnl" dirty="0" err="1"/>
              <a:t>participace</a:t>
            </a:r>
            <a:r>
              <a:rPr lang="es-ES_tradnl" dirty="0"/>
              <a:t>)</a:t>
            </a:r>
          </a:p>
          <a:p>
            <a:pPr marL="457200" lvl="1" indent="0">
              <a:buNone/>
            </a:pPr>
            <a:r>
              <a:rPr lang="cs-CZ" dirty="0"/>
              <a:t>Zmocňování (</a:t>
            </a:r>
            <a:r>
              <a:rPr lang="cs-CZ" dirty="0" err="1"/>
              <a:t>empowerment</a:t>
            </a:r>
            <a:r>
              <a:rPr lang="cs-CZ" dirty="0"/>
              <a:t>) klientů – zabránění vzniku závislosti na vztahu klient – pracovník.</a:t>
            </a:r>
          </a:p>
          <a:p>
            <a:pPr marL="457200" lvl="1" indent="0" fontAlgn="base">
              <a:buNone/>
            </a:pPr>
            <a:r>
              <a:rPr lang="cs-CZ" dirty="0"/>
              <a:t>Strukturální povaha řešení situace – brát ohled na maximální šíři makro i mikro rámce.</a:t>
            </a:r>
          </a:p>
          <a:p>
            <a:pPr marL="457200" lvl="1" indent="0" fontAlgn="base">
              <a:buNone/>
            </a:pPr>
            <a:r>
              <a:rPr lang="cs-CZ" dirty="0"/>
              <a:t>Jedinečnost pomoci i klienta.</a:t>
            </a:r>
          </a:p>
          <a:p>
            <a:pPr marL="457200" lvl="1" indent="0" fontAlgn="base">
              <a:buNone/>
            </a:pPr>
            <a:r>
              <a:rPr lang="cs-CZ" dirty="0"/>
              <a:t>Diskriminace je jedna, ale může mít mnoho podob.</a:t>
            </a:r>
          </a:p>
          <a:p>
            <a:endParaRPr lang="cs-CZ" dirty="0"/>
          </a:p>
        </p:txBody>
      </p:sp>
    </p:spTree>
    <p:extLst>
      <p:ext uri="{BB962C8B-B14F-4D97-AF65-F5344CB8AC3E}">
        <p14:creationId xmlns:p14="http://schemas.microsoft.com/office/powerpoint/2010/main" val="353090501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B03AAD-EFA8-427D-BA90-5004B0A35F21}"/>
              </a:ext>
            </a:extLst>
          </p:cNvPr>
          <p:cNvSpPr>
            <a:spLocks noGrp="1"/>
          </p:cNvSpPr>
          <p:nvPr>
            <p:ph type="title"/>
          </p:nvPr>
        </p:nvSpPr>
        <p:spPr/>
        <p:txBody>
          <a:bodyPr/>
          <a:lstStyle/>
          <a:p>
            <a:r>
              <a:rPr lang="cs-CZ" dirty="0"/>
              <a:t>Útlaky v naší kazuistice</a:t>
            </a:r>
          </a:p>
        </p:txBody>
      </p:sp>
      <p:sp>
        <p:nvSpPr>
          <p:cNvPr id="3" name="Zástupný obsah 2">
            <a:extLst>
              <a:ext uri="{FF2B5EF4-FFF2-40B4-BE49-F238E27FC236}">
                <a16:creationId xmlns:a16="http://schemas.microsoft.com/office/drawing/2014/main" id="{B379E5C6-3C81-4EDE-81C7-2F42FA43F5FF}"/>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116004092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95E6A4-6B60-43C9-A1C1-AEADFD495AFA}"/>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35D05C53-0987-4E99-9F9B-A0419287EF76}"/>
              </a:ext>
            </a:extLst>
          </p:cNvPr>
          <p:cNvSpPr>
            <a:spLocks noGrp="1"/>
          </p:cNvSpPr>
          <p:nvPr>
            <p:ph idx="1"/>
          </p:nvPr>
        </p:nvSpPr>
        <p:spPr/>
        <p:txBody>
          <a:bodyPr/>
          <a:lstStyle/>
          <a:p>
            <a:r>
              <a:rPr lang="cs-CZ" dirty="0"/>
              <a:t>Senior 85 let, domov </a:t>
            </a:r>
            <a:r>
              <a:rPr lang="cs-CZ"/>
              <a:t>pro seniory</a:t>
            </a:r>
            <a:endParaRPr lang="cs-CZ" dirty="0"/>
          </a:p>
          <a:p>
            <a:r>
              <a:rPr lang="cs-CZ" dirty="0"/>
              <a:t>Mobilní, </a:t>
            </a:r>
          </a:p>
          <a:p>
            <a:r>
              <a:rPr lang="cs-CZ" dirty="0"/>
              <a:t>Aktivizačních činností se účastí s nechutí</a:t>
            </a:r>
          </a:p>
          <a:p>
            <a:r>
              <a:rPr lang="cs-CZ" dirty="0"/>
              <a:t>S rodinou se stýká pravidelně</a:t>
            </a:r>
          </a:p>
          <a:p>
            <a:r>
              <a:rPr lang="cs-CZ" dirty="0"/>
              <a:t>Požádal o eutanazii</a:t>
            </a:r>
          </a:p>
        </p:txBody>
      </p:sp>
    </p:spTree>
    <p:extLst>
      <p:ext uri="{BB962C8B-B14F-4D97-AF65-F5344CB8AC3E}">
        <p14:creationId xmlns:p14="http://schemas.microsoft.com/office/powerpoint/2010/main" val="338336733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Soc. práce s jednotlivcem – poradenské paradigma</a:t>
            </a:r>
          </a:p>
        </p:txBody>
      </p:sp>
      <p:sp>
        <p:nvSpPr>
          <p:cNvPr id="3" name="Zástupný symbol pro obsah 2"/>
          <p:cNvSpPr>
            <a:spLocks noGrp="1"/>
          </p:cNvSpPr>
          <p:nvPr>
            <p:ph sz="quarter" idx="1"/>
          </p:nvPr>
        </p:nvSpPr>
        <p:spPr/>
        <p:txBody>
          <a:bodyPr/>
          <a:lstStyle/>
          <a:p>
            <a:r>
              <a:rPr lang="cs-CZ" dirty="0"/>
              <a:t>Posouzení životní situace: příprava na setkání, setkání, reflexe, provedení zásahu</a:t>
            </a:r>
          </a:p>
          <a:p>
            <a:r>
              <a:rPr lang="cs-CZ" dirty="0"/>
              <a:t>Proces: cíl spolupráce, plán intervence (využití nejbližší komunity), realizace plánu, hodnocení výsledku</a:t>
            </a:r>
          </a:p>
        </p:txBody>
      </p:sp>
    </p:spTree>
    <p:extLst>
      <p:ext uri="{BB962C8B-B14F-4D97-AF65-F5344CB8AC3E}">
        <p14:creationId xmlns:p14="http://schemas.microsoft.com/office/powerpoint/2010/main" val="204009730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s.p</a:t>
            </a:r>
            <a:r>
              <a:rPr lang="cs-CZ" dirty="0"/>
              <a:t>. se skupinou</a:t>
            </a:r>
          </a:p>
        </p:txBody>
      </p:sp>
      <p:sp>
        <p:nvSpPr>
          <p:cNvPr id="3" name="Zástupný symbol pro obsah 2"/>
          <p:cNvSpPr>
            <a:spLocks noGrp="1"/>
          </p:cNvSpPr>
          <p:nvPr>
            <p:ph sz="quarter" idx="1"/>
          </p:nvPr>
        </p:nvSpPr>
        <p:spPr/>
        <p:txBody>
          <a:bodyPr>
            <a:normAutofit/>
          </a:bodyPr>
          <a:lstStyle/>
          <a:p>
            <a:r>
              <a:rPr lang="cs-CZ" dirty="0"/>
              <a:t>Dyáda</a:t>
            </a:r>
          </a:p>
          <a:p>
            <a:r>
              <a:rPr lang="cs-CZ" dirty="0"/>
              <a:t>Malá skupina do 40 členů</a:t>
            </a:r>
          </a:p>
          <a:p>
            <a:r>
              <a:rPr lang="cs-CZ" dirty="0"/>
              <a:t>Velká skupina</a:t>
            </a:r>
          </a:p>
          <a:p>
            <a:pPr marL="0" indent="0">
              <a:buNone/>
            </a:pPr>
            <a:r>
              <a:rPr lang="cs-CZ" dirty="0"/>
              <a:t>Příklady skupin: </a:t>
            </a:r>
          </a:p>
          <a:p>
            <a:r>
              <a:rPr lang="cs-CZ" dirty="0"/>
              <a:t>- hospitalizovaní pacienti </a:t>
            </a:r>
          </a:p>
          <a:p>
            <a:r>
              <a:rPr lang="cs-CZ" dirty="0"/>
              <a:t>- matky na mateřské dovolené </a:t>
            </a:r>
          </a:p>
          <a:p>
            <a:r>
              <a:rPr lang="cs-CZ" dirty="0"/>
              <a:t>- rodiče dětí s podobnou diagnózou </a:t>
            </a:r>
          </a:p>
          <a:p>
            <a:r>
              <a:rPr lang="cs-CZ" dirty="0"/>
              <a:t>- komunitní centra seniorů </a:t>
            </a:r>
          </a:p>
          <a:p>
            <a:endParaRPr lang="cs-CZ" dirty="0"/>
          </a:p>
        </p:txBody>
      </p:sp>
    </p:spTree>
    <p:extLst>
      <p:ext uri="{BB962C8B-B14F-4D97-AF65-F5344CB8AC3E}">
        <p14:creationId xmlns:p14="http://schemas.microsoft.com/office/powerpoint/2010/main" val="298939451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Pravidla ve skupině</a:t>
            </a:r>
          </a:p>
        </p:txBody>
      </p:sp>
      <p:sp>
        <p:nvSpPr>
          <p:cNvPr id="3" name="Zástupný symbol pro obsah 2"/>
          <p:cNvSpPr>
            <a:spLocks noGrp="1"/>
          </p:cNvSpPr>
          <p:nvPr>
            <p:ph sz="quarter" idx="1"/>
          </p:nvPr>
        </p:nvSpPr>
        <p:spPr/>
        <p:txBody>
          <a:bodyPr/>
          <a:lstStyle/>
          <a:p>
            <a:r>
              <a:rPr lang="cs-CZ" dirty="0"/>
              <a:t>Mlčenlivost</a:t>
            </a:r>
          </a:p>
          <a:p>
            <a:r>
              <a:rPr lang="cs-CZ" dirty="0"/>
              <a:t>STOP</a:t>
            </a:r>
          </a:p>
          <a:p>
            <a:r>
              <a:rPr lang="cs-CZ" dirty="0"/>
              <a:t>Otevřenost a upřímnost</a:t>
            </a:r>
          </a:p>
          <a:p>
            <a:r>
              <a:rPr lang="cs-CZ" dirty="0"/>
              <a:t>Odpovědnost k sobě a druhým</a:t>
            </a:r>
          </a:p>
          <a:p>
            <a:endParaRPr lang="cs-CZ" dirty="0"/>
          </a:p>
          <a:p>
            <a:r>
              <a:rPr lang="cs-CZ" dirty="0"/>
              <a:t>Sociální dotazník – mapování sil ve skupině</a:t>
            </a:r>
          </a:p>
        </p:txBody>
      </p:sp>
    </p:spTree>
    <p:extLst>
      <p:ext uri="{BB962C8B-B14F-4D97-AF65-F5344CB8AC3E}">
        <p14:creationId xmlns:p14="http://schemas.microsoft.com/office/powerpoint/2010/main" val="2198335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Životní situace – sociální události</a:t>
            </a:r>
          </a:p>
        </p:txBody>
      </p:sp>
      <p:sp>
        <p:nvSpPr>
          <p:cNvPr id="3" name="Zástupný symbol pro obsah 2"/>
          <p:cNvSpPr>
            <a:spLocks noGrp="1"/>
          </p:cNvSpPr>
          <p:nvPr>
            <p:ph idx="1"/>
          </p:nvPr>
        </p:nvSpPr>
        <p:spPr/>
        <p:txBody>
          <a:bodyPr>
            <a:normAutofit/>
          </a:bodyPr>
          <a:lstStyle/>
          <a:p>
            <a:endParaRPr lang="cs-CZ" dirty="0"/>
          </a:p>
          <a:p>
            <a:r>
              <a:rPr lang="cs-CZ" dirty="0"/>
              <a:t>Osudy klientů jsou často velmi specifické</a:t>
            </a:r>
          </a:p>
          <a:p>
            <a:r>
              <a:rPr lang="cs-CZ" dirty="0"/>
              <a:t>Sociální prostředí se mění a je také v každé situaci různé</a:t>
            </a:r>
          </a:p>
          <a:p>
            <a:r>
              <a:rPr lang="cs-CZ" dirty="0"/>
              <a:t>= nutnost individuálního přístupu – </a:t>
            </a:r>
            <a:r>
              <a:rPr lang="cs-CZ" b="1" dirty="0"/>
              <a:t>reflexe životní situace klienta</a:t>
            </a:r>
          </a:p>
          <a:p>
            <a:r>
              <a:rPr lang="cs-CZ" dirty="0"/>
              <a:t>Cesta k volbě takových cílů a metod práce, které mohou:</a:t>
            </a:r>
          </a:p>
          <a:p>
            <a:pPr marL="0" indent="0">
              <a:buNone/>
            </a:pPr>
            <a:r>
              <a:rPr lang="cs-CZ" dirty="0"/>
              <a:t>– Přispět ke změně životní situace</a:t>
            </a:r>
          </a:p>
          <a:p>
            <a:pPr marL="0" indent="0">
              <a:buNone/>
            </a:pPr>
            <a:r>
              <a:rPr lang="cs-CZ" dirty="0"/>
              <a:t>– Posílit jeho schopnost zvládat požadavky prostředí</a:t>
            </a:r>
          </a:p>
          <a:p>
            <a:pPr marL="0" indent="0">
              <a:buNone/>
            </a:pPr>
            <a:r>
              <a:rPr lang="cs-CZ" dirty="0"/>
              <a:t>– Obnovit či udržet jeho sociální fungování</a:t>
            </a:r>
          </a:p>
        </p:txBody>
      </p:sp>
    </p:spTree>
    <p:extLst>
      <p:ext uri="{BB962C8B-B14F-4D97-AF65-F5344CB8AC3E}">
        <p14:creationId xmlns:p14="http://schemas.microsoft.com/office/powerpoint/2010/main" val="268889056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Práce s rodinou</a:t>
            </a:r>
          </a:p>
        </p:txBody>
      </p:sp>
      <p:sp>
        <p:nvSpPr>
          <p:cNvPr id="3" name="Zástupný symbol pro obsah 2"/>
          <p:cNvSpPr>
            <a:spLocks noGrp="1"/>
          </p:cNvSpPr>
          <p:nvPr>
            <p:ph sz="quarter" idx="1"/>
          </p:nvPr>
        </p:nvSpPr>
        <p:spPr/>
        <p:txBody>
          <a:bodyPr/>
          <a:lstStyle/>
          <a:p>
            <a:r>
              <a:rPr lang="cs-CZ" dirty="0"/>
              <a:t>Rodina</a:t>
            </a:r>
          </a:p>
          <a:p>
            <a:r>
              <a:rPr lang="cs-CZ" dirty="0"/>
              <a:t>Domov</a:t>
            </a:r>
          </a:p>
          <a:p>
            <a:r>
              <a:rPr lang="cs-CZ" dirty="0"/>
              <a:t>SPOD</a:t>
            </a:r>
          </a:p>
          <a:p>
            <a:r>
              <a:rPr lang="cs-CZ" dirty="0"/>
              <a:t>Vyvážení:</a:t>
            </a:r>
          </a:p>
          <a:p>
            <a:pPr>
              <a:buFontTx/>
              <a:buChar char="-"/>
            </a:pPr>
            <a:r>
              <a:rPr lang="cs-CZ" dirty="0"/>
              <a:t>Potřeby dětí</a:t>
            </a:r>
          </a:p>
          <a:p>
            <a:pPr>
              <a:buFontTx/>
              <a:buChar char="-"/>
            </a:pPr>
            <a:r>
              <a:rPr lang="cs-CZ" dirty="0"/>
              <a:t>Práva rodičů a jejich potřeby</a:t>
            </a:r>
          </a:p>
          <a:p>
            <a:pPr>
              <a:buFontTx/>
              <a:buChar char="-"/>
            </a:pPr>
            <a:r>
              <a:rPr lang="cs-CZ" dirty="0"/>
              <a:t>Potřeby společnosti – maximalizace obchodu a tržeb – přímý rozpor s potřebami dětí</a:t>
            </a:r>
          </a:p>
        </p:txBody>
      </p:sp>
    </p:spTree>
    <p:extLst>
      <p:ext uri="{BB962C8B-B14F-4D97-AF65-F5344CB8AC3E}">
        <p14:creationId xmlns:p14="http://schemas.microsoft.com/office/powerpoint/2010/main" val="197158641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Komunitní práce</a:t>
            </a:r>
          </a:p>
        </p:txBody>
      </p:sp>
      <p:sp>
        <p:nvSpPr>
          <p:cNvPr id="3" name="Zástupný symbol pro obsah 2"/>
          <p:cNvSpPr>
            <a:spLocks noGrp="1"/>
          </p:cNvSpPr>
          <p:nvPr>
            <p:ph sz="quarter" idx="1"/>
          </p:nvPr>
        </p:nvSpPr>
        <p:spPr/>
        <p:txBody>
          <a:bodyPr>
            <a:normAutofit fontScale="85000" lnSpcReduction="20000"/>
          </a:bodyPr>
          <a:lstStyle/>
          <a:p>
            <a:endParaRPr lang="cs-CZ" dirty="0"/>
          </a:p>
          <a:p>
            <a:r>
              <a:rPr lang="cs-CZ" b="1" dirty="0"/>
              <a:t>1. Zjišťování a analýza potřeb. </a:t>
            </a:r>
            <a:r>
              <a:rPr lang="cs-CZ" dirty="0"/>
              <a:t>Sociální potřeba je v každé komunitě jiná, ale metody pro zjišťování potřeb komunity, a často i jedince, jsou velmi podobné. Ke zjišťování nejen sociálních potřeb se používá metoda SWOT analýza (soustřeďuje se na silné stránky, slabé stránky, na přednosti a na hrozby v komunitě, případně na širší vazby a souvislosti). Je vhodné udělat komparaci několika analytických metod. </a:t>
            </a:r>
          </a:p>
          <a:p>
            <a:r>
              <a:rPr lang="cs-CZ" b="1" dirty="0"/>
              <a:t>2. Plánování. </a:t>
            </a:r>
            <a:r>
              <a:rPr lang="cs-CZ" dirty="0"/>
              <a:t>V procesu plánování vycházíme z cíle, dále v závislosti na cíli volíme prostředky vedoucí ke změně, odhad časové náročnosti, finanční, personální náročnost a vhodnou metodu implementace (realizace) – cíle SMART. </a:t>
            </a:r>
          </a:p>
          <a:p>
            <a:r>
              <a:rPr lang="cs-CZ" b="1" dirty="0"/>
              <a:t>3. Realizace plánu</a:t>
            </a:r>
            <a:r>
              <a:rPr lang="cs-CZ" dirty="0"/>
              <a:t>. Zde jde o komunikaci jak uvnitř týmu, tak i navenek, o krátkodobé i střednědobé plánování aktivita o průběh vyhodnocování aktivit. </a:t>
            </a:r>
          </a:p>
          <a:p>
            <a:r>
              <a:rPr lang="cs-CZ" b="1" dirty="0"/>
              <a:t>4. Evaluace </a:t>
            </a:r>
            <a:r>
              <a:rPr lang="cs-CZ" dirty="0"/>
              <a:t>(vyhodnocení). Jedná se o proces shrnující hodnocení různých zájmových skupin v rámci komunity. Často se na vyhodnocení zapomíná, ale bez dobrého vyhodnocení lze těžko pokračovat dále. Při hodnocení můžeme využít metody dotazníků, revize záznamů organizace, návštěvy na místě a pozorování. </a:t>
            </a:r>
          </a:p>
          <a:p>
            <a:endParaRPr lang="cs-CZ" dirty="0"/>
          </a:p>
        </p:txBody>
      </p:sp>
    </p:spTree>
    <p:extLst>
      <p:ext uri="{BB962C8B-B14F-4D97-AF65-F5344CB8AC3E}">
        <p14:creationId xmlns:p14="http://schemas.microsoft.com/office/powerpoint/2010/main" val="161337379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Komunitní plán - makro rámec SP </a:t>
            </a:r>
          </a:p>
        </p:txBody>
      </p:sp>
      <p:sp>
        <p:nvSpPr>
          <p:cNvPr id="3" name="Zástupný symbol pro obsah 2"/>
          <p:cNvSpPr>
            <a:spLocks noGrp="1"/>
          </p:cNvSpPr>
          <p:nvPr>
            <p:ph sz="quarter" idx="1"/>
          </p:nvPr>
        </p:nvSpPr>
        <p:spPr/>
        <p:txBody>
          <a:bodyPr>
            <a:normAutofit/>
          </a:bodyPr>
          <a:lstStyle/>
          <a:p>
            <a:r>
              <a:rPr lang="cs-CZ" dirty="0"/>
              <a:t>Povinnosti – kdo, co</a:t>
            </a:r>
          </a:p>
          <a:p>
            <a:r>
              <a:rPr lang="cs-CZ" dirty="0"/>
              <a:t>Komunitní plánování je metoda, která umožňuje zpracovat materiály rozvoje pro různé oblasti života na úrovni obce i kraje a která výrazně posiluje principy zastupitelské demokracie. Základem komunitního plánování a vyjednávání o budoucí podobě služeb je spolupráce </a:t>
            </a:r>
            <a:r>
              <a:rPr lang="cs-CZ" i="1" dirty="0"/>
              <a:t>zadavatelů </a:t>
            </a:r>
            <a:r>
              <a:rPr lang="cs-CZ" dirty="0"/>
              <a:t>(obcí) </a:t>
            </a:r>
            <a:r>
              <a:rPr lang="cs-CZ" i="1" dirty="0"/>
              <a:t>s uživateli </a:t>
            </a:r>
            <a:r>
              <a:rPr lang="cs-CZ" dirty="0"/>
              <a:t>(klienti) a </a:t>
            </a:r>
            <a:r>
              <a:rPr lang="cs-CZ" i="1" dirty="0"/>
              <a:t>poskytovateli </a:t>
            </a:r>
            <a:r>
              <a:rPr lang="cs-CZ" dirty="0"/>
              <a:t>(jednotlivé organizace) sociálních služeb. </a:t>
            </a:r>
          </a:p>
          <a:p>
            <a:r>
              <a:rPr lang="cs-CZ" dirty="0"/>
              <a:t>Cílem komunitního plánování sociálních služeb je zajistit dostupnost kvalitních sociálních služeb, které vycházejí ze zjištěných potřeb uživatelů a specifik místní komunity, posilovat sociální soudržnost komunity, podporovat sociální začleňování jednotlivců i skupin. </a:t>
            </a:r>
          </a:p>
        </p:txBody>
      </p:sp>
    </p:spTree>
    <p:extLst>
      <p:ext uri="{BB962C8B-B14F-4D97-AF65-F5344CB8AC3E}">
        <p14:creationId xmlns:p14="http://schemas.microsoft.com/office/powerpoint/2010/main" val="211610462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Proces </a:t>
            </a:r>
          </a:p>
        </p:txBody>
      </p:sp>
      <p:sp>
        <p:nvSpPr>
          <p:cNvPr id="3" name="Zástupný symbol pro obsah 2"/>
          <p:cNvSpPr>
            <a:spLocks noGrp="1"/>
          </p:cNvSpPr>
          <p:nvPr>
            <p:ph sz="quarter" idx="1"/>
          </p:nvPr>
        </p:nvSpPr>
        <p:spPr/>
        <p:txBody>
          <a:bodyPr/>
          <a:lstStyle/>
          <a:p>
            <a:endParaRPr lang="cs-CZ" dirty="0"/>
          </a:p>
          <a:p>
            <a:r>
              <a:rPr lang="cs-CZ" dirty="0"/>
              <a:t>fáze popisná – Zahrnuje popis charakteristiky lokality a současný způsob poskytování sociálních služeb, které jsou aktuálně k dispozici v dané lokalitě. </a:t>
            </a:r>
          </a:p>
          <a:p>
            <a:r>
              <a:rPr lang="cs-CZ" dirty="0"/>
              <a:t>fáze analytická – Jde o analýzu získaných dat. </a:t>
            </a:r>
          </a:p>
          <a:p>
            <a:r>
              <a:rPr lang="cs-CZ" dirty="0"/>
              <a:t>fáze – Příprava akčního plánu k dosažení rozvoje místních služeb. </a:t>
            </a:r>
          </a:p>
          <a:p>
            <a:endParaRPr lang="cs-CZ" dirty="0"/>
          </a:p>
        </p:txBody>
      </p:sp>
    </p:spTree>
    <p:extLst>
      <p:ext uri="{BB962C8B-B14F-4D97-AF65-F5344CB8AC3E}">
        <p14:creationId xmlns:p14="http://schemas.microsoft.com/office/powerpoint/2010/main" val="355489481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31B2D8A-D5B5-1848-9E7D-0BAE294AAEA7}"/>
              </a:ext>
            </a:extLst>
          </p:cNvPr>
          <p:cNvSpPr>
            <a:spLocks noGrp="1"/>
          </p:cNvSpPr>
          <p:nvPr>
            <p:ph type="title"/>
          </p:nvPr>
        </p:nvSpPr>
        <p:spPr/>
        <p:txBody>
          <a:bodyPr/>
          <a:lstStyle/>
          <a:p>
            <a:r>
              <a:rPr lang="cs-CZ" dirty="0"/>
              <a:t>Multikulturalismus v sociální práci </a:t>
            </a:r>
          </a:p>
        </p:txBody>
      </p:sp>
      <p:sp>
        <p:nvSpPr>
          <p:cNvPr id="3" name="Zástupný obsah 2">
            <a:extLst>
              <a:ext uri="{FF2B5EF4-FFF2-40B4-BE49-F238E27FC236}">
                <a16:creationId xmlns:a16="http://schemas.microsoft.com/office/drawing/2014/main" id="{5A82B60D-7795-C747-B3B0-716DF62AE263}"/>
              </a:ext>
            </a:extLst>
          </p:cNvPr>
          <p:cNvSpPr>
            <a:spLocks noGrp="1"/>
          </p:cNvSpPr>
          <p:nvPr>
            <p:ph idx="1"/>
          </p:nvPr>
        </p:nvSpPr>
        <p:spPr/>
        <p:txBody>
          <a:bodyPr/>
          <a:lstStyle/>
          <a:p>
            <a:r>
              <a:rPr lang="cs-CZ" dirty="0"/>
              <a:t>Multikulturalismus je ideologií, zabývající se vztahy mezi etnickou, kulturní a náboženskou rozmanitosti a ovlivňuje identitu a chování lidí. </a:t>
            </a:r>
          </a:p>
          <a:p>
            <a:r>
              <a:rPr lang="cs-CZ" dirty="0"/>
              <a:t>V rámci sociální práce je důležitá sebereflexe sociálního pracovníka jak on sám rozumí multikulturní společnosti, sociálním záležitostem z ní plynoucí- sociální předsudky sociálního pracovníka </a:t>
            </a:r>
          </a:p>
          <a:p>
            <a:r>
              <a:rPr lang="cs-CZ" dirty="0" err="1"/>
              <a:t>Multikulturalismusm</a:t>
            </a:r>
            <a:r>
              <a:rPr lang="cs-CZ" dirty="0"/>
              <a:t> představuje výzvy pro nové společnosti, které se potkávají s jinými kulturami a musí se zabývat těmito změnami.</a:t>
            </a:r>
          </a:p>
        </p:txBody>
      </p:sp>
    </p:spTree>
    <p:extLst>
      <p:ext uri="{BB962C8B-B14F-4D97-AF65-F5344CB8AC3E}">
        <p14:creationId xmlns:p14="http://schemas.microsoft.com/office/powerpoint/2010/main" val="280054781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73BCDD-6506-BC45-97EA-E69B544F9116}"/>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A669A41E-F10E-164B-9C11-129571831DA8}"/>
              </a:ext>
            </a:extLst>
          </p:cNvPr>
          <p:cNvSpPr>
            <a:spLocks noGrp="1"/>
          </p:cNvSpPr>
          <p:nvPr>
            <p:ph idx="1"/>
          </p:nvPr>
        </p:nvSpPr>
        <p:spPr/>
        <p:txBody>
          <a:bodyPr>
            <a:normAutofit/>
          </a:bodyPr>
          <a:lstStyle/>
          <a:p>
            <a:r>
              <a:rPr lang="cs-CZ" dirty="0"/>
              <a:t>Multikulturalismus z hora – na úrovni institucí a oficiálních postojů. Politické výzvy na základních principech – občanské povinnosti, kulturní respekt, sociální spravedlnost, rovnost.</a:t>
            </a:r>
          </a:p>
          <a:p>
            <a:r>
              <a:rPr lang="cs-CZ" dirty="0"/>
              <a:t>Multikulturalismus z </a:t>
            </a:r>
            <a:r>
              <a:rPr lang="cs-CZ" dirty="0" err="1"/>
              <a:t>dola</a:t>
            </a:r>
            <a:r>
              <a:rPr lang="cs-CZ" dirty="0"/>
              <a:t> – USA a Velká Británie – důraz na individuální příležitosti a občanskou asimilaci. Zde rovněž patří pozitivní diskriminace a nový fenomén – férové vyrovnávání šancí.</a:t>
            </a:r>
          </a:p>
          <a:p>
            <a:r>
              <a:rPr lang="cs-CZ" dirty="0"/>
              <a:t>Kritický multikulturalismus – je především orientován na porozumění a poznání historie  vzniku skupin, jak se mění jejich postavení v určitém historicko-společenským kontextu. Zde rovněž patří i kulturní kompetence (paradigma vzdělávací) – znalosti vlastní kultury, cizích kultur a schopnost vést dialog na základě práv a povinností spojených s fungování společnosti.</a:t>
            </a:r>
          </a:p>
          <a:p>
            <a:r>
              <a:rPr lang="cs-CZ" dirty="0"/>
              <a:t>V praxi jsme svědky multikulturalismu postaveném především na právech. </a:t>
            </a:r>
          </a:p>
        </p:txBody>
      </p:sp>
    </p:spTree>
    <p:extLst>
      <p:ext uri="{BB962C8B-B14F-4D97-AF65-F5344CB8AC3E}">
        <p14:creationId xmlns:p14="http://schemas.microsoft.com/office/powerpoint/2010/main" val="289248817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311FCA-DA20-0B45-8704-0D380B8AE93B}"/>
              </a:ext>
            </a:extLst>
          </p:cNvPr>
          <p:cNvSpPr>
            <a:spLocks noGrp="1"/>
          </p:cNvSpPr>
          <p:nvPr>
            <p:ph type="title"/>
          </p:nvPr>
        </p:nvSpPr>
        <p:spPr/>
        <p:txBody>
          <a:bodyPr/>
          <a:lstStyle/>
          <a:p>
            <a:r>
              <a:rPr lang="cs-CZ" dirty="0"/>
              <a:t>Východiska multikulturalismu</a:t>
            </a:r>
          </a:p>
        </p:txBody>
      </p:sp>
      <p:sp>
        <p:nvSpPr>
          <p:cNvPr id="3" name="Zástupný obsah 2">
            <a:extLst>
              <a:ext uri="{FF2B5EF4-FFF2-40B4-BE49-F238E27FC236}">
                <a16:creationId xmlns:a16="http://schemas.microsoft.com/office/drawing/2014/main" id="{81D126C7-FD22-D84C-B7D8-8A64C9F0A728}"/>
              </a:ext>
            </a:extLst>
          </p:cNvPr>
          <p:cNvSpPr>
            <a:spLocks noGrp="1"/>
          </p:cNvSpPr>
          <p:nvPr>
            <p:ph idx="1"/>
          </p:nvPr>
        </p:nvSpPr>
        <p:spPr/>
        <p:txBody>
          <a:bodyPr>
            <a:normAutofit/>
          </a:bodyPr>
          <a:lstStyle/>
          <a:p>
            <a:pPr marL="0" indent="0">
              <a:buNone/>
            </a:pPr>
            <a:r>
              <a:rPr lang="cs-CZ" dirty="0"/>
              <a:t>Mísení kultur není novým fenoménem, který přišel po utečenecké krizi. V rámci sociální práce jsou nutné kulturní kompetence:</a:t>
            </a:r>
          </a:p>
          <a:p>
            <a:pPr lvl="0" fontAlgn="base"/>
            <a:r>
              <a:rPr lang="cs-CZ" dirty="0"/>
              <a:t>znalost vlastní kultury, jejich hodnot a historie,</a:t>
            </a:r>
          </a:p>
          <a:p>
            <a:pPr lvl="0" fontAlgn="base"/>
            <a:r>
              <a:rPr lang="cs-CZ" dirty="0"/>
              <a:t>uvědomění si práv a povinností jednotlivců i skupin a jejich vzájemných vazeb,</a:t>
            </a:r>
          </a:p>
          <a:p>
            <a:pPr lvl="0" fontAlgn="base"/>
            <a:r>
              <a:rPr lang="cs-CZ" dirty="0"/>
              <a:t>umění zpracovat dilemata spojená s multikulturní problematikou – asimilace/vlastní kulturní identita, práva/povinnosti menšin i majority, </a:t>
            </a:r>
          </a:p>
          <a:p>
            <a:r>
              <a:rPr lang="cs-CZ" dirty="0"/>
              <a:t>hledání rozdílností/hledání podobností.</a:t>
            </a:r>
          </a:p>
        </p:txBody>
      </p:sp>
    </p:spTree>
    <p:extLst>
      <p:ext uri="{BB962C8B-B14F-4D97-AF65-F5344CB8AC3E}">
        <p14:creationId xmlns:p14="http://schemas.microsoft.com/office/powerpoint/2010/main" val="20706296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030308-5AB6-3944-BCFC-F801652DB89B}"/>
              </a:ext>
            </a:extLst>
          </p:cNvPr>
          <p:cNvSpPr>
            <a:spLocks noGrp="1"/>
          </p:cNvSpPr>
          <p:nvPr>
            <p:ph type="title"/>
          </p:nvPr>
        </p:nvSpPr>
        <p:spPr/>
        <p:txBody>
          <a:bodyPr/>
          <a:lstStyle/>
          <a:p>
            <a:r>
              <a:rPr lang="cs-CZ" dirty="0"/>
              <a:t>Osoby bez přístřeší</a:t>
            </a:r>
          </a:p>
        </p:txBody>
      </p:sp>
      <p:sp>
        <p:nvSpPr>
          <p:cNvPr id="3" name="Zástupný obsah 2">
            <a:extLst>
              <a:ext uri="{FF2B5EF4-FFF2-40B4-BE49-F238E27FC236}">
                <a16:creationId xmlns:a16="http://schemas.microsoft.com/office/drawing/2014/main" id="{E387CDA4-7705-DE4D-976F-3EB3D1051415}"/>
              </a:ext>
            </a:extLst>
          </p:cNvPr>
          <p:cNvSpPr>
            <a:spLocks noGrp="1"/>
          </p:cNvSpPr>
          <p:nvPr>
            <p:ph idx="1"/>
          </p:nvPr>
        </p:nvSpPr>
        <p:spPr/>
        <p:txBody>
          <a:bodyPr/>
          <a:lstStyle/>
          <a:p>
            <a:r>
              <a:rPr lang="cs-CZ" dirty="0"/>
              <a:t>Ubytovny</a:t>
            </a:r>
          </a:p>
          <a:p>
            <a:r>
              <a:rPr lang="cs-CZ" dirty="0"/>
              <a:t>Podpora bezdomovců – především v zimě</a:t>
            </a:r>
          </a:p>
          <a:p>
            <a:r>
              <a:rPr lang="cs-CZ" dirty="0"/>
              <a:t>Vytlačování mimo centra</a:t>
            </a:r>
          </a:p>
          <a:p>
            <a:r>
              <a:rPr lang="cs-CZ" dirty="0"/>
              <a:t>Zapojení do společnosti</a:t>
            </a:r>
          </a:p>
          <a:p>
            <a:r>
              <a:rPr lang="cs-CZ" dirty="0" err="1"/>
              <a:t>Housing</a:t>
            </a:r>
            <a:r>
              <a:rPr lang="cs-CZ" dirty="0"/>
              <a:t> </a:t>
            </a:r>
            <a:r>
              <a:rPr lang="cs-CZ" dirty="0" err="1"/>
              <a:t>first</a:t>
            </a:r>
            <a:endParaRPr lang="cs-CZ" dirty="0"/>
          </a:p>
        </p:txBody>
      </p:sp>
    </p:spTree>
    <p:extLst>
      <p:ext uri="{BB962C8B-B14F-4D97-AF65-F5344CB8AC3E}">
        <p14:creationId xmlns:p14="http://schemas.microsoft.com/office/powerpoint/2010/main" val="103439621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68B4CB-BCBC-7446-8A86-F02CCBE92B6A}"/>
              </a:ext>
            </a:extLst>
          </p:cNvPr>
          <p:cNvSpPr>
            <a:spLocks noGrp="1"/>
          </p:cNvSpPr>
          <p:nvPr>
            <p:ph type="title"/>
          </p:nvPr>
        </p:nvSpPr>
        <p:spPr/>
        <p:txBody>
          <a:bodyPr/>
          <a:lstStyle/>
          <a:p>
            <a:r>
              <a:rPr lang="cs-CZ" dirty="0"/>
              <a:t>Osoby poskytující sexuální služby</a:t>
            </a:r>
          </a:p>
        </p:txBody>
      </p:sp>
      <p:sp>
        <p:nvSpPr>
          <p:cNvPr id="3" name="Zástupný obsah 2">
            <a:extLst>
              <a:ext uri="{FF2B5EF4-FFF2-40B4-BE49-F238E27FC236}">
                <a16:creationId xmlns:a16="http://schemas.microsoft.com/office/drawing/2014/main" id="{D877F4CF-EAAE-764E-BE0A-692D72D5671C}"/>
              </a:ext>
            </a:extLst>
          </p:cNvPr>
          <p:cNvSpPr>
            <a:spLocks noGrp="1"/>
          </p:cNvSpPr>
          <p:nvPr>
            <p:ph idx="1"/>
          </p:nvPr>
        </p:nvSpPr>
        <p:spPr/>
        <p:txBody>
          <a:bodyPr/>
          <a:lstStyle/>
          <a:p>
            <a:r>
              <a:rPr lang="cs-CZ" dirty="0"/>
              <a:t>Case management – zaměření na úspěch</a:t>
            </a:r>
          </a:p>
          <a:p>
            <a:r>
              <a:rPr lang="cs-CZ" dirty="0"/>
              <a:t>Nezletilí</a:t>
            </a:r>
          </a:p>
          <a:p>
            <a:r>
              <a:rPr lang="cs-CZ" dirty="0"/>
              <a:t>Muži, ženy</a:t>
            </a:r>
          </a:p>
          <a:p>
            <a:r>
              <a:rPr lang="cs-CZ" dirty="0"/>
              <a:t>Rosa </a:t>
            </a:r>
          </a:p>
          <a:p>
            <a:endParaRPr lang="cs-CZ" dirty="0"/>
          </a:p>
        </p:txBody>
      </p:sp>
    </p:spTree>
    <p:extLst>
      <p:ext uri="{BB962C8B-B14F-4D97-AF65-F5344CB8AC3E}">
        <p14:creationId xmlns:p14="http://schemas.microsoft.com/office/powerpoint/2010/main" val="244297373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284868-3226-AF4B-80A7-EE146193ADCA}"/>
              </a:ext>
            </a:extLst>
          </p:cNvPr>
          <p:cNvSpPr>
            <a:spLocks noGrp="1"/>
          </p:cNvSpPr>
          <p:nvPr>
            <p:ph type="title"/>
          </p:nvPr>
        </p:nvSpPr>
        <p:spPr/>
        <p:txBody>
          <a:bodyPr/>
          <a:lstStyle/>
          <a:p>
            <a:r>
              <a:rPr lang="cs-CZ" dirty="0" err="1"/>
              <a:t>Streetworker</a:t>
            </a:r>
            <a:r>
              <a:rPr lang="cs-CZ" dirty="0"/>
              <a:t> </a:t>
            </a:r>
          </a:p>
        </p:txBody>
      </p:sp>
      <p:sp>
        <p:nvSpPr>
          <p:cNvPr id="3" name="Zástupný obsah 2">
            <a:extLst>
              <a:ext uri="{FF2B5EF4-FFF2-40B4-BE49-F238E27FC236}">
                <a16:creationId xmlns:a16="http://schemas.microsoft.com/office/drawing/2014/main" id="{3B5D9FEE-39EF-9C47-AD9C-E036591DD830}"/>
              </a:ext>
            </a:extLst>
          </p:cNvPr>
          <p:cNvSpPr>
            <a:spLocks noGrp="1"/>
          </p:cNvSpPr>
          <p:nvPr>
            <p:ph idx="1"/>
          </p:nvPr>
        </p:nvSpPr>
        <p:spPr/>
        <p:txBody>
          <a:bodyPr/>
          <a:lstStyle/>
          <a:p>
            <a:r>
              <a:rPr lang="cs-CZ" dirty="0"/>
              <a:t>Práce na ulici</a:t>
            </a:r>
          </a:p>
          <a:p>
            <a:r>
              <a:rPr lang="cs-CZ" dirty="0"/>
              <a:t>Terénní sociální práce</a:t>
            </a:r>
          </a:p>
          <a:p>
            <a:r>
              <a:rPr lang="cs-CZ" dirty="0"/>
              <a:t>Výměna stříkaček a jehel</a:t>
            </a:r>
          </a:p>
          <a:p>
            <a:r>
              <a:rPr lang="cs-CZ" dirty="0"/>
              <a:t>Práce s osobami bez přístřeší</a:t>
            </a:r>
          </a:p>
          <a:p>
            <a:r>
              <a:rPr lang="cs-CZ" dirty="0"/>
              <a:t>Práce s prostitucí</a:t>
            </a:r>
          </a:p>
        </p:txBody>
      </p:sp>
    </p:spTree>
    <p:extLst>
      <p:ext uri="{BB962C8B-B14F-4D97-AF65-F5344CB8AC3E}">
        <p14:creationId xmlns:p14="http://schemas.microsoft.com/office/powerpoint/2010/main" val="2889013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Aktivity sociální práce</a:t>
            </a:r>
          </a:p>
        </p:txBody>
      </p:sp>
      <p:sp>
        <p:nvSpPr>
          <p:cNvPr id="3" name="Zástupný symbol pro obsah 2"/>
          <p:cNvSpPr>
            <a:spLocks noGrp="1"/>
          </p:cNvSpPr>
          <p:nvPr>
            <p:ph idx="1"/>
          </p:nvPr>
        </p:nvSpPr>
        <p:spPr/>
        <p:txBody>
          <a:bodyPr/>
          <a:lstStyle/>
          <a:p>
            <a:r>
              <a:rPr lang="cs-CZ" dirty="0"/>
              <a:t>SP usiluje o zlepšení sociálního fungování – používá 3 různé aktivity:</a:t>
            </a:r>
          </a:p>
          <a:p>
            <a:r>
              <a:rPr lang="cs-CZ" dirty="0"/>
              <a:t>Zaměřené na problém</a:t>
            </a:r>
          </a:p>
          <a:p>
            <a:r>
              <a:rPr lang="cs-CZ" dirty="0"/>
              <a:t>Podporující rozvoj potenciálu klienta</a:t>
            </a:r>
          </a:p>
          <a:p>
            <a:r>
              <a:rPr lang="cs-CZ" dirty="0"/>
              <a:t>Preventivního charakteru</a:t>
            </a:r>
          </a:p>
        </p:txBody>
      </p:sp>
    </p:spTree>
    <p:extLst>
      <p:ext uri="{BB962C8B-B14F-4D97-AF65-F5344CB8AC3E}">
        <p14:creationId xmlns:p14="http://schemas.microsoft.com/office/powerpoint/2010/main" val="125189472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Hořet a neshořet – mikro a </a:t>
            </a:r>
            <a:r>
              <a:rPr lang="cs-CZ" dirty="0" err="1"/>
              <a:t>mezo</a:t>
            </a:r>
            <a:r>
              <a:rPr lang="cs-CZ" dirty="0"/>
              <a:t> rámec SP</a:t>
            </a:r>
          </a:p>
        </p:txBody>
      </p:sp>
      <p:sp>
        <p:nvSpPr>
          <p:cNvPr id="3" name="Zástupný symbol pro obsah 2"/>
          <p:cNvSpPr>
            <a:spLocks noGrp="1"/>
          </p:cNvSpPr>
          <p:nvPr>
            <p:ph sz="quarter" idx="1"/>
          </p:nvPr>
        </p:nvSpPr>
        <p:spPr/>
        <p:txBody>
          <a:bodyPr/>
          <a:lstStyle/>
          <a:p>
            <a:r>
              <a:rPr lang="cs-CZ" dirty="0"/>
              <a:t>Supervize</a:t>
            </a:r>
          </a:p>
          <a:p>
            <a:r>
              <a:rPr lang="cs-CZ" dirty="0"/>
              <a:t>Intervize</a:t>
            </a:r>
          </a:p>
          <a:p>
            <a:r>
              <a:rPr lang="cs-CZ" dirty="0"/>
              <a:t>Kontrola</a:t>
            </a:r>
          </a:p>
          <a:p>
            <a:endParaRPr lang="cs-CZ" dirty="0"/>
          </a:p>
          <a:p>
            <a:r>
              <a:rPr lang="cs-CZ" dirty="0"/>
              <a:t>Klient, pacient</a:t>
            </a:r>
            <a:r>
              <a:rPr lang="cs-CZ"/>
              <a:t>, kolega</a:t>
            </a:r>
            <a:endParaRPr lang="cs-CZ" dirty="0"/>
          </a:p>
          <a:p>
            <a:endParaRPr lang="cs-CZ" dirty="0"/>
          </a:p>
        </p:txBody>
      </p:sp>
    </p:spTree>
    <p:extLst>
      <p:ext uri="{BB962C8B-B14F-4D97-AF65-F5344CB8AC3E}">
        <p14:creationId xmlns:p14="http://schemas.microsoft.com/office/powerpoint/2010/main" val="388940932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4">
            <a:extLst>
              <a:ext uri="{FF2B5EF4-FFF2-40B4-BE49-F238E27FC236}">
                <a16:creationId xmlns:a16="http://schemas.microsoft.com/office/drawing/2014/main" id="{501A23F3-FCCF-F012-CA88-B39DFDA4F57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2" name="Nadpis 1">
            <a:extLst>
              <a:ext uri="{FF2B5EF4-FFF2-40B4-BE49-F238E27FC236}">
                <a16:creationId xmlns:a16="http://schemas.microsoft.com/office/drawing/2014/main" id="{1EFB847B-89F2-1342-81A4-73C29222419E}"/>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cs-CZ" sz="5200">
                <a:solidFill>
                  <a:srgbClr val="FFFFFF"/>
                </a:solidFill>
              </a:rPr>
              <a:t>Etiketizační teorie v sociální práci</a:t>
            </a:r>
          </a:p>
        </p:txBody>
      </p:sp>
      <p:sp>
        <p:nvSpPr>
          <p:cNvPr id="3" name="Podnadpis 2">
            <a:extLst>
              <a:ext uri="{FF2B5EF4-FFF2-40B4-BE49-F238E27FC236}">
                <a16:creationId xmlns:a16="http://schemas.microsoft.com/office/drawing/2014/main" id="{8EE140A4-8246-3441-8693-FB63345F420F}"/>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cs-CZ">
              <a:solidFill>
                <a:srgbClr val="FFFFFF"/>
              </a:solidFill>
            </a:endParaRPr>
          </a:p>
        </p:txBody>
      </p:sp>
    </p:spTree>
    <p:extLst>
      <p:ext uri="{BB962C8B-B14F-4D97-AF65-F5344CB8AC3E}">
        <p14:creationId xmlns:p14="http://schemas.microsoft.com/office/powerpoint/2010/main" val="310516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3D9A6A-648C-3249-AAD4-8885727F8C42}"/>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68FDFD7C-CAB2-7245-9F89-080CFFE4F918}"/>
              </a:ext>
            </a:extLst>
          </p:cNvPr>
          <p:cNvSpPr>
            <a:spLocks noGrp="1"/>
          </p:cNvSpPr>
          <p:nvPr>
            <p:ph idx="1"/>
          </p:nvPr>
        </p:nvSpPr>
        <p:spPr/>
        <p:txBody>
          <a:bodyPr/>
          <a:lstStyle/>
          <a:p>
            <a:r>
              <a:rPr lang="cs-CZ" b="1" dirty="0" err="1"/>
              <a:t>Etiketizační</a:t>
            </a:r>
            <a:r>
              <a:rPr lang="cs-CZ" b="1" dirty="0"/>
              <a:t> teorie</a:t>
            </a:r>
            <a:r>
              <a:rPr lang="cs-CZ" dirty="0"/>
              <a:t> zdůrazňuje proces utváření rolí prostřednictvím </a:t>
            </a:r>
            <a:r>
              <a:rPr lang="cs-CZ" b="1" dirty="0"/>
              <a:t>sociálního</a:t>
            </a:r>
            <a:r>
              <a:rPr lang="cs-CZ" dirty="0"/>
              <a:t> očekávání.</a:t>
            </a:r>
          </a:p>
          <a:p>
            <a:r>
              <a:rPr lang="cs-CZ" dirty="0"/>
              <a:t>Role označují očekávané jednání vzhledem k držitelům těchto pozic. </a:t>
            </a:r>
          </a:p>
          <a:p>
            <a:r>
              <a:rPr lang="cs-CZ" dirty="0"/>
              <a:t>Role lze chápat jen v kontextu vztahů, neboť mohou být identifikovány jen v jejich síti.</a:t>
            </a:r>
          </a:p>
        </p:txBody>
      </p:sp>
    </p:spTree>
    <p:extLst>
      <p:ext uri="{BB962C8B-B14F-4D97-AF65-F5344CB8AC3E}">
        <p14:creationId xmlns:p14="http://schemas.microsoft.com/office/powerpoint/2010/main" val="138451338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96007D-F271-AD4F-96C7-92F2C9E144DF}"/>
              </a:ext>
            </a:extLst>
          </p:cNvPr>
          <p:cNvSpPr>
            <a:spLocks noGrp="1"/>
          </p:cNvSpPr>
          <p:nvPr>
            <p:ph type="title"/>
          </p:nvPr>
        </p:nvSpPr>
        <p:spPr/>
        <p:txBody>
          <a:bodyPr/>
          <a:lstStyle/>
          <a:p>
            <a:r>
              <a:rPr lang="cs-CZ" dirty="0"/>
              <a:t>Vznik </a:t>
            </a:r>
          </a:p>
        </p:txBody>
      </p:sp>
      <p:sp>
        <p:nvSpPr>
          <p:cNvPr id="3" name="Zástupný obsah 2">
            <a:extLst>
              <a:ext uri="{FF2B5EF4-FFF2-40B4-BE49-F238E27FC236}">
                <a16:creationId xmlns:a16="http://schemas.microsoft.com/office/drawing/2014/main" id="{9F80D7C2-F9F7-414F-B922-B3E0EA0ECE9E}"/>
              </a:ext>
            </a:extLst>
          </p:cNvPr>
          <p:cNvSpPr>
            <a:spLocks noGrp="1"/>
          </p:cNvSpPr>
          <p:nvPr>
            <p:ph idx="1"/>
          </p:nvPr>
        </p:nvSpPr>
        <p:spPr/>
        <p:txBody>
          <a:bodyPr>
            <a:normAutofit lnSpcReduction="10000"/>
          </a:bodyPr>
          <a:lstStyle/>
          <a:p>
            <a:r>
              <a:rPr lang="cs-CZ" dirty="0" err="1"/>
              <a:t>Sociálněpsychologické</a:t>
            </a:r>
            <a:r>
              <a:rPr lang="cs-CZ" dirty="0"/>
              <a:t> a komunikační modely se začaly v sociální práci uplatňovat v souvislosti s poznatky o lidské komunikaci. </a:t>
            </a:r>
          </a:p>
          <a:p>
            <a:r>
              <a:rPr lang="cs-CZ" dirty="0"/>
              <a:t>Na jejich pojetí měla vliv zejména teorie rolí, </a:t>
            </a:r>
            <a:r>
              <a:rPr lang="cs-CZ" dirty="0" err="1"/>
              <a:t>etiketizační</a:t>
            </a:r>
            <a:r>
              <a:rPr lang="cs-CZ" dirty="0"/>
              <a:t> teorie a další oblasti sociální psychologie. </a:t>
            </a:r>
          </a:p>
          <a:p>
            <a:r>
              <a:rPr lang="cs-CZ" dirty="0"/>
              <a:t>Důraz je kladen na to, jak se mezi lidmi vytvářejí vztahy a jak jsou vztahy modifikovány v rozmanitých sociálních situacích. Jsou rozebírány i otázky identity, stigmatizace, skupinového chování, teritoriality, sociální a osobnostní změny apod.</a:t>
            </a:r>
          </a:p>
          <a:p>
            <a:r>
              <a:rPr lang="cs-CZ" dirty="0"/>
              <a:t>S-P modely mají také blízko ke kognitivním, fenomenologickým a existenciálním školám sociální práce a mají také hodně společného s Rogersovým pojetím práce s klientem a zážitkovými technikami.</a:t>
            </a:r>
          </a:p>
          <a:p>
            <a:endParaRPr lang="cs-CZ" dirty="0"/>
          </a:p>
        </p:txBody>
      </p:sp>
    </p:spTree>
    <p:extLst>
      <p:ext uri="{BB962C8B-B14F-4D97-AF65-F5344CB8AC3E}">
        <p14:creationId xmlns:p14="http://schemas.microsoft.com/office/powerpoint/2010/main" val="414761158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8BAD11-2C0D-B840-B006-C4E725FAB820}"/>
              </a:ext>
            </a:extLst>
          </p:cNvPr>
          <p:cNvSpPr>
            <a:spLocks noGrp="1"/>
          </p:cNvSpPr>
          <p:nvPr>
            <p:ph type="title"/>
          </p:nvPr>
        </p:nvSpPr>
        <p:spPr>
          <a:xfrm>
            <a:off x="1653363" y="365760"/>
            <a:ext cx="9367203" cy="1188720"/>
          </a:xfrm>
        </p:spPr>
        <p:txBody>
          <a:bodyPr>
            <a:normAutofit/>
          </a:bodyPr>
          <a:lstStyle/>
          <a:p>
            <a:r>
              <a:rPr lang="cs-CZ" dirty="0"/>
              <a:t>Princip </a:t>
            </a:r>
          </a:p>
        </p:txBody>
      </p:sp>
      <p:sp>
        <p:nvSpPr>
          <p:cNvPr id="3" name="Zástupný obsah 2">
            <a:extLst>
              <a:ext uri="{FF2B5EF4-FFF2-40B4-BE49-F238E27FC236}">
                <a16:creationId xmlns:a16="http://schemas.microsoft.com/office/drawing/2014/main" id="{EFCFB835-7763-5447-A8A4-A7DD47D5B793}"/>
              </a:ext>
            </a:extLst>
          </p:cNvPr>
          <p:cNvSpPr>
            <a:spLocks noGrp="1"/>
          </p:cNvSpPr>
          <p:nvPr>
            <p:ph idx="1"/>
          </p:nvPr>
        </p:nvSpPr>
        <p:spPr>
          <a:xfrm>
            <a:off x="1653363" y="2176272"/>
            <a:ext cx="9367204" cy="4041648"/>
          </a:xfrm>
        </p:spPr>
        <p:txBody>
          <a:bodyPr anchor="t">
            <a:normAutofit/>
          </a:bodyPr>
          <a:lstStyle/>
          <a:p>
            <a:r>
              <a:rPr lang="cs-CZ" sz="2400"/>
              <a:t>Teorie nálepkování tvrdí, že deviaci dávají vzniknout sociální skupině, která si definuje pravidla, jejichž porušení vede k označení jedince za devianta. </a:t>
            </a:r>
          </a:p>
          <a:p>
            <a:r>
              <a:rPr lang="cs-CZ" sz="2400"/>
              <a:t>Zda bude chování označeno za deviantní tedy určují aktuálně platné společenské normy, přičemž lidé, kteří obdrželi tuto nálepku, se stávají “</a:t>
            </a:r>
            <a:r>
              <a:rPr lang="cs-CZ" sz="2400" b="1"/>
              <a:t>outsidery</a:t>
            </a:r>
            <a:r>
              <a:rPr lang="cs-CZ" sz="2400"/>
              <a:t>”. </a:t>
            </a:r>
          </a:p>
          <a:p>
            <a:r>
              <a:rPr lang="cs-CZ" sz="2400"/>
              <a:t>To, co je označeno jako deviantní, tedy tolik nesouvisí s tím, čeho se člověk dopustil, ale spíše s tím, jak na daný čin nahlíží společnost.</a:t>
            </a:r>
          </a:p>
        </p:txBody>
      </p:sp>
    </p:spTree>
    <p:extLst>
      <p:ext uri="{BB962C8B-B14F-4D97-AF65-F5344CB8AC3E}">
        <p14:creationId xmlns:p14="http://schemas.microsoft.com/office/powerpoint/2010/main" val="222021745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CF984C5-CCDB-4147-B747-AEE8758CFE53}"/>
              </a:ext>
            </a:extLst>
          </p:cNvPr>
          <p:cNvSpPr>
            <a:spLocks noGrp="1"/>
          </p:cNvSpPr>
          <p:nvPr>
            <p:ph type="title"/>
          </p:nvPr>
        </p:nvSpPr>
        <p:spPr/>
        <p:txBody>
          <a:bodyPr/>
          <a:lstStyle/>
          <a:p>
            <a:r>
              <a:rPr lang="cs-CZ" dirty="0"/>
              <a:t>Deviace a deviantní chování</a:t>
            </a:r>
          </a:p>
        </p:txBody>
      </p:sp>
      <p:sp>
        <p:nvSpPr>
          <p:cNvPr id="3" name="Zástupný obsah 2">
            <a:extLst>
              <a:ext uri="{FF2B5EF4-FFF2-40B4-BE49-F238E27FC236}">
                <a16:creationId xmlns:a16="http://schemas.microsoft.com/office/drawing/2014/main" id="{38CDF227-C4BB-434C-B188-EA586CAFAFE1}"/>
              </a:ext>
            </a:extLst>
          </p:cNvPr>
          <p:cNvSpPr>
            <a:spLocks noGrp="1"/>
          </p:cNvSpPr>
          <p:nvPr>
            <p:ph idx="1"/>
          </p:nvPr>
        </p:nvSpPr>
        <p:spPr/>
        <p:txBody>
          <a:bodyPr>
            <a:normAutofit lnSpcReduction="10000"/>
          </a:bodyPr>
          <a:lstStyle/>
          <a:p>
            <a:r>
              <a:rPr lang="cs-CZ" b="1" dirty="0"/>
              <a:t>primární deviace</a:t>
            </a:r>
            <a:r>
              <a:rPr lang="cs-CZ" dirty="0"/>
              <a:t> – porušení pravidel v rámci přizpůsobivosti</a:t>
            </a:r>
          </a:p>
          <a:p>
            <a:r>
              <a:rPr lang="cs-CZ" b="1" dirty="0"/>
              <a:t>sekundární deviace</a:t>
            </a:r>
            <a:r>
              <a:rPr lang="cs-CZ" dirty="0"/>
              <a:t> – dochází k ní poté, co už byl jedinci přiřazen štítek; je to odpověď jedince na prvotní reakci společnosti</a:t>
            </a:r>
          </a:p>
          <a:p>
            <a:pPr marL="0" indent="0">
              <a:buNone/>
            </a:pPr>
            <a:endParaRPr lang="cs-CZ" dirty="0"/>
          </a:p>
          <a:p>
            <a:pPr marL="0" indent="0">
              <a:buNone/>
            </a:pPr>
            <a:r>
              <a:rPr lang="cs-CZ" dirty="0"/>
              <a:t>Deviace v čase</a:t>
            </a:r>
          </a:p>
          <a:p>
            <a:r>
              <a:rPr lang="cs-CZ" dirty="0"/>
              <a:t>čase (v jednu chvíli může být člověk za deviantní akt souzen mírněji než jindy), - homosexuálové</a:t>
            </a:r>
          </a:p>
          <a:p>
            <a:r>
              <a:rPr lang="cs-CZ" dirty="0"/>
              <a:t>původci aktu a na tom, komu při něm bylo ublíženo,</a:t>
            </a:r>
          </a:p>
          <a:p>
            <a:r>
              <a:rPr lang="cs-CZ" dirty="0"/>
              <a:t>viditelnosti aktu.</a:t>
            </a:r>
          </a:p>
          <a:p>
            <a:endParaRPr lang="cs-CZ" dirty="0"/>
          </a:p>
        </p:txBody>
      </p:sp>
    </p:spTree>
    <p:extLst>
      <p:ext uri="{BB962C8B-B14F-4D97-AF65-F5344CB8AC3E}">
        <p14:creationId xmlns:p14="http://schemas.microsoft.com/office/powerpoint/2010/main" val="234454681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D0E015-A54D-C746-B576-5071FA0AA677}"/>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Proces nálepkování</a:t>
            </a:r>
          </a:p>
        </p:txBody>
      </p:sp>
      <p:graphicFrame>
        <p:nvGraphicFramePr>
          <p:cNvPr id="4" name="Zástupný obsah 3">
            <a:extLst>
              <a:ext uri="{FF2B5EF4-FFF2-40B4-BE49-F238E27FC236}">
                <a16:creationId xmlns:a16="http://schemas.microsoft.com/office/drawing/2014/main" id="{BE88212D-7C81-3344-9F7C-C74B2663532E}"/>
              </a:ext>
            </a:extLst>
          </p:cNvPr>
          <p:cNvGraphicFramePr>
            <a:graphicFrameLocks noGrp="1"/>
          </p:cNvGraphicFramePr>
          <p:nvPr>
            <p:ph idx="1"/>
          </p:nvPr>
        </p:nvGraphicFramePr>
        <p:xfrm>
          <a:off x="4777316" y="1976517"/>
          <a:ext cx="6780702" cy="2902639"/>
        </p:xfrm>
        <a:graphic>
          <a:graphicData uri="http://schemas.openxmlformats.org/drawingml/2006/table">
            <a:tbl>
              <a:tblPr firstRow="1" bandRow="1"/>
              <a:tblGrid>
                <a:gridCol w="2133936">
                  <a:extLst>
                    <a:ext uri="{9D8B030D-6E8A-4147-A177-3AD203B41FA5}">
                      <a16:colId xmlns:a16="http://schemas.microsoft.com/office/drawing/2014/main" val="2854181778"/>
                    </a:ext>
                  </a:extLst>
                </a:gridCol>
                <a:gridCol w="2376428">
                  <a:extLst>
                    <a:ext uri="{9D8B030D-6E8A-4147-A177-3AD203B41FA5}">
                      <a16:colId xmlns:a16="http://schemas.microsoft.com/office/drawing/2014/main" val="3374586218"/>
                    </a:ext>
                  </a:extLst>
                </a:gridCol>
                <a:gridCol w="2270338">
                  <a:extLst>
                    <a:ext uri="{9D8B030D-6E8A-4147-A177-3AD203B41FA5}">
                      <a16:colId xmlns:a16="http://schemas.microsoft.com/office/drawing/2014/main" val="545944662"/>
                    </a:ext>
                  </a:extLst>
                </a:gridCol>
              </a:tblGrid>
              <a:tr h="480136">
                <a:tc>
                  <a:txBody>
                    <a:bodyPr/>
                    <a:lstStyle/>
                    <a:p>
                      <a:pPr algn="ctr"/>
                      <a:r>
                        <a:rPr lang="cs-CZ" sz="2100">
                          <a:effectLst/>
                        </a:rPr>
                        <a:t>chování</a:t>
                      </a:r>
                    </a:p>
                  </a:txBody>
                  <a:tcPr marL="109122" marR="109122" marT="54561" marB="5456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gridSpan="2">
                  <a:txBody>
                    <a:bodyPr/>
                    <a:lstStyle/>
                    <a:p>
                      <a:pPr algn="ctr"/>
                      <a:r>
                        <a:rPr lang="cs-CZ" sz="2100">
                          <a:effectLst/>
                        </a:rPr>
                        <a:t>možnosti</a:t>
                      </a:r>
                    </a:p>
                  </a:txBody>
                  <a:tcPr marL="109122" marR="109122" marT="54561" marB="5456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hMerge="1">
                  <a:txBody>
                    <a:bodyPr/>
                    <a:lstStyle/>
                    <a:p>
                      <a:endParaRPr lang="cs-CZ"/>
                    </a:p>
                  </a:txBody>
                  <a:tcPr/>
                </a:tc>
                <a:extLst>
                  <a:ext uri="{0D108BD9-81ED-4DB2-BD59-A6C34878D82A}">
                    <a16:rowId xmlns:a16="http://schemas.microsoft.com/office/drawing/2014/main" val="1794902785"/>
                  </a:ext>
                </a:extLst>
              </a:tr>
              <a:tr h="807501">
                <a:tc>
                  <a:txBody>
                    <a:bodyPr/>
                    <a:lstStyle/>
                    <a:p>
                      <a:r>
                        <a:rPr lang="cs-CZ" sz="2100">
                          <a:effectLst/>
                        </a:rPr>
                        <a:t>označené</a:t>
                      </a:r>
                    </a:p>
                  </a:txBody>
                  <a:tcPr marL="109122" marR="109122" marT="54561" marB="5456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cs-CZ" sz="2100">
                          <a:effectLst/>
                        </a:rPr>
                        <a:t>došlo k porušení normy</a:t>
                      </a:r>
                    </a:p>
                  </a:txBody>
                  <a:tcPr marL="109122" marR="109122" marT="54561" marB="5456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cs-CZ" sz="2100">
                          <a:effectLst/>
                        </a:rPr>
                        <a:t>nedošlo k porušení normy</a:t>
                      </a:r>
                    </a:p>
                  </a:txBody>
                  <a:tcPr marL="109122" marR="109122" marT="54561" marB="5456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929230589"/>
                  </a:ext>
                </a:extLst>
              </a:tr>
              <a:tr h="807501">
                <a:tc>
                  <a:txBody>
                    <a:bodyPr/>
                    <a:lstStyle/>
                    <a:p>
                      <a:r>
                        <a:rPr lang="cs-CZ" sz="2100">
                          <a:effectLst/>
                        </a:rPr>
                        <a:t>označené jako deviantní</a:t>
                      </a:r>
                    </a:p>
                  </a:txBody>
                  <a:tcPr marL="109122" marR="109122" marT="54561" marB="5456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cs-CZ" sz="2100">
                          <a:effectLst/>
                        </a:rPr>
                        <a:t>identifikovaná deviace</a:t>
                      </a:r>
                    </a:p>
                  </a:txBody>
                  <a:tcPr marL="109122" marR="109122" marT="54561" marB="5456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cs-CZ" sz="2100">
                          <a:effectLst/>
                        </a:rPr>
                        <a:t>neadekvátní označení</a:t>
                      </a:r>
                    </a:p>
                  </a:txBody>
                  <a:tcPr marL="109122" marR="109122" marT="54561" marB="5456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61136353"/>
                  </a:ext>
                </a:extLst>
              </a:tr>
              <a:tr h="807501">
                <a:tc>
                  <a:txBody>
                    <a:bodyPr/>
                    <a:lstStyle/>
                    <a:p>
                      <a:r>
                        <a:rPr lang="cs-CZ" sz="2100">
                          <a:effectLst/>
                        </a:rPr>
                        <a:t>neoznačené</a:t>
                      </a:r>
                    </a:p>
                  </a:txBody>
                  <a:tcPr marL="109122" marR="109122" marT="54561" marB="5456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cs-CZ" sz="2100">
                          <a:effectLst/>
                        </a:rPr>
                        <a:t>skrytá deviace</a:t>
                      </a:r>
                    </a:p>
                  </a:txBody>
                  <a:tcPr marL="109122" marR="109122" marT="54561" marB="5456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cs-CZ" sz="2100">
                          <a:effectLst/>
                        </a:rPr>
                        <a:t>konformní chování</a:t>
                      </a:r>
                    </a:p>
                  </a:txBody>
                  <a:tcPr marL="109122" marR="109122" marT="54561" marB="54561"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494989163"/>
                  </a:ext>
                </a:extLst>
              </a:tr>
            </a:tbl>
          </a:graphicData>
        </a:graphic>
      </p:graphicFrame>
    </p:spTree>
    <p:extLst>
      <p:ext uri="{BB962C8B-B14F-4D97-AF65-F5344CB8AC3E}">
        <p14:creationId xmlns:p14="http://schemas.microsoft.com/office/powerpoint/2010/main" val="133310687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E9FF21-4011-E34E-8E9B-BA56ED40388E}"/>
              </a:ext>
            </a:extLst>
          </p:cNvPr>
          <p:cNvSpPr>
            <a:spLocks noGrp="1"/>
          </p:cNvSpPr>
          <p:nvPr>
            <p:ph type="title"/>
          </p:nvPr>
        </p:nvSpPr>
        <p:spPr/>
        <p:txBody>
          <a:bodyPr/>
          <a:lstStyle/>
          <a:p>
            <a:r>
              <a:rPr lang="cs-CZ" dirty="0"/>
              <a:t>Teorie moci</a:t>
            </a:r>
          </a:p>
        </p:txBody>
      </p:sp>
      <p:sp>
        <p:nvSpPr>
          <p:cNvPr id="3" name="Zástupný obsah 2">
            <a:extLst>
              <a:ext uri="{FF2B5EF4-FFF2-40B4-BE49-F238E27FC236}">
                <a16:creationId xmlns:a16="http://schemas.microsoft.com/office/drawing/2014/main" id="{6D270643-DB58-5649-B6A5-B2BB6FED5D11}"/>
              </a:ext>
            </a:extLst>
          </p:cNvPr>
          <p:cNvSpPr>
            <a:spLocks noGrp="1"/>
          </p:cNvSpPr>
          <p:nvPr>
            <p:ph idx="1"/>
          </p:nvPr>
        </p:nvSpPr>
        <p:spPr/>
        <p:txBody>
          <a:bodyPr>
            <a:normAutofit/>
          </a:bodyPr>
          <a:lstStyle/>
          <a:p>
            <a:r>
              <a:rPr lang="cs-CZ" dirty="0"/>
              <a:t>Ti, kdo nálepky udělují, jsou nejčastěji jedinci disponující nějakou mocí (ekonomickou či politickou) a autoritou, například policisté či učitelé. </a:t>
            </a:r>
          </a:p>
          <a:p>
            <a:r>
              <a:rPr lang="cs-CZ" dirty="0"/>
              <a:t>Bohatí nálepkují chudé, starší mladší, muži ženy, příslušníci etnické většiny přidělují nálepky lidem z menšin (náboženských, etnických apod.)</a:t>
            </a:r>
          </a:p>
          <a:p>
            <a:r>
              <a:rPr lang="cs-CZ" b="1" dirty="0"/>
              <a:t>Soft </a:t>
            </a:r>
            <a:r>
              <a:rPr lang="cs-CZ" b="1" dirty="0" err="1"/>
              <a:t>deviance</a:t>
            </a:r>
            <a:r>
              <a:rPr lang="cs-CZ" dirty="0"/>
              <a:t> = chování jedince je v rozporu s platnými normami, avšak není hrozbou pro sociální řád.</a:t>
            </a:r>
          </a:p>
          <a:p>
            <a:r>
              <a:rPr lang="cs-CZ" b="1" dirty="0"/>
              <a:t>Hard </a:t>
            </a:r>
            <a:r>
              <a:rPr lang="cs-CZ" b="1" dirty="0" err="1"/>
              <a:t>deviance</a:t>
            </a:r>
            <a:r>
              <a:rPr lang="cs-CZ" dirty="0"/>
              <a:t> = chováni jde jednak mimo normy a navíc je považováno za hrozbu.</a:t>
            </a:r>
          </a:p>
          <a:p>
            <a:r>
              <a:rPr lang="cs-CZ" dirty="0"/>
              <a:t>Nálepka může vést ke shovívavosti – děti s ADHD,</a:t>
            </a:r>
          </a:p>
          <a:p>
            <a:endParaRPr lang="cs-CZ" dirty="0"/>
          </a:p>
        </p:txBody>
      </p:sp>
    </p:spTree>
    <p:extLst>
      <p:ext uri="{BB962C8B-B14F-4D97-AF65-F5344CB8AC3E}">
        <p14:creationId xmlns:p14="http://schemas.microsoft.com/office/powerpoint/2010/main" val="334695064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8C7346-AE2E-F24A-AEC7-18E53C1C744B}"/>
              </a:ext>
            </a:extLst>
          </p:cNvPr>
          <p:cNvSpPr>
            <a:spLocks noGrp="1"/>
          </p:cNvSpPr>
          <p:nvPr>
            <p:ph type="title"/>
          </p:nvPr>
        </p:nvSpPr>
        <p:spPr/>
        <p:txBody>
          <a:bodyPr/>
          <a:lstStyle/>
          <a:p>
            <a:r>
              <a:rPr lang="cs-CZ" dirty="0"/>
              <a:t>Normy</a:t>
            </a:r>
          </a:p>
        </p:txBody>
      </p:sp>
      <p:sp>
        <p:nvSpPr>
          <p:cNvPr id="3" name="Zástupný obsah 2">
            <a:extLst>
              <a:ext uri="{FF2B5EF4-FFF2-40B4-BE49-F238E27FC236}">
                <a16:creationId xmlns:a16="http://schemas.microsoft.com/office/drawing/2014/main" id="{257B84C4-E00D-664A-92D8-2C824A821B3E}"/>
              </a:ext>
            </a:extLst>
          </p:cNvPr>
          <p:cNvSpPr>
            <a:spLocks noGrp="1"/>
          </p:cNvSpPr>
          <p:nvPr>
            <p:ph idx="1"/>
          </p:nvPr>
        </p:nvSpPr>
        <p:spPr/>
        <p:txBody>
          <a:bodyPr>
            <a:normAutofit/>
          </a:bodyPr>
          <a:lstStyle/>
          <a:p>
            <a:pPr marL="0" indent="0">
              <a:buNone/>
            </a:pPr>
            <a:endParaRPr lang="cs-CZ" b="1" dirty="0"/>
          </a:p>
          <a:p>
            <a:r>
              <a:rPr lang="cs-CZ" b="1" dirty="0"/>
              <a:t>Co společnost akceptuje a považuje za normální</a:t>
            </a:r>
            <a:endParaRPr lang="cs-CZ" dirty="0"/>
          </a:p>
          <a:p>
            <a:r>
              <a:rPr lang="cs-CZ" dirty="0"/>
              <a:t>Většina norem není verbálně fixovaná</a:t>
            </a:r>
          </a:p>
          <a:p>
            <a:r>
              <a:rPr lang="cs-CZ" b="1" dirty="0"/>
              <a:t>Člověk konformní</a:t>
            </a:r>
            <a:r>
              <a:rPr lang="cs-CZ" dirty="0"/>
              <a:t> – respektují normy</a:t>
            </a:r>
          </a:p>
          <a:p>
            <a:r>
              <a:rPr lang="cs-CZ" b="1" dirty="0"/>
              <a:t>Člověk deviantní</a:t>
            </a:r>
            <a:r>
              <a:rPr lang="cs-CZ" dirty="0"/>
              <a:t> – porušují normy</a:t>
            </a:r>
          </a:p>
          <a:p>
            <a:pPr marL="0" indent="0">
              <a:buNone/>
            </a:pPr>
            <a:r>
              <a:rPr lang="cs-CZ" dirty="0"/>
              <a:t>-          </a:t>
            </a:r>
            <a:r>
              <a:rPr lang="cs-CZ" b="1" u="sng" dirty="0"/>
              <a:t>Právní</a:t>
            </a:r>
            <a:r>
              <a:rPr lang="cs-CZ" dirty="0"/>
              <a:t> – řídí se zákony, porovnává s nimi chování jedince</a:t>
            </a:r>
          </a:p>
          <a:p>
            <a:pPr marL="0" indent="0">
              <a:buNone/>
            </a:pPr>
            <a:r>
              <a:rPr lang="cs-CZ" dirty="0"/>
              <a:t>-          </a:t>
            </a:r>
            <a:r>
              <a:rPr lang="cs-CZ" b="1" u="sng" dirty="0"/>
              <a:t>Sociální</a:t>
            </a:r>
            <a:r>
              <a:rPr lang="cs-CZ" dirty="0"/>
              <a:t> – úlohu hraje náboženský řád, etika, zvyky, obyčeje, společnost</a:t>
            </a:r>
          </a:p>
          <a:p>
            <a:r>
              <a:rPr lang="cs-CZ" dirty="0"/>
              <a:t> To tvoří tzv. sociální (společenský) řád</a:t>
            </a:r>
          </a:p>
          <a:p>
            <a:endParaRPr lang="cs-CZ" dirty="0"/>
          </a:p>
        </p:txBody>
      </p:sp>
    </p:spTree>
    <p:extLst>
      <p:ext uri="{BB962C8B-B14F-4D97-AF65-F5344CB8AC3E}">
        <p14:creationId xmlns:p14="http://schemas.microsoft.com/office/powerpoint/2010/main" val="307699409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814228-215F-834F-B5E8-94A31317CC28}"/>
              </a:ext>
            </a:extLst>
          </p:cNvPr>
          <p:cNvSpPr>
            <a:spLocks noGrp="1"/>
          </p:cNvSpPr>
          <p:nvPr>
            <p:ph type="title"/>
          </p:nvPr>
        </p:nvSpPr>
        <p:spPr/>
        <p:txBody>
          <a:bodyPr/>
          <a:lstStyle/>
          <a:p>
            <a:r>
              <a:rPr lang="cs-CZ" b="1" dirty="0"/>
              <a:t>Role mohou být:</a:t>
            </a:r>
            <a:endParaRPr lang="cs-CZ" dirty="0"/>
          </a:p>
        </p:txBody>
      </p:sp>
      <p:sp>
        <p:nvSpPr>
          <p:cNvPr id="3" name="Zástupný obsah 2">
            <a:extLst>
              <a:ext uri="{FF2B5EF4-FFF2-40B4-BE49-F238E27FC236}">
                <a16:creationId xmlns:a16="http://schemas.microsoft.com/office/drawing/2014/main" id="{011AA546-65C1-6E4C-86F3-F24110EE4A7D}"/>
              </a:ext>
            </a:extLst>
          </p:cNvPr>
          <p:cNvSpPr>
            <a:spLocks noGrp="1"/>
          </p:cNvSpPr>
          <p:nvPr>
            <p:ph idx="1"/>
          </p:nvPr>
        </p:nvSpPr>
        <p:spPr/>
        <p:txBody>
          <a:bodyPr/>
          <a:lstStyle/>
          <a:p>
            <a:endParaRPr lang="cs-CZ" dirty="0"/>
          </a:p>
          <a:p>
            <a:r>
              <a:rPr lang="cs-CZ" dirty="0"/>
              <a:t>  připsané (výsledek určitých okolností - pohlaví, věk, rasa);</a:t>
            </a:r>
          </a:p>
          <a:p>
            <a:r>
              <a:rPr lang="cs-CZ" dirty="0"/>
              <a:t>  získané (výsledek naší činnosti - vzdělání, prestiž);</a:t>
            </a:r>
          </a:p>
          <a:p>
            <a:r>
              <a:rPr lang="cs-CZ" dirty="0"/>
              <a:t>  vnucené (výsledek činnosti někoho jiného - nezaměstnanost).</a:t>
            </a:r>
          </a:p>
          <a:p>
            <a:endParaRPr lang="cs-CZ" dirty="0"/>
          </a:p>
        </p:txBody>
      </p:sp>
    </p:spTree>
    <p:extLst>
      <p:ext uri="{BB962C8B-B14F-4D97-AF65-F5344CB8AC3E}">
        <p14:creationId xmlns:p14="http://schemas.microsoft.com/office/powerpoint/2010/main" val="4092059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ED54A5-3B39-4242-BC15-2857B708BE4B}"/>
              </a:ext>
            </a:extLst>
          </p:cNvPr>
          <p:cNvSpPr>
            <a:spLocks noGrp="1"/>
          </p:cNvSpPr>
          <p:nvPr>
            <p:ph type="ctrTitle"/>
          </p:nvPr>
        </p:nvSpPr>
        <p:spPr>
          <a:xfrm>
            <a:off x="463824" y="2767106"/>
            <a:ext cx="3077045" cy="3071906"/>
          </a:xfrm>
        </p:spPr>
        <p:txBody>
          <a:bodyPr anchor="t">
            <a:normAutofit/>
          </a:bodyPr>
          <a:lstStyle/>
          <a:p>
            <a:pPr algn="l"/>
            <a:r>
              <a:rPr lang="cs-CZ" sz="4000" dirty="0">
                <a:solidFill>
                  <a:srgbClr val="FFFFFF"/>
                </a:solidFill>
              </a:rPr>
              <a:t>Paradigmata </a:t>
            </a:r>
          </a:p>
        </p:txBody>
      </p:sp>
      <p:sp>
        <p:nvSpPr>
          <p:cNvPr id="3" name="Podnadpis 2">
            <a:extLst>
              <a:ext uri="{FF2B5EF4-FFF2-40B4-BE49-F238E27FC236}">
                <a16:creationId xmlns:a16="http://schemas.microsoft.com/office/drawing/2014/main" id="{869BF7C4-BCD9-495C-B619-1AE2FF576932}"/>
              </a:ext>
            </a:extLst>
          </p:cNvPr>
          <p:cNvSpPr>
            <a:spLocks noGrp="1"/>
          </p:cNvSpPr>
          <p:nvPr>
            <p:ph type="subTitle" idx="1"/>
          </p:nvPr>
        </p:nvSpPr>
        <p:spPr>
          <a:xfrm>
            <a:off x="660042" y="806824"/>
            <a:ext cx="2919738" cy="1494117"/>
          </a:xfrm>
        </p:spPr>
        <p:txBody>
          <a:bodyPr anchor="b">
            <a:normAutofit/>
          </a:bodyPr>
          <a:lstStyle/>
          <a:p>
            <a:pPr algn="l"/>
            <a:r>
              <a:rPr lang="cs-CZ" sz="2000">
                <a:solidFill>
                  <a:srgbClr val="FFFFFF"/>
                </a:solidFill>
              </a:rPr>
              <a:t>A neb kde jsem já?</a:t>
            </a:r>
          </a:p>
        </p:txBody>
      </p:sp>
      <p:pic>
        <p:nvPicPr>
          <p:cNvPr id="4" name="Obrázek 3">
            <a:extLst>
              <a:ext uri="{FF2B5EF4-FFF2-40B4-BE49-F238E27FC236}">
                <a16:creationId xmlns:a16="http://schemas.microsoft.com/office/drawing/2014/main" id="{85B31CB7-D065-4E92-14B1-8EE2E2C817CC}"/>
              </a:ext>
            </a:extLst>
          </p:cNvPr>
          <p:cNvPicPr>
            <a:picLocks noChangeAspect="1"/>
          </p:cNvPicPr>
          <p:nvPr/>
        </p:nvPicPr>
        <p:blipFill>
          <a:blip r:embed="rId2"/>
          <a:stretch>
            <a:fillRect/>
          </a:stretch>
        </p:blipFill>
        <p:spPr>
          <a:xfrm>
            <a:off x="4502428" y="674183"/>
            <a:ext cx="7225748" cy="5509633"/>
          </a:xfrm>
          <a:prstGeom prst="rect">
            <a:avLst/>
          </a:prstGeom>
        </p:spPr>
      </p:pic>
    </p:spTree>
    <p:extLst>
      <p:ext uri="{BB962C8B-B14F-4D97-AF65-F5344CB8AC3E}">
        <p14:creationId xmlns:p14="http://schemas.microsoft.com/office/powerpoint/2010/main" val="156448205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C48F57-010E-BC4B-979B-598659922750}"/>
              </a:ext>
            </a:extLst>
          </p:cNvPr>
          <p:cNvSpPr>
            <a:spLocks noGrp="1"/>
          </p:cNvSpPr>
          <p:nvPr>
            <p:ph type="title"/>
          </p:nvPr>
        </p:nvSpPr>
        <p:spPr/>
        <p:txBody>
          <a:bodyPr/>
          <a:lstStyle/>
          <a:p>
            <a:r>
              <a:rPr lang="cs-CZ" dirty="0"/>
              <a:t>Konflikty rolí</a:t>
            </a:r>
          </a:p>
        </p:txBody>
      </p:sp>
      <p:sp>
        <p:nvSpPr>
          <p:cNvPr id="3" name="Zástupný obsah 2">
            <a:extLst>
              <a:ext uri="{FF2B5EF4-FFF2-40B4-BE49-F238E27FC236}">
                <a16:creationId xmlns:a16="http://schemas.microsoft.com/office/drawing/2014/main" id="{4F464C5A-925F-8B4B-B404-CC6AD987DF0E}"/>
              </a:ext>
            </a:extLst>
          </p:cNvPr>
          <p:cNvSpPr>
            <a:spLocks noGrp="1"/>
          </p:cNvSpPr>
          <p:nvPr>
            <p:ph idx="1"/>
          </p:nvPr>
        </p:nvSpPr>
        <p:spPr/>
        <p:txBody>
          <a:bodyPr>
            <a:normAutofit/>
          </a:bodyPr>
          <a:lstStyle/>
          <a:p>
            <a:r>
              <a:rPr lang="cs-CZ" b="1" dirty="0"/>
              <a:t>Dvojznačnost role</a:t>
            </a:r>
            <a:r>
              <a:rPr lang="cs-CZ" dirty="0"/>
              <a:t> je případem, kdy si nositel role není jistý jejím obsahem.</a:t>
            </a:r>
          </a:p>
          <a:p>
            <a:r>
              <a:rPr lang="cs-CZ" b="1" dirty="0"/>
              <a:t>Já-role konflikt</a:t>
            </a:r>
            <a:r>
              <a:rPr lang="cs-CZ" dirty="0"/>
              <a:t> je nesoulad mezi kapacitou nositele role a kompetencemi potřebnými pro výkon role.</a:t>
            </a:r>
          </a:p>
          <a:p>
            <a:r>
              <a:rPr lang="cs-CZ" b="1" dirty="0"/>
              <a:t>Problém rolové distance</a:t>
            </a:r>
            <a:r>
              <a:rPr lang="cs-CZ" dirty="0"/>
              <a:t> - např. sociální pracovník, aby zachoval specifické charakteristiky profesionálního vztahu ke klientovi, odděluje své osobní postoje a chování od chování, které se očekává v rámci jeho profesionální role. Klient může chápat snahu o zachování distance jako projev nezájmu o jeho problémy.</a:t>
            </a:r>
          </a:p>
          <a:p>
            <a:endParaRPr lang="cs-CZ" dirty="0"/>
          </a:p>
        </p:txBody>
      </p:sp>
    </p:spTree>
    <p:extLst>
      <p:ext uri="{BB962C8B-B14F-4D97-AF65-F5344CB8AC3E}">
        <p14:creationId xmlns:p14="http://schemas.microsoft.com/office/powerpoint/2010/main" val="187732725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1361B8-7011-8549-8F7A-BA091EFE7D73}"/>
              </a:ext>
            </a:extLst>
          </p:cNvPr>
          <p:cNvSpPr>
            <a:spLocks noGrp="1"/>
          </p:cNvSpPr>
          <p:nvPr>
            <p:ph type="title"/>
          </p:nvPr>
        </p:nvSpPr>
        <p:spPr/>
        <p:txBody>
          <a:bodyPr/>
          <a:lstStyle/>
          <a:p>
            <a:r>
              <a:rPr lang="cs-CZ" dirty="0" err="1"/>
              <a:t>Etiketizace</a:t>
            </a:r>
            <a:r>
              <a:rPr lang="cs-CZ" dirty="0"/>
              <a:t> - </a:t>
            </a:r>
            <a:r>
              <a:rPr lang="cs-CZ" dirty="0" err="1"/>
              <a:t>labelling</a:t>
            </a:r>
            <a:endParaRPr lang="cs-CZ" dirty="0"/>
          </a:p>
        </p:txBody>
      </p:sp>
      <p:sp>
        <p:nvSpPr>
          <p:cNvPr id="3" name="Zástupný obsah 2">
            <a:extLst>
              <a:ext uri="{FF2B5EF4-FFF2-40B4-BE49-F238E27FC236}">
                <a16:creationId xmlns:a16="http://schemas.microsoft.com/office/drawing/2014/main" id="{1728DF12-421F-AE43-9FD8-694A5B284C7C}"/>
              </a:ext>
            </a:extLst>
          </p:cNvPr>
          <p:cNvSpPr>
            <a:spLocks noGrp="1"/>
          </p:cNvSpPr>
          <p:nvPr>
            <p:ph idx="1"/>
          </p:nvPr>
        </p:nvSpPr>
        <p:spPr/>
        <p:txBody>
          <a:bodyPr/>
          <a:lstStyle/>
          <a:p>
            <a:r>
              <a:rPr lang="cs-CZ" dirty="0"/>
              <a:t>Někdy jednáme podle toho co se očekává vzhledem k připsané roli – etiketě</a:t>
            </a:r>
          </a:p>
          <a:p>
            <a:r>
              <a:rPr lang="cs-CZ" dirty="0"/>
              <a:t>Jsi hodný chlapec – snažím se dostát roli i přes vnitřní konflikt (chuť něco rozbít)</a:t>
            </a:r>
          </a:p>
          <a:p>
            <a:r>
              <a:rPr lang="cs-CZ" dirty="0"/>
              <a:t>Jedná se o sociální očekávání</a:t>
            </a:r>
          </a:p>
          <a:p>
            <a:r>
              <a:rPr lang="cs-CZ" dirty="0"/>
              <a:t>Nenabízí postupy jak změnit vnitřní či vnější postoje</a:t>
            </a:r>
          </a:p>
          <a:p>
            <a:endParaRPr lang="cs-CZ" dirty="0"/>
          </a:p>
          <a:p>
            <a:r>
              <a:rPr lang="cs-CZ" b="1" dirty="0"/>
              <a:t>Sebenaplňující se proroctví – naplnění </a:t>
            </a:r>
            <a:r>
              <a:rPr lang="cs-CZ" b="1" dirty="0" err="1"/>
              <a:t>sebeobrazu</a:t>
            </a:r>
            <a:r>
              <a:rPr lang="cs-CZ" b="1" dirty="0"/>
              <a:t>, sebepojetí</a:t>
            </a:r>
          </a:p>
        </p:txBody>
      </p:sp>
    </p:spTree>
    <p:extLst>
      <p:ext uri="{BB962C8B-B14F-4D97-AF65-F5344CB8AC3E}">
        <p14:creationId xmlns:p14="http://schemas.microsoft.com/office/powerpoint/2010/main" val="110235039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6A91CD-52A7-A445-88DC-234A433CDFED}"/>
              </a:ext>
            </a:extLst>
          </p:cNvPr>
          <p:cNvSpPr>
            <a:spLocks noGrp="1"/>
          </p:cNvSpPr>
          <p:nvPr>
            <p:ph type="title"/>
          </p:nvPr>
        </p:nvSpPr>
        <p:spPr/>
        <p:txBody>
          <a:bodyPr/>
          <a:lstStyle/>
          <a:p>
            <a:r>
              <a:rPr lang="cs-CZ" dirty="0"/>
              <a:t>Nálepky </a:t>
            </a:r>
          </a:p>
        </p:txBody>
      </p:sp>
      <p:sp>
        <p:nvSpPr>
          <p:cNvPr id="3" name="Zástupný obsah 2">
            <a:extLst>
              <a:ext uri="{FF2B5EF4-FFF2-40B4-BE49-F238E27FC236}">
                <a16:creationId xmlns:a16="http://schemas.microsoft.com/office/drawing/2014/main" id="{A133E2BA-40F8-6241-9D58-AFEB87C359C8}"/>
              </a:ext>
            </a:extLst>
          </p:cNvPr>
          <p:cNvSpPr>
            <a:spLocks noGrp="1"/>
          </p:cNvSpPr>
          <p:nvPr>
            <p:ph idx="1"/>
          </p:nvPr>
        </p:nvSpPr>
        <p:spPr/>
        <p:txBody>
          <a:bodyPr/>
          <a:lstStyle/>
          <a:p>
            <a:r>
              <a:rPr lang="cs-CZ" b="1" dirty="0"/>
              <a:t>formální nálepky</a:t>
            </a:r>
            <a:r>
              <a:rPr lang="cs-CZ" dirty="0"/>
              <a:t> – jsou dány profesionály – psychiatři, pediatři…</a:t>
            </a:r>
          </a:p>
          <a:p>
            <a:r>
              <a:rPr lang="cs-CZ" b="1" dirty="0"/>
              <a:t>neformální nálepky</a:t>
            </a:r>
            <a:r>
              <a:rPr lang="cs-CZ" dirty="0"/>
              <a:t> – jsou dány vrstevníky, rodinou, učiteli.</a:t>
            </a:r>
          </a:p>
          <a:p>
            <a:endParaRPr lang="cs-CZ" dirty="0"/>
          </a:p>
          <a:p>
            <a:endParaRPr lang="cs-CZ" dirty="0"/>
          </a:p>
          <a:p>
            <a:endParaRPr lang="cs-CZ" dirty="0"/>
          </a:p>
        </p:txBody>
      </p:sp>
    </p:spTree>
    <p:extLst>
      <p:ext uri="{BB962C8B-B14F-4D97-AF65-F5344CB8AC3E}">
        <p14:creationId xmlns:p14="http://schemas.microsoft.com/office/powerpoint/2010/main" val="59276919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6.4.2022</a:t>
            </a:r>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194467656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AB08FC-2637-7E48-911F-CBC42406AD85}"/>
              </a:ext>
            </a:extLst>
          </p:cNvPr>
          <p:cNvSpPr>
            <a:spLocks noGrp="1"/>
          </p:cNvSpPr>
          <p:nvPr>
            <p:ph type="title"/>
          </p:nvPr>
        </p:nvSpPr>
        <p:spPr/>
        <p:txBody>
          <a:bodyPr/>
          <a:lstStyle/>
          <a:p>
            <a:r>
              <a:rPr lang="cs-CZ" dirty="0"/>
              <a:t>Rodina </a:t>
            </a:r>
          </a:p>
        </p:txBody>
      </p:sp>
      <p:sp>
        <p:nvSpPr>
          <p:cNvPr id="3" name="Zástupný obsah 2">
            <a:extLst>
              <a:ext uri="{FF2B5EF4-FFF2-40B4-BE49-F238E27FC236}">
                <a16:creationId xmlns:a16="http://schemas.microsoft.com/office/drawing/2014/main" id="{606655E4-FB51-4A40-A207-399B0D44F674}"/>
              </a:ext>
            </a:extLst>
          </p:cNvPr>
          <p:cNvSpPr>
            <a:spLocks noGrp="1"/>
          </p:cNvSpPr>
          <p:nvPr>
            <p:ph idx="1"/>
          </p:nvPr>
        </p:nvSpPr>
        <p:spPr/>
        <p:txBody>
          <a:bodyPr/>
          <a:lstStyle/>
          <a:p>
            <a:r>
              <a:rPr lang="cs-CZ" dirty="0"/>
              <a:t>Jaké nálepky jsou v rodině</a:t>
            </a:r>
          </a:p>
          <a:p>
            <a:endParaRPr lang="cs-CZ" dirty="0"/>
          </a:p>
          <a:p>
            <a:r>
              <a:rPr lang="cs-CZ" dirty="0"/>
              <a:t>Jaká jsou očekávání vzhledem k těmto nálepkám:</a:t>
            </a:r>
          </a:p>
          <a:p>
            <a:pPr>
              <a:buFontTx/>
              <a:buChar char="-"/>
            </a:pPr>
            <a:r>
              <a:rPr lang="cs-CZ" dirty="0"/>
              <a:t>Ze strany členů rodiny</a:t>
            </a:r>
          </a:p>
          <a:p>
            <a:pPr>
              <a:buFontTx/>
              <a:buChar char="-"/>
            </a:pPr>
            <a:r>
              <a:rPr lang="cs-CZ" dirty="0"/>
              <a:t>Ze strany autorit – učitel, sociální pracovník</a:t>
            </a:r>
          </a:p>
        </p:txBody>
      </p:sp>
    </p:spTree>
    <p:extLst>
      <p:ext uri="{BB962C8B-B14F-4D97-AF65-F5344CB8AC3E}">
        <p14:creationId xmlns:p14="http://schemas.microsoft.com/office/powerpoint/2010/main" val="106016492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151A8E-04E0-8D43-880D-F63A932F89D1}"/>
              </a:ext>
            </a:extLst>
          </p:cNvPr>
          <p:cNvSpPr>
            <a:spLocks noGrp="1"/>
          </p:cNvSpPr>
          <p:nvPr>
            <p:ph type="title"/>
          </p:nvPr>
        </p:nvSpPr>
        <p:spPr/>
        <p:txBody>
          <a:bodyPr/>
          <a:lstStyle/>
          <a:p>
            <a:r>
              <a:rPr lang="cs-CZ" dirty="0"/>
              <a:t>Komunikace v rolích</a:t>
            </a:r>
          </a:p>
        </p:txBody>
      </p:sp>
      <p:sp>
        <p:nvSpPr>
          <p:cNvPr id="3" name="Zástupný obsah 2">
            <a:extLst>
              <a:ext uri="{FF2B5EF4-FFF2-40B4-BE49-F238E27FC236}">
                <a16:creationId xmlns:a16="http://schemas.microsoft.com/office/drawing/2014/main" id="{AAEB918E-5DEB-9B46-9133-9E1A9A6413A2}"/>
              </a:ext>
            </a:extLst>
          </p:cNvPr>
          <p:cNvSpPr>
            <a:spLocks noGrp="1"/>
          </p:cNvSpPr>
          <p:nvPr>
            <p:ph idx="1"/>
          </p:nvPr>
        </p:nvSpPr>
        <p:spPr/>
        <p:txBody>
          <a:bodyPr/>
          <a:lstStyle/>
          <a:p>
            <a:r>
              <a:rPr lang="cs-CZ" dirty="0"/>
              <a:t>Obsahová</a:t>
            </a:r>
          </a:p>
          <a:p>
            <a:r>
              <a:rPr lang="cs-CZ" dirty="0"/>
              <a:t>Formální</a:t>
            </a:r>
          </a:p>
          <a:p>
            <a:r>
              <a:rPr lang="cs-CZ" dirty="0"/>
              <a:t>Očekávaný efekt</a:t>
            </a:r>
          </a:p>
        </p:txBody>
      </p:sp>
    </p:spTree>
    <p:extLst>
      <p:ext uri="{BB962C8B-B14F-4D97-AF65-F5344CB8AC3E}">
        <p14:creationId xmlns:p14="http://schemas.microsoft.com/office/powerpoint/2010/main" val="17496213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DC0FE22-7D7A-4F4D-957E-D28E7E6AC566}"/>
              </a:ext>
            </a:extLst>
          </p:cNvPr>
          <p:cNvSpPr>
            <a:spLocks noGrp="1"/>
          </p:cNvSpPr>
          <p:nvPr>
            <p:ph type="title"/>
          </p:nvPr>
        </p:nvSpPr>
        <p:spPr/>
        <p:txBody>
          <a:bodyPr/>
          <a:lstStyle/>
          <a:p>
            <a:r>
              <a:rPr lang="cs-CZ" dirty="0"/>
              <a:t>KBT modely</a:t>
            </a:r>
          </a:p>
        </p:txBody>
      </p:sp>
      <p:sp>
        <p:nvSpPr>
          <p:cNvPr id="3" name="Zástupný obsah 2">
            <a:extLst>
              <a:ext uri="{FF2B5EF4-FFF2-40B4-BE49-F238E27FC236}">
                <a16:creationId xmlns:a16="http://schemas.microsoft.com/office/drawing/2014/main" id="{01B469A5-E6B8-7948-B198-5A657E0176DD}"/>
              </a:ext>
            </a:extLst>
          </p:cNvPr>
          <p:cNvSpPr>
            <a:spLocks noGrp="1"/>
          </p:cNvSpPr>
          <p:nvPr>
            <p:ph idx="1"/>
          </p:nvPr>
        </p:nvSpPr>
        <p:spPr/>
        <p:txBody>
          <a:bodyPr>
            <a:normAutofit lnSpcReduction="10000"/>
          </a:bodyPr>
          <a:lstStyle/>
          <a:p>
            <a:r>
              <a:rPr lang="cs-CZ" dirty="0"/>
              <a:t>KBT vzniklo spojení dvou původně samostatných psychoterapeutických směrů – behaviorální terapie a kognitivní terapie.</a:t>
            </a:r>
          </a:p>
          <a:p>
            <a:r>
              <a:rPr lang="cs-CZ" b="1" dirty="0"/>
              <a:t>Behaviorální terapie</a:t>
            </a:r>
            <a:r>
              <a:rPr lang="cs-CZ" dirty="0"/>
              <a:t> – je historicky starší než kognitivní. Vychází z </a:t>
            </a:r>
            <a:r>
              <a:rPr lang="cs-CZ" i="1" dirty="0"/>
              <a:t>empirismu</a:t>
            </a:r>
            <a:r>
              <a:rPr lang="cs-CZ" dirty="0"/>
              <a:t> – všechno poznání je uskutečňováno prostřednictvím smyslů ( zrak, hmat, sluch, čich, chuť). Tento směr se zabývá podrobným sledováním a analýzou zjevného chování jedince v určitých problémových situacích. Cílem je změna problémového chování takovým způsobem, aby jedinec dokázal své problémy lépe řešit a zvládat.</a:t>
            </a:r>
          </a:p>
          <a:p>
            <a:r>
              <a:rPr lang="cs-CZ" b="1" dirty="0"/>
              <a:t>Kognitivní terapie</a:t>
            </a:r>
            <a:r>
              <a:rPr lang="cs-CZ" dirty="0"/>
              <a:t> – rozvíjí se v 70. letech v USA. Jde zde o proces </a:t>
            </a:r>
            <a:r>
              <a:rPr lang="cs-CZ" dirty="0" err="1"/>
              <a:t>příjímání</a:t>
            </a:r>
            <a:r>
              <a:rPr lang="cs-CZ" dirty="0"/>
              <a:t>, zpracovávání, hodnocení a ukládání informací z vnějšího i vnitřního prostředí. Zaměřuje se na analýzu a změnu myšlení. Cílem je, aby došlo ke změně myšlení. </a:t>
            </a:r>
          </a:p>
          <a:p>
            <a:endParaRPr lang="cs-CZ" dirty="0"/>
          </a:p>
        </p:txBody>
      </p:sp>
    </p:spTree>
    <p:extLst>
      <p:ext uri="{BB962C8B-B14F-4D97-AF65-F5344CB8AC3E}">
        <p14:creationId xmlns:p14="http://schemas.microsoft.com/office/powerpoint/2010/main" val="277979782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8ACF4A-F59B-5B48-8FAC-7FA6C82D61CF}"/>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DAE379AD-3A0F-AA40-8FE8-0A3D0CB4193F}"/>
              </a:ext>
            </a:extLst>
          </p:cNvPr>
          <p:cNvSpPr>
            <a:spLocks noGrp="1"/>
          </p:cNvSpPr>
          <p:nvPr>
            <p:ph idx="1"/>
          </p:nvPr>
        </p:nvSpPr>
        <p:spPr/>
        <p:txBody>
          <a:bodyPr>
            <a:normAutofit/>
          </a:bodyPr>
          <a:lstStyle/>
          <a:p>
            <a:r>
              <a:rPr lang="cs-CZ" dirty="0"/>
              <a:t>Člověk má každý den možnost vnímání </a:t>
            </a:r>
            <a:r>
              <a:rPr lang="cs-CZ" dirty="0" err="1"/>
              <a:t>nekonečn</a:t>
            </a:r>
            <a:r>
              <a:rPr lang="fr-FR" dirty="0" err="1"/>
              <a:t>é</a:t>
            </a:r>
            <a:r>
              <a:rPr lang="cs-CZ" dirty="0"/>
              <a:t>ho množství dat. Díky svým smyslům je schopen selektivně pojmout jen určit</a:t>
            </a:r>
            <a:r>
              <a:rPr lang="fr-FR" dirty="0" err="1"/>
              <a:t>é</a:t>
            </a:r>
            <a:r>
              <a:rPr lang="fr-FR" dirty="0"/>
              <a:t> </a:t>
            </a:r>
            <a:r>
              <a:rPr lang="cs-CZ" dirty="0"/>
              <a:t>množství. </a:t>
            </a:r>
          </a:p>
          <a:p>
            <a:r>
              <a:rPr lang="cs-CZ" dirty="0"/>
              <a:t>Zpracování informací je selektivní a je dáno vědomými prioritami. Tyto lze vědomě měnit. Změnou priorit získáváme novou množinu dat na úkor jiných. Změna pozornosti je nosným prvkem změny informací, které dojdou do vědomí.</a:t>
            </a:r>
          </a:p>
          <a:p>
            <a:r>
              <a:rPr lang="cs-CZ" dirty="0"/>
              <a:t>Lidský mozek není receptor senzorických informací, ale spíše aktivní filtr pro vědomí. </a:t>
            </a:r>
          </a:p>
          <a:p>
            <a:r>
              <a:rPr lang="cs-CZ" dirty="0"/>
              <a:t>Následně vznikají emoce jako reakce na přijat</a:t>
            </a:r>
            <a:r>
              <a:rPr lang="fr-FR" dirty="0" err="1"/>
              <a:t>é</a:t>
            </a:r>
            <a:r>
              <a:rPr lang="fr-FR" dirty="0"/>
              <a:t> </a:t>
            </a:r>
            <a:r>
              <a:rPr lang="cs-CZ" dirty="0"/>
              <a:t>informace a jejich výklad na úrovni vědomí.</a:t>
            </a:r>
          </a:p>
          <a:p>
            <a:endParaRPr lang="cs-CZ" dirty="0"/>
          </a:p>
        </p:txBody>
      </p:sp>
    </p:spTree>
    <p:extLst>
      <p:ext uri="{BB962C8B-B14F-4D97-AF65-F5344CB8AC3E}">
        <p14:creationId xmlns:p14="http://schemas.microsoft.com/office/powerpoint/2010/main" val="54486628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4378AA80-0026-5741-855F-B92DB236C1FF}"/>
              </a:ext>
            </a:extLst>
          </p:cNvPr>
          <p:cNvSpPr>
            <a:spLocks noGrp="1"/>
          </p:cNvSpPr>
          <p:nvPr>
            <p:ph idx="1"/>
          </p:nvPr>
        </p:nvSpPr>
        <p:spPr>
          <a:xfrm>
            <a:off x="838200" y="529389"/>
            <a:ext cx="10515600" cy="5647574"/>
          </a:xfrm>
        </p:spPr>
        <p:txBody>
          <a:bodyPr>
            <a:normAutofit/>
          </a:bodyPr>
          <a:lstStyle/>
          <a:p>
            <a:r>
              <a:rPr lang="cs-CZ" dirty="0"/>
              <a:t>Zpracování myšlenek je ovlivněno kognitivním myšlením, případně kognitivními chybami. </a:t>
            </a:r>
          </a:p>
          <a:p>
            <a:r>
              <a:rPr lang="cs-CZ" dirty="0" err="1"/>
              <a:t>Automatick</a:t>
            </a:r>
            <a:r>
              <a:rPr lang="fr-FR" dirty="0" err="1"/>
              <a:t>é</a:t>
            </a:r>
            <a:r>
              <a:rPr lang="fr-FR" dirty="0"/>
              <a:t> </a:t>
            </a:r>
            <a:r>
              <a:rPr lang="cs-CZ" dirty="0"/>
              <a:t>myšlení – zpravidla nejvíce stresující – běží pod povrchem vědom</a:t>
            </a:r>
            <a:r>
              <a:rPr lang="fr-FR" dirty="0" err="1"/>
              <a:t>é</a:t>
            </a:r>
            <a:r>
              <a:rPr lang="fr-FR" dirty="0"/>
              <a:t> </a:t>
            </a:r>
            <a:r>
              <a:rPr lang="cs-CZ" dirty="0"/>
              <a:t>mysli a je způsobeno kognitivními chybami. Např. děvče vyrůstalo v rodině, kde všichni museli odhadovat přání rodičů. </a:t>
            </a:r>
          </a:p>
          <a:p>
            <a:r>
              <a:rPr lang="cs-CZ" dirty="0"/>
              <a:t>Rodiče jako osoby dospěl</a:t>
            </a:r>
            <a:r>
              <a:rPr lang="fr-FR" dirty="0" err="1"/>
              <a:t>é</a:t>
            </a:r>
            <a:r>
              <a:rPr lang="fr-FR" dirty="0"/>
              <a:t> </a:t>
            </a:r>
            <a:r>
              <a:rPr lang="cs-CZ" dirty="0"/>
              <a:t>měli vždy pravdu. Samo chce, aby toto nedělala. Když se však dostane do pozice dospěl</a:t>
            </a:r>
            <a:r>
              <a:rPr lang="fr-FR" dirty="0" err="1"/>
              <a:t>é</a:t>
            </a:r>
            <a:r>
              <a:rPr lang="fr-FR" dirty="0"/>
              <a:t> </a:t>
            </a:r>
            <a:r>
              <a:rPr lang="cs-CZ" dirty="0"/>
              <a:t>osoby a rodiče, tyto zažit</a:t>
            </a:r>
            <a:r>
              <a:rPr lang="fr-FR" dirty="0" err="1"/>
              <a:t>é</a:t>
            </a:r>
            <a:r>
              <a:rPr lang="fr-FR" dirty="0"/>
              <a:t> </a:t>
            </a:r>
            <a:r>
              <a:rPr lang="cs-CZ" dirty="0"/>
              <a:t>mechanizmy se samy spustí. Když narazí na odpor </a:t>
            </a:r>
            <a:r>
              <a:rPr lang="cs-CZ" dirty="0" err="1"/>
              <a:t>sv</a:t>
            </a:r>
            <a:r>
              <a:rPr lang="fr-FR" dirty="0" err="1"/>
              <a:t>é</a:t>
            </a:r>
            <a:r>
              <a:rPr lang="cs-CZ" dirty="0"/>
              <a:t>ho okolí, nechápe, co je špatně. Významně však prožívá zklamání z toho, že její manžel a děti se nesnaží naplnit její očekávání bez toho, aby je formulovala. </a:t>
            </a:r>
          </a:p>
          <a:p>
            <a:r>
              <a:rPr lang="cs-CZ" dirty="0"/>
              <a:t>Zklamání tento program spouští častěji a posiluje jej. Posílení může spouštět depresi nebo </a:t>
            </a:r>
            <a:r>
              <a:rPr lang="cs-CZ" dirty="0" err="1"/>
              <a:t>neur</a:t>
            </a:r>
            <a:r>
              <a:rPr lang="es-ES_tradnl" dirty="0" err="1"/>
              <a:t>ó</a:t>
            </a:r>
            <a:r>
              <a:rPr lang="cs-CZ" dirty="0" err="1"/>
              <a:t>zu</a:t>
            </a:r>
            <a:r>
              <a:rPr lang="cs-CZ" dirty="0"/>
              <a:t>, případně agresi – jedná se o maladaptivní myšlenky.</a:t>
            </a:r>
          </a:p>
          <a:p>
            <a:endParaRPr lang="cs-CZ" dirty="0"/>
          </a:p>
        </p:txBody>
      </p:sp>
    </p:spTree>
    <p:extLst>
      <p:ext uri="{BB962C8B-B14F-4D97-AF65-F5344CB8AC3E}">
        <p14:creationId xmlns:p14="http://schemas.microsoft.com/office/powerpoint/2010/main" val="72055046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941214EE-3A2D-0E45-8496-5A3C1BE82165}"/>
              </a:ext>
            </a:extLst>
          </p:cNvPr>
          <p:cNvSpPr>
            <a:spLocks noGrp="1"/>
          </p:cNvSpPr>
          <p:nvPr>
            <p:ph idx="1"/>
          </p:nvPr>
        </p:nvSpPr>
        <p:spPr>
          <a:xfrm>
            <a:off x="838200" y="312821"/>
            <a:ext cx="10515600" cy="5864142"/>
          </a:xfrm>
        </p:spPr>
        <p:txBody>
          <a:bodyPr/>
          <a:lstStyle/>
          <a:p>
            <a:r>
              <a:rPr lang="de-DE" u="sng" dirty="0"/>
              <a:t>Mechanismus:</a:t>
            </a:r>
            <a:endParaRPr lang="cs-CZ" dirty="0"/>
          </a:p>
          <a:p>
            <a:r>
              <a:rPr lang="cs-CZ" dirty="0" err="1"/>
              <a:t>Výsledn</a:t>
            </a:r>
            <a:r>
              <a:rPr lang="fr-FR" dirty="0" err="1"/>
              <a:t>é</a:t>
            </a:r>
            <a:r>
              <a:rPr lang="fr-FR" dirty="0"/>
              <a:t> </a:t>
            </a:r>
            <a:r>
              <a:rPr lang="cs-CZ" dirty="0"/>
              <a:t>chování je interakce mezi jednotlivcem a okolním světem (životním prostředím). Člověk a životní prostředí se tvarují recipročně. Člověk mění svět, ale musí se přizpůsobit světu, který vytváří.</a:t>
            </a:r>
          </a:p>
          <a:p>
            <a:r>
              <a:rPr lang="cs-CZ" dirty="0"/>
              <a:t>Behaviorismus a enviromentalismus odmítá myšlenku, že organismus pasivně reaguje na životní prostředí, ale tyto vztahy jsou na sobě </a:t>
            </a:r>
            <a:r>
              <a:rPr lang="cs-CZ" dirty="0" err="1"/>
              <a:t>závisl</a:t>
            </a:r>
            <a:r>
              <a:rPr lang="fr-FR" dirty="0" err="1"/>
              <a:t>é</a:t>
            </a:r>
            <a:r>
              <a:rPr lang="fr-FR" dirty="0"/>
              <a:t> </a:t>
            </a:r>
            <a:r>
              <a:rPr lang="cs-CZ" dirty="0"/>
              <a:t>a reciproční</a:t>
            </a:r>
            <a:r>
              <a:rPr lang="de-DE" dirty="0"/>
              <a:t>. Organismus m</a:t>
            </a:r>
            <a:r>
              <a:rPr lang="cs-CZ" dirty="0" err="1"/>
              <a:t>ění</a:t>
            </a:r>
            <a:r>
              <a:rPr lang="cs-CZ" dirty="0"/>
              <a:t> prostředí a změněn</a:t>
            </a:r>
            <a:r>
              <a:rPr lang="fr-FR" dirty="0" err="1"/>
              <a:t>é</a:t>
            </a:r>
            <a:r>
              <a:rPr lang="fr-FR" dirty="0"/>
              <a:t> </a:t>
            </a:r>
            <a:r>
              <a:rPr lang="cs-CZ" dirty="0"/>
              <a:t>prostředí mění </a:t>
            </a:r>
            <a:r>
              <a:rPr lang="de-DE" dirty="0" err="1"/>
              <a:t>organismus</a:t>
            </a:r>
            <a:r>
              <a:rPr lang="de-DE" dirty="0"/>
              <a:t> – </a:t>
            </a:r>
            <a:r>
              <a:rPr lang="de-DE" dirty="0" err="1"/>
              <a:t>nutí</a:t>
            </a:r>
            <a:r>
              <a:rPr lang="cs-CZ" dirty="0"/>
              <a:t> jej ke přizpůsobení se nov</a:t>
            </a:r>
            <a:r>
              <a:rPr lang="fr-FR" dirty="0" err="1"/>
              <a:t>é</a:t>
            </a:r>
            <a:r>
              <a:rPr lang="fr-FR" dirty="0"/>
              <a:t> </a:t>
            </a:r>
            <a:r>
              <a:rPr lang="cs-CZ" dirty="0"/>
              <a:t>situaci.</a:t>
            </a:r>
          </a:p>
          <a:p>
            <a:r>
              <a:rPr lang="cs-CZ" dirty="0"/>
              <a:t>Jednání je často reakcí na situaci – filtrovanou zkušeností, a očekáváním okolí nebo od sebe – zvnitřnění „normy“</a:t>
            </a:r>
          </a:p>
          <a:p>
            <a:endParaRPr lang="cs-CZ" dirty="0"/>
          </a:p>
        </p:txBody>
      </p:sp>
    </p:spTree>
    <p:extLst>
      <p:ext uri="{BB962C8B-B14F-4D97-AF65-F5344CB8AC3E}">
        <p14:creationId xmlns:p14="http://schemas.microsoft.com/office/powerpoint/2010/main" val="234611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Člověk držící skládanku">
            <a:extLst>
              <a:ext uri="{FF2B5EF4-FFF2-40B4-BE49-F238E27FC236}">
                <a16:creationId xmlns:a16="http://schemas.microsoft.com/office/drawing/2014/main" id="{7C8FA94A-935A-45D7-99A6-E22474E2E60F}"/>
              </a:ext>
            </a:extLst>
          </p:cNvPr>
          <p:cNvPicPr>
            <a:picLocks noChangeAspect="1"/>
          </p:cNvPicPr>
          <p:nvPr/>
        </p:nvPicPr>
        <p:blipFill rotWithShape="1">
          <a:blip r:embed="rId2">
            <a:alphaModFix amt="50000"/>
          </a:blip>
          <a:srcRect t="16974"/>
          <a:stretch/>
        </p:blipFill>
        <p:spPr>
          <a:xfrm>
            <a:off x="20" y="1"/>
            <a:ext cx="12191980" cy="6857999"/>
          </a:xfrm>
          <a:prstGeom prst="rect">
            <a:avLst/>
          </a:prstGeom>
        </p:spPr>
      </p:pic>
      <p:sp>
        <p:nvSpPr>
          <p:cNvPr id="2" name="Nadpis 1">
            <a:extLst>
              <a:ext uri="{FF2B5EF4-FFF2-40B4-BE49-F238E27FC236}">
                <a16:creationId xmlns:a16="http://schemas.microsoft.com/office/drawing/2014/main" id="{5D3B9E68-B0C1-A748-AE5C-92C439D2D5B8}"/>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err="1">
                <a:solidFill>
                  <a:schemeClr val="accent1">
                    <a:lumMod val="75000"/>
                  </a:schemeClr>
                </a:solidFill>
              </a:rPr>
              <a:t>Vzdělání</a:t>
            </a:r>
            <a:r>
              <a:rPr lang="en-US" sz="6000" dirty="0">
                <a:solidFill>
                  <a:schemeClr val="accent1">
                    <a:lumMod val="75000"/>
                  </a:schemeClr>
                </a:solidFill>
              </a:rPr>
              <a:t> a </a:t>
            </a:r>
            <a:r>
              <a:rPr lang="en-US" sz="6000" dirty="0" err="1">
                <a:solidFill>
                  <a:schemeClr val="accent1">
                    <a:lumMod val="75000"/>
                  </a:schemeClr>
                </a:solidFill>
              </a:rPr>
              <a:t>výkon</a:t>
            </a:r>
            <a:r>
              <a:rPr lang="en-US" sz="6000" dirty="0">
                <a:solidFill>
                  <a:schemeClr val="accent1">
                    <a:lumMod val="75000"/>
                  </a:schemeClr>
                </a:solidFill>
              </a:rPr>
              <a:t> </a:t>
            </a:r>
            <a:r>
              <a:rPr lang="en-US" sz="6000" dirty="0" err="1">
                <a:solidFill>
                  <a:schemeClr val="accent1">
                    <a:lumMod val="75000"/>
                  </a:schemeClr>
                </a:solidFill>
              </a:rPr>
              <a:t>práce</a:t>
            </a:r>
            <a:r>
              <a:rPr lang="en-US" sz="6000" dirty="0">
                <a:solidFill>
                  <a:schemeClr val="accent1">
                    <a:lumMod val="75000"/>
                  </a:schemeClr>
                </a:solidFill>
              </a:rPr>
              <a:t>, </a:t>
            </a:r>
            <a:r>
              <a:rPr lang="en-US" sz="6000" dirty="0" err="1">
                <a:solidFill>
                  <a:schemeClr val="accent1">
                    <a:lumMod val="75000"/>
                  </a:schemeClr>
                </a:solidFill>
              </a:rPr>
              <a:t>osobnost</a:t>
            </a:r>
            <a:endParaRPr lang="en-US" sz="6000" dirty="0">
              <a:solidFill>
                <a:schemeClr val="accent1">
                  <a:lumMod val="75000"/>
                </a:schemeClr>
              </a:solidFill>
            </a:endParaRPr>
          </a:p>
        </p:txBody>
      </p:sp>
    </p:spTree>
    <p:extLst>
      <p:ext uri="{BB962C8B-B14F-4D97-AF65-F5344CB8AC3E}">
        <p14:creationId xmlns:p14="http://schemas.microsoft.com/office/powerpoint/2010/main" val="115106497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55E3B5-6C4C-2045-BE9F-6A1AD1D9C2EA}"/>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D8B4965-E65B-E54C-8C51-0BDBAF052AB9}"/>
              </a:ext>
            </a:extLst>
          </p:cNvPr>
          <p:cNvSpPr>
            <a:spLocks noGrp="1"/>
          </p:cNvSpPr>
          <p:nvPr>
            <p:ph idx="1"/>
          </p:nvPr>
        </p:nvSpPr>
        <p:spPr/>
        <p:txBody>
          <a:bodyPr/>
          <a:lstStyle/>
          <a:p>
            <a:r>
              <a:rPr lang="cs-CZ" dirty="0"/>
              <a:t>KBT je strukturovaný postup. Pracovník zapojuje klienta do procesu a spoluutváří cíle i činnosti k dosažení cílů. Je to vztah spolupráce, průběh KBT trvá 2–20 sezení. Kritickou složkou jsou domácí úkoly. KBT identifikuje negativní myšlenky a maladaptivní </a:t>
            </a:r>
            <a:r>
              <a:rPr lang="de-DE" dirty="0" err="1"/>
              <a:t>sch</a:t>
            </a:r>
            <a:r>
              <a:rPr lang="fr-FR" dirty="0" err="1"/>
              <a:t>é</a:t>
            </a:r>
            <a:r>
              <a:rPr lang="cs-CZ" dirty="0"/>
              <a:t>mata, prochází i historií. Cíle musí být </a:t>
            </a:r>
            <a:r>
              <a:rPr lang="cs-CZ" dirty="0" err="1"/>
              <a:t>měřiteln</a:t>
            </a:r>
            <a:r>
              <a:rPr lang="fr-FR" dirty="0" err="1"/>
              <a:t>é</a:t>
            </a:r>
            <a:r>
              <a:rPr lang="fr-FR" dirty="0"/>
              <a:t> </a:t>
            </a:r>
            <a:r>
              <a:rPr lang="cs-CZ" dirty="0"/>
              <a:t>a </a:t>
            </a:r>
            <a:r>
              <a:rPr lang="cs-CZ" dirty="0" err="1"/>
              <a:t>konkr</a:t>
            </a:r>
            <a:r>
              <a:rPr lang="fr-FR" dirty="0" err="1"/>
              <a:t>é</a:t>
            </a:r>
            <a:r>
              <a:rPr lang="cs-CZ" dirty="0" err="1"/>
              <a:t>tní</a:t>
            </a:r>
            <a:r>
              <a:rPr lang="cs-CZ" dirty="0"/>
              <a:t>. Jak</a:t>
            </a:r>
            <a:r>
              <a:rPr lang="fr-FR" dirty="0" err="1"/>
              <a:t>é</a:t>
            </a:r>
            <a:r>
              <a:rPr lang="cs-CZ" dirty="0" err="1"/>
              <a:t>koliv</a:t>
            </a:r>
            <a:r>
              <a:rPr lang="cs-CZ" dirty="0"/>
              <a:t> dosažení, byť </a:t>
            </a:r>
            <a:r>
              <a:rPr lang="cs-CZ" dirty="0" err="1"/>
              <a:t>mal</a:t>
            </a:r>
            <a:r>
              <a:rPr lang="fr-FR" dirty="0" err="1"/>
              <a:t>é</a:t>
            </a:r>
            <a:r>
              <a:rPr lang="cs-CZ" dirty="0"/>
              <a:t>ho cíle, je zásadním motivačním prvkem pro další změny.</a:t>
            </a:r>
          </a:p>
          <a:p>
            <a:endParaRPr lang="cs-CZ" dirty="0"/>
          </a:p>
        </p:txBody>
      </p:sp>
    </p:spTree>
    <p:extLst>
      <p:ext uri="{BB962C8B-B14F-4D97-AF65-F5344CB8AC3E}">
        <p14:creationId xmlns:p14="http://schemas.microsoft.com/office/powerpoint/2010/main" val="61895441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79E94E-9112-8C4A-8FA5-B143548672C4}"/>
              </a:ext>
            </a:extLst>
          </p:cNvPr>
          <p:cNvSpPr>
            <a:spLocks noGrp="1"/>
          </p:cNvSpPr>
          <p:nvPr>
            <p:ph type="title"/>
          </p:nvPr>
        </p:nvSpPr>
        <p:spPr/>
        <p:txBody>
          <a:bodyPr/>
          <a:lstStyle/>
          <a:p>
            <a:r>
              <a:rPr lang="cs-CZ" dirty="0"/>
              <a:t>Začarovaný kruh</a:t>
            </a:r>
          </a:p>
        </p:txBody>
      </p:sp>
      <p:sp>
        <p:nvSpPr>
          <p:cNvPr id="4" name="Ovál 3">
            <a:extLst>
              <a:ext uri="{FF2B5EF4-FFF2-40B4-BE49-F238E27FC236}">
                <a16:creationId xmlns:a16="http://schemas.microsoft.com/office/drawing/2014/main" id="{DD4711F7-EFC2-5D4D-BC50-DA5CC32952CC}"/>
              </a:ext>
            </a:extLst>
          </p:cNvPr>
          <p:cNvSpPr/>
          <p:nvPr/>
        </p:nvSpPr>
        <p:spPr>
          <a:xfrm>
            <a:off x="5317958" y="2358189"/>
            <a:ext cx="778042" cy="6015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a:extLst>
              <a:ext uri="{FF2B5EF4-FFF2-40B4-BE49-F238E27FC236}">
                <a16:creationId xmlns:a16="http://schemas.microsoft.com/office/drawing/2014/main" id="{592CCCCE-C1D0-F945-B8C6-6699A42805CE}"/>
              </a:ext>
            </a:extLst>
          </p:cNvPr>
          <p:cNvSpPr txBox="1"/>
          <p:nvPr/>
        </p:nvSpPr>
        <p:spPr>
          <a:xfrm>
            <a:off x="5522495" y="3092116"/>
            <a:ext cx="476412" cy="369332"/>
          </a:xfrm>
          <a:prstGeom prst="rect">
            <a:avLst/>
          </a:prstGeom>
          <a:noFill/>
        </p:spPr>
        <p:txBody>
          <a:bodyPr wrap="none" rtlCol="0">
            <a:spAutoFit/>
          </a:bodyPr>
          <a:lstStyle/>
          <a:p>
            <a:r>
              <a:rPr lang="cs-CZ" dirty="0"/>
              <a:t>děj</a:t>
            </a:r>
          </a:p>
        </p:txBody>
      </p:sp>
      <p:sp>
        <p:nvSpPr>
          <p:cNvPr id="6" name="Šipka vpravo 5">
            <a:extLst>
              <a:ext uri="{FF2B5EF4-FFF2-40B4-BE49-F238E27FC236}">
                <a16:creationId xmlns:a16="http://schemas.microsoft.com/office/drawing/2014/main" id="{E7BB8F8A-26F5-AC46-88A8-F48D91E4171F}"/>
              </a:ext>
            </a:extLst>
          </p:cNvPr>
          <p:cNvSpPr/>
          <p:nvPr/>
        </p:nvSpPr>
        <p:spPr>
          <a:xfrm>
            <a:off x="6448926" y="2755232"/>
            <a:ext cx="2719137" cy="34891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7" name="TextovéPole 6">
            <a:extLst>
              <a:ext uri="{FF2B5EF4-FFF2-40B4-BE49-F238E27FC236}">
                <a16:creationId xmlns:a16="http://schemas.microsoft.com/office/drawing/2014/main" id="{6645CEFE-57DA-A745-A651-213B626EDABD}"/>
              </a:ext>
            </a:extLst>
          </p:cNvPr>
          <p:cNvSpPr txBox="1"/>
          <p:nvPr/>
        </p:nvSpPr>
        <p:spPr>
          <a:xfrm>
            <a:off x="9553074" y="3922295"/>
            <a:ext cx="2251386" cy="646331"/>
          </a:xfrm>
          <a:prstGeom prst="rect">
            <a:avLst/>
          </a:prstGeom>
          <a:noFill/>
        </p:spPr>
        <p:txBody>
          <a:bodyPr wrap="none" rtlCol="0">
            <a:spAutoFit/>
          </a:bodyPr>
          <a:lstStyle/>
          <a:p>
            <a:r>
              <a:rPr lang="cs-CZ" dirty="0"/>
              <a:t>chemie – automatický</a:t>
            </a:r>
          </a:p>
          <a:p>
            <a:r>
              <a:rPr lang="cs-CZ" dirty="0"/>
              <a:t>postup</a:t>
            </a:r>
          </a:p>
        </p:txBody>
      </p:sp>
      <p:sp>
        <p:nvSpPr>
          <p:cNvPr id="8" name="Výseč 7">
            <a:extLst>
              <a:ext uri="{FF2B5EF4-FFF2-40B4-BE49-F238E27FC236}">
                <a16:creationId xmlns:a16="http://schemas.microsoft.com/office/drawing/2014/main" id="{7086EC9C-377E-6D42-A36F-C9AC8CA853D1}"/>
              </a:ext>
            </a:extLst>
          </p:cNvPr>
          <p:cNvSpPr/>
          <p:nvPr/>
        </p:nvSpPr>
        <p:spPr>
          <a:xfrm>
            <a:off x="9886950" y="2600325"/>
            <a:ext cx="1157288" cy="1085850"/>
          </a:xfrm>
          <a:prstGeom prst="pi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cs-CZ">
              <a:solidFill>
                <a:schemeClr val="tx1"/>
              </a:solidFill>
            </a:endParaRPr>
          </a:p>
        </p:txBody>
      </p:sp>
      <p:sp>
        <p:nvSpPr>
          <p:cNvPr id="9" name="Šipka vlevo 8">
            <a:extLst>
              <a:ext uri="{FF2B5EF4-FFF2-40B4-BE49-F238E27FC236}">
                <a16:creationId xmlns:a16="http://schemas.microsoft.com/office/drawing/2014/main" id="{727EF505-60A0-A243-A770-13802C11FD77}"/>
              </a:ext>
            </a:extLst>
          </p:cNvPr>
          <p:cNvSpPr/>
          <p:nvPr/>
        </p:nvSpPr>
        <p:spPr>
          <a:xfrm>
            <a:off x="6300788" y="5343525"/>
            <a:ext cx="3571875" cy="4714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TextovéPole 9">
            <a:extLst>
              <a:ext uri="{FF2B5EF4-FFF2-40B4-BE49-F238E27FC236}">
                <a16:creationId xmlns:a16="http://schemas.microsoft.com/office/drawing/2014/main" id="{1670AFB1-A5F5-4A41-9D06-A807758E3380}"/>
              </a:ext>
            </a:extLst>
          </p:cNvPr>
          <p:cNvSpPr txBox="1"/>
          <p:nvPr/>
        </p:nvSpPr>
        <p:spPr>
          <a:xfrm>
            <a:off x="7140683" y="2096255"/>
            <a:ext cx="1335622" cy="369332"/>
          </a:xfrm>
          <a:prstGeom prst="rect">
            <a:avLst/>
          </a:prstGeom>
          <a:noFill/>
        </p:spPr>
        <p:txBody>
          <a:bodyPr wrap="none" rtlCol="0">
            <a:spAutoFit/>
          </a:bodyPr>
          <a:lstStyle/>
          <a:p>
            <a:r>
              <a:rPr lang="cs-CZ" dirty="0"/>
              <a:t>Emoční děje</a:t>
            </a:r>
          </a:p>
        </p:txBody>
      </p:sp>
      <p:sp>
        <p:nvSpPr>
          <p:cNvPr id="11" name="Šestiúhelník 10">
            <a:extLst>
              <a:ext uri="{FF2B5EF4-FFF2-40B4-BE49-F238E27FC236}">
                <a16:creationId xmlns:a16="http://schemas.microsoft.com/office/drawing/2014/main" id="{391C42CA-64D5-E748-BFF6-96B6EB6ABCAD}"/>
              </a:ext>
            </a:extLst>
          </p:cNvPr>
          <p:cNvSpPr/>
          <p:nvPr/>
        </p:nvSpPr>
        <p:spPr>
          <a:xfrm>
            <a:off x="4071938" y="5208588"/>
            <a:ext cx="1450557" cy="1103312"/>
          </a:xfrm>
          <a:prstGeom prst="hexag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cs-CZ" dirty="0"/>
              <a:t>Nějaký čin</a:t>
            </a:r>
          </a:p>
        </p:txBody>
      </p:sp>
      <p:sp>
        <p:nvSpPr>
          <p:cNvPr id="12" name="Šipka nahoru 11">
            <a:extLst>
              <a:ext uri="{FF2B5EF4-FFF2-40B4-BE49-F238E27FC236}">
                <a16:creationId xmlns:a16="http://schemas.microsoft.com/office/drawing/2014/main" id="{5B63573C-16F8-684A-9DCB-92A0553D0358}"/>
              </a:ext>
            </a:extLst>
          </p:cNvPr>
          <p:cNvSpPr/>
          <p:nvPr/>
        </p:nvSpPr>
        <p:spPr>
          <a:xfrm>
            <a:off x="1985963" y="4267549"/>
            <a:ext cx="542925" cy="14239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TextovéPole 12">
            <a:extLst>
              <a:ext uri="{FF2B5EF4-FFF2-40B4-BE49-F238E27FC236}">
                <a16:creationId xmlns:a16="http://schemas.microsoft.com/office/drawing/2014/main" id="{C348EB6F-6D4A-1642-8C90-84E77588EAC8}"/>
              </a:ext>
            </a:extLst>
          </p:cNvPr>
          <p:cNvSpPr txBox="1"/>
          <p:nvPr/>
        </p:nvSpPr>
        <p:spPr>
          <a:xfrm>
            <a:off x="2608717" y="4568626"/>
            <a:ext cx="1463221" cy="646331"/>
          </a:xfrm>
          <a:prstGeom prst="rect">
            <a:avLst/>
          </a:prstGeom>
          <a:noFill/>
        </p:spPr>
        <p:txBody>
          <a:bodyPr wrap="none" rtlCol="0">
            <a:spAutoFit/>
          </a:bodyPr>
          <a:lstStyle/>
          <a:p>
            <a:r>
              <a:rPr lang="cs-CZ" dirty="0"/>
              <a:t>Uvědomění si</a:t>
            </a:r>
          </a:p>
          <a:p>
            <a:r>
              <a:rPr lang="cs-CZ" dirty="0"/>
              <a:t>reakce</a:t>
            </a:r>
          </a:p>
        </p:txBody>
      </p:sp>
      <p:sp>
        <p:nvSpPr>
          <p:cNvPr id="14" name="Bublinový popisek se čtyřstrannou šipkou 13">
            <a:extLst>
              <a:ext uri="{FF2B5EF4-FFF2-40B4-BE49-F238E27FC236}">
                <a16:creationId xmlns:a16="http://schemas.microsoft.com/office/drawing/2014/main" id="{51C42022-5D87-F449-96D4-1E7884347915}"/>
              </a:ext>
            </a:extLst>
          </p:cNvPr>
          <p:cNvSpPr/>
          <p:nvPr/>
        </p:nvSpPr>
        <p:spPr>
          <a:xfrm>
            <a:off x="1605877" y="3127923"/>
            <a:ext cx="1271588" cy="1004689"/>
          </a:xfrm>
          <a:prstGeom prst="quadArrow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15" name="TextovéPole 14">
            <a:extLst>
              <a:ext uri="{FF2B5EF4-FFF2-40B4-BE49-F238E27FC236}">
                <a16:creationId xmlns:a16="http://schemas.microsoft.com/office/drawing/2014/main" id="{5F178844-2F9E-0E45-B231-681981ED7639}"/>
              </a:ext>
            </a:extLst>
          </p:cNvPr>
          <p:cNvSpPr txBox="1"/>
          <p:nvPr/>
        </p:nvSpPr>
        <p:spPr>
          <a:xfrm>
            <a:off x="3228975" y="3686175"/>
            <a:ext cx="1391471" cy="369332"/>
          </a:xfrm>
          <a:prstGeom prst="rect">
            <a:avLst/>
          </a:prstGeom>
          <a:noFill/>
        </p:spPr>
        <p:txBody>
          <a:bodyPr wrap="none" rtlCol="0">
            <a:spAutoFit/>
          </a:bodyPr>
          <a:lstStyle/>
          <a:p>
            <a:r>
              <a:rPr lang="cs-CZ" dirty="0"/>
              <a:t>vyhodnocení</a:t>
            </a:r>
          </a:p>
        </p:txBody>
      </p:sp>
      <p:sp>
        <p:nvSpPr>
          <p:cNvPr id="16" name="Šipka vpravo 15">
            <a:extLst>
              <a:ext uri="{FF2B5EF4-FFF2-40B4-BE49-F238E27FC236}">
                <a16:creationId xmlns:a16="http://schemas.microsoft.com/office/drawing/2014/main" id="{E4B22E9C-A3F0-C144-92CB-C98AC56D63A9}"/>
              </a:ext>
            </a:extLst>
          </p:cNvPr>
          <p:cNvSpPr/>
          <p:nvPr/>
        </p:nvSpPr>
        <p:spPr>
          <a:xfrm>
            <a:off x="1985963" y="2600325"/>
            <a:ext cx="2386012" cy="32936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a:p>
        </p:txBody>
      </p:sp>
      <p:sp>
        <p:nvSpPr>
          <p:cNvPr id="17" name="TextovéPole 16">
            <a:extLst>
              <a:ext uri="{FF2B5EF4-FFF2-40B4-BE49-F238E27FC236}">
                <a16:creationId xmlns:a16="http://schemas.microsoft.com/office/drawing/2014/main" id="{7FF77E75-DD91-5E47-A7EF-5C46A0CED969}"/>
              </a:ext>
            </a:extLst>
          </p:cNvPr>
          <p:cNvSpPr txBox="1"/>
          <p:nvPr/>
        </p:nvSpPr>
        <p:spPr>
          <a:xfrm>
            <a:off x="2178566" y="2115905"/>
            <a:ext cx="2323521" cy="369332"/>
          </a:xfrm>
          <a:prstGeom prst="rect">
            <a:avLst/>
          </a:prstGeom>
          <a:noFill/>
        </p:spPr>
        <p:txBody>
          <a:bodyPr wrap="none" rtlCol="0">
            <a:spAutoFit/>
          </a:bodyPr>
          <a:lstStyle/>
          <a:p>
            <a:r>
              <a:rPr lang="cs-CZ" dirty="0"/>
              <a:t>Příprava na další reakci</a:t>
            </a:r>
          </a:p>
        </p:txBody>
      </p:sp>
    </p:spTree>
    <p:extLst>
      <p:ext uri="{BB962C8B-B14F-4D97-AF65-F5344CB8AC3E}">
        <p14:creationId xmlns:p14="http://schemas.microsoft.com/office/powerpoint/2010/main" val="53242310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450636-703B-0B41-88A7-9E4F2153ED5C}"/>
              </a:ext>
            </a:extLst>
          </p:cNvPr>
          <p:cNvSpPr>
            <a:spLocks noGrp="1"/>
          </p:cNvSpPr>
          <p:nvPr>
            <p:ph type="title"/>
          </p:nvPr>
        </p:nvSpPr>
        <p:spPr/>
        <p:txBody>
          <a:bodyPr/>
          <a:lstStyle/>
          <a:p>
            <a:r>
              <a:rPr lang="cs-CZ" dirty="0"/>
              <a:t>Co se stane?</a:t>
            </a:r>
          </a:p>
        </p:txBody>
      </p:sp>
      <p:sp>
        <p:nvSpPr>
          <p:cNvPr id="3" name="Zástupný obsah 2">
            <a:extLst>
              <a:ext uri="{FF2B5EF4-FFF2-40B4-BE49-F238E27FC236}">
                <a16:creationId xmlns:a16="http://schemas.microsoft.com/office/drawing/2014/main" id="{B52E97DA-A3D0-9341-A649-67CEA79CF218}"/>
              </a:ext>
            </a:extLst>
          </p:cNvPr>
          <p:cNvSpPr>
            <a:spLocks noGrp="1"/>
          </p:cNvSpPr>
          <p:nvPr>
            <p:ph idx="1"/>
          </p:nvPr>
        </p:nvSpPr>
        <p:spPr/>
        <p:txBody>
          <a:bodyPr/>
          <a:lstStyle/>
          <a:p>
            <a:r>
              <a:rPr lang="cs-CZ" dirty="0"/>
              <a:t>Poznání divné reakce</a:t>
            </a:r>
          </a:p>
          <a:p>
            <a:r>
              <a:rPr lang="cs-CZ" dirty="0"/>
              <a:t>Definují žádoucí reakci</a:t>
            </a:r>
          </a:p>
          <a:p>
            <a:r>
              <a:rPr lang="cs-CZ" dirty="0"/>
              <a:t>Neměním reakci, ale její vyhodnocení</a:t>
            </a:r>
          </a:p>
          <a:p>
            <a:r>
              <a:rPr lang="cs-CZ" dirty="0"/>
              <a:t>Při změně reakce se odměním</a:t>
            </a:r>
          </a:p>
        </p:txBody>
      </p:sp>
    </p:spTree>
    <p:extLst>
      <p:ext uri="{BB962C8B-B14F-4D97-AF65-F5344CB8AC3E}">
        <p14:creationId xmlns:p14="http://schemas.microsoft.com/office/powerpoint/2010/main" val="139676092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29E975-A0A6-4049-B2A8-9466A85CB7D7}"/>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D0AEF89A-36DF-F743-B6DA-BAD456E3560B}"/>
              </a:ext>
            </a:extLst>
          </p:cNvPr>
          <p:cNvSpPr>
            <a:spLocks noGrp="1"/>
          </p:cNvSpPr>
          <p:nvPr>
            <p:ph idx="1"/>
          </p:nvPr>
        </p:nvSpPr>
        <p:spPr/>
        <p:txBody>
          <a:bodyPr>
            <a:normAutofit lnSpcReduction="10000"/>
          </a:bodyPr>
          <a:lstStyle/>
          <a:p>
            <a:r>
              <a:rPr lang="cs-CZ" b="1" dirty="0"/>
              <a:t>Klient: </a:t>
            </a:r>
            <a:r>
              <a:rPr lang="cs-CZ" dirty="0"/>
              <a:t>Nikdo mě nikdy neměl rád.</a:t>
            </a:r>
          </a:p>
          <a:p>
            <a:r>
              <a:rPr lang="cs-CZ" b="1" dirty="0"/>
              <a:t>Pracovník:</a:t>
            </a:r>
            <a:r>
              <a:rPr lang="cs-CZ" dirty="0"/>
              <a:t> Kdyby to byla pravda, co by to znamenalo?</a:t>
            </a:r>
          </a:p>
          <a:p>
            <a:r>
              <a:rPr lang="cs-CZ" i="1" dirty="0"/>
              <a:t> </a:t>
            </a:r>
            <a:endParaRPr lang="cs-CZ" dirty="0"/>
          </a:p>
          <a:p>
            <a:r>
              <a:rPr lang="cs-CZ" i="1" dirty="0"/>
              <a:t>Kognitivní restrukturalizace:</a:t>
            </a:r>
            <a:endParaRPr lang="cs-CZ" dirty="0"/>
          </a:p>
          <a:p>
            <a:pPr lvl="0"/>
            <a:r>
              <a:rPr lang="cs-CZ" dirty="0"/>
              <a:t>Hledání důkazů proti automatickým myšlenkám.</a:t>
            </a:r>
          </a:p>
          <a:p>
            <a:pPr lvl="0"/>
            <a:r>
              <a:rPr lang="cs-CZ" dirty="0" err="1"/>
              <a:t>Př</a:t>
            </a:r>
            <a:r>
              <a:rPr lang="fr-FR" dirty="0"/>
              <a:t>i pou</a:t>
            </a:r>
            <a:r>
              <a:rPr lang="cs-CZ" dirty="0"/>
              <a:t>žití logiky </a:t>
            </a:r>
            <a:r>
              <a:rPr lang="cs-CZ" dirty="0" err="1"/>
              <a:t>nal</a:t>
            </a:r>
            <a:r>
              <a:rPr lang="fr-FR" dirty="0" err="1"/>
              <a:t>é</a:t>
            </a:r>
            <a:r>
              <a:rPr lang="cs-CZ" dirty="0" err="1"/>
              <a:t>zt</a:t>
            </a:r>
            <a:r>
              <a:rPr lang="cs-CZ" dirty="0"/>
              <a:t> chyby. Pozor na základní </a:t>
            </a:r>
            <a:r>
              <a:rPr lang="cs-CZ" dirty="0" err="1"/>
              <a:t>logick</a:t>
            </a:r>
            <a:r>
              <a:rPr lang="fr-FR" dirty="0" err="1"/>
              <a:t>é</a:t>
            </a:r>
            <a:r>
              <a:rPr lang="fr-FR" dirty="0"/>
              <a:t> </a:t>
            </a:r>
            <a:r>
              <a:rPr lang="cs-CZ" dirty="0"/>
              <a:t>chyby ve výrocích. Normativní výrok – Každé dítě má vyrůstat v rodině. Pozitivní výrok – Dítě má vyrůstat ve funkční rodině. Normativní výrok slouží k manipulaci, pozitivní výroky k dialogu.</a:t>
            </a:r>
          </a:p>
          <a:p>
            <a:pPr lvl="0"/>
            <a:r>
              <a:rPr lang="cs-CZ" dirty="0"/>
              <a:t>Generování nových, adaptivních myšlenek.</a:t>
            </a:r>
          </a:p>
          <a:p>
            <a:endParaRPr lang="cs-CZ" dirty="0"/>
          </a:p>
        </p:txBody>
      </p:sp>
    </p:spTree>
    <p:extLst>
      <p:ext uri="{BB962C8B-B14F-4D97-AF65-F5344CB8AC3E}">
        <p14:creationId xmlns:p14="http://schemas.microsoft.com/office/powerpoint/2010/main" val="116012306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F3478B-97A9-804D-8AA3-9EF1435347BF}"/>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88AAAAAF-6DA9-CA47-9367-4763CBDDAE63}"/>
              </a:ext>
            </a:extLst>
          </p:cNvPr>
          <p:cNvSpPr>
            <a:spLocks noGrp="1"/>
          </p:cNvSpPr>
          <p:nvPr>
            <p:ph idx="1"/>
          </p:nvPr>
        </p:nvSpPr>
        <p:spPr/>
        <p:txBody>
          <a:bodyPr/>
          <a:lstStyle/>
          <a:p>
            <a:r>
              <a:rPr lang="cs-CZ" b="1" dirty="0"/>
              <a:t>ABC model:</a:t>
            </a:r>
            <a:endParaRPr lang="cs-CZ" dirty="0"/>
          </a:p>
          <a:p>
            <a:r>
              <a:rPr lang="cs-CZ" dirty="0"/>
              <a:t>A – aktivace: Něco se stane a spustí reakci – co se stalo?</a:t>
            </a:r>
          </a:p>
          <a:p>
            <a:r>
              <a:rPr lang="cs-CZ" dirty="0"/>
              <a:t>B – </a:t>
            </a:r>
            <a:r>
              <a:rPr lang="cs-CZ" dirty="0" err="1"/>
              <a:t>behavior</a:t>
            </a:r>
            <a:r>
              <a:rPr lang="cs-CZ" dirty="0"/>
              <a:t>: Minulost ovlivňuje dnešek, co změnit, aby dnešek změnil budoucnost?</a:t>
            </a:r>
          </a:p>
          <a:p>
            <a:r>
              <a:rPr lang="cs-CZ" dirty="0"/>
              <a:t>C – </a:t>
            </a:r>
            <a:r>
              <a:rPr lang="cs-CZ" dirty="0" err="1"/>
              <a:t>cognitiv</a:t>
            </a:r>
            <a:r>
              <a:rPr lang="cs-CZ" dirty="0"/>
              <a:t> – Spojuje prvky klienta, pracovníka a sociálního učení.</a:t>
            </a:r>
          </a:p>
          <a:p>
            <a:endParaRPr lang="cs-CZ" dirty="0"/>
          </a:p>
        </p:txBody>
      </p:sp>
    </p:spTree>
    <p:extLst>
      <p:ext uri="{BB962C8B-B14F-4D97-AF65-F5344CB8AC3E}">
        <p14:creationId xmlns:p14="http://schemas.microsoft.com/office/powerpoint/2010/main" val="426591597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67D8619E-D9DF-E34A-81BD-0A609730621A}"/>
              </a:ext>
            </a:extLst>
          </p:cNvPr>
          <p:cNvSpPr>
            <a:spLocks noGrp="1"/>
          </p:cNvSpPr>
          <p:nvPr>
            <p:ph idx="1"/>
          </p:nvPr>
        </p:nvSpPr>
        <p:spPr>
          <a:xfrm>
            <a:off x="838200" y="614363"/>
            <a:ext cx="10515600" cy="5562600"/>
          </a:xfrm>
        </p:spPr>
        <p:txBody>
          <a:bodyPr>
            <a:normAutofit/>
          </a:bodyPr>
          <a:lstStyle/>
          <a:p>
            <a:r>
              <a:rPr lang="cs-CZ" dirty="0"/>
              <a:t>Navazuje na předchozí KBT model. Je založena na pomoci při zvládání konkrétních cílů. Zde především platí, že všechny cíle musí být definovány na vysoce erudované anamnéze klienta, včetně jeho sociálního prostředí a dosavadní historie. Cíle musí být podle metody SMART:</a:t>
            </a:r>
          </a:p>
          <a:p>
            <a:pPr lvl="0" fontAlgn="base"/>
            <a:r>
              <a:rPr lang="cs-CZ" dirty="0"/>
              <a:t>S – </a:t>
            </a:r>
            <a:r>
              <a:rPr lang="cs-CZ" dirty="0" err="1"/>
              <a:t>Specific</a:t>
            </a:r>
            <a:r>
              <a:rPr lang="cs-CZ" dirty="0"/>
              <a:t> (specifický) – cíl musí být definován přesně..</a:t>
            </a:r>
          </a:p>
          <a:p>
            <a:pPr lvl="0" fontAlgn="base"/>
            <a:r>
              <a:rPr lang="cs-CZ" dirty="0"/>
              <a:t>M – </a:t>
            </a:r>
            <a:r>
              <a:rPr lang="cs-CZ" dirty="0" err="1"/>
              <a:t>Measurable</a:t>
            </a:r>
            <a:r>
              <a:rPr lang="cs-CZ" dirty="0"/>
              <a:t> (měřitelný) – splnění cíle musí být možné změřit. Emočně pozitivní</a:t>
            </a:r>
          </a:p>
          <a:p>
            <a:pPr lvl="0" fontAlgn="base"/>
            <a:r>
              <a:rPr lang="cs-CZ" dirty="0"/>
              <a:t>A – </a:t>
            </a:r>
            <a:r>
              <a:rPr lang="cs-CZ" dirty="0" err="1"/>
              <a:t>Accepted</a:t>
            </a:r>
            <a:r>
              <a:rPr lang="cs-CZ" dirty="0"/>
              <a:t> (akceptovaný) – cíl musí být akceptovaný odpovědnou osobou. Jedinou odpovědnou osobou je klient. Sociální pracovník nenese odpovědnost za klientův přístup ke svým cílům.</a:t>
            </a:r>
          </a:p>
          <a:p>
            <a:pPr lvl="0" fontAlgn="base"/>
            <a:r>
              <a:rPr lang="cs-CZ" dirty="0" err="1"/>
              <a:t>R</a:t>
            </a:r>
            <a:r>
              <a:rPr lang="cs-CZ" dirty="0"/>
              <a:t> – </a:t>
            </a:r>
            <a:r>
              <a:rPr lang="cs-CZ" dirty="0" err="1"/>
              <a:t>Realistic</a:t>
            </a:r>
            <a:r>
              <a:rPr lang="cs-CZ" dirty="0"/>
              <a:t> (reálný) – cíl musí být reálný. Musí být možné ho splnit v reálném čase, musí být k dispozici příslušné nástroje a znalosti apod. Nástroje musí zhodnotit sociální pracovník s klientem, případně je nutné tyto nástroje klientovi zprostředkovat.</a:t>
            </a:r>
          </a:p>
          <a:p>
            <a:pPr lvl="0" fontAlgn="base"/>
            <a:r>
              <a:rPr lang="cs-CZ" dirty="0"/>
              <a:t>T – </a:t>
            </a:r>
            <a:r>
              <a:rPr lang="cs-CZ" dirty="0" err="1"/>
              <a:t>Timed</a:t>
            </a:r>
            <a:r>
              <a:rPr lang="cs-CZ" dirty="0"/>
              <a:t> (časově ohraničený) − cíl musí mít daný termín. Pokud není stanoven termín, splnění se bude odkládat „až bude čas“, což nebude nikdy. Něco, někdo, někdy – taková země se nehýbe z místa.</a:t>
            </a:r>
          </a:p>
          <a:p>
            <a:endParaRPr lang="cs-CZ" dirty="0"/>
          </a:p>
        </p:txBody>
      </p:sp>
    </p:spTree>
    <p:extLst>
      <p:ext uri="{BB962C8B-B14F-4D97-AF65-F5344CB8AC3E}">
        <p14:creationId xmlns:p14="http://schemas.microsoft.com/office/powerpoint/2010/main" val="423881219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B76A9B-69C7-C641-A21E-E9248426FE2F}"/>
              </a:ext>
            </a:extLst>
          </p:cNvPr>
          <p:cNvSpPr>
            <a:spLocks noGrp="1"/>
          </p:cNvSpPr>
          <p:nvPr>
            <p:ph type="title"/>
          </p:nvPr>
        </p:nvSpPr>
        <p:spPr/>
        <p:txBody>
          <a:bodyPr/>
          <a:lstStyle/>
          <a:p>
            <a:r>
              <a:rPr lang="cs-CZ" dirty="0"/>
              <a:t>Sociální pracovník a KBT</a:t>
            </a:r>
          </a:p>
        </p:txBody>
      </p:sp>
      <p:sp>
        <p:nvSpPr>
          <p:cNvPr id="3" name="Zástupný obsah 2">
            <a:extLst>
              <a:ext uri="{FF2B5EF4-FFF2-40B4-BE49-F238E27FC236}">
                <a16:creationId xmlns:a16="http://schemas.microsoft.com/office/drawing/2014/main" id="{F281C7D6-1FE4-A643-8D18-9D8F4F2C07EC}"/>
              </a:ext>
            </a:extLst>
          </p:cNvPr>
          <p:cNvSpPr>
            <a:spLocks noGrp="1"/>
          </p:cNvSpPr>
          <p:nvPr>
            <p:ph idx="1"/>
          </p:nvPr>
        </p:nvSpPr>
        <p:spPr/>
        <p:txBody>
          <a:bodyPr>
            <a:normAutofit fontScale="92500" lnSpcReduction="10000"/>
          </a:bodyPr>
          <a:lstStyle/>
          <a:p>
            <a:r>
              <a:rPr lang="cs-CZ" b="1" dirty="0"/>
              <a:t>Orientace na chování</a:t>
            </a:r>
            <a:r>
              <a:rPr lang="cs-CZ" dirty="0"/>
              <a:t> – soc. pracovníci se zaměřují na klientovy problémy, zatímco KBT se zaměřuje na klientovo jednání</a:t>
            </a:r>
          </a:p>
          <a:p>
            <a:r>
              <a:rPr lang="cs-CZ" b="1" dirty="0"/>
              <a:t>Orientace na řešení</a:t>
            </a:r>
            <a:r>
              <a:rPr lang="cs-CZ" dirty="0"/>
              <a:t> – mnoho času se věnuje na promýšlení obtíží a problémů, ale zapomíná se hledat řešení problémů</a:t>
            </a:r>
          </a:p>
          <a:p>
            <a:r>
              <a:rPr lang="cs-CZ" b="1" dirty="0"/>
              <a:t>Pozitivní orientace</a:t>
            </a:r>
            <a:r>
              <a:rPr lang="cs-CZ" dirty="0"/>
              <a:t> – podpora pozitivního myšlení klienta. Důležité je oceňování klienta za jeho i drobný úspěch</a:t>
            </a:r>
          </a:p>
          <a:p>
            <a:r>
              <a:rPr lang="cs-CZ" b="1" dirty="0"/>
              <a:t>Krok za krokem</a:t>
            </a:r>
            <a:r>
              <a:rPr lang="cs-CZ" dirty="0"/>
              <a:t> – klienti očekávají větší změny, ale to je velmi obtížné, proto je lepší změn dosahovat postupně, pomaloučku, což napomůže klientovi redukovat jeho strach.</a:t>
            </a:r>
          </a:p>
          <a:p>
            <a:r>
              <a:rPr lang="cs-CZ" b="1" dirty="0"/>
              <a:t>Flexibilita</a:t>
            </a:r>
            <a:r>
              <a:rPr lang="cs-CZ" dirty="0"/>
              <a:t> – přizpůsobování postupů potřebám klienta</a:t>
            </a:r>
          </a:p>
          <a:p>
            <a:r>
              <a:rPr lang="cs-CZ" b="1" dirty="0"/>
              <a:t>Orientace na budoucnost</a:t>
            </a:r>
            <a:r>
              <a:rPr lang="cs-CZ" dirty="0"/>
              <a:t> – orientují se na budoucí cíle</a:t>
            </a:r>
          </a:p>
          <a:p>
            <a:endParaRPr lang="cs-CZ" dirty="0"/>
          </a:p>
        </p:txBody>
      </p:sp>
    </p:spTree>
    <p:extLst>
      <p:ext uri="{BB962C8B-B14F-4D97-AF65-F5344CB8AC3E}">
        <p14:creationId xmlns:p14="http://schemas.microsoft.com/office/powerpoint/2010/main" val="122704333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C41DD7-4691-9948-95A1-243241BBDE70}"/>
              </a:ext>
            </a:extLst>
          </p:cNvPr>
          <p:cNvSpPr>
            <a:spLocks noGrp="1"/>
          </p:cNvSpPr>
          <p:nvPr>
            <p:ph type="title"/>
          </p:nvPr>
        </p:nvSpPr>
        <p:spPr/>
        <p:txBody>
          <a:bodyPr/>
          <a:lstStyle/>
          <a:p>
            <a:r>
              <a:rPr lang="cs-CZ" dirty="0"/>
              <a:t>Přístup orientovaný na úkoly</a:t>
            </a:r>
          </a:p>
        </p:txBody>
      </p:sp>
      <p:sp>
        <p:nvSpPr>
          <p:cNvPr id="3" name="Zástupný obsah 2">
            <a:extLst>
              <a:ext uri="{FF2B5EF4-FFF2-40B4-BE49-F238E27FC236}">
                <a16:creationId xmlns:a16="http://schemas.microsoft.com/office/drawing/2014/main" id="{47DE2199-74C5-654A-A7B1-0B4EC3E1D753}"/>
              </a:ext>
            </a:extLst>
          </p:cNvPr>
          <p:cNvSpPr>
            <a:spLocks noGrp="1"/>
          </p:cNvSpPr>
          <p:nvPr>
            <p:ph idx="1"/>
          </p:nvPr>
        </p:nvSpPr>
        <p:spPr/>
        <p:txBody>
          <a:bodyPr/>
          <a:lstStyle/>
          <a:p>
            <a:r>
              <a:rPr lang="cs-CZ" dirty="0"/>
              <a:t>Řešíme úkoly k cíli – step by step</a:t>
            </a:r>
          </a:p>
          <a:p>
            <a:r>
              <a:rPr lang="cs-CZ" dirty="0"/>
              <a:t>Vždy se odměňujeme</a:t>
            </a:r>
          </a:p>
          <a:p>
            <a:r>
              <a:rPr lang="cs-CZ" dirty="0"/>
              <a:t>Popisujeme si své emoce – změna emočního vzorce</a:t>
            </a:r>
          </a:p>
          <a:p>
            <a:r>
              <a:rPr lang="cs-CZ" dirty="0"/>
              <a:t>Dovolíme si měnit vzorce chování</a:t>
            </a:r>
          </a:p>
        </p:txBody>
      </p:sp>
    </p:spTree>
    <p:extLst>
      <p:ext uri="{BB962C8B-B14F-4D97-AF65-F5344CB8AC3E}">
        <p14:creationId xmlns:p14="http://schemas.microsoft.com/office/powerpoint/2010/main" val="3630525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921041-091A-004F-8FAE-DFF1F648BDE9}"/>
              </a:ext>
            </a:extLst>
          </p:cNvPr>
          <p:cNvSpPr>
            <a:spLocks noGrp="1"/>
          </p:cNvSpPr>
          <p:nvPr>
            <p:ph type="title"/>
          </p:nvPr>
        </p:nvSpPr>
        <p:spPr>
          <a:xfrm rot="16200000">
            <a:off x="-1325880" y="1947672"/>
            <a:ext cx="5961888" cy="2788920"/>
          </a:xfrm>
        </p:spPr>
        <p:txBody>
          <a:bodyPr anchor="ctr">
            <a:normAutofit/>
          </a:bodyPr>
          <a:lstStyle/>
          <a:p>
            <a:r>
              <a:rPr lang="cs-CZ" sz="4800" dirty="0">
                <a:solidFill>
                  <a:srgbClr val="FF0000"/>
                </a:solidFill>
              </a:rPr>
              <a:t>Představení </a:t>
            </a:r>
          </a:p>
        </p:txBody>
      </p:sp>
      <p:graphicFrame>
        <p:nvGraphicFramePr>
          <p:cNvPr id="5" name="Zástupný obsah 2">
            <a:extLst>
              <a:ext uri="{FF2B5EF4-FFF2-40B4-BE49-F238E27FC236}">
                <a16:creationId xmlns:a16="http://schemas.microsoft.com/office/drawing/2014/main" id="{29E351C6-5460-4D3B-A602-215120186518}"/>
              </a:ext>
            </a:extLst>
          </p:cNvPr>
          <p:cNvGraphicFramePr>
            <a:graphicFrameLocks noGrp="1"/>
          </p:cNvGraphicFramePr>
          <p:nvPr>
            <p:ph idx="1"/>
          </p:nvPr>
        </p:nvGraphicFramePr>
        <p:xfrm>
          <a:off x="3794296" y="288758"/>
          <a:ext cx="7559504" cy="62852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8321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68E77B-A09D-A642-A611-2ADD0396ED85}"/>
              </a:ext>
            </a:extLst>
          </p:cNvPr>
          <p:cNvSpPr>
            <a:spLocks noGrp="1"/>
          </p:cNvSpPr>
          <p:nvPr>
            <p:ph type="title"/>
          </p:nvPr>
        </p:nvSpPr>
        <p:spPr/>
        <p:txBody>
          <a:bodyPr/>
          <a:lstStyle/>
          <a:p>
            <a:r>
              <a:rPr lang="cs-CZ" dirty="0"/>
              <a:t>Vzdělání – zákon č.108/2006Sb.</a:t>
            </a:r>
          </a:p>
        </p:txBody>
      </p:sp>
      <p:sp>
        <p:nvSpPr>
          <p:cNvPr id="3" name="Zástupný obsah 2">
            <a:extLst>
              <a:ext uri="{FF2B5EF4-FFF2-40B4-BE49-F238E27FC236}">
                <a16:creationId xmlns:a16="http://schemas.microsoft.com/office/drawing/2014/main" id="{23F7EDD2-705B-0D45-9F07-F322B63C4573}"/>
              </a:ext>
            </a:extLst>
          </p:cNvPr>
          <p:cNvSpPr>
            <a:spLocks noGrp="1"/>
          </p:cNvSpPr>
          <p:nvPr>
            <p:ph idx="1"/>
          </p:nvPr>
        </p:nvSpPr>
        <p:spPr>
          <a:xfrm>
            <a:off x="838200" y="1520190"/>
            <a:ext cx="10515600" cy="4972685"/>
          </a:xfrm>
        </p:spPr>
        <p:txBody>
          <a:bodyPr>
            <a:normAutofit fontScale="62500" lnSpcReduction="20000"/>
          </a:bodyPr>
          <a:lstStyle/>
          <a:p>
            <a:r>
              <a:rPr lang="cs-CZ" b="1" dirty="0"/>
              <a:t>§ 109</a:t>
            </a:r>
          </a:p>
          <a:p>
            <a:r>
              <a:rPr lang="cs-CZ" dirty="0"/>
              <a:t>Sociální pracovník vykonává sociální šetření, zabezpečuje sociální agendy včetně řešení sociálně právních problémů v zařízeních poskytujících služby sociální péče, sociálně právní poradenství, analytickou, metodickou a koncepční činnost v sociální oblasti, odborné činnosti v zařízeních poskytujících služby sociální prevence, depistážní činnost, poskytování krizové pomoci, sociální poradenství a sociální rehabilitace, zjišťuje potřeby obyvatel obce a kraje a koordinuje poskytování sociálních služeb.</a:t>
            </a:r>
          </a:p>
          <a:p>
            <a:r>
              <a:rPr lang="cs-CZ" b="1" dirty="0"/>
              <a:t>§ 110</a:t>
            </a:r>
          </a:p>
          <a:p>
            <a:r>
              <a:rPr lang="cs-CZ" b="1" dirty="0"/>
              <a:t>(1)</a:t>
            </a:r>
            <a:r>
              <a:rPr lang="cs-CZ" dirty="0"/>
              <a:t> Předpokladem k výkonu povolání sociálního pracovníka je plná svéprávnost, bezúhonnost, zdravotní způsobilost a odborná způsobilost podle tohoto zákona.</a:t>
            </a:r>
          </a:p>
          <a:p>
            <a:r>
              <a:rPr lang="cs-CZ" b="1" dirty="0"/>
              <a:t>(2)</a:t>
            </a:r>
            <a:r>
              <a:rPr lang="cs-CZ" dirty="0"/>
              <a:t> Bezúhonnost se posuzuje a prokazuje podle § 79 odst. 2 a odst. 3 věty první až třetí.</a:t>
            </a:r>
          </a:p>
          <a:p>
            <a:r>
              <a:rPr lang="cs-CZ" b="1" dirty="0"/>
              <a:t>(3)</a:t>
            </a:r>
            <a:r>
              <a:rPr lang="cs-CZ" dirty="0"/>
              <a:t> Zdravotní způsobilost zjišťuje a lékařský posudek o zdravotní způsobilosti vydává registrující poskytovatel zdravotních služeb v oboru všeobecné praktické lékařství nebo v oboru praktický lékař pro děti a dorost a u zaměstnanců poskytovatel </a:t>
            </a:r>
            <a:r>
              <a:rPr lang="cs-CZ" dirty="0" err="1"/>
              <a:t>pracovnělékařských</a:t>
            </a:r>
            <a:r>
              <a:rPr lang="cs-CZ" dirty="0"/>
              <a:t> služeb.</a:t>
            </a:r>
          </a:p>
          <a:p>
            <a:r>
              <a:rPr lang="cs-CZ" b="1" dirty="0"/>
              <a:t>(4)</a:t>
            </a:r>
            <a:r>
              <a:rPr lang="cs-CZ" dirty="0"/>
              <a:t> Odbornou způsobilostí k výkonu povolání sociálního pracovníka je</a:t>
            </a:r>
          </a:p>
          <a:p>
            <a:r>
              <a:rPr lang="cs-CZ" b="1" dirty="0"/>
              <a:t>a)</a:t>
            </a:r>
            <a:r>
              <a:rPr lang="cs-CZ" dirty="0"/>
              <a:t> vyšší odborné vzdělání získané absolvováním vzdělávacího programu akreditovaného podle zvláštního právního předpisu v oborech vzdělání zaměřených na sociální práci a sociální pedagogiku, sociální pedagogiku, sociální a humanitární práci, sociální práci, sociálně právní činnost, charitní a sociální činnost,</a:t>
            </a:r>
          </a:p>
          <a:p>
            <a:r>
              <a:rPr lang="cs-CZ" b="1" dirty="0"/>
              <a:t>b)</a:t>
            </a:r>
            <a:r>
              <a:rPr lang="cs-CZ" dirty="0"/>
              <a:t> vysokoškolské vzdělání získané studiem v bakalářském, magisterském nebo doktorském studijním programu zaměřeném na sociální práci, sociální politiku, sociální pedagogiku, sociální péči, sociální patologii, právo nebo speciální pedagogiku, akreditovaném podle zvláštního právního předpisu.</a:t>
            </a:r>
          </a:p>
          <a:p>
            <a:r>
              <a:rPr lang="cs-CZ" b="1" dirty="0"/>
              <a:t>(5)</a:t>
            </a:r>
            <a:r>
              <a:rPr lang="cs-CZ" dirty="0"/>
              <a:t> Odbornou způsobilost k výkonu povolání sociálního pracovníka při poskytování sociálních služeb ve zdravotnických zařízeních lůžkové péče podle § 52 má též sociální pracovník a zdravotně sociální pracovník, který získal způsobilost k výkonu zdravotnického povolání podle zvláštního právního předpisu.</a:t>
            </a:r>
          </a:p>
          <a:p>
            <a:r>
              <a:rPr lang="cs-CZ" b="1" dirty="0"/>
              <a:t>(6)</a:t>
            </a:r>
            <a:r>
              <a:rPr lang="cs-CZ" dirty="0"/>
              <a:t> Při uznávání odborné kvalifikace nebo jiné způsobilosti státních příslušníků členských států Evropské unie se postupuje podle zvláštního právního předpisu.</a:t>
            </a:r>
          </a:p>
          <a:p>
            <a:endParaRPr lang="cs-CZ" dirty="0"/>
          </a:p>
          <a:p>
            <a:endParaRPr lang="cs-CZ" dirty="0"/>
          </a:p>
        </p:txBody>
      </p:sp>
    </p:spTree>
    <p:extLst>
      <p:ext uri="{BB962C8B-B14F-4D97-AF65-F5344CB8AC3E}">
        <p14:creationId xmlns:p14="http://schemas.microsoft.com/office/powerpoint/2010/main" val="14502193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3267C3-6C12-2C44-8E29-D086B8106438}"/>
              </a:ext>
            </a:extLst>
          </p:cNvPr>
          <p:cNvSpPr>
            <a:spLocks noGrp="1"/>
          </p:cNvSpPr>
          <p:nvPr>
            <p:ph type="title"/>
          </p:nvPr>
        </p:nvSpPr>
        <p:spPr/>
        <p:txBody>
          <a:bodyPr anchor="b">
            <a:normAutofit/>
          </a:bodyPr>
          <a:lstStyle/>
          <a:p>
            <a:r>
              <a:rPr lang="cs-CZ"/>
              <a:t>Osobnost sociálního pracovníka</a:t>
            </a:r>
          </a:p>
        </p:txBody>
      </p:sp>
      <p:graphicFrame>
        <p:nvGraphicFramePr>
          <p:cNvPr id="14" name="Zástupný obsah 2">
            <a:extLst>
              <a:ext uri="{FF2B5EF4-FFF2-40B4-BE49-F238E27FC236}">
                <a16:creationId xmlns:a16="http://schemas.microsoft.com/office/drawing/2014/main" id="{074ABED3-CFC5-4F6E-B6E9-92ECFF14A8C8}"/>
              </a:ext>
            </a:extLst>
          </p:cNvPr>
          <p:cNvGraphicFramePr>
            <a:graphicFrameLocks noGrp="1"/>
          </p:cNvGraphicFramePr>
          <p:nvPr>
            <p:ph idx="1"/>
            <p:extLst>
              <p:ext uri="{D42A27DB-BD31-4B8C-83A1-F6EECF244321}">
                <p14:modId xmlns:p14="http://schemas.microsoft.com/office/powerpoint/2010/main" val="158611265"/>
              </p:ext>
            </p:extLst>
          </p:nvPr>
        </p:nvGraphicFramePr>
        <p:xfrm>
          <a:off x="1250950" y="2286000"/>
          <a:ext cx="10179050" cy="3594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2189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68BD69-8F7A-740E-3A91-C49BD71C8D89}"/>
              </a:ext>
            </a:extLst>
          </p:cNvPr>
          <p:cNvSpPr>
            <a:spLocks noGrp="1"/>
          </p:cNvSpPr>
          <p:nvPr>
            <p:ph type="title"/>
          </p:nvPr>
        </p:nvSpPr>
        <p:spPr/>
        <p:txBody>
          <a:bodyPr/>
          <a:lstStyle/>
          <a:p>
            <a:r>
              <a:rPr lang="cs-CZ" dirty="0" err="1"/>
              <a:t>Reteaming</a:t>
            </a:r>
            <a:r>
              <a:rPr lang="cs-CZ" dirty="0"/>
              <a:t>, reflektující týmy</a:t>
            </a:r>
          </a:p>
        </p:txBody>
      </p:sp>
      <p:sp>
        <p:nvSpPr>
          <p:cNvPr id="3" name="Zástupný obsah 2">
            <a:extLst>
              <a:ext uri="{FF2B5EF4-FFF2-40B4-BE49-F238E27FC236}">
                <a16:creationId xmlns:a16="http://schemas.microsoft.com/office/drawing/2014/main" id="{7D64EA4E-F1FF-1BBA-9F98-7BC69069CCDC}"/>
              </a:ext>
            </a:extLst>
          </p:cNvPr>
          <p:cNvSpPr>
            <a:spLocks noGrp="1"/>
          </p:cNvSpPr>
          <p:nvPr>
            <p:ph idx="1"/>
          </p:nvPr>
        </p:nvSpPr>
        <p:spPr/>
        <p:txBody>
          <a:bodyPr/>
          <a:lstStyle/>
          <a:p>
            <a:r>
              <a:rPr lang="cs-CZ" dirty="0"/>
              <a:t>V čem jste dobří – 3</a:t>
            </a:r>
          </a:p>
          <a:p>
            <a:r>
              <a:rPr lang="cs-CZ" dirty="0"/>
              <a:t>Při čem zapomenete na svět – 3</a:t>
            </a:r>
          </a:p>
          <a:p>
            <a:r>
              <a:rPr lang="cs-CZ" dirty="0"/>
              <a:t>Vlastnosti a dovednosti, na které jste hrdí – 3</a:t>
            </a:r>
          </a:p>
          <a:p>
            <a:endParaRPr lang="cs-CZ" dirty="0"/>
          </a:p>
          <a:p>
            <a:r>
              <a:rPr lang="cs-CZ" dirty="0"/>
              <a:t>Otázky bez slova Proč</a:t>
            </a:r>
          </a:p>
          <a:p>
            <a:r>
              <a:rPr lang="cs-CZ" dirty="0"/>
              <a:t>Co to pro tebe znamená, co znamená </a:t>
            </a:r>
            <a:r>
              <a:rPr lang="cs-CZ"/>
              <a:t>tato činnost….</a:t>
            </a:r>
            <a:endParaRPr lang="cs-CZ" dirty="0"/>
          </a:p>
        </p:txBody>
      </p:sp>
    </p:spTree>
    <p:extLst>
      <p:ext uri="{BB962C8B-B14F-4D97-AF65-F5344CB8AC3E}">
        <p14:creationId xmlns:p14="http://schemas.microsoft.com/office/powerpoint/2010/main" val="539845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bsah obrázku text, exteriér, země&#10;&#10;Popis byl vytvořen automaticky">
            <a:extLst>
              <a:ext uri="{FF2B5EF4-FFF2-40B4-BE49-F238E27FC236}">
                <a16:creationId xmlns:a16="http://schemas.microsoft.com/office/drawing/2014/main" id="{20831DFB-2A6E-465F-97CA-1F0AD9703B5C}"/>
              </a:ext>
            </a:extLst>
          </p:cNvPr>
          <p:cNvPicPr>
            <a:picLocks noChangeAspect="1"/>
          </p:cNvPicPr>
          <p:nvPr/>
        </p:nvPicPr>
        <p:blipFill rotWithShape="1">
          <a:blip r:embed="rId2"/>
          <a:srcRect t="11480" b="4250"/>
          <a:stretch/>
        </p:blipFill>
        <p:spPr>
          <a:xfrm>
            <a:off x="-3047" y="10"/>
            <a:ext cx="12191999" cy="6857990"/>
          </a:xfrm>
          <a:prstGeom prst="rect">
            <a:avLst/>
          </a:prstGeom>
        </p:spPr>
      </p:pic>
      <p:sp>
        <p:nvSpPr>
          <p:cNvPr id="2" name="Nadpis 1">
            <a:extLst>
              <a:ext uri="{FF2B5EF4-FFF2-40B4-BE49-F238E27FC236}">
                <a16:creationId xmlns:a16="http://schemas.microsoft.com/office/drawing/2014/main" id="{69D62CB1-C90F-084D-8650-74261132B9E7}"/>
              </a:ext>
            </a:extLst>
          </p:cNvPr>
          <p:cNvSpPr>
            <a:spLocks noGrp="1"/>
          </p:cNvSpPr>
          <p:nvPr>
            <p:ph type="title"/>
          </p:nvPr>
        </p:nvSpPr>
        <p:spPr>
          <a:xfrm>
            <a:off x="1097280" y="325550"/>
            <a:ext cx="10058400" cy="1177700"/>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err="1">
                <a:solidFill>
                  <a:srgbClr val="FFFFFF"/>
                </a:solidFill>
              </a:rPr>
              <a:t>Úspěch</a:t>
            </a:r>
            <a:r>
              <a:rPr lang="en-US" sz="5200" dirty="0">
                <a:solidFill>
                  <a:srgbClr val="FFFFFF"/>
                </a:solidFill>
              </a:rPr>
              <a:t>?</a:t>
            </a:r>
          </a:p>
        </p:txBody>
      </p:sp>
      <p:sp>
        <p:nvSpPr>
          <p:cNvPr id="3" name="Zástupný obsah 2">
            <a:extLst>
              <a:ext uri="{FF2B5EF4-FFF2-40B4-BE49-F238E27FC236}">
                <a16:creationId xmlns:a16="http://schemas.microsoft.com/office/drawing/2014/main" id="{20952AAA-1482-1945-A0AD-E58A7FDA9616}"/>
              </a:ext>
            </a:extLst>
          </p:cNvPr>
          <p:cNvSpPr>
            <a:spLocks noGrp="1"/>
          </p:cNvSpPr>
          <p:nvPr>
            <p:ph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marL="0" indent="0" algn="ctr">
              <a:buNone/>
            </a:pPr>
            <a:r>
              <a:rPr lang="en-US" sz="3200" b="1" dirty="0">
                <a:solidFill>
                  <a:schemeClr val="bg1"/>
                </a:solidFill>
              </a:rPr>
              <a:t>„</a:t>
            </a:r>
            <a:r>
              <a:rPr lang="en-US" sz="3200" b="1" dirty="0" err="1">
                <a:solidFill>
                  <a:schemeClr val="bg1"/>
                </a:solidFill>
              </a:rPr>
              <a:t>prohra</a:t>
            </a:r>
            <a:r>
              <a:rPr lang="en-US" sz="3200" b="1" dirty="0">
                <a:solidFill>
                  <a:schemeClr val="bg1"/>
                </a:solidFill>
              </a:rPr>
              <a:t> je </a:t>
            </a:r>
            <a:r>
              <a:rPr lang="en-US" sz="3200" b="1" dirty="0" err="1">
                <a:solidFill>
                  <a:schemeClr val="bg1"/>
                </a:solidFill>
              </a:rPr>
              <a:t>jen</a:t>
            </a:r>
            <a:r>
              <a:rPr lang="en-US" sz="3200" b="1" dirty="0">
                <a:solidFill>
                  <a:schemeClr val="bg1"/>
                </a:solidFill>
              </a:rPr>
              <a:t> </a:t>
            </a:r>
            <a:r>
              <a:rPr lang="en-US" sz="3200" b="1" dirty="0" err="1">
                <a:solidFill>
                  <a:schemeClr val="bg1"/>
                </a:solidFill>
              </a:rPr>
              <a:t>jiný</a:t>
            </a:r>
            <a:r>
              <a:rPr lang="en-US" sz="3200" b="1" dirty="0">
                <a:solidFill>
                  <a:schemeClr val="bg1"/>
                </a:solidFill>
              </a:rPr>
              <a:t> </a:t>
            </a:r>
            <a:r>
              <a:rPr lang="en-US" sz="3200" b="1" dirty="0" err="1">
                <a:solidFill>
                  <a:schemeClr val="bg1"/>
                </a:solidFill>
              </a:rPr>
              <a:t>název</a:t>
            </a:r>
            <a:r>
              <a:rPr lang="en-US" sz="3200" b="1" dirty="0">
                <a:solidFill>
                  <a:schemeClr val="bg1"/>
                </a:solidFill>
              </a:rPr>
              <a:t> pro </a:t>
            </a:r>
            <a:r>
              <a:rPr lang="en-US" sz="3200" b="1" dirty="0" err="1">
                <a:solidFill>
                  <a:schemeClr val="bg1"/>
                </a:solidFill>
              </a:rPr>
              <a:t>úspěch</a:t>
            </a:r>
            <a:r>
              <a:rPr lang="en-US" sz="3200" b="1" dirty="0">
                <a:solidFill>
                  <a:schemeClr val="bg1"/>
                </a:solidFill>
              </a:rPr>
              <a:t>“</a:t>
            </a:r>
          </a:p>
        </p:txBody>
      </p:sp>
    </p:spTree>
    <p:extLst>
      <p:ext uri="{BB962C8B-B14F-4D97-AF65-F5344CB8AC3E}">
        <p14:creationId xmlns:p14="http://schemas.microsoft.com/office/powerpoint/2010/main" val="49330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chor="b">
            <a:normAutofit/>
          </a:bodyPr>
          <a:lstStyle/>
          <a:p>
            <a:r>
              <a:rPr lang="cs-CZ"/>
              <a:t>Etika – způsoby pomoci -  motivace k profesi</a:t>
            </a:r>
          </a:p>
        </p:txBody>
      </p:sp>
      <p:graphicFrame>
        <p:nvGraphicFramePr>
          <p:cNvPr id="5" name="Zástupný symbol pro obsah 2">
            <a:extLst>
              <a:ext uri="{FF2B5EF4-FFF2-40B4-BE49-F238E27FC236}">
                <a16:creationId xmlns:a16="http://schemas.microsoft.com/office/drawing/2014/main" id="{AF2C6726-BBFF-4110-A2BA-3E1FFE96FFEF}"/>
              </a:ext>
            </a:extLst>
          </p:cNvPr>
          <p:cNvGraphicFramePr>
            <a:graphicFrameLocks noGrp="1"/>
          </p:cNvGraphicFramePr>
          <p:nvPr>
            <p:ph idx="1"/>
            <p:extLst>
              <p:ext uri="{D42A27DB-BD31-4B8C-83A1-F6EECF244321}">
                <p14:modId xmlns:p14="http://schemas.microsoft.com/office/powerpoint/2010/main" val="2770072421"/>
              </p:ext>
            </p:extLst>
          </p:nvPr>
        </p:nvGraphicFramePr>
        <p:xfrm>
          <a:off x="1250950" y="2286000"/>
          <a:ext cx="10179050" cy="3594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685409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30EC76-C82A-1E4F-BB27-81E1B081AA7C}"/>
              </a:ext>
            </a:extLst>
          </p:cNvPr>
          <p:cNvSpPr>
            <a:spLocks noGrp="1"/>
          </p:cNvSpPr>
          <p:nvPr>
            <p:ph type="title"/>
          </p:nvPr>
        </p:nvSpPr>
        <p:spPr/>
        <p:txBody>
          <a:bodyPr/>
          <a:lstStyle/>
          <a:p>
            <a:r>
              <a:rPr lang="cs-CZ" dirty="0"/>
              <a:t>Motivace k sociální práci</a:t>
            </a:r>
          </a:p>
        </p:txBody>
      </p:sp>
      <p:sp>
        <p:nvSpPr>
          <p:cNvPr id="3" name="Zástupný obsah 2">
            <a:extLst>
              <a:ext uri="{FF2B5EF4-FFF2-40B4-BE49-F238E27FC236}">
                <a16:creationId xmlns:a16="http://schemas.microsoft.com/office/drawing/2014/main" id="{53165BF4-74C6-1449-B500-F07EDEDDFD8F}"/>
              </a:ext>
            </a:extLst>
          </p:cNvPr>
          <p:cNvSpPr>
            <a:spLocks noGrp="1"/>
          </p:cNvSpPr>
          <p:nvPr>
            <p:ph idx="1"/>
          </p:nvPr>
        </p:nvSpPr>
        <p:spPr/>
        <p:txBody>
          <a:bodyPr>
            <a:normAutofit fontScale="77500" lnSpcReduction="20000"/>
          </a:bodyPr>
          <a:lstStyle/>
          <a:p>
            <a:pPr lvl="0"/>
            <a:r>
              <a:rPr lang="cs-CZ" b="1" dirty="0"/>
              <a:t>Altruismus</a:t>
            </a:r>
            <a:r>
              <a:rPr lang="cs-CZ" dirty="0"/>
              <a:t> - chování lze dělit na reciproční (očekávání opětného zisku v různých podobách); pomáhající potřebuje toho, komu může pomáhat, stejně jako potřebný potřebuje pomáhajícího. Motiv konání dobra spočívá v tom, že pomáhající může pomáhat. Výsledkem může být výchova klientů, kteří jsou na osobě pomáhajícího závislí.</a:t>
            </a:r>
          </a:p>
          <a:p>
            <a:pPr lvl="0"/>
            <a:r>
              <a:rPr lang="cs-CZ" b="1" dirty="0"/>
              <a:t>Soucit</a:t>
            </a:r>
            <a:r>
              <a:rPr lang="cs-CZ" dirty="0"/>
              <a:t>, který vede k činům, je ušlechtilým motivem pomáhání. Nesmí však přerůst v planý sentiment či přecitlivělost, která zastírá sobectví.</a:t>
            </a:r>
          </a:p>
          <a:p>
            <a:pPr lvl="0"/>
            <a:r>
              <a:rPr lang="cs-CZ" b="1" dirty="0"/>
              <a:t>Touha po moci – </a:t>
            </a:r>
            <a:r>
              <a:rPr lang="cs-CZ" dirty="0"/>
              <a:t>Moc vytváří z uživatele vazala pomáhajícího. Touha po moci je častou motivací k pomáhání. Úlehla (2005) pracuje s pojmem kontrola oproti pojmu moc – patriarchální přístup k sociální práci. Říčan, který tento motiv nazývá panovačností, přichází se slovní hříčkou: neplést si touhu pomoci </a:t>
            </a:r>
            <a:br>
              <a:rPr lang="cs-CZ" dirty="0"/>
            </a:br>
            <a:r>
              <a:rPr lang="cs-CZ" dirty="0"/>
              <a:t>s touhou po moci.</a:t>
            </a:r>
          </a:p>
          <a:p>
            <a:pPr lvl="0"/>
            <a:r>
              <a:rPr lang="cs-CZ" b="1" dirty="0"/>
              <a:t>Uspokojování vlastních potřeb</a:t>
            </a:r>
            <a:r>
              <a:rPr lang="cs-CZ" dirty="0"/>
              <a:t> – Častou motivací k pomáhání je nedostatečné uspokojení vlastních potřeb, zejména lásky a sounáležitosti, ocenění a uznání. Jedná se o substituční chování, které kompenzuje vlastní nedosažené cíle. Výsledkem je narušení zdravého vztahu mezi pomáhajícím a tím, jemuž se pomáhá – zneužití klienta. Od klienta je očekáván například obdiv, vděčnost a podobně. Pot</a:t>
            </a:r>
          </a:p>
          <a:p>
            <a:pPr lvl="0"/>
            <a:endParaRPr lang="cs-CZ" dirty="0"/>
          </a:p>
        </p:txBody>
      </p:sp>
    </p:spTree>
    <p:extLst>
      <p:ext uri="{BB962C8B-B14F-4D97-AF65-F5344CB8AC3E}">
        <p14:creationId xmlns:p14="http://schemas.microsoft.com/office/powerpoint/2010/main" val="1620676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9D02EB6A-6690-D444-A812-C8E95CDDEECB}"/>
              </a:ext>
            </a:extLst>
          </p:cNvPr>
          <p:cNvSpPr>
            <a:spLocks noGrp="1"/>
          </p:cNvSpPr>
          <p:nvPr>
            <p:ph idx="1"/>
          </p:nvPr>
        </p:nvSpPr>
        <p:spPr>
          <a:xfrm>
            <a:off x="838200" y="480060"/>
            <a:ext cx="10515600" cy="5992178"/>
          </a:xfrm>
        </p:spPr>
        <p:txBody>
          <a:bodyPr>
            <a:normAutofit fontScale="62500" lnSpcReduction="20000"/>
          </a:bodyPr>
          <a:lstStyle/>
          <a:p>
            <a:pPr marL="0" lvl="0" indent="0">
              <a:buNone/>
            </a:pPr>
            <a:endParaRPr lang="cs-CZ" b="1" dirty="0"/>
          </a:p>
          <a:p>
            <a:pPr lvl="0"/>
            <a:r>
              <a:rPr lang="cs-CZ" sz="3100" b="1" dirty="0"/>
              <a:t>Seberealizace</a:t>
            </a:r>
            <a:r>
              <a:rPr lang="cs-CZ" sz="3100" dirty="0"/>
              <a:t> – jedná se o tzv. </a:t>
            </a:r>
            <a:r>
              <a:rPr lang="cs-CZ" sz="3100" dirty="0" err="1"/>
              <a:t>metapotřeby</a:t>
            </a:r>
            <a:r>
              <a:rPr lang="cs-CZ" sz="3100" dirty="0"/>
              <a:t> podle </a:t>
            </a:r>
            <a:r>
              <a:rPr lang="cs-CZ" sz="3100" dirty="0" err="1"/>
              <a:t>Maslowa</a:t>
            </a:r>
            <a:r>
              <a:rPr lang="cs-CZ" sz="3100" dirty="0"/>
              <a:t>. Sem můžeme zařadit </a:t>
            </a:r>
            <a:br>
              <a:rPr lang="cs-CZ" sz="3100" dirty="0"/>
            </a:br>
            <a:r>
              <a:rPr lang="cs-CZ" sz="3100" dirty="0"/>
              <a:t>i </a:t>
            </a:r>
            <a:r>
              <a:rPr lang="cs-CZ" sz="3100" dirty="0" err="1"/>
              <a:t>Franklův</a:t>
            </a:r>
            <a:r>
              <a:rPr lang="cs-CZ" sz="3100" dirty="0"/>
              <a:t> smysl, vůli ke smysluplné existenci. Pomáhajícího naplňuje pocit spolupodílení se na něčem, co má přesahující hodnotu.</a:t>
            </a:r>
            <a:endParaRPr lang="cs-CZ" sz="3100" b="1" dirty="0"/>
          </a:p>
          <a:p>
            <a:pPr lvl="0"/>
            <a:r>
              <a:rPr lang="cs-CZ" sz="3100" b="1" dirty="0"/>
              <a:t>Pocit vlastní důležitosti </a:t>
            </a:r>
            <a:r>
              <a:rPr lang="cs-CZ" sz="3100" dirty="0"/>
              <a:t>– kompenzační chování dodávající sebeúctu, pocit vlastní hodnoty spočívající ve výkonu pomáhajícího – spasitelský komplex.</a:t>
            </a:r>
          </a:p>
          <a:p>
            <a:pPr lvl="0"/>
            <a:r>
              <a:rPr lang="cs-CZ" sz="3100" b="1" dirty="0"/>
              <a:t>Společenské důvody</a:t>
            </a:r>
            <a:r>
              <a:rPr lang="cs-CZ" sz="3100" dirty="0"/>
              <a:t> – pomáhání jako nástroj rozvoje vztahové sítě pracovníka. Jedná se o doplňování deficitu v oblasti sociálních vztahů.</a:t>
            </a:r>
          </a:p>
          <a:p>
            <a:pPr lvl="0"/>
            <a:r>
              <a:rPr lang="cs-CZ" sz="3100" b="1" dirty="0"/>
              <a:t>Vnitřní potřeba prožívání vděčnosti </a:t>
            </a:r>
            <a:r>
              <a:rPr lang="cs-CZ" sz="3100" dirty="0"/>
              <a:t>– klient je manipulován do bezvýhradného přijímání pomoci. Tento motiv vyjadřuje věta: </a:t>
            </a:r>
            <a:r>
              <a:rPr lang="cs-CZ" sz="3100" i="1" dirty="0"/>
              <a:t>„Vždyť já se vám snažím pomoci!“</a:t>
            </a:r>
            <a:r>
              <a:rPr lang="cs-CZ" sz="3100" dirty="0"/>
              <a:t> (</a:t>
            </a:r>
            <a:r>
              <a:rPr lang="cs-CZ" sz="3100" i="1" dirty="0"/>
              <a:t>„A vy…“ – </a:t>
            </a:r>
            <a:r>
              <a:rPr lang="cs-CZ" sz="3100" dirty="0"/>
              <a:t>již syndrom pomáhajícího)</a:t>
            </a:r>
          </a:p>
          <a:p>
            <a:pPr lvl="0"/>
            <a:r>
              <a:rPr lang="cs-CZ" sz="3100" b="1" dirty="0"/>
              <a:t>Osobní zranění</a:t>
            </a:r>
            <a:r>
              <a:rPr lang="cs-CZ" sz="3100" dirty="0"/>
              <a:t> – v kontaktu s osobami s horším sociálním a ekonomickým kontextem získává satisfakci a zdání vnitřního naplnění.</a:t>
            </a:r>
          </a:p>
          <a:p>
            <a:pPr lvl="0"/>
            <a:r>
              <a:rPr lang="cs-CZ" sz="3100" b="1" dirty="0"/>
              <a:t>Zvědavost </a:t>
            </a:r>
            <a:r>
              <a:rPr lang="cs-CZ" sz="3100" dirty="0"/>
              <a:t>– přiměřená zvědavost je přirozeným motivem k pomoci, často bývá motivem zvědavost za hranicí zdravé motivace, pomáhající si tak ujasňuje, že na tom „není tak zle“.</a:t>
            </a:r>
          </a:p>
          <a:p>
            <a:r>
              <a:rPr lang="cs-CZ" sz="3100" b="1" dirty="0"/>
              <a:t>Povinnost –</a:t>
            </a:r>
            <a:r>
              <a:rPr lang="cs-CZ" sz="3100" dirty="0"/>
              <a:t> jsou lidé s hluboce zakořeněným pocitem povinnosti pomáhat. Někdy je tato povinnost tíživá a pomáhajícímu nepřináší uspokojení.</a:t>
            </a:r>
          </a:p>
        </p:txBody>
      </p:sp>
    </p:spTree>
    <p:extLst>
      <p:ext uri="{BB962C8B-B14F-4D97-AF65-F5344CB8AC3E}">
        <p14:creationId xmlns:p14="http://schemas.microsoft.com/office/powerpoint/2010/main" val="2537876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5DDDD7-176E-994C-8030-8D7AE58B9F2E}"/>
              </a:ext>
            </a:extLst>
          </p:cNvPr>
          <p:cNvSpPr>
            <a:spLocks noGrp="1"/>
          </p:cNvSpPr>
          <p:nvPr>
            <p:ph type="title"/>
          </p:nvPr>
        </p:nvSpPr>
        <p:spPr>
          <a:xfrm>
            <a:off x="4965430" y="629268"/>
            <a:ext cx="6586491" cy="1286160"/>
          </a:xfrm>
        </p:spPr>
        <p:txBody>
          <a:bodyPr anchor="b">
            <a:normAutofit/>
          </a:bodyPr>
          <a:lstStyle/>
          <a:p>
            <a:r>
              <a:rPr lang="cs-CZ" dirty="0"/>
              <a:t>Vlastnosti </a:t>
            </a:r>
          </a:p>
        </p:txBody>
      </p:sp>
      <p:sp>
        <p:nvSpPr>
          <p:cNvPr id="3" name="Zástupný obsah 2">
            <a:extLst>
              <a:ext uri="{FF2B5EF4-FFF2-40B4-BE49-F238E27FC236}">
                <a16:creationId xmlns:a16="http://schemas.microsoft.com/office/drawing/2014/main" id="{1F734ADA-1E53-FE4A-A47E-E549364CE0EF}"/>
              </a:ext>
            </a:extLst>
          </p:cNvPr>
          <p:cNvSpPr>
            <a:spLocks noGrp="1"/>
          </p:cNvSpPr>
          <p:nvPr>
            <p:ph idx="1"/>
          </p:nvPr>
        </p:nvSpPr>
        <p:spPr>
          <a:xfrm>
            <a:off x="4965431" y="2438400"/>
            <a:ext cx="6586489" cy="3785419"/>
          </a:xfrm>
        </p:spPr>
        <p:txBody>
          <a:bodyPr>
            <a:normAutofit lnSpcReduction="10000"/>
          </a:bodyPr>
          <a:lstStyle/>
          <a:p>
            <a:pPr lvl="0" fontAlgn="base"/>
            <a:r>
              <a:rPr lang="cs-CZ" sz="1600"/>
              <a:t>důvěryhodnost,</a:t>
            </a:r>
          </a:p>
          <a:p>
            <a:pPr lvl="0" fontAlgn="base"/>
            <a:r>
              <a:rPr lang="cs-CZ" sz="1600"/>
              <a:t>dodržování etického kodexu,</a:t>
            </a:r>
          </a:p>
          <a:p>
            <a:pPr lvl="0" fontAlgn="base"/>
            <a:r>
              <a:rPr lang="cs-CZ" sz="1600"/>
              <a:t>prosociální chování,</a:t>
            </a:r>
          </a:p>
          <a:p>
            <a:pPr lvl="0" fontAlgn="base"/>
            <a:r>
              <a:rPr lang="cs-CZ" sz="1600"/>
              <a:t>emoční inteligence,</a:t>
            </a:r>
          </a:p>
          <a:p>
            <a:pPr lvl="0" fontAlgn="base"/>
            <a:r>
              <a:rPr lang="cs-CZ" sz="1600"/>
              <a:t>životní optimismus,</a:t>
            </a:r>
          </a:p>
          <a:p>
            <a:pPr lvl="0" fontAlgn="base"/>
            <a:r>
              <a:rPr lang="cs-CZ" sz="1600"/>
              <a:t>přirozená autorita,</a:t>
            </a:r>
          </a:p>
          <a:p>
            <a:pPr lvl="0" fontAlgn="base"/>
            <a:r>
              <a:rPr lang="cs-CZ" sz="1600"/>
              <a:t>vlastní životní zkušenosti,</a:t>
            </a:r>
          </a:p>
          <a:p>
            <a:pPr lvl="0" fontAlgn="base"/>
            <a:r>
              <a:rPr lang="cs-CZ" sz="1600"/>
              <a:t>respekt,</a:t>
            </a:r>
          </a:p>
          <a:p>
            <a:pPr lvl="0" fontAlgn="base"/>
            <a:r>
              <a:rPr lang="cs-CZ" sz="1600"/>
              <a:t>flexibilita,</a:t>
            </a:r>
          </a:p>
          <a:p>
            <a:pPr lvl="0" fontAlgn="base"/>
            <a:r>
              <a:rPr lang="cs-CZ" sz="1600"/>
              <a:t>odborné vzdělání a všeobecný přehled,</a:t>
            </a:r>
          </a:p>
          <a:p>
            <a:pPr lvl="0" fontAlgn="base"/>
            <a:r>
              <a:rPr lang="cs-CZ" sz="1600"/>
              <a:t>přitažlivost.</a:t>
            </a:r>
          </a:p>
          <a:p>
            <a:endParaRPr lang="cs-CZ" sz="1600"/>
          </a:p>
        </p:txBody>
      </p:sp>
      <p:pic>
        <p:nvPicPr>
          <p:cNvPr id="5" name="Picture 4" descr="Vzájemně se drží ruce">
            <a:extLst>
              <a:ext uri="{FF2B5EF4-FFF2-40B4-BE49-F238E27FC236}">
                <a16:creationId xmlns:a16="http://schemas.microsoft.com/office/drawing/2014/main" id="{B543CC84-C65A-457A-9D4A-636F46939562}"/>
              </a:ext>
            </a:extLst>
          </p:cNvPr>
          <p:cNvPicPr>
            <a:picLocks noChangeAspect="1"/>
          </p:cNvPicPr>
          <p:nvPr/>
        </p:nvPicPr>
        <p:blipFill rotWithShape="1">
          <a:blip r:embed="rId2"/>
          <a:srcRect l="26716" r="28165" b="-1"/>
          <a:stretch/>
        </p:blipFill>
        <p:spPr>
          <a:xfrm>
            <a:off x="20" y="10"/>
            <a:ext cx="4635571" cy="6857990"/>
          </a:xfrm>
          <a:prstGeom prst="rect">
            <a:avLst/>
          </a:prstGeom>
          <a:effectLst/>
        </p:spPr>
      </p:pic>
    </p:spTree>
    <p:extLst>
      <p:ext uri="{BB962C8B-B14F-4D97-AF65-F5344CB8AC3E}">
        <p14:creationId xmlns:p14="http://schemas.microsoft.com/office/powerpoint/2010/main" val="10539472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86478" y="1683756"/>
            <a:ext cx="3115265" cy="2396359"/>
          </a:xfrm>
        </p:spPr>
        <p:txBody>
          <a:bodyPr anchor="b">
            <a:normAutofit/>
          </a:bodyPr>
          <a:lstStyle/>
          <a:p>
            <a:pPr algn="r"/>
            <a:r>
              <a:rPr lang="cs-CZ" sz="4000">
                <a:solidFill>
                  <a:srgbClr val="FFFFFF"/>
                </a:solidFill>
              </a:rPr>
              <a:t>Etické zásady</a:t>
            </a:r>
          </a:p>
        </p:txBody>
      </p:sp>
      <p:graphicFrame>
        <p:nvGraphicFramePr>
          <p:cNvPr id="18" name="Zástupný symbol pro obsah 2">
            <a:extLst>
              <a:ext uri="{FF2B5EF4-FFF2-40B4-BE49-F238E27FC236}">
                <a16:creationId xmlns:a16="http://schemas.microsoft.com/office/drawing/2014/main" id="{470B8661-A684-4061-BC43-27FFFEC49674}"/>
              </a:ext>
            </a:extLst>
          </p:cNvPr>
          <p:cNvGraphicFramePr>
            <a:graphicFrameLocks noGrp="1"/>
          </p:cNvGraphicFramePr>
          <p:nvPr>
            <p:ph idx="1"/>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50407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77593" y="835352"/>
            <a:ext cx="11379200" cy="758952"/>
          </a:xfrm>
        </p:spPr>
        <p:txBody>
          <a:bodyPr>
            <a:normAutofit fontScale="90000"/>
          </a:bodyPr>
          <a:lstStyle/>
          <a:p>
            <a:r>
              <a:rPr lang="cs-CZ" dirty="0"/>
              <a:t>Nemůžete nikoho nic naučit. Můžete mu nanejvýš pomoci, aby to sám v sobě nalezl.</a:t>
            </a:r>
            <a:br>
              <a:rPr lang="cs-CZ" dirty="0"/>
            </a:br>
            <a:r>
              <a:rPr lang="cs-CZ" dirty="0"/>
              <a:t>~ Galileo Galilei</a:t>
            </a:r>
          </a:p>
        </p:txBody>
      </p:sp>
      <p:pic>
        <p:nvPicPr>
          <p:cNvPr id="2050" name="Picture 2" descr="Na obrÃ¡zku mÅ¯Å¾e bÃ½t: 1 osoba, sedÃ­cÃ­, bradka a uvnitÅ"/>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072" y="2179781"/>
            <a:ext cx="7314243" cy="4362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8059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Paradigmata sociální práce</a:t>
            </a:r>
          </a:p>
        </p:txBody>
      </p:sp>
      <p:sp>
        <p:nvSpPr>
          <p:cNvPr id="3" name="Zástupný symbol pro obsah 2"/>
          <p:cNvSpPr>
            <a:spLocks noGrp="1"/>
          </p:cNvSpPr>
          <p:nvPr>
            <p:ph idx="1"/>
          </p:nvPr>
        </p:nvSpPr>
        <p:spPr/>
        <p:txBody>
          <a:bodyPr>
            <a:normAutofit/>
          </a:bodyPr>
          <a:lstStyle/>
          <a:p>
            <a:r>
              <a:rPr lang="cs-CZ" dirty="0"/>
              <a:t>Paradigma = předpoklad, pojetí</a:t>
            </a:r>
          </a:p>
          <a:p>
            <a:r>
              <a:rPr lang="cs-CZ" dirty="0"/>
              <a:t>Ve 20.st vykrystalizovaly 3 odlišné přístupy – „malá paradigmata“ (</a:t>
            </a:r>
            <a:r>
              <a:rPr lang="cs-CZ" dirty="0" err="1"/>
              <a:t>Payne</a:t>
            </a:r>
            <a:r>
              <a:rPr lang="cs-CZ" dirty="0"/>
              <a:t>, 1997)</a:t>
            </a:r>
          </a:p>
          <a:p>
            <a:r>
              <a:rPr lang="cs-CZ" dirty="0"/>
              <a:t>Odlišují se svými filozofickými východisky i praktickými důsledky</a:t>
            </a:r>
          </a:p>
          <a:p>
            <a:r>
              <a:rPr lang="cs-CZ" dirty="0"/>
              <a:t>Jedná se o :</a:t>
            </a:r>
          </a:p>
          <a:p>
            <a:pPr marL="0" indent="0">
              <a:buNone/>
            </a:pPr>
            <a:r>
              <a:rPr lang="cs-CZ" dirty="0"/>
              <a:t>– Terapeutické paradigma (terapeutická pomoc)</a:t>
            </a:r>
          </a:p>
          <a:p>
            <a:pPr marL="0" indent="0">
              <a:buNone/>
            </a:pPr>
            <a:r>
              <a:rPr lang="cs-CZ" dirty="0"/>
              <a:t>– Reformní paradigma (reforma společenského prostředí)</a:t>
            </a:r>
          </a:p>
          <a:p>
            <a:pPr marL="0" indent="0">
              <a:buNone/>
            </a:pPr>
            <a:r>
              <a:rPr lang="cs-CZ" dirty="0"/>
              <a:t>– Poradenské paradigma (sociálně právní pomoc)</a:t>
            </a:r>
          </a:p>
          <a:p>
            <a:pPr marL="0" indent="0">
              <a:buNone/>
            </a:pPr>
            <a:r>
              <a:rPr lang="cs-CZ" dirty="0"/>
              <a:t>Paradigmata a jejich dopad pro sociální fungování a životní situace klientů – viz dále</a:t>
            </a:r>
          </a:p>
        </p:txBody>
      </p:sp>
    </p:spTree>
    <p:extLst>
      <p:ext uri="{BB962C8B-B14F-4D97-AF65-F5344CB8AC3E}">
        <p14:creationId xmlns:p14="http://schemas.microsoft.com/office/powerpoint/2010/main" val="1531519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1) Terapeutické paradigma</a:t>
            </a:r>
          </a:p>
        </p:txBody>
      </p:sp>
      <p:sp>
        <p:nvSpPr>
          <p:cNvPr id="3" name="Zástupný symbol pro obsah 2"/>
          <p:cNvSpPr>
            <a:spLocks noGrp="1"/>
          </p:cNvSpPr>
          <p:nvPr>
            <p:ph idx="1"/>
          </p:nvPr>
        </p:nvSpPr>
        <p:spPr/>
        <p:txBody>
          <a:bodyPr>
            <a:normAutofit/>
          </a:bodyPr>
          <a:lstStyle/>
          <a:p>
            <a:endParaRPr lang="cs-CZ" dirty="0"/>
          </a:p>
          <a:p>
            <a:r>
              <a:rPr lang="cs-CZ" dirty="0"/>
              <a:t>Prostředkem k obnově duševního zdraví nebo vnitřní </a:t>
            </a:r>
            <a:r>
              <a:rPr lang="pl-PL" dirty="0"/>
              <a:t>rovnováhy osobnosti je </a:t>
            </a:r>
            <a:r>
              <a:rPr lang="pl-PL" b="1" dirty="0"/>
              <a:t>podpora rozvoje osobnosti klienta – </a:t>
            </a:r>
            <a:r>
              <a:rPr lang="pl-PL" dirty="0"/>
              <a:t>„problém“ je na straně klienta</a:t>
            </a:r>
          </a:p>
          <a:p>
            <a:r>
              <a:rPr lang="pl-PL" dirty="0"/>
              <a:t>Důraz je kladen na komunikaci a vztah</a:t>
            </a:r>
          </a:p>
          <a:p>
            <a:r>
              <a:rPr lang="cs-CZ" dirty="0"/>
              <a:t>Předpoklad – vzájemná interakce je tvůrčí proces, který ovlivňuje všechny zúčastněné strany</a:t>
            </a:r>
          </a:p>
          <a:p>
            <a:r>
              <a:rPr lang="cs-CZ" dirty="0"/>
              <a:t>Při SP se tedy nemění pouze klient, ale také </a:t>
            </a:r>
            <a:r>
              <a:rPr lang="cs-CZ" dirty="0" err="1"/>
              <a:t>SPk</a:t>
            </a:r>
            <a:r>
              <a:rPr lang="cs-CZ" dirty="0"/>
              <a:t> – tento proces vzájemného ovlivňování je chápán jako žádoucí a obohacující</a:t>
            </a:r>
          </a:p>
          <a:p>
            <a:r>
              <a:rPr lang="cs-CZ" dirty="0"/>
              <a:t>Profesní výbava SP – psychologické znalosti a terapeutický výcvik</a:t>
            </a:r>
          </a:p>
        </p:txBody>
      </p:sp>
    </p:spTree>
    <p:extLst>
      <p:ext uri="{BB962C8B-B14F-4D97-AF65-F5344CB8AC3E}">
        <p14:creationId xmlns:p14="http://schemas.microsoft.com/office/powerpoint/2010/main" val="22556354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2) Reformní paradigma</a:t>
            </a:r>
          </a:p>
        </p:txBody>
      </p:sp>
      <p:sp>
        <p:nvSpPr>
          <p:cNvPr id="3" name="Zástupný symbol pro obsah 2"/>
          <p:cNvSpPr>
            <a:spLocks noGrp="1"/>
          </p:cNvSpPr>
          <p:nvPr>
            <p:ph idx="1"/>
          </p:nvPr>
        </p:nvSpPr>
        <p:spPr/>
        <p:txBody>
          <a:bodyPr>
            <a:normAutofit/>
          </a:bodyPr>
          <a:lstStyle/>
          <a:p>
            <a:r>
              <a:rPr lang="pl-PL" dirty="0"/>
              <a:t>Cílem SP je budovat společnost na </a:t>
            </a:r>
            <a:r>
              <a:rPr lang="cs-CZ" dirty="0"/>
              <a:t>rovnostářských principech, neboť za nerovných společenských podmínek nelze dosáhnout </a:t>
            </a:r>
            <a:r>
              <a:rPr lang="pl-PL" dirty="0"/>
              <a:t>osobního ani sociálního rozvoje – je třeba </a:t>
            </a:r>
            <a:r>
              <a:rPr lang="cs-CZ" dirty="0"/>
              <a:t>společenská změna</a:t>
            </a:r>
          </a:p>
          <a:p>
            <a:r>
              <a:rPr lang="cs-CZ" dirty="0"/>
              <a:t>V rámci „životní situace klienta“ je třeba </a:t>
            </a:r>
            <a:r>
              <a:rPr lang="pl-PL" dirty="0"/>
              <a:t>reflektovat, jak jsou jeho osobní problémy </a:t>
            </a:r>
            <a:r>
              <a:rPr lang="cs-CZ" dirty="0"/>
              <a:t>zakořeněny v omezených možnostech znevýhodněné skupiny, které je členem – </a:t>
            </a:r>
            <a:r>
              <a:rPr lang="pl-PL" dirty="0"/>
              <a:t>důvodem problému klienta není klient sám, ale </a:t>
            </a:r>
            <a:r>
              <a:rPr lang="cs-CZ" dirty="0"/>
              <a:t>jeho okolí (nerovné podmínky)</a:t>
            </a:r>
          </a:p>
          <a:p>
            <a:r>
              <a:rPr lang="cs-CZ" dirty="0"/>
              <a:t>Vzdělanostní výbava SP – politologie, sociologie</a:t>
            </a:r>
          </a:p>
          <a:p>
            <a:r>
              <a:rPr lang="cs-CZ" dirty="0"/>
              <a:t>I nástup socialismu a fašismu bylo pojetí reformního paradigmatu, které přerostlo v totalitu – vytvoření nové sociální nespravedlnosti</a:t>
            </a:r>
          </a:p>
        </p:txBody>
      </p:sp>
    </p:spTree>
    <p:extLst>
      <p:ext uri="{BB962C8B-B14F-4D97-AF65-F5344CB8AC3E}">
        <p14:creationId xmlns:p14="http://schemas.microsoft.com/office/powerpoint/2010/main" val="2142027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Místo sociální práce v sociální politice</a:t>
            </a:r>
          </a:p>
        </p:txBody>
      </p:sp>
      <p:sp>
        <p:nvSpPr>
          <p:cNvPr id="3" name="Zástupný symbol pro obsah 2"/>
          <p:cNvSpPr>
            <a:spLocks noGrp="1"/>
          </p:cNvSpPr>
          <p:nvPr>
            <p:ph idx="1"/>
          </p:nvPr>
        </p:nvSpPr>
        <p:spPr>
          <a:xfrm>
            <a:off x="461818" y="1825625"/>
            <a:ext cx="10891982" cy="4351338"/>
          </a:xfrm>
        </p:spPr>
        <p:txBody>
          <a:bodyPr>
            <a:normAutofit/>
          </a:bodyPr>
          <a:lstStyle/>
          <a:p>
            <a:pPr marL="0" indent="0" algn="ctr">
              <a:buNone/>
            </a:pPr>
            <a:r>
              <a:rPr lang="cs-CZ" dirty="0"/>
              <a:t>Sociální politika</a:t>
            </a:r>
          </a:p>
          <a:p>
            <a:pPr algn="ctr"/>
            <a:endParaRPr lang="cs-CZ" dirty="0"/>
          </a:p>
          <a:p>
            <a:pPr marL="0" indent="0" algn="ctr">
              <a:buNone/>
            </a:pPr>
            <a:r>
              <a:rPr lang="cs-CZ" dirty="0"/>
              <a:t>Sociální práce</a:t>
            </a:r>
          </a:p>
          <a:p>
            <a:pPr algn="ctr"/>
            <a:endParaRPr lang="cs-CZ" dirty="0"/>
          </a:p>
          <a:p>
            <a:pPr marL="0" indent="0" algn="ctr">
              <a:buNone/>
            </a:pPr>
            <a:r>
              <a:rPr lang="cs-CZ" dirty="0"/>
              <a:t>Sociální ochrana – rodinná politika</a:t>
            </a:r>
          </a:p>
          <a:p>
            <a:pPr algn="ctr"/>
            <a:endParaRPr lang="cs-CZ" dirty="0"/>
          </a:p>
          <a:p>
            <a:pPr marL="0" indent="0">
              <a:buNone/>
            </a:pPr>
            <a:r>
              <a:rPr lang="cs-CZ" dirty="0"/>
              <a:t>Sociální služby -  sociální péče</a:t>
            </a:r>
          </a:p>
          <a:p>
            <a:pPr marL="0" indent="0">
              <a:buNone/>
            </a:pPr>
            <a:endParaRPr lang="cs-CZ" dirty="0"/>
          </a:p>
          <a:p>
            <a:pPr marL="0" indent="0">
              <a:buNone/>
            </a:pPr>
            <a:r>
              <a:rPr lang="cs-CZ" dirty="0"/>
              <a:t>sociální záchranná síť – sociální dávky</a:t>
            </a:r>
          </a:p>
          <a:p>
            <a:pPr marL="0" indent="0">
              <a:buNone/>
            </a:pPr>
            <a:endParaRPr lang="cs-CZ" dirty="0"/>
          </a:p>
        </p:txBody>
      </p:sp>
      <p:sp>
        <p:nvSpPr>
          <p:cNvPr id="4" name="Šipka dolů 3"/>
          <p:cNvSpPr/>
          <p:nvPr/>
        </p:nvSpPr>
        <p:spPr>
          <a:xfrm>
            <a:off x="5772727" y="2225964"/>
            <a:ext cx="484632" cy="7019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Šipka dolů 4"/>
          <p:cNvSpPr/>
          <p:nvPr/>
        </p:nvSpPr>
        <p:spPr>
          <a:xfrm>
            <a:off x="5597236" y="3362036"/>
            <a:ext cx="484632" cy="4892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Šipka dolů 5"/>
          <p:cNvSpPr/>
          <p:nvPr/>
        </p:nvSpPr>
        <p:spPr>
          <a:xfrm>
            <a:off x="3885784" y="4017820"/>
            <a:ext cx="484632" cy="7204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Šipka dolů 6"/>
          <p:cNvSpPr/>
          <p:nvPr/>
        </p:nvSpPr>
        <p:spPr>
          <a:xfrm>
            <a:off x="2503054" y="4895273"/>
            <a:ext cx="484632" cy="711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3039914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3) Poradenské paradigma</a:t>
            </a:r>
          </a:p>
        </p:txBody>
      </p:sp>
      <p:sp>
        <p:nvSpPr>
          <p:cNvPr id="3" name="Zástupný symbol pro obsah 2"/>
          <p:cNvSpPr>
            <a:spLocks noGrp="1"/>
          </p:cNvSpPr>
          <p:nvPr>
            <p:ph idx="1"/>
          </p:nvPr>
        </p:nvSpPr>
        <p:spPr/>
        <p:txBody>
          <a:bodyPr>
            <a:normAutofit/>
          </a:bodyPr>
          <a:lstStyle/>
          <a:p>
            <a:r>
              <a:rPr lang="cs-CZ" dirty="0"/>
              <a:t>Životní situace = </a:t>
            </a:r>
            <a:r>
              <a:rPr lang="cs-CZ" b="1" dirty="0"/>
              <a:t>neuspokojené potřeby</a:t>
            </a:r>
            <a:r>
              <a:rPr lang="cs-CZ" dirty="0"/>
              <a:t>, individuální omezení, jež klientovi brání využít existující možnosti uspokojení těchto potřeb a </a:t>
            </a:r>
            <a:r>
              <a:rPr lang="cs-CZ" b="1" dirty="0"/>
              <a:t>nedostatečná schopnost </a:t>
            </a:r>
            <a:r>
              <a:rPr lang="cs-CZ" dirty="0"/>
              <a:t>institucí na potřeby klienta reagovat - </a:t>
            </a:r>
            <a:r>
              <a:rPr lang="pl-PL" dirty="0"/>
              <a:t>problém je na </a:t>
            </a:r>
            <a:r>
              <a:rPr lang="pl-PL" b="1" dirty="0"/>
              <a:t>straně klienta </a:t>
            </a:r>
            <a:r>
              <a:rPr lang="pl-PL" dirty="0"/>
              <a:t>(nemádostatek informací), ale i na </a:t>
            </a:r>
            <a:r>
              <a:rPr lang="pl-PL" b="1" dirty="0"/>
              <a:t>straně prostředí</a:t>
            </a:r>
            <a:r>
              <a:rPr lang="pl-PL" dirty="0"/>
              <a:t>, protože na potřeby klienta </a:t>
            </a:r>
            <a:r>
              <a:rPr lang="cs-CZ" dirty="0"/>
              <a:t>nedostatečně reaguje.</a:t>
            </a:r>
          </a:p>
        </p:txBody>
      </p:sp>
    </p:spTree>
    <p:extLst>
      <p:ext uri="{BB962C8B-B14F-4D97-AF65-F5344CB8AC3E}">
        <p14:creationId xmlns:p14="http://schemas.microsoft.com/office/powerpoint/2010/main" val="2115740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80D252-2D43-2F49-94FC-3B696C500CE8}"/>
              </a:ext>
            </a:extLst>
          </p:cNvPr>
          <p:cNvSpPr>
            <a:spLocks noGrp="1"/>
          </p:cNvSpPr>
          <p:nvPr>
            <p:ph type="title"/>
          </p:nvPr>
        </p:nvSpPr>
        <p:spPr/>
        <p:txBody>
          <a:bodyPr/>
          <a:lstStyle/>
          <a:p>
            <a:r>
              <a:rPr lang="cs-CZ" dirty="0"/>
              <a:t>Vzdělávací paradigma</a:t>
            </a:r>
          </a:p>
        </p:txBody>
      </p:sp>
      <p:sp>
        <p:nvSpPr>
          <p:cNvPr id="3" name="Zástupný obsah 2">
            <a:extLst>
              <a:ext uri="{FF2B5EF4-FFF2-40B4-BE49-F238E27FC236}">
                <a16:creationId xmlns:a16="http://schemas.microsoft.com/office/drawing/2014/main" id="{F8EAB998-7C30-1D49-8EF5-37CC3A5741D6}"/>
              </a:ext>
            </a:extLst>
          </p:cNvPr>
          <p:cNvSpPr>
            <a:spLocks noGrp="1"/>
          </p:cNvSpPr>
          <p:nvPr>
            <p:ph idx="1"/>
          </p:nvPr>
        </p:nvSpPr>
        <p:spPr/>
        <p:txBody>
          <a:bodyPr/>
          <a:lstStyle/>
          <a:p>
            <a:r>
              <a:rPr lang="cs-CZ" dirty="0"/>
              <a:t>Utváření sociálních dovedností a prosociálních výchovy</a:t>
            </a:r>
          </a:p>
          <a:p>
            <a:r>
              <a:rPr lang="cs-CZ" dirty="0"/>
              <a:t>Předcházení sociálním problémům, výchova </a:t>
            </a:r>
            <a:r>
              <a:rPr lang="cs-CZ"/>
              <a:t>k empatii</a:t>
            </a:r>
            <a:r>
              <a:rPr lang="cs-CZ" dirty="0"/>
              <a:t>, výchova k prosociálnímu chování</a:t>
            </a:r>
          </a:p>
          <a:p>
            <a:r>
              <a:rPr lang="cs-CZ" dirty="0"/>
              <a:t>Kurativní – předcházení sociálním problémům</a:t>
            </a:r>
          </a:p>
          <a:p>
            <a:r>
              <a:rPr lang="cs-CZ" dirty="0"/>
              <a:t>Stimulační – harmonizace vztahu mezi jedincem a společnosti</a:t>
            </a:r>
          </a:p>
          <a:p>
            <a:r>
              <a:rPr lang="cs-CZ" dirty="0"/>
              <a:t>Sociální pracovník neřeší krizové situace, ale má roli </a:t>
            </a:r>
            <a:r>
              <a:rPr lang="cs-CZ" dirty="0" err="1"/>
              <a:t>edukátora</a:t>
            </a:r>
            <a:endParaRPr lang="cs-CZ" dirty="0"/>
          </a:p>
          <a:p>
            <a:pPr marL="0" indent="0">
              <a:buNone/>
            </a:pPr>
            <a:endParaRPr lang="cs-CZ" dirty="0"/>
          </a:p>
        </p:txBody>
      </p:sp>
    </p:spTree>
    <p:extLst>
      <p:ext uri="{BB962C8B-B14F-4D97-AF65-F5344CB8AC3E}">
        <p14:creationId xmlns:p14="http://schemas.microsoft.com/office/powerpoint/2010/main" val="37965834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70657E-659D-E544-B65C-6FB33628BCA3}"/>
              </a:ext>
            </a:extLst>
          </p:cNvPr>
          <p:cNvSpPr>
            <a:spLocks noGrp="1"/>
          </p:cNvSpPr>
          <p:nvPr>
            <p:ph type="title"/>
          </p:nvPr>
        </p:nvSpPr>
        <p:spPr/>
        <p:txBody>
          <a:bodyPr/>
          <a:lstStyle/>
          <a:p>
            <a:r>
              <a:rPr lang="cs-CZ" dirty="0"/>
              <a:t>Podpora a rozvoj funkčních prvků sociální komunity</a:t>
            </a:r>
          </a:p>
        </p:txBody>
      </p:sp>
      <p:sp>
        <p:nvSpPr>
          <p:cNvPr id="3" name="Zástupný obsah 2">
            <a:extLst>
              <a:ext uri="{FF2B5EF4-FFF2-40B4-BE49-F238E27FC236}">
                <a16:creationId xmlns:a16="http://schemas.microsoft.com/office/drawing/2014/main" id="{13A5E8A8-DD92-AD48-872B-9B7879160C66}"/>
              </a:ext>
            </a:extLst>
          </p:cNvPr>
          <p:cNvSpPr>
            <a:spLocks noGrp="1"/>
          </p:cNvSpPr>
          <p:nvPr>
            <p:ph idx="1"/>
          </p:nvPr>
        </p:nvSpPr>
        <p:spPr/>
        <p:txBody>
          <a:bodyPr/>
          <a:lstStyle/>
          <a:p>
            <a:r>
              <a:rPr lang="cs-CZ" dirty="0"/>
              <a:t>Rozvoj funkčních části komunity</a:t>
            </a:r>
          </a:p>
          <a:p>
            <a:r>
              <a:rPr lang="cs-CZ" dirty="0"/>
              <a:t>Proces zapojení do společenského života – volby nejsou právem, ale svým způsobem povinností – v konečném důsledku se jedná o odstranění nerovnosti</a:t>
            </a:r>
          </a:p>
          <a:p>
            <a:r>
              <a:rPr lang="cs-CZ" dirty="0"/>
              <a:t>Pracující mají mít stálou práci a svou důstojnost</a:t>
            </a:r>
          </a:p>
        </p:txBody>
      </p:sp>
    </p:spTree>
    <p:extLst>
      <p:ext uri="{BB962C8B-B14F-4D97-AF65-F5344CB8AC3E}">
        <p14:creationId xmlns:p14="http://schemas.microsoft.com/office/powerpoint/2010/main" val="30441357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3FF281-F540-2ADE-BC1C-AFF50877037E}"/>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04C306E0-BB37-3764-77EC-2E3187C5E953}"/>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3991070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id="{43224713-27C4-403E-9C53-648EBD0770DA}"/>
              </a:ext>
            </a:extLst>
          </p:cNvPr>
          <p:cNvPicPr>
            <a:picLocks noChangeAspect="1"/>
          </p:cNvPicPr>
          <p:nvPr/>
        </p:nvPicPr>
        <p:blipFill rotWithShape="1">
          <a:blip r:embed="rId2">
            <a:alphaModFix amt="50000"/>
          </a:blip>
          <a:srcRect/>
          <a:stretch/>
        </p:blipFill>
        <p:spPr>
          <a:xfrm>
            <a:off x="20" y="1"/>
            <a:ext cx="12191980" cy="6857999"/>
          </a:xfrm>
          <a:prstGeom prst="rect">
            <a:avLst/>
          </a:prstGeom>
        </p:spPr>
      </p:pic>
      <p:sp>
        <p:nvSpPr>
          <p:cNvPr id="2" name="Nadpis 1">
            <a:extLst>
              <a:ext uri="{FF2B5EF4-FFF2-40B4-BE49-F238E27FC236}">
                <a16:creationId xmlns:a16="http://schemas.microsoft.com/office/drawing/2014/main" id="{0755B39F-30B8-624B-BB7C-1537532D228B}"/>
              </a:ext>
            </a:extLst>
          </p:cNvPr>
          <p:cNvSpPr>
            <a:spLocks noGrp="1"/>
          </p:cNvSpPr>
          <p:nvPr>
            <p:ph type="ctrTitle"/>
          </p:nvPr>
        </p:nvSpPr>
        <p:spPr>
          <a:xfrm>
            <a:off x="1524000" y="1122362"/>
            <a:ext cx="9144000" cy="2900518"/>
          </a:xfrm>
        </p:spPr>
        <p:txBody>
          <a:bodyPr>
            <a:normAutofit fontScale="90000"/>
          </a:bodyPr>
          <a:lstStyle/>
          <a:p>
            <a:r>
              <a:rPr lang="cs-CZ">
                <a:solidFill>
                  <a:srgbClr val="FFFFFF"/>
                </a:solidFill>
              </a:rPr>
              <a:t>Dilemata v sociální práci</a:t>
            </a:r>
          </a:p>
        </p:txBody>
      </p:sp>
      <p:sp>
        <p:nvSpPr>
          <p:cNvPr id="3" name="Podnadpis 2">
            <a:extLst>
              <a:ext uri="{FF2B5EF4-FFF2-40B4-BE49-F238E27FC236}">
                <a16:creationId xmlns:a16="http://schemas.microsoft.com/office/drawing/2014/main" id="{A852B286-1D5F-7C44-9591-CEEEC68507F2}"/>
              </a:ext>
            </a:extLst>
          </p:cNvPr>
          <p:cNvSpPr>
            <a:spLocks noGrp="1"/>
          </p:cNvSpPr>
          <p:nvPr>
            <p:ph type="subTitle" idx="1"/>
          </p:nvPr>
        </p:nvSpPr>
        <p:spPr>
          <a:xfrm>
            <a:off x="1524000" y="4159404"/>
            <a:ext cx="9144000" cy="1098395"/>
          </a:xfrm>
        </p:spPr>
        <p:txBody>
          <a:bodyPr>
            <a:normAutofit/>
          </a:bodyPr>
          <a:lstStyle/>
          <a:p>
            <a:r>
              <a:rPr lang="cs-CZ" dirty="0">
                <a:solidFill>
                  <a:srgbClr val="FFFFFF"/>
                </a:solidFill>
              </a:rPr>
              <a:t>Kde jsem já</a:t>
            </a:r>
          </a:p>
        </p:txBody>
      </p:sp>
    </p:spTree>
    <p:extLst>
      <p:ext uri="{BB962C8B-B14F-4D97-AF65-F5344CB8AC3E}">
        <p14:creationId xmlns:p14="http://schemas.microsoft.com/office/powerpoint/2010/main" val="82220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B7BE8B-2087-344C-9342-E523E240B39E}"/>
              </a:ext>
            </a:extLst>
          </p:cNvPr>
          <p:cNvSpPr>
            <a:spLocks noGrp="1"/>
          </p:cNvSpPr>
          <p:nvPr>
            <p:ph type="title"/>
          </p:nvPr>
        </p:nvSpPr>
        <p:spPr/>
        <p:txBody>
          <a:bodyPr/>
          <a:lstStyle/>
          <a:p>
            <a:r>
              <a:rPr lang="cs-CZ" dirty="0"/>
              <a:t>Paradigmata </a:t>
            </a:r>
          </a:p>
        </p:txBody>
      </p:sp>
      <p:sp>
        <p:nvSpPr>
          <p:cNvPr id="3" name="Zástupný obsah 2">
            <a:extLst>
              <a:ext uri="{FF2B5EF4-FFF2-40B4-BE49-F238E27FC236}">
                <a16:creationId xmlns:a16="http://schemas.microsoft.com/office/drawing/2014/main" id="{255BD57E-56B4-B945-B2E6-5DCD35AF52AF}"/>
              </a:ext>
            </a:extLst>
          </p:cNvPr>
          <p:cNvSpPr>
            <a:spLocks noGrp="1"/>
          </p:cNvSpPr>
          <p:nvPr>
            <p:ph idx="1"/>
          </p:nvPr>
        </p:nvSpPr>
        <p:spPr/>
        <p:txBody>
          <a:bodyPr>
            <a:normAutofit/>
          </a:bodyPr>
          <a:lstStyle/>
          <a:p>
            <a:r>
              <a:rPr lang="cs-CZ" dirty="0"/>
              <a:t>Reaktivní</a:t>
            </a:r>
          </a:p>
          <a:p>
            <a:pPr>
              <a:buFontTx/>
              <a:buChar char="-"/>
            </a:pPr>
            <a:r>
              <a:rPr lang="cs-CZ" dirty="0"/>
              <a:t>Terapeutické</a:t>
            </a:r>
          </a:p>
          <a:p>
            <a:pPr>
              <a:buFontTx/>
              <a:buChar char="-"/>
            </a:pPr>
            <a:r>
              <a:rPr lang="cs-CZ" dirty="0"/>
              <a:t>Sociálně právní pomoc</a:t>
            </a:r>
          </a:p>
          <a:p>
            <a:pPr>
              <a:buFontTx/>
              <a:buChar char="-"/>
            </a:pPr>
            <a:r>
              <a:rPr lang="cs-CZ" dirty="0"/>
              <a:t>Reformní </a:t>
            </a:r>
          </a:p>
          <a:p>
            <a:r>
              <a:rPr lang="cs-CZ" dirty="0"/>
              <a:t>Proaktivní</a:t>
            </a:r>
          </a:p>
          <a:p>
            <a:pPr>
              <a:buFontTx/>
              <a:buChar char="-"/>
            </a:pPr>
            <a:r>
              <a:rPr lang="cs-CZ" dirty="0"/>
              <a:t>Edukační</a:t>
            </a:r>
          </a:p>
          <a:p>
            <a:pPr>
              <a:buFontTx/>
              <a:buChar char="-"/>
            </a:pPr>
            <a:r>
              <a:rPr lang="cs-CZ" dirty="0"/>
              <a:t>Podpora funkční komunity</a:t>
            </a:r>
          </a:p>
          <a:p>
            <a:endParaRPr lang="cs-CZ" dirty="0"/>
          </a:p>
        </p:txBody>
      </p:sp>
    </p:spTree>
    <p:extLst>
      <p:ext uri="{BB962C8B-B14F-4D97-AF65-F5344CB8AC3E}">
        <p14:creationId xmlns:p14="http://schemas.microsoft.com/office/powerpoint/2010/main" val="27509285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Pacient, klient, uživatel – změna přístupu</a:t>
            </a:r>
          </a:p>
        </p:txBody>
      </p:sp>
      <p:sp>
        <p:nvSpPr>
          <p:cNvPr id="3" name="Zástupný symbol pro obsah 2"/>
          <p:cNvSpPr>
            <a:spLocks noGrp="1"/>
          </p:cNvSpPr>
          <p:nvPr>
            <p:ph idx="1"/>
          </p:nvPr>
        </p:nvSpPr>
        <p:spPr/>
        <p:txBody>
          <a:bodyPr>
            <a:normAutofit fontScale="92500" lnSpcReduction="10000"/>
          </a:bodyPr>
          <a:lstStyle/>
          <a:p>
            <a:r>
              <a:rPr lang="cs-CZ" dirty="0"/>
              <a:t>Maximální míra kontroly</a:t>
            </a:r>
          </a:p>
          <a:p>
            <a:r>
              <a:rPr lang="cs-CZ" dirty="0"/>
              <a:t>Pacient = diagnóza evidence base </a:t>
            </a:r>
            <a:r>
              <a:rPr lang="cs-CZ" dirty="0" err="1"/>
              <a:t>medicine</a:t>
            </a:r>
            <a:r>
              <a:rPr lang="cs-CZ" dirty="0"/>
              <a:t> (na důkazech založené medicíně). Léčíme diagnózu.</a:t>
            </a:r>
          </a:p>
          <a:p>
            <a:r>
              <a:rPr lang="cs-CZ" dirty="0"/>
              <a:t>Pojem pacient používáme i u zdravých lidí – těhotné ženy, LDN – kde selhaly soc. služby, nedostatečnost rodiny…</a:t>
            </a:r>
          </a:p>
          <a:p>
            <a:r>
              <a:rPr lang="cs-CZ" dirty="0"/>
              <a:t>Lingvisticky – odborný jazyk – známka moci</a:t>
            </a:r>
          </a:p>
          <a:p>
            <a:r>
              <a:rPr lang="cs-CZ" dirty="0"/>
              <a:t>Architektura – sterilní neosobní prostředí,</a:t>
            </a:r>
          </a:p>
          <a:p>
            <a:r>
              <a:rPr lang="cs-CZ" dirty="0"/>
              <a:t>Sociální pozadí – sociální pracovníci, pracovníci lidskoprávních organizací, zástupci ombudsmana, občané minoritního etnika a podobně.</a:t>
            </a:r>
          </a:p>
          <a:p>
            <a:r>
              <a:rPr lang="cs-CZ" dirty="0"/>
              <a:t>Pacientské pozadí – jsme v roli pasívního příjemce pomoci, jdu do opravny, personál dělá maximum věcí za nás</a:t>
            </a:r>
          </a:p>
          <a:p>
            <a:endParaRPr lang="cs-CZ" dirty="0"/>
          </a:p>
        </p:txBody>
      </p:sp>
    </p:spTree>
    <p:extLst>
      <p:ext uri="{BB962C8B-B14F-4D97-AF65-F5344CB8AC3E}">
        <p14:creationId xmlns:p14="http://schemas.microsoft.com/office/powerpoint/2010/main" val="38212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38F5D0-AEFF-744A-9331-7D887BB96E22}"/>
              </a:ext>
            </a:extLst>
          </p:cNvPr>
          <p:cNvSpPr>
            <a:spLocks noGrp="1"/>
          </p:cNvSpPr>
          <p:nvPr>
            <p:ph type="title"/>
          </p:nvPr>
        </p:nvSpPr>
        <p:spPr/>
        <p:txBody>
          <a:bodyPr/>
          <a:lstStyle/>
          <a:p>
            <a:endParaRPr lang="cs-CZ" dirty="0"/>
          </a:p>
        </p:txBody>
      </p:sp>
      <p:sp>
        <p:nvSpPr>
          <p:cNvPr id="3" name="Zástupný obsah 2">
            <a:extLst>
              <a:ext uri="{FF2B5EF4-FFF2-40B4-BE49-F238E27FC236}">
                <a16:creationId xmlns:a16="http://schemas.microsoft.com/office/drawing/2014/main" id="{5D7B71FB-E0EE-964A-984D-587E8E9B65BB}"/>
              </a:ext>
            </a:extLst>
          </p:cNvPr>
          <p:cNvSpPr>
            <a:spLocks noGrp="1"/>
          </p:cNvSpPr>
          <p:nvPr>
            <p:ph idx="1"/>
          </p:nvPr>
        </p:nvSpPr>
        <p:spPr/>
        <p:txBody>
          <a:bodyPr/>
          <a:lstStyle/>
          <a:p>
            <a:r>
              <a:rPr lang="cs-CZ" dirty="0"/>
              <a:t>Klient – máme kontrakt, vzájemný závazek</a:t>
            </a:r>
          </a:p>
          <a:p>
            <a:r>
              <a:rPr lang="cs-CZ" dirty="0"/>
              <a:t>Uživatel – jsem ten, kdo užívá, využívá nabídky – kde jsou pobytové služby? Závislost na službě – z pohodlnosti, jako cíl sociální práce</a:t>
            </a:r>
          </a:p>
          <a:p>
            <a:r>
              <a:rPr lang="cs-CZ" dirty="0"/>
              <a:t>Zákazník – najímám si službu, přináší zisk</a:t>
            </a:r>
          </a:p>
          <a:p>
            <a:r>
              <a:rPr lang="cs-CZ" dirty="0"/>
              <a:t>Abonent – předplatitel, jen tehdy kdy chce – nejistota příjmu organizace</a:t>
            </a:r>
          </a:p>
          <a:p>
            <a:endParaRPr lang="cs-CZ" dirty="0"/>
          </a:p>
          <a:p>
            <a:pPr marL="0" indent="0">
              <a:buNone/>
            </a:pPr>
            <a:r>
              <a:rPr lang="cs-CZ" dirty="0"/>
              <a:t>- Koho vybírám jako odběratele služby v kazuistice?</a:t>
            </a:r>
          </a:p>
        </p:txBody>
      </p:sp>
    </p:spTree>
    <p:extLst>
      <p:ext uri="{BB962C8B-B14F-4D97-AF65-F5344CB8AC3E}">
        <p14:creationId xmlns:p14="http://schemas.microsoft.com/office/powerpoint/2010/main" val="41458249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E79872-1E8A-0D40-964C-064764F4EB86}"/>
              </a:ext>
            </a:extLst>
          </p:cNvPr>
          <p:cNvSpPr>
            <a:spLocks noGrp="1"/>
          </p:cNvSpPr>
          <p:nvPr>
            <p:ph type="title"/>
          </p:nvPr>
        </p:nvSpPr>
        <p:spPr/>
        <p:txBody>
          <a:bodyPr/>
          <a:lstStyle/>
          <a:p>
            <a:r>
              <a:rPr lang="cs-CZ" dirty="0"/>
              <a:t>Dilemata </a:t>
            </a:r>
          </a:p>
        </p:txBody>
      </p:sp>
      <p:sp>
        <p:nvSpPr>
          <p:cNvPr id="3" name="Zástupný obsah 2">
            <a:extLst>
              <a:ext uri="{FF2B5EF4-FFF2-40B4-BE49-F238E27FC236}">
                <a16:creationId xmlns:a16="http://schemas.microsoft.com/office/drawing/2014/main" id="{60F13811-2149-6C48-97BF-1EDE86D4DB3A}"/>
              </a:ext>
            </a:extLst>
          </p:cNvPr>
          <p:cNvSpPr>
            <a:spLocks noGrp="1"/>
          </p:cNvSpPr>
          <p:nvPr>
            <p:ph idx="1"/>
          </p:nvPr>
        </p:nvSpPr>
        <p:spPr/>
        <p:txBody>
          <a:bodyPr/>
          <a:lstStyle/>
          <a:p>
            <a:r>
              <a:rPr lang="cs-CZ" dirty="0"/>
              <a:t>Dilema – není jasné řešení</a:t>
            </a:r>
          </a:p>
          <a:p>
            <a:r>
              <a:rPr lang="cs-CZ" dirty="0"/>
              <a:t>Všechna řešení mají svá pro a proti</a:t>
            </a:r>
          </a:p>
          <a:p>
            <a:r>
              <a:rPr lang="cs-CZ" dirty="0"/>
              <a:t>Jen z pohledu v budoucnu, můžeme chápat důsledky</a:t>
            </a:r>
          </a:p>
          <a:p>
            <a:endParaRPr lang="cs-CZ" dirty="0"/>
          </a:p>
        </p:txBody>
      </p:sp>
    </p:spTree>
    <p:extLst>
      <p:ext uri="{BB962C8B-B14F-4D97-AF65-F5344CB8AC3E}">
        <p14:creationId xmlns:p14="http://schemas.microsoft.com/office/powerpoint/2010/main" val="11554575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Nosné dilema SP</a:t>
            </a:r>
          </a:p>
        </p:txBody>
      </p:sp>
      <p:sp>
        <p:nvSpPr>
          <p:cNvPr id="3" name="Zástupný symbol pro obsah 2"/>
          <p:cNvSpPr>
            <a:spLocks noGrp="1"/>
          </p:cNvSpPr>
          <p:nvPr>
            <p:ph idx="1"/>
          </p:nvPr>
        </p:nvSpPr>
        <p:spPr/>
        <p:txBody>
          <a:bodyPr/>
          <a:lstStyle/>
          <a:p>
            <a:r>
              <a:rPr lang="cs-CZ" dirty="0"/>
              <a:t>Podporovat / kontrolovat</a:t>
            </a:r>
          </a:p>
          <a:p>
            <a:r>
              <a:rPr lang="cs-CZ" dirty="0"/>
              <a:t>Kontrola :</a:t>
            </a:r>
          </a:p>
          <a:p>
            <a:pPr>
              <a:buFontTx/>
              <a:buChar char="-"/>
            </a:pPr>
            <a:r>
              <a:rPr lang="cs-CZ" dirty="0"/>
              <a:t>Příjemce podpory</a:t>
            </a:r>
          </a:p>
          <a:p>
            <a:pPr>
              <a:buFontTx/>
              <a:buChar char="-"/>
            </a:pPr>
            <a:r>
              <a:rPr lang="cs-CZ" dirty="0"/>
              <a:t>Funkční části společnosti – OSVČ, zaměstnavatelé</a:t>
            </a:r>
          </a:p>
          <a:p>
            <a:pPr>
              <a:buFontTx/>
              <a:buChar char="-"/>
            </a:pPr>
            <a:r>
              <a:rPr lang="cs-CZ" dirty="0"/>
              <a:t>Kontrola pomáhajících</a:t>
            </a:r>
          </a:p>
          <a:p>
            <a:r>
              <a:rPr lang="cs-CZ" dirty="0"/>
              <a:t>Podpora:</a:t>
            </a:r>
          </a:p>
          <a:p>
            <a:pPr>
              <a:buFontTx/>
              <a:buChar char="-"/>
            </a:pPr>
            <a:r>
              <a:rPr lang="cs-CZ" dirty="0"/>
              <a:t>Znevýhodněných</a:t>
            </a:r>
          </a:p>
          <a:p>
            <a:pPr>
              <a:buFontTx/>
              <a:buChar char="-"/>
            </a:pPr>
            <a:r>
              <a:rPr lang="cs-CZ" dirty="0"/>
              <a:t>Pracujících a společensky fungujících podle zaběhlé normy</a:t>
            </a:r>
          </a:p>
          <a:p>
            <a:pPr>
              <a:buFontTx/>
              <a:buChar char="-"/>
            </a:pPr>
            <a:endParaRPr lang="cs-CZ" dirty="0"/>
          </a:p>
          <a:p>
            <a:pPr>
              <a:buFontTx/>
              <a:buChar char="-"/>
            </a:pPr>
            <a:endParaRPr lang="cs-CZ" dirty="0"/>
          </a:p>
        </p:txBody>
      </p:sp>
    </p:spTree>
    <p:extLst>
      <p:ext uri="{BB962C8B-B14F-4D97-AF65-F5344CB8AC3E}">
        <p14:creationId xmlns:p14="http://schemas.microsoft.com/office/powerpoint/2010/main" val="2408068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61696" y="411480"/>
            <a:ext cx="11379200" cy="758952"/>
          </a:xfrm>
        </p:spPr>
        <p:txBody>
          <a:bodyPr>
            <a:normAutofit fontScale="90000"/>
          </a:bodyPr>
          <a:lstStyle/>
          <a:p>
            <a:r>
              <a:rPr lang="pl-PL" dirty="0"/>
              <a:t>Sociální práce – co to je?</a:t>
            </a:r>
            <a:br>
              <a:rPr lang="pl-PL" dirty="0"/>
            </a:br>
            <a:endParaRPr lang="cs-CZ" dirty="0"/>
          </a:p>
        </p:txBody>
      </p:sp>
      <p:sp>
        <p:nvSpPr>
          <p:cNvPr id="3" name="Zástupný symbol pro obsah 2"/>
          <p:cNvSpPr>
            <a:spLocks noGrp="1"/>
          </p:cNvSpPr>
          <p:nvPr>
            <p:ph idx="1"/>
          </p:nvPr>
        </p:nvSpPr>
        <p:spPr/>
        <p:txBody>
          <a:bodyPr>
            <a:normAutofit/>
          </a:bodyPr>
          <a:lstStyle/>
          <a:p>
            <a:r>
              <a:rPr lang="cs-CZ" dirty="0" err="1"/>
              <a:t>Společensko</a:t>
            </a:r>
            <a:r>
              <a:rPr lang="cs-CZ" dirty="0"/>
              <a:t> vědní disciplína i praktická činnost</a:t>
            </a:r>
          </a:p>
          <a:p>
            <a:r>
              <a:rPr lang="cs-CZ" dirty="0"/>
              <a:t>Snaží se odhalovat, vysvětlovat, zmírňovat a řešit sociální problémy (chudoba, zanedbávání dětí, delikvence mládeže, nezaměstnanost aj.)</a:t>
            </a:r>
          </a:p>
          <a:p>
            <a:r>
              <a:rPr lang="cs-CZ" dirty="0" err="1"/>
              <a:t>SPk</a:t>
            </a:r>
            <a:r>
              <a:rPr lang="cs-CZ" dirty="0"/>
              <a:t> pomáhají jednotlivcům, rodinám, skupinám i komunitám dosáhnout způsobilosti k sociálnímu uplatnění nebo ji získat zpět</a:t>
            </a:r>
          </a:p>
          <a:p>
            <a:r>
              <a:rPr lang="cs-CZ" dirty="0"/>
              <a:t>Pomáhají vytvářet příznivé společenské podmínky</a:t>
            </a:r>
          </a:p>
          <a:p>
            <a:r>
              <a:rPr lang="cs-CZ" dirty="0"/>
              <a:t>U klientů, kteří se již společensky uplatnit nemohou, podporuje SP co nejdůstojnější způsob života</a:t>
            </a:r>
          </a:p>
        </p:txBody>
      </p:sp>
    </p:spTree>
    <p:extLst>
      <p:ext uri="{BB962C8B-B14F-4D97-AF65-F5344CB8AC3E}">
        <p14:creationId xmlns:p14="http://schemas.microsoft.com/office/powerpoint/2010/main" val="34914242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graphicFrame>
        <p:nvGraphicFramePr>
          <p:cNvPr id="4" name="Tabulka 3"/>
          <p:cNvGraphicFramePr>
            <a:graphicFrameLocks noGrp="1"/>
          </p:cNvGraphicFramePr>
          <p:nvPr/>
        </p:nvGraphicFramePr>
        <p:xfrm>
          <a:off x="642937" y="2600325"/>
          <a:ext cx="10710862" cy="3428222"/>
        </p:xfrm>
        <a:graphic>
          <a:graphicData uri="http://schemas.openxmlformats.org/drawingml/2006/table">
            <a:tbl>
              <a:tblPr firstRow="1" firstCol="1" bandRow="1">
                <a:tableStyleId>{5C22544A-7EE6-4342-B048-85BDC9FD1C3A}</a:tableStyleId>
              </a:tblPr>
              <a:tblGrid>
                <a:gridCol w="3569500">
                  <a:extLst>
                    <a:ext uri="{9D8B030D-6E8A-4147-A177-3AD203B41FA5}">
                      <a16:colId xmlns:a16="http://schemas.microsoft.com/office/drawing/2014/main" val="20000"/>
                    </a:ext>
                  </a:extLst>
                </a:gridCol>
                <a:gridCol w="3570681">
                  <a:extLst>
                    <a:ext uri="{9D8B030D-6E8A-4147-A177-3AD203B41FA5}">
                      <a16:colId xmlns:a16="http://schemas.microsoft.com/office/drawing/2014/main" val="20001"/>
                    </a:ext>
                  </a:extLst>
                </a:gridCol>
                <a:gridCol w="3570681">
                  <a:extLst>
                    <a:ext uri="{9D8B030D-6E8A-4147-A177-3AD203B41FA5}">
                      <a16:colId xmlns:a16="http://schemas.microsoft.com/office/drawing/2014/main" val="20002"/>
                    </a:ext>
                  </a:extLst>
                </a:gridCol>
              </a:tblGrid>
              <a:tr h="1392701">
                <a:tc>
                  <a:txBody>
                    <a:bodyPr/>
                    <a:lstStyle/>
                    <a:p>
                      <a:pPr algn="l">
                        <a:lnSpc>
                          <a:spcPct val="107000"/>
                        </a:lnSpc>
                        <a:spcAft>
                          <a:spcPts val="0"/>
                        </a:spcAft>
                      </a:pPr>
                      <a:r>
                        <a:rPr lang="cs-CZ" sz="2400" dirty="0">
                          <a:effectLst/>
                        </a:rPr>
                        <a:t>Klientova situace z hlediska času</a:t>
                      </a:r>
                      <a:endParaRPr lang="cs-CZ" sz="2400" dirty="0">
                        <a:effectLst/>
                        <a:latin typeface="Calibri"/>
                        <a:ea typeface="Calibri"/>
                        <a:cs typeface="Times New Roman"/>
                      </a:endParaRPr>
                    </a:p>
                  </a:txBody>
                  <a:tcPr marL="68598" marR="68598" marT="0" marB="0"/>
                </a:tc>
                <a:tc>
                  <a:txBody>
                    <a:bodyPr/>
                    <a:lstStyle/>
                    <a:p>
                      <a:pPr algn="l">
                        <a:lnSpc>
                          <a:spcPct val="107000"/>
                        </a:lnSpc>
                        <a:spcAft>
                          <a:spcPts val="0"/>
                        </a:spcAft>
                      </a:pPr>
                      <a:r>
                        <a:rPr lang="cs-CZ" sz="2400">
                          <a:effectLst/>
                        </a:rPr>
                        <a:t>Zaměření na problém</a:t>
                      </a:r>
                      <a:endParaRPr lang="cs-CZ" sz="2400">
                        <a:effectLst/>
                        <a:latin typeface="Calibri"/>
                        <a:ea typeface="Calibri"/>
                        <a:cs typeface="Times New Roman"/>
                      </a:endParaRPr>
                    </a:p>
                  </a:txBody>
                  <a:tcPr marL="68598" marR="68598" marT="0" marB="0"/>
                </a:tc>
                <a:tc>
                  <a:txBody>
                    <a:bodyPr/>
                    <a:lstStyle/>
                    <a:p>
                      <a:pPr algn="l">
                        <a:lnSpc>
                          <a:spcPct val="107000"/>
                        </a:lnSpc>
                        <a:spcAft>
                          <a:spcPts val="0"/>
                        </a:spcAft>
                      </a:pPr>
                      <a:r>
                        <a:rPr lang="cs-CZ" sz="2400">
                          <a:effectLst/>
                        </a:rPr>
                        <a:t>Zaměření na řešení</a:t>
                      </a:r>
                      <a:endParaRPr lang="cs-CZ" sz="2400">
                        <a:effectLst/>
                        <a:latin typeface="Calibri"/>
                        <a:ea typeface="Calibri"/>
                        <a:cs typeface="Times New Roman"/>
                      </a:endParaRPr>
                    </a:p>
                  </a:txBody>
                  <a:tcPr marL="68598" marR="68598" marT="0" marB="0"/>
                </a:tc>
                <a:extLst>
                  <a:ext uri="{0D108BD9-81ED-4DB2-BD59-A6C34878D82A}">
                    <a16:rowId xmlns:a16="http://schemas.microsoft.com/office/drawing/2014/main" val="10000"/>
                  </a:ext>
                </a:extLst>
              </a:tr>
              <a:tr h="678507">
                <a:tc>
                  <a:txBody>
                    <a:bodyPr/>
                    <a:lstStyle/>
                    <a:p>
                      <a:pPr algn="l">
                        <a:lnSpc>
                          <a:spcPct val="107000"/>
                        </a:lnSpc>
                        <a:spcAft>
                          <a:spcPts val="0"/>
                        </a:spcAft>
                      </a:pPr>
                      <a:r>
                        <a:rPr lang="cs-CZ" sz="2400" dirty="0">
                          <a:effectLst/>
                        </a:rPr>
                        <a:t>Minulost</a:t>
                      </a:r>
                      <a:endParaRPr lang="cs-CZ" sz="2400" dirty="0">
                        <a:effectLst/>
                        <a:latin typeface="Calibri"/>
                        <a:ea typeface="Calibri"/>
                        <a:cs typeface="Times New Roman"/>
                      </a:endParaRPr>
                    </a:p>
                  </a:txBody>
                  <a:tcPr marL="68598" marR="68598" marT="0" marB="0"/>
                </a:tc>
                <a:tc>
                  <a:txBody>
                    <a:bodyPr/>
                    <a:lstStyle/>
                    <a:p>
                      <a:pPr algn="l">
                        <a:lnSpc>
                          <a:spcPct val="107000"/>
                        </a:lnSpc>
                        <a:spcAft>
                          <a:spcPts val="0"/>
                        </a:spcAft>
                      </a:pPr>
                      <a:r>
                        <a:rPr lang="cs-CZ" sz="2400">
                          <a:effectLst/>
                        </a:rPr>
                        <a:t>Minulá selhání</a:t>
                      </a:r>
                      <a:endParaRPr lang="cs-CZ" sz="2400">
                        <a:effectLst/>
                        <a:latin typeface="Calibri"/>
                        <a:ea typeface="Calibri"/>
                        <a:cs typeface="Times New Roman"/>
                      </a:endParaRPr>
                    </a:p>
                  </a:txBody>
                  <a:tcPr marL="68598" marR="68598" marT="0" marB="0"/>
                </a:tc>
                <a:tc>
                  <a:txBody>
                    <a:bodyPr/>
                    <a:lstStyle/>
                    <a:p>
                      <a:pPr algn="l">
                        <a:lnSpc>
                          <a:spcPct val="107000"/>
                        </a:lnSpc>
                        <a:spcAft>
                          <a:spcPts val="0"/>
                        </a:spcAft>
                      </a:pPr>
                      <a:r>
                        <a:rPr lang="cs-CZ" sz="2400">
                          <a:effectLst/>
                        </a:rPr>
                        <a:t>Minulé úspěchy</a:t>
                      </a:r>
                      <a:endParaRPr lang="cs-CZ" sz="2400">
                        <a:effectLst/>
                        <a:latin typeface="Calibri"/>
                        <a:ea typeface="Calibri"/>
                        <a:cs typeface="Times New Roman"/>
                      </a:endParaRPr>
                    </a:p>
                  </a:txBody>
                  <a:tcPr marL="68598" marR="68598" marT="0" marB="0"/>
                </a:tc>
                <a:extLst>
                  <a:ext uri="{0D108BD9-81ED-4DB2-BD59-A6C34878D82A}">
                    <a16:rowId xmlns:a16="http://schemas.microsoft.com/office/drawing/2014/main" val="10001"/>
                  </a:ext>
                </a:extLst>
              </a:tr>
              <a:tr h="678507">
                <a:tc>
                  <a:txBody>
                    <a:bodyPr/>
                    <a:lstStyle/>
                    <a:p>
                      <a:pPr algn="l">
                        <a:lnSpc>
                          <a:spcPct val="107000"/>
                        </a:lnSpc>
                        <a:spcAft>
                          <a:spcPts val="0"/>
                        </a:spcAft>
                      </a:pPr>
                      <a:r>
                        <a:rPr lang="cs-CZ" sz="2400" dirty="0">
                          <a:effectLst/>
                        </a:rPr>
                        <a:t>Současnost</a:t>
                      </a:r>
                      <a:endParaRPr lang="cs-CZ" sz="2400" dirty="0">
                        <a:effectLst/>
                        <a:latin typeface="Calibri"/>
                        <a:ea typeface="Calibri"/>
                        <a:cs typeface="Times New Roman"/>
                      </a:endParaRPr>
                    </a:p>
                  </a:txBody>
                  <a:tcPr marL="68598" marR="68598" marT="0" marB="0"/>
                </a:tc>
                <a:tc>
                  <a:txBody>
                    <a:bodyPr/>
                    <a:lstStyle/>
                    <a:p>
                      <a:pPr algn="l">
                        <a:lnSpc>
                          <a:spcPct val="107000"/>
                        </a:lnSpc>
                        <a:spcAft>
                          <a:spcPts val="0"/>
                        </a:spcAft>
                      </a:pPr>
                      <a:r>
                        <a:rPr lang="cs-CZ" sz="2400" dirty="0">
                          <a:effectLst/>
                        </a:rPr>
                        <a:t>Přítomné nedostatky</a:t>
                      </a:r>
                      <a:endParaRPr lang="cs-CZ" sz="2400" dirty="0">
                        <a:effectLst/>
                        <a:latin typeface="Calibri"/>
                        <a:ea typeface="Calibri"/>
                        <a:cs typeface="Times New Roman"/>
                      </a:endParaRPr>
                    </a:p>
                  </a:txBody>
                  <a:tcPr marL="68598" marR="68598" marT="0" marB="0"/>
                </a:tc>
                <a:tc>
                  <a:txBody>
                    <a:bodyPr/>
                    <a:lstStyle/>
                    <a:p>
                      <a:pPr algn="l">
                        <a:lnSpc>
                          <a:spcPct val="107000"/>
                        </a:lnSpc>
                        <a:spcAft>
                          <a:spcPts val="0"/>
                        </a:spcAft>
                      </a:pPr>
                      <a:r>
                        <a:rPr lang="cs-CZ" sz="2400" dirty="0">
                          <a:effectLst/>
                        </a:rPr>
                        <a:t>Přítomné zdroje</a:t>
                      </a:r>
                      <a:endParaRPr lang="cs-CZ" sz="2400" dirty="0">
                        <a:effectLst/>
                        <a:latin typeface="Calibri"/>
                        <a:ea typeface="Calibri"/>
                        <a:cs typeface="Times New Roman"/>
                      </a:endParaRPr>
                    </a:p>
                  </a:txBody>
                  <a:tcPr marL="68598" marR="68598" marT="0" marB="0"/>
                </a:tc>
                <a:extLst>
                  <a:ext uri="{0D108BD9-81ED-4DB2-BD59-A6C34878D82A}">
                    <a16:rowId xmlns:a16="http://schemas.microsoft.com/office/drawing/2014/main" val="10002"/>
                  </a:ext>
                </a:extLst>
              </a:tr>
              <a:tr h="678507">
                <a:tc>
                  <a:txBody>
                    <a:bodyPr/>
                    <a:lstStyle/>
                    <a:p>
                      <a:pPr algn="l">
                        <a:lnSpc>
                          <a:spcPct val="107000"/>
                        </a:lnSpc>
                        <a:spcAft>
                          <a:spcPts val="0"/>
                        </a:spcAft>
                      </a:pPr>
                      <a:r>
                        <a:rPr lang="cs-CZ" sz="2400" dirty="0">
                          <a:effectLst/>
                        </a:rPr>
                        <a:t>Budoucnost</a:t>
                      </a:r>
                      <a:endParaRPr lang="cs-CZ" sz="2400" dirty="0">
                        <a:effectLst/>
                        <a:latin typeface="Calibri"/>
                        <a:ea typeface="Calibri"/>
                        <a:cs typeface="Times New Roman"/>
                      </a:endParaRPr>
                    </a:p>
                  </a:txBody>
                  <a:tcPr marL="68598" marR="68598" marT="0" marB="0"/>
                </a:tc>
                <a:tc>
                  <a:txBody>
                    <a:bodyPr/>
                    <a:lstStyle/>
                    <a:p>
                      <a:pPr algn="l">
                        <a:lnSpc>
                          <a:spcPct val="107000"/>
                        </a:lnSpc>
                        <a:spcAft>
                          <a:spcPts val="0"/>
                        </a:spcAft>
                      </a:pPr>
                      <a:r>
                        <a:rPr lang="cs-CZ" sz="2400">
                          <a:effectLst/>
                        </a:rPr>
                        <a:t>Budoucí omezení</a:t>
                      </a:r>
                      <a:endParaRPr lang="cs-CZ" sz="2400">
                        <a:effectLst/>
                        <a:latin typeface="Calibri"/>
                        <a:ea typeface="Calibri"/>
                        <a:cs typeface="Times New Roman"/>
                      </a:endParaRPr>
                    </a:p>
                  </a:txBody>
                  <a:tcPr marL="68598" marR="68598" marT="0" marB="0"/>
                </a:tc>
                <a:tc>
                  <a:txBody>
                    <a:bodyPr/>
                    <a:lstStyle/>
                    <a:p>
                      <a:pPr algn="l">
                        <a:lnSpc>
                          <a:spcPct val="107000"/>
                        </a:lnSpc>
                        <a:spcAft>
                          <a:spcPts val="0"/>
                        </a:spcAft>
                      </a:pPr>
                      <a:r>
                        <a:rPr lang="cs-CZ" sz="2400" dirty="0">
                          <a:effectLst/>
                        </a:rPr>
                        <a:t>Budoucí možnosti</a:t>
                      </a:r>
                      <a:endParaRPr lang="cs-CZ" sz="2400" dirty="0">
                        <a:effectLst/>
                        <a:latin typeface="Calibri"/>
                        <a:ea typeface="Calibri"/>
                        <a:cs typeface="Times New Roman"/>
                      </a:endParaRPr>
                    </a:p>
                  </a:txBody>
                  <a:tcPr marL="68598" marR="68598"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540645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Kontrola vs. podpora</a:t>
            </a:r>
          </a:p>
        </p:txBody>
      </p:sp>
      <p:sp>
        <p:nvSpPr>
          <p:cNvPr id="3" name="Zástupný symbol pro obsah 2"/>
          <p:cNvSpPr>
            <a:spLocks noGrp="1"/>
          </p:cNvSpPr>
          <p:nvPr>
            <p:ph idx="1"/>
          </p:nvPr>
        </p:nvSpPr>
        <p:spPr/>
        <p:txBody>
          <a:bodyPr>
            <a:normAutofit fontScale="92500" lnSpcReduction="20000"/>
          </a:bodyPr>
          <a:lstStyle/>
          <a:p>
            <a:r>
              <a:rPr lang="cs-CZ" b="1" dirty="0"/>
              <a:t>Sociální pomoc, sociální kontrola a rozvoj zdraví v partnerských vztazích  – </a:t>
            </a:r>
            <a:r>
              <a:rPr lang="cs-CZ" b="1" dirty="0" err="1"/>
              <a:t>Kieran</a:t>
            </a:r>
            <a:r>
              <a:rPr lang="cs-CZ" b="1" dirty="0"/>
              <a:t> T. </a:t>
            </a:r>
            <a:r>
              <a:rPr lang="cs-CZ" b="1" dirty="0" err="1"/>
              <a:t>Sullivan</a:t>
            </a:r>
            <a:r>
              <a:rPr lang="cs-CZ" b="1" dirty="0"/>
              <a:t> and </a:t>
            </a:r>
            <a:r>
              <a:rPr lang="cs-CZ" b="1" dirty="0" err="1"/>
              <a:t>col</a:t>
            </a:r>
            <a:r>
              <a:rPr lang="cs-CZ" b="1" dirty="0"/>
              <a:t>.</a:t>
            </a:r>
            <a:endParaRPr lang="cs-CZ" dirty="0"/>
          </a:p>
          <a:p>
            <a:r>
              <a:rPr lang="cs-CZ" dirty="0"/>
              <a:t>Tento autor se svým týmem se zabýval sociální pomocí a sociální kontrolu u osob dlouhodobě nemocných v souvislosti s jejich partnerskými vztahy. </a:t>
            </a:r>
          </a:p>
          <a:p>
            <a:r>
              <a:rPr lang="cs-CZ" dirty="0"/>
              <a:t>V tomto kontextu rozlišují pozitivní a negativní sociální kontrolu.</a:t>
            </a:r>
          </a:p>
          <a:p>
            <a:r>
              <a:rPr lang="cs-CZ" dirty="0"/>
              <a:t>Negativní sociální kontrola je nám všem nějak jasná – kontrolujeme dodržování léčebného režimu všemi dostupnými nástroji – laboratoř, magnetická rezonance – jen v souvislosti s pacientem jako jednotlivcem.</a:t>
            </a:r>
          </a:p>
          <a:p>
            <a:r>
              <a:rPr lang="cs-CZ" dirty="0"/>
              <a:t>Pozitivní sociální kontrola – je využití partnera pro motivaci k léčbě. Zapojení partnera do systému pomoci se nám jeví spíše jako podpora. Motivující a motivovaný partner pro léčbu je kontrolním mechanizmem. </a:t>
            </a:r>
          </a:p>
          <a:p>
            <a:endParaRPr lang="cs-CZ" dirty="0"/>
          </a:p>
        </p:txBody>
      </p:sp>
    </p:spTree>
    <p:extLst>
      <p:ext uri="{BB962C8B-B14F-4D97-AF65-F5344CB8AC3E}">
        <p14:creationId xmlns:p14="http://schemas.microsoft.com/office/powerpoint/2010/main" val="777688691"/>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Kontrola vs. podpora</a:t>
            </a:r>
          </a:p>
        </p:txBody>
      </p:sp>
      <p:sp>
        <p:nvSpPr>
          <p:cNvPr id="3" name="Zástupný symbol pro obsah 2"/>
          <p:cNvSpPr>
            <a:spLocks noGrp="1"/>
          </p:cNvSpPr>
          <p:nvPr>
            <p:ph idx="1"/>
          </p:nvPr>
        </p:nvSpPr>
        <p:spPr/>
        <p:txBody>
          <a:bodyPr/>
          <a:lstStyle/>
          <a:p>
            <a:r>
              <a:rPr lang="cs-CZ" b="1" dirty="0"/>
              <a:t>Umění pomáhat – Ivan Úlehla</a:t>
            </a:r>
            <a:endParaRPr lang="cs-CZ" dirty="0"/>
          </a:p>
          <a:p>
            <a:r>
              <a:rPr lang="cs-CZ" dirty="0"/>
              <a:t>Pro Úlehlu je dilema sociální pomoci a kontroly, záležitostí dynamické změny, která je svým způsobem kontinuální. Toto dilema je ovlivňováno třemi okruhy:</a:t>
            </a:r>
          </a:p>
          <a:p>
            <a:pPr lvl="0"/>
            <a:r>
              <a:rPr lang="cs-CZ" dirty="0"/>
              <a:t>Klientovy způsoby              </a:t>
            </a:r>
          </a:p>
          <a:p>
            <a:pPr lvl="0"/>
            <a:r>
              <a:rPr lang="cs-CZ" dirty="0"/>
              <a:t>Pracovníkova odbornost               </a:t>
            </a:r>
          </a:p>
          <a:p>
            <a:pPr lvl="0"/>
            <a:r>
              <a:rPr lang="cs-CZ" dirty="0"/>
              <a:t>Normy společnosti</a:t>
            </a:r>
          </a:p>
          <a:p>
            <a:pPr lvl="0"/>
            <a:endParaRPr lang="cs-CZ" dirty="0"/>
          </a:p>
          <a:p>
            <a:pPr lvl="0"/>
            <a:r>
              <a:rPr lang="cs-CZ" dirty="0"/>
              <a:t>Míra kontroly v závislosti na motivaci</a:t>
            </a:r>
          </a:p>
          <a:p>
            <a:pPr marL="45720" indent="0">
              <a:buNone/>
            </a:pPr>
            <a:endParaRPr lang="cs-CZ" dirty="0"/>
          </a:p>
        </p:txBody>
      </p:sp>
      <p:pic>
        <p:nvPicPr>
          <p:cNvPr id="4" name="Obrázek 3">
            <a:extLst>
              <a:ext uri="{FF2B5EF4-FFF2-40B4-BE49-F238E27FC236}">
                <a16:creationId xmlns:a16="http://schemas.microsoft.com/office/drawing/2014/main" id="{65C27B72-BDEF-F540-9D90-258664B65C85}"/>
              </a:ext>
            </a:extLst>
          </p:cNvPr>
          <p:cNvPicPr>
            <a:picLocks noChangeAspect="1"/>
          </p:cNvPicPr>
          <p:nvPr/>
        </p:nvPicPr>
        <p:blipFill>
          <a:blip r:embed="rId2"/>
          <a:stretch>
            <a:fillRect/>
          </a:stretch>
        </p:blipFill>
        <p:spPr>
          <a:xfrm>
            <a:off x="5092640" y="3602228"/>
            <a:ext cx="5602029" cy="2115820"/>
          </a:xfrm>
          <a:prstGeom prst="rect">
            <a:avLst/>
          </a:prstGeom>
        </p:spPr>
      </p:pic>
    </p:spTree>
    <p:extLst>
      <p:ext uri="{BB962C8B-B14F-4D97-AF65-F5344CB8AC3E}">
        <p14:creationId xmlns:p14="http://schemas.microsoft.com/office/powerpoint/2010/main" val="3523304414"/>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Kontrola vs. podpora</a:t>
            </a:r>
          </a:p>
        </p:txBody>
      </p:sp>
      <p:sp>
        <p:nvSpPr>
          <p:cNvPr id="3" name="Zástupný symbol pro obsah 2"/>
          <p:cNvSpPr>
            <a:spLocks noGrp="1"/>
          </p:cNvSpPr>
          <p:nvPr>
            <p:ph idx="1"/>
          </p:nvPr>
        </p:nvSpPr>
        <p:spPr/>
        <p:txBody>
          <a:bodyPr>
            <a:normAutofit/>
          </a:bodyPr>
          <a:lstStyle/>
          <a:p>
            <a:r>
              <a:rPr lang="cs-CZ" b="1" dirty="0"/>
              <a:t>Pomoc není zboží – Gert van Der </a:t>
            </a:r>
            <a:r>
              <a:rPr lang="cs-CZ" b="1" dirty="0" err="1"/>
              <a:t>Laan</a:t>
            </a:r>
            <a:endParaRPr lang="cs-CZ" dirty="0"/>
          </a:p>
          <a:p>
            <a:pPr lvl="0"/>
            <a:r>
              <a:rPr lang="cs-CZ" dirty="0"/>
              <a:t>Vnější tlaky na efektivitu (stát, manažerismus) vs. strach ze zneužití moci vůči klientovi (občanská hnutí).</a:t>
            </a:r>
          </a:p>
          <a:p>
            <a:pPr lvl="0"/>
            <a:r>
              <a:rPr lang="cs-CZ" dirty="0"/>
              <a:t>Emancipace klientů je možná pouze v rámci společnosti, proto nelze rezignovat na ukázňování.</a:t>
            </a:r>
          </a:p>
          <a:p>
            <a:pPr lvl="0"/>
            <a:r>
              <a:rPr lang="cs-CZ" dirty="0"/>
              <a:t>Pomoc a kontrola jsou nedílnou součásti sociální práce.</a:t>
            </a:r>
          </a:p>
          <a:p>
            <a:r>
              <a:rPr lang="cs-CZ" dirty="0"/>
              <a:t>Cílem sociální práce je rozvoj klienta v jeho vnitřním světě, aby potřeboval jen nutno pomoc. Emancipace klienta je možná jen v rámci společnosti, která má na svém pozadí modely a systémy ukázňování.</a:t>
            </a:r>
          </a:p>
          <a:p>
            <a:endParaRPr lang="cs-CZ" dirty="0"/>
          </a:p>
          <a:p>
            <a:endParaRPr lang="cs-CZ" dirty="0"/>
          </a:p>
        </p:txBody>
      </p:sp>
    </p:spTree>
    <p:extLst>
      <p:ext uri="{BB962C8B-B14F-4D97-AF65-F5344CB8AC3E}">
        <p14:creationId xmlns:p14="http://schemas.microsoft.com/office/powerpoint/2010/main" val="2093122572"/>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16FE13-F75F-E947-8EEE-2CA8F71ED308}"/>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dirty="0" err="1">
                <a:solidFill>
                  <a:srgbClr val="FF0000"/>
                </a:solidFill>
                <a:latin typeface="+mj-lt"/>
                <a:ea typeface="+mj-ea"/>
                <a:cs typeface="+mj-cs"/>
              </a:rPr>
              <a:t>Algoritmus</a:t>
            </a:r>
            <a:r>
              <a:rPr lang="en-US" sz="3200" kern="1200" dirty="0">
                <a:solidFill>
                  <a:srgbClr val="FF0000"/>
                </a:solidFill>
                <a:latin typeface="+mj-lt"/>
                <a:ea typeface="+mj-ea"/>
                <a:cs typeface="+mj-cs"/>
              </a:rPr>
              <a:t> </a:t>
            </a:r>
            <a:r>
              <a:rPr lang="en-US" sz="3200" kern="1200" dirty="0" err="1">
                <a:solidFill>
                  <a:srgbClr val="FF0000"/>
                </a:solidFill>
                <a:latin typeface="+mj-lt"/>
                <a:ea typeface="+mj-ea"/>
                <a:cs typeface="+mj-cs"/>
              </a:rPr>
              <a:t>Peclové</a:t>
            </a:r>
            <a:endParaRPr lang="en-US" sz="3200" kern="1200" dirty="0">
              <a:solidFill>
                <a:srgbClr val="FF0000"/>
              </a:solidFill>
              <a:latin typeface="+mj-lt"/>
              <a:ea typeface="+mj-ea"/>
              <a:cs typeface="+mj-cs"/>
            </a:endParaRPr>
          </a:p>
        </p:txBody>
      </p:sp>
      <p:pic>
        <p:nvPicPr>
          <p:cNvPr id="4" name="Zástupný obsah 3">
            <a:extLst>
              <a:ext uri="{FF2B5EF4-FFF2-40B4-BE49-F238E27FC236}">
                <a16:creationId xmlns:a16="http://schemas.microsoft.com/office/drawing/2014/main" id="{1986CF35-F3D1-6C40-8E71-FBE1A0FE732F}"/>
              </a:ext>
            </a:extLst>
          </p:cNvPr>
          <p:cNvPicPr>
            <a:picLocks noGrp="1" noChangeAspect="1"/>
          </p:cNvPicPr>
          <p:nvPr>
            <p:ph idx="1"/>
          </p:nvPr>
        </p:nvPicPr>
        <p:blipFill>
          <a:blip r:embed="rId2"/>
          <a:stretch>
            <a:fillRect/>
          </a:stretch>
        </p:blipFill>
        <p:spPr>
          <a:xfrm>
            <a:off x="4207933" y="655793"/>
            <a:ext cx="7347537" cy="5547390"/>
          </a:xfrm>
          <a:prstGeom prst="rect">
            <a:avLst/>
          </a:prstGeom>
        </p:spPr>
      </p:pic>
    </p:spTree>
    <p:extLst>
      <p:ext uri="{BB962C8B-B14F-4D97-AF65-F5344CB8AC3E}">
        <p14:creationId xmlns:p14="http://schemas.microsoft.com/office/powerpoint/2010/main" val="31280649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2D335A4-A7DA-B549-88E9-7CA4BB0A8472}"/>
              </a:ext>
            </a:extLst>
          </p:cNvPr>
          <p:cNvSpPr>
            <a:spLocks noGrp="1"/>
          </p:cNvSpPr>
          <p:nvPr>
            <p:ph type="title"/>
          </p:nvPr>
        </p:nvSpPr>
        <p:spPr>
          <a:xfrm>
            <a:off x="838200" y="459863"/>
            <a:ext cx="10515600" cy="1004594"/>
          </a:xfrm>
        </p:spPr>
        <p:txBody>
          <a:bodyPr>
            <a:normAutofit/>
          </a:bodyPr>
          <a:lstStyle/>
          <a:p>
            <a:pPr algn="ctr"/>
            <a:r>
              <a:rPr lang="cs-CZ" sz="3100">
                <a:solidFill>
                  <a:srgbClr val="FFFFFF"/>
                </a:solidFill>
              </a:rPr>
              <a:t>Podpora – kontrola, </a:t>
            </a:r>
            <a:br>
              <a:rPr lang="cs-CZ" sz="3100">
                <a:solidFill>
                  <a:srgbClr val="FFFFFF"/>
                </a:solidFill>
              </a:rPr>
            </a:br>
            <a:r>
              <a:rPr lang="cs-CZ" sz="3100">
                <a:solidFill>
                  <a:srgbClr val="FFFFFF"/>
                </a:solidFill>
              </a:rPr>
              <a:t>touha po moci nebo pomoci?</a:t>
            </a:r>
          </a:p>
        </p:txBody>
      </p:sp>
      <p:graphicFrame>
        <p:nvGraphicFramePr>
          <p:cNvPr id="5" name="Tabulka 5">
            <a:extLst>
              <a:ext uri="{FF2B5EF4-FFF2-40B4-BE49-F238E27FC236}">
                <a16:creationId xmlns:a16="http://schemas.microsoft.com/office/drawing/2014/main" id="{F098A767-A22B-BC47-9E7E-F2ECC7A2F101}"/>
              </a:ext>
            </a:extLst>
          </p:cNvPr>
          <p:cNvGraphicFramePr>
            <a:graphicFrameLocks noGrp="1"/>
          </p:cNvGraphicFramePr>
          <p:nvPr>
            <p:ph idx="1"/>
          </p:nvPr>
        </p:nvGraphicFramePr>
        <p:xfrm>
          <a:off x="2130848" y="2132540"/>
          <a:ext cx="7930304" cy="3688080"/>
        </p:xfrm>
        <a:graphic>
          <a:graphicData uri="http://schemas.openxmlformats.org/drawingml/2006/table">
            <a:tbl>
              <a:tblPr firstRow="1" bandRow="1">
                <a:tableStyleId>{5C22544A-7EE6-4342-B048-85BDC9FD1C3A}</a:tableStyleId>
              </a:tblPr>
              <a:tblGrid>
                <a:gridCol w="3348144">
                  <a:extLst>
                    <a:ext uri="{9D8B030D-6E8A-4147-A177-3AD203B41FA5}">
                      <a16:colId xmlns:a16="http://schemas.microsoft.com/office/drawing/2014/main" val="3665814794"/>
                    </a:ext>
                  </a:extLst>
                </a:gridCol>
                <a:gridCol w="4582160">
                  <a:extLst>
                    <a:ext uri="{9D8B030D-6E8A-4147-A177-3AD203B41FA5}">
                      <a16:colId xmlns:a16="http://schemas.microsoft.com/office/drawing/2014/main" val="666574635"/>
                    </a:ext>
                  </a:extLst>
                </a:gridCol>
              </a:tblGrid>
              <a:tr h="737616">
                <a:tc>
                  <a:txBody>
                    <a:bodyPr/>
                    <a:lstStyle/>
                    <a:p>
                      <a:r>
                        <a:rPr lang="cs-CZ" sz="3300"/>
                        <a:t>Kontrola </a:t>
                      </a:r>
                    </a:p>
                  </a:txBody>
                  <a:tcPr marL="167640" marR="167640" marT="83820" marB="83820"/>
                </a:tc>
                <a:tc>
                  <a:txBody>
                    <a:bodyPr/>
                    <a:lstStyle/>
                    <a:p>
                      <a:r>
                        <a:rPr lang="cs-CZ" sz="3300" dirty="0"/>
                        <a:t>Podpora</a:t>
                      </a:r>
                    </a:p>
                  </a:txBody>
                  <a:tcPr marL="167640" marR="167640" marT="83820" marB="83820"/>
                </a:tc>
                <a:extLst>
                  <a:ext uri="{0D108BD9-81ED-4DB2-BD59-A6C34878D82A}">
                    <a16:rowId xmlns:a16="http://schemas.microsoft.com/office/drawing/2014/main" val="933410664"/>
                  </a:ext>
                </a:extLst>
              </a:tr>
              <a:tr h="737616">
                <a:tc>
                  <a:txBody>
                    <a:bodyPr/>
                    <a:lstStyle/>
                    <a:p>
                      <a:r>
                        <a:rPr lang="cs-CZ" sz="3300"/>
                        <a:t>Opatrování</a:t>
                      </a:r>
                    </a:p>
                  </a:txBody>
                  <a:tcPr marL="167640" marR="167640" marT="83820" marB="83820"/>
                </a:tc>
                <a:tc>
                  <a:txBody>
                    <a:bodyPr/>
                    <a:lstStyle/>
                    <a:p>
                      <a:r>
                        <a:rPr lang="cs-CZ" sz="3300"/>
                        <a:t>Doprovázení</a:t>
                      </a:r>
                    </a:p>
                  </a:txBody>
                  <a:tcPr marL="167640" marR="167640" marT="83820" marB="83820"/>
                </a:tc>
                <a:extLst>
                  <a:ext uri="{0D108BD9-81ED-4DB2-BD59-A6C34878D82A}">
                    <a16:rowId xmlns:a16="http://schemas.microsoft.com/office/drawing/2014/main" val="1777083044"/>
                  </a:ext>
                </a:extLst>
              </a:tr>
              <a:tr h="737616">
                <a:tc>
                  <a:txBody>
                    <a:bodyPr/>
                    <a:lstStyle/>
                    <a:p>
                      <a:r>
                        <a:rPr lang="cs-CZ" sz="3300"/>
                        <a:t>Dozor </a:t>
                      </a:r>
                    </a:p>
                  </a:txBody>
                  <a:tcPr marL="167640" marR="167640" marT="83820" marB="83820"/>
                </a:tc>
                <a:tc>
                  <a:txBody>
                    <a:bodyPr/>
                    <a:lstStyle/>
                    <a:p>
                      <a:r>
                        <a:rPr lang="cs-CZ" sz="3300"/>
                        <a:t>Vzdělávání</a:t>
                      </a:r>
                    </a:p>
                  </a:txBody>
                  <a:tcPr marL="167640" marR="167640" marT="83820" marB="83820"/>
                </a:tc>
                <a:extLst>
                  <a:ext uri="{0D108BD9-81ED-4DB2-BD59-A6C34878D82A}">
                    <a16:rowId xmlns:a16="http://schemas.microsoft.com/office/drawing/2014/main" val="138946371"/>
                  </a:ext>
                </a:extLst>
              </a:tr>
              <a:tr h="737616">
                <a:tc>
                  <a:txBody>
                    <a:bodyPr/>
                    <a:lstStyle/>
                    <a:p>
                      <a:r>
                        <a:rPr lang="cs-CZ" sz="3300"/>
                        <a:t>Přesvědčování</a:t>
                      </a:r>
                    </a:p>
                  </a:txBody>
                  <a:tcPr marL="167640" marR="167640" marT="83820" marB="83820"/>
                </a:tc>
                <a:tc>
                  <a:txBody>
                    <a:bodyPr/>
                    <a:lstStyle/>
                    <a:p>
                      <a:r>
                        <a:rPr lang="cs-CZ" sz="3300"/>
                        <a:t>Poradenství</a:t>
                      </a:r>
                    </a:p>
                  </a:txBody>
                  <a:tcPr marL="167640" marR="167640" marT="83820" marB="83820"/>
                </a:tc>
                <a:extLst>
                  <a:ext uri="{0D108BD9-81ED-4DB2-BD59-A6C34878D82A}">
                    <a16:rowId xmlns:a16="http://schemas.microsoft.com/office/drawing/2014/main" val="408005619"/>
                  </a:ext>
                </a:extLst>
              </a:tr>
              <a:tr h="737616">
                <a:tc>
                  <a:txBody>
                    <a:bodyPr/>
                    <a:lstStyle/>
                    <a:p>
                      <a:r>
                        <a:rPr lang="cs-CZ" sz="3300"/>
                        <a:t>Vyjasňování</a:t>
                      </a:r>
                    </a:p>
                  </a:txBody>
                  <a:tcPr marL="167640" marR="167640" marT="83820" marB="83820"/>
                </a:tc>
                <a:tc>
                  <a:txBody>
                    <a:bodyPr/>
                    <a:lstStyle/>
                    <a:p>
                      <a:r>
                        <a:rPr lang="cs-CZ" sz="3300" dirty="0"/>
                        <a:t>Terapeutické postupy</a:t>
                      </a:r>
                    </a:p>
                  </a:txBody>
                  <a:tcPr marL="167640" marR="167640" marT="83820" marB="83820"/>
                </a:tc>
                <a:extLst>
                  <a:ext uri="{0D108BD9-81ED-4DB2-BD59-A6C34878D82A}">
                    <a16:rowId xmlns:a16="http://schemas.microsoft.com/office/drawing/2014/main" val="1016564917"/>
                  </a:ext>
                </a:extLst>
              </a:tr>
            </a:tbl>
          </a:graphicData>
        </a:graphic>
      </p:graphicFrame>
    </p:spTree>
    <p:extLst>
      <p:ext uri="{BB962C8B-B14F-4D97-AF65-F5344CB8AC3E}">
        <p14:creationId xmlns:p14="http://schemas.microsoft.com/office/powerpoint/2010/main" val="4303436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C5B32D18-5232-D522-3DBA-D9308E873E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2166510" y="918546"/>
            <a:ext cx="5338014" cy="4979334"/>
          </a:xfrm>
          <a:prstGeom prst="rect">
            <a:avLst/>
          </a:prstGeom>
          <a:noFill/>
        </p:spPr>
      </p:pic>
    </p:spTree>
    <p:extLst>
      <p:ext uri="{BB962C8B-B14F-4D97-AF65-F5344CB8AC3E}">
        <p14:creationId xmlns:p14="http://schemas.microsoft.com/office/powerpoint/2010/main" val="32375690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DE5604-EC63-6A4B-ABD1-2B8D287C77D0}"/>
              </a:ext>
            </a:extLst>
          </p:cNvPr>
          <p:cNvSpPr>
            <a:spLocks noGrp="1"/>
          </p:cNvSpPr>
          <p:nvPr>
            <p:ph type="title"/>
          </p:nvPr>
        </p:nvSpPr>
        <p:spPr/>
        <p:txBody>
          <a:bodyPr/>
          <a:lstStyle/>
          <a:p>
            <a:r>
              <a:rPr lang="cs-CZ" dirty="0"/>
              <a:t>Kvalita vs. Kvantita </a:t>
            </a:r>
          </a:p>
        </p:txBody>
      </p:sp>
      <p:sp>
        <p:nvSpPr>
          <p:cNvPr id="3" name="Zástupný obsah 2">
            <a:extLst>
              <a:ext uri="{FF2B5EF4-FFF2-40B4-BE49-F238E27FC236}">
                <a16:creationId xmlns:a16="http://schemas.microsoft.com/office/drawing/2014/main" id="{5A21BDF3-127C-044D-A3BC-C9292CD6A5EA}"/>
              </a:ext>
            </a:extLst>
          </p:cNvPr>
          <p:cNvSpPr>
            <a:spLocks noGrp="1"/>
          </p:cNvSpPr>
          <p:nvPr>
            <p:ph idx="1"/>
          </p:nvPr>
        </p:nvSpPr>
        <p:spPr/>
        <p:txBody>
          <a:bodyPr>
            <a:normAutofit/>
          </a:bodyPr>
          <a:lstStyle/>
          <a:p>
            <a:r>
              <a:rPr lang="cs-CZ" dirty="0"/>
              <a:t>Kvalita života – sociální kontakty, příčinná léčba, pojetí smyslu života, osobního naplnění, osobnostní rozvoj</a:t>
            </a:r>
          </a:p>
          <a:p>
            <a:r>
              <a:rPr lang="cs-CZ" dirty="0"/>
              <a:t>Kvantita života – mobilita, množství prožitků, symptomatická léčba, úspěšnost</a:t>
            </a:r>
          </a:p>
          <a:p>
            <a:endParaRPr lang="cs-CZ" dirty="0"/>
          </a:p>
          <a:p>
            <a:endParaRPr lang="cs-CZ" dirty="0"/>
          </a:p>
          <a:p>
            <a:r>
              <a:rPr lang="cs-CZ" dirty="0"/>
              <a:t>Kvalita sociálních služeb – co evaluuji? Spokojenost (může být dána možností neměnit se), rozvoj člověka, množství výkonů – vždy může být spokojený odběratel služby</a:t>
            </a:r>
          </a:p>
          <a:p>
            <a:r>
              <a:rPr lang="cs-CZ" dirty="0"/>
              <a:t>Kvantita služeb a množství klientů – ztrácíme individualitu, není čas vést k osamostatnění</a:t>
            </a:r>
          </a:p>
        </p:txBody>
      </p:sp>
    </p:spTree>
    <p:extLst>
      <p:ext uri="{BB962C8B-B14F-4D97-AF65-F5344CB8AC3E}">
        <p14:creationId xmlns:p14="http://schemas.microsoft.com/office/powerpoint/2010/main" val="21506057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59DC74-3F4E-5F4C-3BF9-580FC5CA46E4}"/>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570D31E8-9AA9-06F1-D978-0EEAC9BF6698}"/>
              </a:ext>
            </a:extLst>
          </p:cNvPr>
          <p:cNvSpPr>
            <a:spLocks noGrp="1"/>
          </p:cNvSpPr>
          <p:nvPr>
            <p:ph idx="1"/>
          </p:nvPr>
        </p:nvSpPr>
        <p:spPr/>
        <p:txBody>
          <a:bodyPr/>
          <a:lstStyle/>
          <a:p>
            <a:r>
              <a:rPr lang="cs-CZ" dirty="0"/>
              <a:t>Kazuistika:</a:t>
            </a:r>
          </a:p>
          <a:p>
            <a:r>
              <a:rPr lang="cs-CZ" dirty="0"/>
              <a:t>Senior, 85 let v domově pro seniory, mobilní, stýká se s rodinou, aktivit se účastní - ne příliš nadšeně, požádal o eutanazii </a:t>
            </a:r>
          </a:p>
          <a:p>
            <a:endParaRPr lang="cs-CZ" dirty="0"/>
          </a:p>
          <a:p>
            <a:r>
              <a:rPr lang="cs-CZ" dirty="0"/>
              <a:t>Kazuistika II:</a:t>
            </a:r>
          </a:p>
          <a:p>
            <a:r>
              <a:rPr lang="cs-CZ" dirty="0"/>
              <a:t>Rodina, bydlí 50 km od svého otce, ten ztrácí soběstačnost (82let). Přichází za sociálním pracovníkem, aby přemluvil otce ke stěhování do DPS – ve městě, kde bydlí rodina. Pohled kvality a kvantity života, co vás napadá.</a:t>
            </a:r>
          </a:p>
        </p:txBody>
      </p:sp>
    </p:spTree>
    <p:extLst>
      <p:ext uri="{BB962C8B-B14F-4D97-AF65-F5344CB8AC3E}">
        <p14:creationId xmlns:p14="http://schemas.microsoft.com/office/powerpoint/2010/main" val="18456069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883F7A-1F7C-554E-927A-F287CDC878F7}"/>
              </a:ext>
            </a:extLst>
          </p:cNvPr>
          <p:cNvSpPr>
            <a:spLocks noGrp="1"/>
          </p:cNvSpPr>
          <p:nvPr>
            <p:ph type="title"/>
          </p:nvPr>
        </p:nvSpPr>
        <p:spPr/>
        <p:txBody>
          <a:bodyPr/>
          <a:lstStyle/>
          <a:p>
            <a:r>
              <a:rPr lang="cs-CZ" dirty="0"/>
              <a:t>Množství klientů a kvalita služby</a:t>
            </a:r>
          </a:p>
        </p:txBody>
      </p:sp>
      <p:sp>
        <p:nvSpPr>
          <p:cNvPr id="3" name="Zástupný obsah 2">
            <a:extLst>
              <a:ext uri="{FF2B5EF4-FFF2-40B4-BE49-F238E27FC236}">
                <a16:creationId xmlns:a16="http://schemas.microsoft.com/office/drawing/2014/main" id="{A5D38186-F5BE-E240-A517-EAC951924A25}"/>
              </a:ext>
            </a:extLst>
          </p:cNvPr>
          <p:cNvSpPr>
            <a:spLocks noGrp="1"/>
          </p:cNvSpPr>
          <p:nvPr>
            <p:ph idx="1"/>
          </p:nvPr>
        </p:nvSpPr>
        <p:spPr/>
        <p:txBody>
          <a:bodyPr/>
          <a:lstStyle/>
          <a:p>
            <a:r>
              <a:rPr lang="cs-CZ" dirty="0"/>
              <a:t>Množství klientů – manažerismus v sociální práci, </a:t>
            </a:r>
            <a:r>
              <a:rPr lang="cs-CZ" dirty="0" err="1"/>
              <a:t>cost</a:t>
            </a:r>
            <a:r>
              <a:rPr lang="cs-CZ" dirty="0"/>
              <a:t> benefit ratio,</a:t>
            </a:r>
          </a:p>
          <a:p>
            <a:endParaRPr lang="cs-CZ" dirty="0"/>
          </a:p>
          <a:p>
            <a:r>
              <a:rPr lang="cs-CZ" dirty="0"/>
              <a:t>Kvalita služby – prodražuje službu, </a:t>
            </a:r>
            <a:r>
              <a:rPr lang="cs-CZ" dirty="0" err="1"/>
              <a:t>empowerment</a:t>
            </a:r>
            <a:r>
              <a:rPr lang="cs-CZ" dirty="0"/>
              <a:t> – osamostatňuje, práce s vyloučenou lokalitou – aby zůstali závislými na pomoci?</a:t>
            </a:r>
          </a:p>
          <a:p>
            <a:endParaRPr lang="cs-CZ" dirty="0"/>
          </a:p>
          <a:p>
            <a:r>
              <a:rPr lang="cs-CZ" dirty="0"/>
              <a:t>Jednolitost osobního postoje a postoje organizace – strategické cíle, poslání</a:t>
            </a:r>
          </a:p>
          <a:p>
            <a:endParaRPr lang="cs-CZ" dirty="0"/>
          </a:p>
          <a:p>
            <a:r>
              <a:rPr lang="cs-CZ" dirty="0"/>
              <a:t>Kvalita a kvantita života klienta</a:t>
            </a:r>
          </a:p>
        </p:txBody>
      </p:sp>
    </p:spTree>
    <p:extLst>
      <p:ext uri="{BB962C8B-B14F-4D97-AF65-F5344CB8AC3E}">
        <p14:creationId xmlns:p14="http://schemas.microsoft.com/office/powerpoint/2010/main" val="396944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a:t>Sociální pracovník – kdo to je?</a:t>
            </a:r>
            <a:endParaRPr lang="cs-CZ" dirty="0"/>
          </a:p>
        </p:txBody>
      </p:sp>
      <p:sp>
        <p:nvSpPr>
          <p:cNvPr id="3" name="Zástupný symbol pro obsah 2"/>
          <p:cNvSpPr>
            <a:spLocks noGrp="1"/>
          </p:cNvSpPr>
          <p:nvPr>
            <p:ph idx="1"/>
          </p:nvPr>
        </p:nvSpPr>
        <p:spPr/>
        <p:txBody>
          <a:bodyPr>
            <a:normAutofit/>
          </a:bodyPr>
          <a:lstStyle/>
          <a:p>
            <a:endParaRPr lang="pl-PL" dirty="0"/>
          </a:p>
          <a:p>
            <a:pPr marL="0" indent="0">
              <a:buNone/>
            </a:pPr>
            <a:r>
              <a:rPr lang="cs-CZ" dirty="0"/>
              <a:t>SP pracuje s:</a:t>
            </a:r>
          </a:p>
          <a:p>
            <a:r>
              <a:rPr lang="pl-PL" dirty="0"/>
              <a:t>s klienty, případně s jejich rodinami</a:t>
            </a:r>
          </a:p>
          <a:p>
            <a:r>
              <a:rPr lang="pl-PL" dirty="0"/>
              <a:t>s přirozenými skupinami – např. skupiny mládeže na </a:t>
            </a:r>
            <a:r>
              <a:rPr lang="cs-CZ" dirty="0"/>
              <a:t>městském sídlišti</a:t>
            </a:r>
          </a:p>
          <a:p>
            <a:r>
              <a:rPr lang="cs-CZ" dirty="0"/>
              <a:t>s uměle vytvořenými skupinami – např. školní třídy, lidi v ústavech či ve vězení aj.</a:t>
            </a:r>
          </a:p>
          <a:p>
            <a:r>
              <a:rPr lang="cs-CZ" dirty="0"/>
              <a:t>s organizacemi, buď řídí činnost organizací poskytující sociální služby, nebo poskytuje supervizi</a:t>
            </a:r>
          </a:p>
          <a:p>
            <a:r>
              <a:rPr lang="pl-PL" dirty="0"/>
              <a:t>s místními komunitami, tj. s lidmi žijícími na jednom </a:t>
            </a:r>
            <a:r>
              <a:rPr lang="cs-CZ" dirty="0"/>
              <a:t>místě</a:t>
            </a:r>
          </a:p>
          <a:p>
            <a:pPr marL="0" indent="0">
              <a:buNone/>
            </a:pPr>
            <a:endParaRPr lang="cs-CZ" dirty="0"/>
          </a:p>
        </p:txBody>
      </p:sp>
    </p:spTree>
    <p:extLst>
      <p:ext uri="{BB962C8B-B14F-4D97-AF65-F5344CB8AC3E}">
        <p14:creationId xmlns:p14="http://schemas.microsoft.com/office/powerpoint/2010/main" val="19286288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E72E083-BC5A-253F-9F66-CA343E978123}"/>
              </a:ext>
            </a:extLst>
          </p:cNvPr>
          <p:cNvSpPr>
            <a:spLocks noGrp="1"/>
          </p:cNvSpPr>
          <p:nvPr>
            <p:ph type="title"/>
          </p:nvPr>
        </p:nvSpPr>
        <p:spPr/>
        <p:txBody>
          <a:bodyPr/>
          <a:lstStyle/>
          <a:p>
            <a:r>
              <a:rPr lang="cs-CZ" dirty="0"/>
              <a:t>Profesionalizace vs. </a:t>
            </a:r>
            <a:r>
              <a:rPr lang="cs-CZ" dirty="0" err="1"/>
              <a:t>deprofesionalizace</a:t>
            </a:r>
            <a:endParaRPr lang="cs-CZ" dirty="0"/>
          </a:p>
        </p:txBody>
      </p:sp>
      <p:sp>
        <p:nvSpPr>
          <p:cNvPr id="3" name="Zástupný obsah 2">
            <a:extLst>
              <a:ext uri="{FF2B5EF4-FFF2-40B4-BE49-F238E27FC236}">
                <a16:creationId xmlns:a16="http://schemas.microsoft.com/office/drawing/2014/main" id="{8496A30D-2AB7-92AC-7FDF-DE8B9299EB4B}"/>
              </a:ext>
            </a:extLst>
          </p:cNvPr>
          <p:cNvSpPr>
            <a:spLocks noGrp="1"/>
          </p:cNvSpPr>
          <p:nvPr>
            <p:ph idx="1"/>
          </p:nvPr>
        </p:nvSpPr>
        <p:spPr/>
        <p:txBody>
          <a:bodyPr/>
          <a:lstStyle/>
          <a:p>
            <a:r>
              <a:rPr lang="cs-CZ" dirty="0"/>
              <a:t>Profesionální soc. práce – je vykonávána jen odborníky, splňuji vzdělávací normy</a:t>
            </a:r>
          </a:p>
          <a:p>
            <a:r>
              <a:rPr lang="cs-CZ" dirty="0" err="1"/>
              <a:t>Deprofesionalizace</a:t>
            </a:r>
            <a:r>
              <a:rPr lang="cs-CZ" dirty="0"/>
              <a:t> – sociální práce je dobrovolnická činnost, sousedská výpomoc, </a:t>
            </a:r>
            <a:r>
              <a:rPr lang="cs-CZ"/>
              <a:t>rodinná soudržnost </a:t>
            </a:r>
            <a:endParaRPr lang="cs-CZ" dirty="0"/>
          </a:p>
        </p:txBody>
      </p:sp>
    </p:spTree>
    <p:extLst>
      <p:ext uri="{BB962C8B-B14F-4D97-AF65-F5344CB8AC3E}">
        <p14:creationId xmlns:p14="http://schemas.microsoft.com/office/powerpoint/2010/main" val="23206796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A5FEC3-C88C-9943-8206-D52983D0AA0D}"/>
              </a:ext>
            </a:extLst>
          </p:cNvPr>
          <p:cNvSpPr>
            <a:spLocks noGrp="1"/>
          </p:cNvSpPr>
          <p:nvPr>
            <p:ph type="title"/>
          </p:nvPr>
        </p:nvSpPr>
        <p:spPr>
          <a:xfrm>
            <a:off x="686834" y="1153572"/>
            <a:ext cx="3200400" cy="4461163"/>
          </a:xfrm>
        </p:spPr>
        <p:txBody>
          <a:bodyPr>
            <a:normAutofit/>
          </a:bodyPr>
          <a:lstStyle/>
          <a:p>
            <a:r>
              <a:rPr lang="cs-CZ" sz="4100">
                <a:solidFill>
                  <a:srgbClr val="FFFFFF"/>
                </a:solidFill>
              </a:rPr>
              <a:t>Formalizace - deformalizace</a:t>
            </a:r>
          </a:p>
        </p:txBody>
      </p:sp>
      <p:sp>
        <p:nvSpPr>
          <p:cNvPr id="3" name="Zástupný obsah 2">
            <a:extLst>
              <a:ext uri="{FF2B5EF4-FFF2-40B4-BE49-F238E27FC236}">
                <a16:creationId xmlns:a16="http://schemas.microsoft.com/office/drawing/2014/main" id="{B04E77A6-0F45-5848-ACC3-4623A2FA64C7}"/>
              </a:ext>
            </a:extLst>
          </p:cNvPr>
          <p:cNvSpPr>
            <a:spLocks noGrp="1"/>
          </p:cNvSpPr>
          <p:nvPr>
            <p:ph idx="1"/>
          </p:nvPr>
        </p:nvSpPr>
        <p:spPr>
          <a:xfrm>
            <a:off x="4447308" y="591344"/>
            <a:ext cx="6906491" cy="5585619"/>
          </a:xfrm>
        </p:spPr>
        <p:txBody>
          <a:bodyPr anchor="ctr">
            <a:normAutofit lnSpcReduction="10000"/>
          </a:bodyPr>
          <a:lstStyle/>
          <a:p>
            <a:r>
              <a:rPr lang="cs-CZ" sz="2200"/>
              <a:t>Formalizace – maximální kontrola státem, institucionální služby</a:t>
            </a:r>
          </a:p>
          <a:p>
            <a:endParaRPr lang="cs-CZ" sz="2200"/>
          </a:p>
          <a:p>
            <a:r>
              <a:rPr lang="cs-CZ" sz="2200" err="1"/>
              <a:t>Deformalizace</a:t>
            </a:r>
            <a:r>
              <a:rPr lang="cs-CZ" sz="2200"/>
              <a:t> – rozvoj dobrovolnické činnosti, nestátní neziskové organizace</a:t>
            </a:r>
          </a:p>
          <a:p>
            <a:endParaRPr lang="cs-CZ" sz="2200"/>
          </a:p>
          <a:p>
            <a:r>
              <a:rPr lang="cs-CZ" sz="2200"/>
              <a:t>Domovy pro seniory a zdravotnická zařízení:</a:t>
            </a:r>
          </a:p>
          <a:p>
            <a:r>
              <a:rPr lang="cs-CZ" sz="2200"/>
              <a:t>Příspěvkové organizace státu a územně samosprávných celků – vyšší platy, nižší platby, pomalé změny a reakce na prostředí</a:t>
            </a:r>
          </a:p>
          <a:p>
            <a:r>
              <a:rPr lang="cs-CZ" sz="2200"/>
              <a:t>Neziskové organizace – nižší platy, větší svoboda, nelézání netradičních cest (Olomouc), pružnější reakce na prostředí a jeho změny</a:t>
            </a:r>
          </a:p>
          <a:p>
            <a:r>
              <a:rPr lang="cs-CZ" sz="2200"/>
              <a:t>Obchodní společnosti – nekontrolovatelná živelnost</a:t>
            </a:r>
          </a:p>
        </p:txBody>
      </p:sp>
    </p:spTree>
    <p:extLst>
      <p:ext uri="{BB962C8B-B14F-4D97-AF65-F5344CB8AC3E}">
        <p14:creationId xmlns:p14="http://schemas.microsoft.com/office/powerpoint/2010/main" val="35125606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42D9DA-71DE-D24E-868F-50651D8F84F8}"/>
              </a:ext>
            </a:extLst>
          </p:cNvPr>
          <p:cNvSpPr>
            <a:spLocks noGrp="1"/>
          </p:cNvSpPr>
          <p:nvPr>
            <p:ph type="title"/>
          </p:nvPr>
        </p:nvSpPr>
        <p:spPr>
          <a:xfrm>
            <a:off x="838200" y="459863"/>
            <a:ext cx="10515600" cy="1004594"/>
          </a:xfrm>
        </p:spPr>
        <p:txBody>
          <a:bodyPr>
            <a:normAutofit fontScale="90000"/>
          </a:bodyPr>
          <a:lstStyle/>
          <a:p>
            <a:pPr algn="ctr"/>
            <a:r>
              <a:rPr lang="cs-CZ">
                <a:solidFill>
                  <a:srgbClr val="FFFFFF"/>
                </a:solidFill>
              </a:rPr>
              <a:t>Profesionalizace - deprofesionalizace</a:t>
            </a:r>
          </a:p>
        </p:txBody>
      </p:sp>
      <p:graphicFrame>
        <p:nvGraphicFramePr>
          <p:cNvPr id="5" name="Zástupný obsah 2">
            <a:extLst>
              <a:ext uri="{FF2B5EF4-FFF2-40B4-BE49-F238E27FC236}">
                <a16:creationId xmlns:a16="http://schemas.microsoft.com/office/drawing/2014/main" id="{150ACF4D-BD86-41AE-9943-77EFBEDA849F}"/>
              </a:ext>
            </a:extLst>
          </p:cNvPr>
          <p:cNvGraphicFramePr>
            <a:graphicFrameLocks noGrp="1"/>
          </p:cNvGraphicFramePr>
          <p:nvPr>
            <p:ph idx="1"/>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968095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6C6C9B-2A45-A147-B5FA-3740FDCCB20F}"/>
              </a:ext>
            </a:extLst>
          </p:cNvPr>
          <p:cNvSpPr>
            <a:spLocks noGrp="1"/>
          </p:cNvSpPr>
          <p:nvPr>
            <p:ph type="title"/>
          </p:nvPr>
        </p:nvSpPr>
        <p:spPr>
          <a:xfrm>
            <a:off x="838200" y="459863"/>
            <a:ext cx="10515600" cy="1004594"/>
          </a:xfrm>
        </p:spPr>
        <p:txBody>
          <a:bodyPr>
            <a:normAutofit/>
          </a:bodyPr>
          <a:lstStyle/>
          <a:p>
            <a:pPr algn="ctr"/>
            <a:r>
              <a:rPr lang="cs-CZ">
                <a:solidFill>
                  <a:srgbClr val="FFFFFF"/>
                </a:solidFill>
              </a:rPr>
              <a:t>Polyvalence - specializace</a:t>
            </a:r>
          </a:p>
        </p:txBody>
      </p:sp>
      <p:graphicFrame>
        <p:nvGraphicFramePr>
          <p:cNvPr id="5" name="Zástupný obsah 2">
            <a:extLst>
              <a:ext uri="{FF2B5EF4-FFF2-40B4-BE49-F238E27FC236}">
                <a16:creationId xmlns:a16="http://schemas.microsoft.com/office/drawing/2014/main" id="{60730C34-F563-49AE-B890-92D542566B5B}"/>
              </a:ext>
            </a:extLst>
          </p:cNvPr>
          <p:cNvGraphicFramePr>
            <a:graphicFrameLocks noGrp="1"/>
          </p:cNvGraphicFramePr>
          <p:nvPr>
            <p:ph idx="1"/>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32262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DB7DC7-8BB0-9D4D-880F-4D2AB738B80A}"/>
              </a:ext>
            </a:extLst>
          </p:cNvPr>
          <p:cNvSpPr>
            <a:spLocks noGrp="1"/>
          </p:cNvSpPr>
          <p:nvPr>
            <p:ph type="title"/>
          </p:nvPr>
        </p:nvSpPr>
        <p:spPr>
          <a:xfrm rot="16200000">
            <a:off x="-1325880" y="1947672"/>
            <a:ext cx="5961888" cy="2788920"/>
          </a:xfrm>
        </p:spPr>
        <p:txBody>
          <a:bodyPr anchor="ctr">
            <a:normAutofit/>
          </a:bodyPr>
          <a:lstStyle/>
          <a:p>
            <a:r>
              <a:rPr lang="cs-CZ" sz="4800">
                <a:solidFill>
                  <a:schemeClr val="bg1"/>
                </a:solidFill>
              </a:rPr>
              <a:t>Materiální – nemateriální pomoc</a:t>
            </a:r>
          </a:p>
        </p:txBody>
      </p:sp>
      <p:graphicFrame>
        <p:nvGraphicFramePr>
          <p:cNvPr id="5" name="Zástupný obsah 2">
            <a:extLst>
              <a:ext uri="{FF2B5EF4-FFF2-40B4-BE49-F238E27FC236}">
                <a16:creationId xmlns:a16="http://schemas.microsoft.com/office/drawing/2014/main" id="{F0229703-81D1-4B28-90E6-72415B38AF0A}"/>
              </a:ext>
            </a:extLst>
          </p:cNvPr>
          <p:cNvGraphicFramePr>
            <a:graphicFrameLocks noGrp="1"/>
          </p:cNvGraphicFramePr>
          <p:nvPr>
            <p:ph idx="1"/>
          </p:nvPr>
        </p:nvGraphicFramePr>
        <p:xfrm>
          <a:off x="3794296" y="288758"/>
          <a:ext cx="7559504" cy="62852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76466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větová mapa vytvořená lidmi spojenými osobami">
            <a:extLst>
              <a:ext uri="{FF2B5EF4-FFF2-40B4-BE49-F238E27FC236}">
                <a16:creationId xmlns:a16="http://schemas.microsoft.com/office/drawing/2014/main" id="{EAE999D5-640B-FE99-A245-3BF381D5DC29}"/>
              </a:ext>
            </a:extLst>
          </p:cNvPr>
          <p:cNvPicPr>
            <a:picLocks noChangeAspect="1"/>
          </p:cNvPicPr>
          <p:nvPr/>
        </p:nvPicPr>
        <p:blipFill rotWithShape="1">
          <a:blip r:embed="rId2"/>
          <a:srcRect t="4661"/>
          <a:stretch/>
        </p:blipFill>
        <p:spPr>
          <a:xfrm>
            <a:off x="20" y="10"/>
            <a:ext cx="12191981" cy="6857990"/>
          </a:xfrm>
          <a:prstGeom prst="rect">
            <a:avLst/>
          </a:prstGeom>
        </p:spPr>
      </p:pic>
      <p:sp>
        <p:nvSpPr>
          <p:cNvPr id="2" name="Nadpis 1">
            <a:extLst>
              <a:ext uri="{FF2B5EF4-FFF2-40B4-BE49-F238E27FC236}">
                <a16:creationId xmlns:a16="http://schemas.microsoft.com/office/drawing/2014/main" id="{6EF47E06-904D-4680-83CC-90DACC611620}"/>
              </a:ext>
            </a:extLst>
          </p:cNvPr>
          <p:cNvSpPr>
            <a:spLocks noGrp="1"/>
          </p:cNvSpPr>
          <p:nvPr>
            <p:ph type="ctrTitle"/>
          </p:nvPr>
        </p:nvSpPr>
        <p:spPr>
          <a:xfrm>
            <a:off x="404553" y="3091928"/>
            <a:ext cx="9078562" cy="2387600"/>
          </a:xfrm>
        </p:spPr>
        <p:txBody>
          <a:bodyPr>
            <a:normAutofit/>
          </a:bodyPr>
          <a:lstStyle/>
          <a:p>
            <a:pPr algn="l"/>
            <a:r>
              <a:rPr lang="cs-CZ" sz="6600"/>
              <a:t>Individuální sociální práce</a:t>
            </a:r>
          </a:p>
        </p:txBody>
      </p:sp>
      <p:sp>
        <p:nvSpPr>
          <p:cNvPr id="3" name="Podnadpis 2">
            <a:extLst>
              <a:ext uri="{FF2B5EF4-FFF2-40B4-BE49-F238E27FC236}">
                <a16:creationId xmlns:a16="http://schemas.microsoft.com/office/drawing/2014/main" id="{F656D530-3654-484D-8687-D2FEECF6333D}"/>
              </a:ext>
            </a:extLst>
          </p:cNvPr>
          <p:cNvSpPr>
            <a:spLocks noGrp="1"/>
          </p:cNvSpPr>
          <p:nvPr>
            <p:ph type="subTitle" idx="1"/>
          </p:nvPr>
        </p:nvSpPr>
        <p:spPr>
          <a:xfrm>
            <a:off x="404553" y="5624945"/>
            <a:ext cx="9078562" cy="592975"/>
          </a:xfrm>
        </p:spPr>
        <p:txBody>
          <a:bodyPr anchor="ctr">
            <a:normAutofit/>
          </a:bodyPr>
          <a:lstStyle/>
          <a:p>
            <a:pPr algn="l"/>
            <a:endParaRPr lang="cs-CZ"/>
          </a:p>
        </p:txBody>
      </p:sp>
    </p:spTree>
    <p:extLst>
      <p:ext uri="{BB962C8B-B14F-4D97-AF65-F5344CB8AC3E}">
        <p14:creationId xmlns:p14="http://schemas.microsoft.com/office/powerpoint/2010/main" val="6020088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54D8F2-732A-445D-902C-A296258B45F4}"/>
              </a:ext>
            </a:extLst>
          </p:cNvPr>
          <p:cNvSpPr>
            <a:spLocks noGrp="1"/>
          </p:cNvSpPr>
          <p:nvPr>
            <p:ph type="title"/>
          </p:nvPr>
        </p:nvSpPr>
        <p:spPr/>
        <p:txBody>
          <a:bodyPr/>
          <a:lstStyle/>
          <a:p>
            <a:r>
              <a:rPr lang="cs-CZ" dirty="0"/>
              <a:t>Proces práce</a:t>
            </a:r>
          </a:p>
        </p:txBody>
      </p:sp>
      <p:sp>
        <p:nvSpPr>
          <p:cNvPr id="3" name="Zástupný obsah 2">
            <a:extLst>
              <a:ext uri="{FF2B5EF4-FFF2-40B4-BE49-F238E27FC236}">
                <a16:creationId xmlns:a16="http://schemas.microsoft.com/office/drawing/2014/main" id="{83841807-5FAA-42BA-99E2-6BB621023AD6}"/>
              </a:ext>
            </a:extLst>
          </p:cNvPr>
          <p:cNvSpPr>
            <a:spLocks noGrp="1"/>
          </p:cNvSpPr>
          <p:nvPr>
            <p:ph idx="1"/>
          </p:nvPr>
        </p:nvSpPr>
        <p:spPr/>
        <p:txBody>
          <a:bodyPr/>
          <a:lstStyle/>
          <a:p>
            <a:r>
              <a:rPr lang="cs-CZ" dirty="0"/>
              <a:t>Příprava</a:t>
            </a:r>
          </a:p>
          <a:p>
            <a:r>
              <a:rPr lang="cs-CZ" dirty="0"/>
              <a:t>Setkání – </a:t>
            </a:r>
            <a:r>
              <a:rPr lang="cs-CZ" dirty="0" err="1"/>
              <a:t>small</a:t>
            </a:r>
            <a:r>
              <a:rPr lang="cs-CZ" dirty="0"/>
              <a:t> talk</a:t>
            </a:r>
          </a:p>
          <a:p>
            <a:r>
              <a:rPr lang="cs-CZ" dirty="0"/>
              <a:t>Řešení – samotný obsah, cíl práce</a:t>
            </a:r>
          </a:p>
          <a:p>
            <a:r>
              <a:rPr lang="cs-CZ" dirty="0"/>
              <a:t>Zápis</a:t>
            </a:r>
          </a:p>
          <a:p>
            <a:r>
              <a:rPr lang="cs-CZ" dirty="0"/>
              <a:t>Příprava na další setkání</a:t>
            </a:r>
          </a:p>
        </p:txBody>
      </p:sp>
    </p:spTree>
    <p:extLst>
      <p:ext uri="{BB962C8B-B14F-4D97-AF65-F5344CB8AC3E}">
        <p14:creationId xmlns:p14="http://schemas.microsoft.com/office/powerpoint/2010/main" val="24464325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4C2FB8-723F-4C93-B28E-357E2945BE70}"/>
              </a:ext>
            </a:extLst>
          </p:cNvPr>
          <p:cNvSpPr>
            <a:spLocks noGrp="1"/>
          </p:cNvSpPr>
          <p:nvPr>
            <p:ph type="title"/>
          </p:nvPr>
        </p:nvSpPr>
        <p:spPr/>
        <p:txBody>
          <a:bodyPr/>
          <a:lstStyle/>
          <a:p>
            <a:r>
              <a:rPr lang="cs-CZ" dirty="0"/>
              <a:t>Napojení se – </a:t>
            </a:r>
            <a:r>
              <a:rPr lang="cs-CZ" dirty="0" err="1"/>
              <a:t>small</a:t>
            </a:r>
            <a:r>
              <a:rPr lang="cs-CZ" dirty="0"/>
              <a:t> talk</a:t>
            </a:r>
          </a:p>
        </p:txBody>
      </p:sp>
      <p:sp>
        <p:nvSpPr>
          <p:cNvPr id="3" name="Zástupný obsah 2">
            <a:extLst>
              <a:ext uri="{FF2B5EF4-FFF2-40B4-BE49-F238E27FC236}">
                <a16:creationId xmlns:a16="http://schemas.microsoft.com/office/drawing/2014/main" id="{54CB0792-81B9-48A3-B8EA-7395DDEF7D3C}"/>
              </a:ext>
            </a:extLst>
          </p:cNvPr>
          <p:cNvSpPr>
            <a:spLocks noGrp="1"/>
          </p:cNvSpPr>
          <p:nvPr>
            <p:ph idx="1"/>
          </p:nvPr>
        </p:nvSpPr>
        <p:spPr/>
        <p:txBody>
          <a:bodyPr/>
          <a:lstStyle/>
          <a:p>
            <a:r>
              <a:rPr lang="cs-CZ" dirty="0"/>
              <a:t>Vyprávějte o sobě 10 minut</a:t>
            </a:r>
          </a:p>
          <a:p>
            <a:r>
              <a:rPr lang="cs-CZ" dirty="0"/>
              <a:t>Co vás baví</a:t>
            </a:r>
          </a:p>
          <a:p>
            <a:r>
              <a:rPr lang="cs-CZ" dirty="0"/>
              <a:t>Čím se bavíte</a:t>
            </a:r>
          </a:p>
          <a:p>
            <a:r>
              <a:rPr lang="cs-CZ" dirty="0"/>
              <a:t>Co vám přináší radost</a:t>
            </a:r>
          </a:p>
          <a:p>
            <a:r>
              <a:rPr lang="cs-CZ" dirty="0"/>
              <a:t>V čem jste dobří</a:t>
            </a:r>
          </a:p>
        </p:txBody>
      </p:sp>
    </p:spTree>
    <p:extLst>
      <p:ext uri="{BB962C8B-B14F-4D97-AF65-F5344CB8AC3E}">
        <p14:creationId xmlns:p14="http://schemas.microsoft.com/office/powerpoint/2010/main" val="24882190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6F6881-9552-480D-BD17-5FEDA543DB18}"/>
              </a:ext>
            </a:extLst>
          </p:cNvPr>
          <p:cNvSpPr>
            <a:spLocks noGrp="1"/>
          </p:cNvSpPr>
          <p:nvPr>
            <p:ph type="title"/>
          </p:nvPr>
        </p:nvSpPr>
        <p:spPr/>
        <p:txBody>
          <a:bodyPr/>
          <a:lstStyle/>
          <a:p>
            <a:r>
              <a:rPr lang="cs-CZ" dirty="0"/>
              <a:t>O čem to je?</a:t>
            </a:r>
          </a:p>
        </p:txBody>
      </p:sp>
      <p:sp>
        <p:nvSpPr>
          <p:cNvPr id="3" name="Zástupný obsah 2">
            <a:extLst>
              <a:ext uri="{FF2B5EF4-FFF2-40B4-BE49-F238E27FC236}">
                <a16:creationId xmlns:a16="http://schemas.microsoft.com/office/drawing/2014/main" id="{91A648D8-5B70-4288-8B43-CDA18E71616D}"/>
              </a:ext>
            </a:extLst>
          </p:cNvPr>
          <p:cNvSpPr>
            <a:spLocks noGrp="1"/>
          </p:cNvSpPr>
          <p:nvPr>
            <p:ph idx="1"/>
          </p:nvPr>
        </p:nvSpPr>
        <p:spPr/>
        <p:txBody>
          <a:bodyPr/>
          <a:lstStyle/>
          <a:p>
            <a:r>
              <a:rPr lang="cs-CZ" dirty="0"/>
              <a:t>Co vás přivádí</a:t>
            </a:r>
          </a:p>
          <a:p>
            <a:r>
              <a:rPr lang="cs-CZ" dirty="0"/>
              <a:t>Jaké je vaše téma</a:t>
            </a:r>
          </a:p>
          <a:p>
            <a:r>
              <a:rPr lang="cs-CZ" dirty="0"/>
              <a:t>Co očekáváte?</a:t>
            </a:r>
          </a:p>
          <a:p>
            <a:endParaRPr lang="cs-CZ" dirty="0"/>
          </a:p>
          <a:p>
            <a:r>
              <a:rPr lang="cs-CZ" dirty="0"/>
              <a:t>Co je o vás – jsem schopen to ovlivnit sám za sebe</a:t>
            </a:r>
          </a:p>
          <a:p>
            <a:r>
              <a:rPr lang="cs-CZ" dirty="0"/>
              <a:t>Co je závislé na mém okolí?</a:t>
            </a:r>
          </a:p>
          <a:p>
            <a:r>
              <a:rPr lang="cs-CZ" dirty="0"/>
              <a:t>Co z toho co umím mohu použít k rozvoji</a:t>
            </a:r>
          </a:p>
        </p:txBody>
      </p:sp>
    </p:spTree>
    <p:extLst>
      <p:ext uri="{BB962C8B-B14F-4D97-AF65-F5344CB8AC3E}">
        <p14:creationId xmlns:p14="http://schemas.microsoft.com/office/powerpoint/2010/main" val="40498650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8A493D-22CB-4F24-A633-CB9BA4BCF4F2}"/>
              </a:ext>
            </a:extLst>
          </p:cNvPr>
          <p:cNvSpPr>
            <a:spLocks noGrp="1"/>
          </p:cNvSpPr>
          <p:nvPr>
            <p:ph type="title"/>
          </p:nvPr>
        </p:nvSpPr>
        <p:spPr/>
        <p:txBody>
          <a:bodyPr/>
          <a:lstStyle/>
          <a:p>
            <a:r>
              <a:rPr lang="cs-CZ" dirty="0"/>
              <a:t>Plánování kroků</a:t>
            </a:r>
          </a:p>
        </p:txBody>
      </p:sp>
      <p:sp>
        <p:nvSpPr>
          <p:cNvPr id="3" name="Zástupný obsah 2">
            <a:extLst>
              <a:ext uri="{FF2B5EF4-FFF2-40B4-BE49-F238E27FC236}">
                <a16:creationId xmlns:a16="http://schemas.microsoft.com/office/drawing/2014/main" id="{3588AB76-9AB9-4425-AF43-8BE1B227D14A}"/>
              </a:ext>
            </a:extLst>
          </p:cNvPr>
          <p:cNvSpPr>
            <a:spLocks noGrp="1"/>
          </p:cNvSpPr>
          <p:nvPr>
            <p:ph idx="1"/>
          </p:nvPr>
        </p:nvSpPr>
        <p:spPr/>
        <p:txBody>
          <a:bodyPr>
            <a:normAutofit/>
          </a:bodyPr>
          <a:lstStyle/>
          <a:p>
            <a:pPr algn="l">
              <a:buFont typeface="Arial" panose="020B0604020202020204" pitchFamily="34" charset="0"/>
              <a:buChar char="•"/>
            </a:pPr>
            <a:r>
              <a:rPr lang="cs-CZ" b="0" i="0" dirty="0">
                <a:solidFill>
                  <a:srgbClr val="000000"/>
                </a:solidFill>
                <a:effectLst/>
                <a:latin typeface="Van Condensed"/>
              </a:rPr>
              <a:t>S – </a:t>
            </a:r>
            <a:r>
              <a:rPr lang="cs-CZ" b="0" i="0" dirty="0" err="1">
                <a:solidFill>
                  <a:srgbClr val="000000"/>
                </a:solidFill>
                <a:effectLst/>
                <a:latin typeface="Van Condensed"/>
              </a:rPr>
              <a:t>specific</a:t>
            </a:r>
            <a:r>
              <a:rPr lang="cs-CZ" b="0" i="0" dirty="0">
                <a:solidFill>
                  <a:srgbClr val="000000"/>
                </a:solidFill>
                <a:effectLst/>
                <a:latin typeface="Van Condensed"/>
              </a:rPr>
              <a:t> – konkrétní, specifický,</a:t>
            </a:r>
          </a:p>
          <a:p>
            <a:pPr algn="l">
              <a:buFont typeface="Arial" panose="020B0604020202020204" pitchFamily="34" charset="0"/>
              <a:buChar char="•"/>
            </a:pPr>
            <a:r>
              <a:rPr lang="cs-CZ" b="0" i="0" dirty="0">
                <a:solidFill>
                  <a:srgbClr val="000000"/>
                </a:solidFill>
                <a:effectLst/>
                <a:latin typeface="Van Condensed"/>
              </a:rPr>
              <a:t>M – </a:t>
            </a:r>
            <a:r>
              <a:rPr lang="cs-CZ" b="0" i="0" dirty="0" err="1">
                <a:solidFill>
                  <a:srgbClr val="000000"/>
                </a:solidFill>
                <a:effectLst/>
                <a:latin typeface="Van Condensed"/>
              </a:rPr>
              <a:t>measurable</a:t>
            </a:r>
            <a:r>
              <a:rPr lang="cs-CZ" b="0" i="0" dirty="0">
                <a:solidFill>
                  <a:srgbClr val="000000"/>
                </a:solidFill>
                <a:effectLst/>
                <a:latin typeface="Van Condensed"/>
              </a:rPr>
              <a:t> – měřitelný,</a:t>
            </a:r>
          </a:p>
          <a:p>
            <a:pPr algn="l">
              <a:buFont typeface="Arial" panose="020B0604020202020204" pitchFamily="34" charset="0"/>
              <a:buChar char="•"/>
            </a:pPr>
            <a:r>
              <a:rPr lang="cs-CZ" b="0" i="0" dirty="0">
                <a:solidFill>
                  <a:srgbClr val="000000"/>
                </a:solidFill>
                <a:effectLst/>
                <a:latin typeface="Van Condensed"/>
              </a:rPr>
              <a:t>A – </a:t>
            </a:r>
            <a:r>
              <a:rPr lang="cs-CZ" b="0" i="0" dirty="0" err="1">
                <a:solidFill>
                  <a:srgbClr val="000000"/>
                </a:solidFill>
                <a:effectLst/>
                <a:latin typeface="Van Condensed"/>
              </a:rPr>
              <a:t>achievable</a:t>
            </a:r>
            <a:r>
              <a:rPr lang="cs-CZ" b="0" i="0" dirty="0">
                <a:solidFill>
                  <a:srgbClr val="000000"/>
                </a:solidFill>
                <a:effectLst/>
                <a:latin typeface="Van Condensed"/>
              </a:rPr>
              <a:t>/</a:t>
            </a:r>
            <a:r>
              <a:rPr lang="cs-CZ" b="0" i="0" dirty="0" err="1">
                <a:solidFill>
                  <a:srgbClr val="000000"/>
                </a:solidFill>
                <a:effectLst/>
                <a:latin typeface="Van Condensed"/>
              </a:rPr>
              <a:t>acceptable</a:t>
            </a:r>
            <a:r>
              <a:rPr lang="cs-CZ" b="0" i="0" dirty="0">
                <a:solidFill>
                  <a:srgbClr val="000000"/>
                </a:solidFill>
                <a:effectLst/>
                <a:latin typeface="Van Condensed"/>
              </a:rPr>
              <a:t> – dosažitelný, přijatelný,</a:t>
            </a:r>
          </a:p>
          <a:p>
            <a:pPr algn="l">
              <a:buFont typeface="Arial" panose="020B0604020202020204" pitchFamily="34" charset="0"/>
              <a:buChar char="•"/>
            </a:pPr>
            <a:r>
              <a:rPr lang="cs-CZ" b="0" i="0" dirty="0">
                <a:solidFill>
                  <a:srgbClr val="000000"/>
                </a:solidFill>
                <a:effectLst/>
                <a:latin typeface="Van Condensed"/>
              </a:rPr>
              <a:t>R – </a:t>
            </a:r>
            <a:r>
              <a:rPr lang="cs-CZ" b="0" i="0" dirty="0" err="1">
                <a:solidFill>
                  <a:srgbClr val="000000"/>
                </a:solidFill>
                <a:effectLst/>
                <a:latin typeface="Van Condensed"/>
              </a:rPr>
              <a:t>realistic</a:t>
            </a:r>
            <a:r>
              <a:rPr lang="cs-CZ" b="0" i="0" dirty="0">
                <a:solidFill>
                  <a:srgbClr val="000000"/>
                </a:solidFill>
                <a:effectLst/>
                <a:latin typeface="Van Condensed"/>
              </a:rPr>
              <a:t> – realistický,</a:t>
            </a:r>
          </a:p>
          <a:p>
            <a:pPr algn="l">
              <a:buFont typeface="Arial" panose="020B0604020202020204" pitchFamily="34" charset="0"/>
              <a:buChar char="•"/>
            </a:pPr>
            <a:r>
              <a:rPr lang="cs-CZ" b="0" i="0" dirty="0">
                <a:solidFill>
                  <a:srgbClr val="000000"/>
                </a:solidFill>
                <a:effectLst/>
                <a:latin typeface="Van Condensed"/>
              </a:rPr>
              <a:t>T – </a:t>
            </a:r>
            <a:r>
              <a:rPr lang="cs-CZ" b="0" i="0" dirty="0" err="1">
                <a:solidFill>
                  <a:srgbClr val="000000"/>
                </a:solidFill>
                <a:effectLst/>
                <a:latin typeface="Van Condensed"/>
              </a:rPr>
              <a:t>timely</a:t>
            </a:r>
            <a:r>
              <a:rPr lang="cs-CZ" b="0" i="0" dirty="0">
                <a:solidFill>
                  <a:srgbClr val="000000"/>
                </a:solidFill>
                <a:effectLst/>
                <a:latin typeface="Van Condensed"/>
              </a:rPr>
              <a:t>/</a:t>
            </a:r>
            <a:r>
              <a:rPr lang="cs-CZ" b="0" i="0" dirty="0" err="1">
                <a:solidFill>
                  <a:srgbClr val="000000"/>
                </a:solidFill>
                <a:effectLst/>
                <a:latin typeface="Van Condensed"/>
              </a:rPr>
              <a:t>trackable</a:t>
            </a:r>
            <a:r>
              <a:rPr lang="cs-CZ" b="0" i="0" dirty="0">
                <a:solidFill>
                  <a:srgbClr val="000000"/>
                </a:solidFill>
                <a:effectLst/>
                <a:latin typeface="Van Condensed"/>
              </a:rPr>
              <a:t> – časově ukotvený, sledovatelný.</a:t>
            </a:r>
          </a:p>
          <a:p>
            <a:pPr algn="l">
              <a:buFont typeface="Arial" panose="020B0604020202020204" pitchFamily="34" charset="0"/>
              <a:buChar char="•"/>
            </a:pPr>
            <a:endParaRPr lang="cs-CZ" b="0" i="0" dirty="0">
              <a:solidFill>
                <a:srgbClr val="000000"/>
              </a:solidFill>
              <a:effectLst/>
              <a:latin typeface="Van Condensed"/>
            </a:endParaRPr>
          </a:p>
          <a:p>
            <a:pPr algn="l">
              <a:buFont typeface="Arial" panose="020B0604020202020204" pitchFamily="34" charset="0"/>
              <a:buChar char="•"/>
            </a:pPr>
            <a:r>
              <a:rPr lang="cs-CZ" b="0" i="0" dirty="0">
                <a:solidFill>
                  <a:srgbClr val="000000"/>
                </a:solidFill>
                <a:effectLst/>
                <a:latin typeface="Van Condensed"/>
              </a:rPr>
              <a:t>E – </a:t>
            </a:r>
            <a:r>
              <a:rPr lang="cs-CZ" b="0" i="0" dirty="0" err="1">
                <a:solidFill>
                  <a:srgbClr val="000000"/>
                </a:solidFill>
                <a:effectLst/>
                <a:latin typeface="Van Condensed"/>
              </a:rPr>
              <a:t>evaluated</a:t>
            </a:r>
            <a:r>
              <a:rPr lang="cs-CZ" b="0" i="0" dirty="0">
                <a:solidFill>
                  <a:srgbClr val="000000"/>
                </a:solidFill>
                <a:effectLst/>
                <a:latin typeface="Van Condensed"/>
              </a:rPr>
              <a:t> – vyhodnocený,</a:t>
            </a:r>
          </a:p>
          <a:p>
            <a:pPr algn="l">
              <a:buFont typeface="Arial" panose="020B0604020202020204" pitchFamily="34" charset="0"/>
              <a:buChar char="•"/>
            </a:pPr>
            <a:r>
              <a:rPr lang="cs-CZ" b="0" i="0" dirty="0">
                <a:solidFill>
                  <a:srgbClr val="000000"/>
                </a:solidFill>
                <a:effectLst/>
                <a:latin typeface="Van Condensed"/>
              </a:rPr>
              <a:t>R – </a:t>
            </a:r>
            <a:r>
              <a:rPr lang="cs-CZ" b="0" i="0" dirty="0" err="1">
                <a:solidFill>
                  <a:srgbClr val="000000"/>
                </a:solidFill>
                <a:effectLst/>
                <a:latin typeface="Van Condensed"/>
              </a:rPr>
              <a:t>rewarded</a:t>
            </a:r>
            <a:r>
              <a:rPr lang="cs-CZ" b="0" i="0" dirty="0">
                <a:solidFill>
                  <a:srgbClr val="000000"/>
                </a:solidFill>
                <a:effectLst/>
                <a:latin typeface="Van Condensed"/>
              </a:rPr>
              <a:t> – odměněný.</a:t>
            </a:r>
          </a:p>
          <a:p>
            <a:endParaRPr lang="cs-CZ" dirty="0"/>
          </a:p>
        </p:txBody>
      </p:sp>
    </p:spTree>
    <p:extLst>
      <p:ext uri="{BB962C8B-B14F-4D97-AF65-F5344CB8AC3E}">
        <p14:creationId xmlns:p14="http://schemas.microsoft.com/office/powerpoint/2010/main" val="1353832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Teorie sociální práce</a:t>
            </a:r>
          </a:p>
        </p:txBody>
      </p:sp>
      <p:sp>
        <p:nvSpPr>
          <p:cNvPr id="3" name="Zástupný symbol pro obsah 2"/>
          <p:cNvSpPr>
            <a:spLocks noGrp="1"/>
          </p:cNvSpPr>
          <p:nvPr>
            <p:ph idx="1"/>
          </p:nvPr>
        </p:nvSpPr>
        <p:spPr/>
        <p:txBody>
          <a:bodyPr>
            <a:normAutofit/>
          </a:bodyPr>
          <a:lstStyle/>
          <a:p>
            <a:endParaRPr lang="cs-CZ" dirty="0"/>
          </a:p>
          <a:p>
            <a:r>
              <a:rPr lang="cs-CZ" dirty="0"/>
              <a:t>Teorie usnadňují praxi, protože specifikují, co se </a:t>
            </a:r>
            <a:r>
              <a:rPr lang="pl-PL" dirty="0"/>
              <a:t>má dělat, jak a proč.</a:t>
            </a:r>
          </a:p>
          <a:p>
            <a:r>
              <a:rPr lang="cs-CZ" dirty="0"/>
              <a:t>Teoretické zázemí je jedním ze zdrojů profesionální </a:t>
            </a:r>
            <a:r>
              <a:rPr lang="pl-PL" dirty="0"/>
              <a:t>identity soc. pracovníků i jednou z podmínek jejich </a:t>
            </a:r>
            <a:r>
              <a:rPr lang="cs-CZ" dirty="0"/>
              <a:t>práce a vzájemné komunikace.</a:t>
            </a:r>
          </a:p>
          <a:p>
            <a:r>
              <a:rPr lang="cs-CZ" dirty="0"/>
              <a:t>Je nutné, aby praktik z nějaké teoretické představy vycházel, reflektoval možnosti teorie i meze těchto </a:t>
            </a:r>
            <a:r>
              <a:rPr lang="pl-PL" dirty="0"/>
              <a:t>možností, pracovník je odpovědný za způsob, </a:t>
            </a:r>
            <a:r>
              <a:rPr lang="cs-CZ" dirty="0"/>
              <a:t>jakým intervenuje u každého klienta sociálních </a:t>
            </a:r>
            <a:r>
              <a:rPr lang="pl-PL" dirty="0"/>
              <a:t>služeb. Má-li takto jednat, měl by mít jasno ve </a:t>
            </a:r>
            <a:r>
              <a:rPr lang="cs-CZ" dirty="0"/>
              <a:t>svých východiscích.</a:t>
            </a:r>
          </a:p>
        </p:txBody>
      </p:sp>
    </p:spTree>
    <p:extLst>
      <p:ext uri="{BB962C8B-B14F-4D97-AF65-F5344CB8AC3E}">
        <p14:creationId xmlns:p14="http://schemas.microsoft.com/office/powerpoint/2010/main" val="13305222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DF4B703-1F30-47B8-963E-3C3B6DB3D396}"/>
              </a:ext>
            </a:extLst>
          </p:cNvPr>
          <p:cNvSpPr>
            <a:spLocks noGrp="1"/>
          </p:cNvSpPr>
          <p:nvPr>
            <p:ph type="title"/>
          </p:nvPr>
        </p:nvSpPr>
        <p:spPr/>
        <p:txBody>
          <a:bodyPr/>
          <a:lstStyle/>
          <a:p>
            <a:r>
              <a:rPr lang="cs-CZ" dirty="0"/>
              <a:t>Hledání zdrojů</a:t>
            </a:r>
          </a:p>
        </p:txBody>
      </p:sp>
      <p:sp>
        <p:nvSpPr>
          <p:cNvPr id="3" name="Zástupný obsah 2">
            <a:extLst>
              <a:ext uri="{FF2B5EF4-FFF2-40B4-BE49-F238E27FC236}">
                <a16:creationId xmlns:a16="http://schemas.microsoft.com/office/drawing/2014/main" id="{852E476B-2F83-4CEF-8F68-7D14A54A9D32}"/>
              </a:ext>
            </a:extLst>
          </p:cNvPr>
          <p:cNvSpPr>
            <a:spLocks noGrp="1"/>
          </p:cNvSpPr>
          <p:nvPr>
            <p:ph idx="1"/>
          </p:nvPr>
        </p:nvSpPr>
        <p:spPr/>
        <p:txBody>
          <a:bodyPr/>
          <a:lstStyle/>
          <a:p>
            <a:r>
              <a:rPr lang="cs-CZ" dirty="0"/>
              <a:t>Co mě baví</a:t>
            </a:r>
          </a:p>
          <a:p>
            <a:r>
              <a:rPr lang="cs-CZ" dirty="0"/>
              <a:t>Co umím</a:t>
            </a:r>
          </a:p>
          <a:p>
            <a:r>
              <a:rPr lang="cs-CZ" dirty="0"/>
              <a:t>Mojí blízcí – kdo a čím</a:t>
            </a:r>
          </a:p>
          <a:p>
            <a:endParaRPr lang="cs-CZ" dirty="0"/>
          </a:p>
          <a:p>
            <a:r>
              <a:rPr lang="cs-CZ" dirty="0"/>
              <a:t>Emoce – co mi to přinese</a:t>
            </a:r>
          </a:p>
        </p:txBody>
      </p:sp>
    </p:spTree>
    <p:extLst>
      <p:ext uri="{BB962C8B-B14F-4D97-AF65-F5344CB8AC3E}">
        <p14:creationId xmlns:p14="http://schemas.microsoft.com/office/powerpoint/2010/main" val="23804428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0C8955-0438-4211-91E7-131E0CB5E765}"/>
              </a:ext>
            </a:extLst>
          </p:cNvPr>
          <p:cNvSpPr>
            <a:spLocks noGrp="1"/>
          </p:cNvSpPr>
          <p:nvPr>
            <p:ph type="title"/>
          </p:nvPr>
        </p:nvSpPr>
        <p:spPr/>
        <p:txBody>
          <a:bodyPr/>
          <a:lstStyle/>
          <a:p>
            <a:r>
              <a:rPr lang="cs-CZ" dirty="0"/>
              <a:t>Validace motivace</a:t>
            </a:r>
          </a:p>
        </p:txBody>
      </p:sp>
      <p:sp>
        <p:nvSpPr>
          <p:cNvPr id="3" name="Zástupný obsah 2">
            <a:extLst>
              <a:ext uri="{FF2B5EF4-FFF2-40B4-BE49-F238E27FC236}">
                <a16:creationId xmlns:a16="http://schemas.microsoft.com/office/drawing/2014/main" id="{A8B8BAEF-CE8F-45E6-8211-FDD4765AD78D}"/>
              </a:ext>
            </a:extLst>
          </p:cNvPr>
          <p:cNvSpPr>
            <a:spLocks noGrp="1"/>
          </p:cNvSpPr>
          <p:nvPr>
            <p:ph idx="1"/>
          </p:nvPr>
        </p:nvSpPr>
        <p:spPr/>
        <p:txBody>
          <a:bodyPr/>
          <a:lstStyle/>
          <a:p>
            <a:r>
              <a:rPr lang="cs-CZ" dirty="0"/>
              <a:t>Jak to pozná mé okolí, že se změna děje</a:t>
            </a:r>
          </a:p>
          <a:p>
            <a:r>
              <a:rPr lang="cs-CZ" dirty="0"/>
              <a:t>Jak to poznám já</a:t>
            </a:r>
          </a:p>
          <a:p>
            <a:r>
              <a:rPr lang="cs-CZ" dirty="0"/>
              <a:t>Co budu cítit</a:t>
            </a:r>
          </a:p>
          <a:p>
            <a:r>
              <a:rPr lang="cs-CZ" dirty="0"/>
              <a:t>Kde to budu cítit</a:t>
            </a:r>
          </a:p>
          <a:p>
            <a:r>
              <a:rPr lang="cs-CZ" dirty="0"/>
              <a:t>Jak se budu cítit</a:t>
            </a:r>
          </a:p>
          <a:p>
            <a:endParaRPr lang="cs-CZ" dirty="0"/>
          </a:p>
          <a:p>
            <a:r>
              <a:rPr lang="cs-CZ" dirty="0"/>
              <a:t>Jak by se celá změna jmenoval?</a:t>
            </a:r>
          </a:p>
          <a:p>
            <a:endParaRPr lang="cs-CZ" dirty="0"/>
          </a:p>
          <a:p>
            <a:endParaRPr lang="cs-CZ" dirty="0"/>
          </a:p>
        </p:txBody>
      </p:sp>
    </p:spTree>
    <p:extLst>
      <p:ext uri="{BB962C8B-B14F-4D97-AF65-F5344CB8AC3E}">
        <p14:creationId xmlns:p14="http://schemas.microsoft.com/office/powerpoint/2010/main" val="39506390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2F70FE-AC88-40A7-A26B-7C31C06FE350}"/>
              </a:ext>
            </a:extLst>
          </p:cNvPr>
          <p:cNvSpPr>
            <a:spLocks noGrp="1"/>
          </p:cNvSpPr>
          <p:nvPr>
            <p:ph type="title"/>
          </p:nvPr>
        </p:nvSpPr>
        <p:spPr/>
        <p:txBody>
          <a:bodyPr/>
          <a:lstStyle/>
          <a:p>
            <a:r>
              <a:rPr lang="cs-CZ" dirty="0"/>
              <a:t>Práce s jednotlivci</a:t>
            </a:r>
          </a:p>
        </p:txBody>
      </p:sp>
      <p:sp>
        <p:nvSpPr>
          <p:cNvPr id="3" name="Zástupný obsah 2">
            <a:extLst>
              <a:ext uri="{FF2B5EF4-FFF2-40B4-BE49-F238E27FC236}">
                <a16:creationId xmlns:a16="http://schemas.microsoft.com/office/drawing/2014/main" id="{C82C5F1D-5C20-42AB-A8B6-B76A49B66813}"/>
              </a:ext>
            </a:extLst>
          </p:cNvPr>
          <p:cNvSpPr>
            <a:spLocks noGrp="1"/>
          </p:cNvSpPr>
          <p:nvPr>
            <p:ph idx="1"/>
          </p:nvPr>
        </p:nvSpPr>
        <p:spPr/>
        <p:txBody>
          <a:bodyPr/>
          <a:lstStyle/>
          <a:p>
            <a:r>
              <a:rPr lang="cs-CZ" dirty="0"/>
              <a:t>Osoby bez přístřeší – </a:t>
            </a:r>
            <a:r>
              <a:rPr lang="cs-CZ" dirty="0" err="1"/>
              <a:t>hausing</a:t>
            </a:r>
            <a:r>
              <a:rPr lang="cs-CZ" dirty="0"/>
              <a:t> </a:t>
            </a:r>
            <a:r>
              <a:rPr lang="cs-CZ" dirty="0" err="1"/>
              <a:t>first</a:t>
            </a:r>
            <a:endParaRPr lang="cs-CZ" dirty="0"/>
          </a:p>
          <a:p>
            <a:r>
              <a:rPr lang="cs-CZ" dirty="0"/>
              <a:t>Závislosti</a:t>
            </a:r>
          </a:p>
          <a:p>
            <a:r>
              <a:rPr lang="cs-CZ" dirty="0"/>
              <a:t>Sexuální služby</a:t>
            </a:r>
          </a:p>
          <a:p>
            <a:r>
              <a:rPr lang="cs-CZ" dirty="0"/>
              <a:t>Domácí násilí – oběti</a:t>
            </a:r>
            <a:r>
              <a:rPr lang="cs-CZ"/>
              <a:t>, institut </a:t>
            </a:r>
            <a:r>
              <a:rPr lang="cs-CZ" dirty="0"/>
              <a:t>vykázání</a:t>
            </a:r>
          </a:p>
          <a:p>
            <a:endParaRPr lang="cs-CZ" dirty="0"/>
          </a:p>
          <a:p>
            <a:endParaRPr lang="cs-CZ" dirty="0"/>
          </a:p>
          <a:p>
            <a:r>
              <a:rPr lang="cs-CZ" dirty="0"/>
              <a:t>Organizace pracující s těmito skupinami </a:t>
            </a:r>
          </a:p>
        </p:txBody>
      </p:sp>
    </p:spTree>
    <p:extLst>
      <p:ext uri="{BB962C8B-B14F-4D97-AF65-F5344CB8AC3E}">
        <p14:creationId xmlns:p14="http://schemas.microsoft.com/office/powerpoint/2010/main" val="1866312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BDE0B7-F894-4235-BF11-FC6727CAEB80}"/>
              </a:ext>
            </a:extLst>
          </p:cNvPr>
          <p:cNvSpPr>
            <a:spLocks noGrp="1"/>
          </p:cNvSpPr>
          <p:nvPr>
            <p:ph type="title"/>
          </p:nvPr>
        </p:nvSpPr>
        <p:spPr/>
        <p:txBody>
          <a:bodyPr/>
          <a:lstStyle/>
          <a:p>
            <a:r>
              <a:rPr lang="cs-CZ" dirty="0"/>
              <a:t>Práce se skupinou</a:t>
            </a:r>
          </a:p>
        </p:txBody>
      </p:sp>
      <p:sp>
        <p:nvSpPr>
          <p:cNvPr id="3" name="Zástupný obsah 2">
            <a:extLst>
              <a:ext uri="{FF2B5EF4-FFF2-40B4-BE49-F238E27FC236}">
                <a16:creationId xmlns:a16="http://schemas.microsoft.com/office/drawing/2014/main" id="{EB0797A7-3BB3-4773-A8CB-FB04E143AB23}"/>
              </a:ext>
            </a:extLst>
          </p:cNvPr>
          <p:cNvSpPr>
            <a:spLocks noGrp="1"/>
          </p:cNvSpPr>
          <p:nvPr>
            <p:ph idx="1"/>
          </p:nvPr>
        </p:nvSpPr>
        <p:spPr/>
        <p:txBody>
          <a:bodyPr/>
          <a:lstStyle/>
          <a:p>
            <a:r>
              <a:rPr lang="cs-CZ" dirty="0"/>
              <a:t>Nemá zcela jasnou vnitřní strukturu</a:t>
            </a:r>
          </a:p>
          <a:p>
            <a:r>
              <a:rPr lang="cs-CZ" dirty="0" err="1"/>
              <a:t>Streetworker</a:t>
            </a:r>
            <a:endParaRPr lang="cs-CZ" dirty="0"/>
          </a:p>
          <a:p>
            <a:endParaRPr lang="cs-CZ" dirty="0"/>
          </a:p>
        </p:txBody>
      </p:sp>
    </p:spTree>
    <p:extLst>
      <p:ext uri="{BB962C8B-B14F-4D97-AF65-F5344CB8AC3E}">
        <p14:creationId xmlns:p14="http://schemas.microsoft.com/office/powerpoint/2010/main" val="20330608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9E9CE2-68B0-4EB7-A549-109C15EA619F}"/>
              </a:ext>
            </a:extLst>
          </p:cNvPr>
          <p:cNvSpPr>
            <a:spLocks noGrp="1"/>
          </p:cNvSpPr>
          <p:nvPr>
            <p:ph type="title"/>
          </p:nvPr>
        </p:nvSpPr>
        <p:spPr/>
        <p:txBody>
          <a:bodyPr/>
          <a:lstStyle/>
          <a:p>
            <a:r>
              <a:rPr lang="cs-CZ" dirty="0"/>
              <a:t>Práce s komunitou</a:t>
            </a:r>
          </a:p>
        </p:txBody>
      </p:sp>
      <p:sp>
        <p:nvSpPr>
          <p:cNvPr id="3" name="Zástupný obsah 2">
            <a:extLst>
              <a:ext uri="{FF2B5EF4-FFF2-40B4-BE49-F238E27FC236}">
                <a16:creationId xmlns:a16="http://schemas.microsoft.com/office/drawing/2014/main" id="{D1CA9DF3-946A-49D5-B87B-A97D43543C0D}"/>
              </a:ext>
            </a:extLst>
          </p:cNvPr>
          <p:cNvSpPr>
            <a:spLocks noGrp="1"/>
          </p:cNvSpPr>
          <p:nvPr>
            <p:ph idx="1"/>
          </p:nvPr>
        </p:nvSpPr>
        <p:spPr/>
        <p:txBody>
          <a:bodyPr/>
          <a:lstStyle/>
          <a:p>
            <a:r>
              <a:rPr lang="cs-CZ" dirty="0"/>
              <a:t>Mívá formální či neformální strukturu</a:t>
            </a:r>
          </a:p>
          <a:p>
            <a:r>
              <a:rPr lang="cs-CZ" dirty="0"/>
              <a:t>Nalézt vnitřní strukturu - dotazník</a:t>
            </a:r>
          </a:p>
        </p:txBody>
      </p:sp>
    </p:spTree>
    <p:extLst>
      <p:ext uri="{BB962C8B-B14F-4D97-AF65-F5344CB8AC3E}">
        <p14:creationId xmlns:p14="http://schemas.microsoft.com/office/powerpoint/2010/main" val="29896150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35002">
              <a:srgbClr val="F4DAD3"/>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Video 4">
            <a:extLst>
              <a:ext uri="{FF2B5EF4-FFF2-40B4-BE49-F238E27FC236}">
                <a16:creationId xmlns:a16="http://schemas.microsoft.com/office/drawing/2014/main" id="{48CA706B-5690-2C73-BE6C-2D42D2C7731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2" name="Nadpis 1">
            <a:extLst>
              <a:ext uri="{FF2B5EF4-FFF2-40B4-BE49-F238E27FC236}">
                <a16:creationId xmlns:a16="http://schemas.microsoft.com/office/drawing/2014/main" id="{A34BFE4F-BE75-4EFF-B220-D2156AB9D2C6}"/>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cs-CZ" sz="5200" dirty="0">
                <a:solidFill>
                  <a:srgbClr val="FFFFFF"/>
                </a:solidFill>
              </a:rPr>
              <a:t>Psychoanalytické směry</a:t>
            </a:r>
            <a:br>
              <a:rPr lang="cs-CZ" sz="5200" dirty="0">
                <a:solidFill>
                  <a:srgbClr val="FFFFFF"/>
                </a:solidFill>
              </a:rPr>
            </a:br>
            <a:r>
              <a:rPr lang="cs-CZ" sz="5200" dirty="0">
                <a:solidFill>
                  <a:srgbClr val="FFFFFF"/>
                </a:solidFill>
              </a:rPr>
              <a:t>humanistické teorie</a:t>
            </a:r>
          </a:p>
        </p:txBody>
      </p:sp>
      <p:sp>
        <p:nvSpPr>
          <p:cNvPr id="3" name="Podnadpis 2">
            <a:extLst>
              <a:ext uri="{FF2B5EF4-FFF2-40B4-BE49-F238E27FC236}">
                <a16:creationId xmlns:a16="http://schemas.microsoft.com/office/drawing/2014/main" id="{7D162788-E925-46DC-ADCC-CACA9C0F18ED}"/>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cs-CZ">
                <a:solidFill>
                  <a:srgbClr val="FFFFFF"/>
                </a:solidFill>
              </a:rPr>
              <a:t>Rychle si názory vytváříme,</a:t>
            </a:r>
          </a:p>
          <a:p>
            <a:r>
              <a:rPr lang="cs-CZ">
                <a:solidFill>
                  <a:srgbClr val="FFFFFF"/>
                </a:solidFill>
              </a:rPr>
              <a:t>Pomalu je měníme</a:t>
            </a:r>
          </a:p>
        </p:txBody>
      </p:sp>
      <p:sp>
        <p:nvSpPr>
          <p:cNvPr id="4" name="TextovéPole 3">
            <a:extLst>
              <a:ext uri="{FF2B5EF4-FFF2-40B4-BE49-F238E27FC236}">
                <a16:creationId xmlns:a16="http://schemas.microsoft.com/office/drawing/2014/main" id="{265F1289-2F12-8546-88C2-D6AD3E2A48AB}"/>
              </a:ext>
            </a:extLst>
          </p:cNvPr>
          <p:cNvSpPr txBox="1"/>
          <p:nvPr/>
        </p:nvSpPr>
        <p:spPr>
          <a:xfrm>
            <a:off x="9568543" y="-669471"/>
            <a:ext cx="184731" cy="369332"/>
          </a:xfrm>
          <a:prstGeom prst="rect">
            <a:avLst/>
          </a:prstGeom>
          <a:noFill/>
        </p:spPr>
        <p:txBody>
          <a:bodyPr wrap="none" rtlCol="0">
            <a:spAutoFit/>
          </a:bodyPr>
          <a:lstStyle/>
          <a:p>
            <a:endParaRPr lang="cs-CZ" dirty="0"/>
          </a:p>
        </p:txBody>
      </p:sp>
    </p:spTree>
    <p:extLst>
      <p:ext uri="{BB962C8B-B14F-4D97-AF65-F5344CB8AC3E}">
        <p14:creationId xmlns:p14="http://schemas.microsoft.com/office/powerpoint/2010/main" val="158562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317403-357A-2C61-D541-DA20C3ABD160}"/>
              </a:ext>
            </a:extLst>
          </p:cNvPr>
          <p:cNvSpPr>
            <a:spLocks noGrp="1"/>
          </p:cNvSpPr>
          <p:nvPr>
            <p:ph type="title"/>
          </p:nvPr>
        </p:nvSpPr>
        <p:spPr>
          <a:xfrm>
            <a:off x="6472225" y="2370570"/>
            <a:ext cx="4840010" cy="1807305"/>
          </a:xfrm>
        </p:spPr>
        <p:txBody>
          <a:bodyPr>
            <a:normAutofit fontScale="90000"/>
          </a:bodyPr>
          <a:lstStyle/>
          <a:p>
            <a:r>
              <a:rPr lang="cs-CZ" sz="4400" dirty="0"/>
              <a:t>Jsme tak slabí, jak silná jsou naše tajemství</a:t>
            </a:r>
            <a:endParaRPr lang="cs-CZ" dirty="0"/>
          </a:p>
        </p:txBody>
      </p:sp>
      <p:pic>
        <p:nvPicPr>
          <p:cNvPr id="5" name="Picture 4" descr="Ruce s dlaněmi a propojováním a podržením kružnice">
            <a:extLst>
              <a:ext uri="{FF2B5EF4-FFF2-40B4-BE49-F238E27FC236}">
                <a16:creationId xmlns:a16="http://schemas.microsoft.com/office/drawing/2014/main" id="{4331200C-AE29-6F1D-FDD2-73FF465BABF5}"/>
              </a:ext>
            </a:extLst>
          </p:cNvPr>
          <p:cNvPicPr>
            <a:picLocks noChangeAspect="1"/>
          </p:cNvPicPr>
          <p:nvPr/>
        </p:nvPicPr>
        <p:blipFill rotWithShape="1">
          <a:blip r:embed="rId2"/>
          <a:srcRect l="22050" r="18415"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Tree>
    <p:extLst>
      <p:ext uri="{BB962C8B-B14F-4D97-AF65-F5344CB8AC3E}">
        <p14:creationId xmlns:p14="http://schemas.microsoft.com/office/powerpoint/2010/main" val="31415349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47280" y="788894"/>
            <a:ext cx="10306520" cy="880730"/>
          </a:xfrm>
        </p:spPr>
        <p:txBody>
          <a:bodyPr>
            <a:normAutofit fontScale="90000"/>
          </a:bodyPr>
          <a:lstStyle/>
          <a:p>
            <a:r>
              <a:rPr lang="cs-CZ" sz="4000" dirty="0">
                <a:solidFill>
                  <a:srgbClr val="FF0000"/>
                </a:solidFill>
              </a:rPr>
              <a:t>Etika – způsoby pomoci -  motivace k profesi</a:t>
            </a:r>
          </a:p>
        </p:txBody>
      </p:sp>
      <p:graphicFrame>
        <p:nvGraphicFramePr>
          <p:cNvPr id="5" name="Zástupný symbol pro obsah 2">
            <a:extLst>
              <a:ext uri="{FF2B5EF4-FFF2-40B4-BE49-F238E27FC236}">
                <a16:creationId xmlns:a16="http://schemas.microsoft.com/office/drawing/2014/main" id="{AF2C6726-BBFF-4110-A2BA-3E1FFE96FFEF}"/>
              </a:ext>
            </a:extLst>
          </p:cNvPr>
          <p:cNvGraphicFramePr>
            <a:graphicFrameLocks noGrp="1"/>
          </p:cNvGraphicFramePr>
          <p:nvPr>
            <p:ph idx="1"/>
          </p:nvPr>
        </p:nvGraphicFramePr>
        <p:xfrm>
          <a:off x="1047280" y="2189664"/>
          <a:ext cx="10095789" cy="40326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859754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BA1133-EBD1-4AFA-A368-6A9950713709}"/>
              </a:ext>
            </a:extLst>
          </p:cNvPr>
          <p:cNvSpPr>
            <a:spLocks noGrp="1"/>
          </p:cNvSpPr>
          <p:nvPr>
            <p:ph type="title"/>
          </p:nvPr>
        </p:nvSpPr>
        <p:spPr/>
        <p:txBody>
          <a:bodyPr/>
          <a:lstStyle/>
          <a:p>
            <a:r>
              <a:rPr lang="cs-CZ" dirty="0"/>
              <a:t>Reflektující týmy</a:t>
            </a:r>
          </a:p>
        </p:txBody>
      </p:sp>
      <p:sp>
        <p:nvSpPr>
          <p:cNvPr id="3" name="Zástupný obsah 2">
            <a:extLst>
              <a:ext uri="{FF2B5EF4-FFF2-40B4-BE49-F238E27FC236}">
                <a16:creationId xmlns:a16="http://schemas.microsoft.com/office/drawing/2014/main" id="{8866C2AC-2841-42A6-BBA8-C16A0CE9A59A}"/>
              </a:ext>
            </a:extLst>
          </p:cNvPr>
          <p:cNvSpPr>
            <a:spLocks noGrp="1"/>
          </p:cNvSpPr>
          <p:nvPr>
            <p:ph idx="1"/>
          </p:nvPr>
        </p:nvSpPr>
        <p:spPr/>
        <p:txBody>
          <a:bodyPr/>
          <a:lstStyle/>
          <a:p>
            <a:r>
              <a:rPr lang="cs-CZ" dirty="0"/>
              <a:t>Postoj pracovníka – jak bude vypadat </a:t>
            </a:r>
            <a:r>
              <a:rPr lang="cs-CZ"/>
              <a:t>jeho práce - pomoc:</a:t>
            </a:r>
            <a:endParaRPr lang="cs-CZ" dirty="0"/>
          </a:p>
          <a:p>
            <a:r>
              <a:rPr lang="cs-CZ" dirty="0"/>
              <a:t>Když bude zachraňovat rodinu</a:t>
            </a:r>
          </a:p>
          <a:p>
            <a:r>
              <a:rPr lang="cs-CZ" dirty="0"/>
              <a:t>Když ji bude ochraňovat – omlouvat</a:t>
            </a:r>
          </a:p>
          <a:p>
            <a:r>
              <a:rPr lang="cs-CZ" dirty="0"/>
              <a:t>Když bude podporovat rodinu</a:t>
            </a:r>
          </a:p>
          <a:p>
            <a:r>
              <a:rPr lang="cs-CZ" dirty="0"/>
              <a:t>Když ji bude doprovázet</a:t>
            </a:r>
          </a:p>
        </p:txBody>
      </p:sp>
    </p:spTree>
    <p:extLst>
      <p:ext uri="{BB962C8B-B14F-4D97-AF65-F5344CB8AC3E}">
        <p14:creationId xmlns:p14="http://schemas.microsoft.com/office/powerpoint/2010/main" val="29254602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05DD76-E479-454F-81D6-C52149760987}"/>
              </a:ext>
            </a:extLst>
          </p:cNvPr>
          <p:cNvSpPr>
            <a:spLocks noGrp="1"/>
          </p:cNvSpPr>
          <p:nvPr>
            <p:ph type="title"/>
          </p:nvPr>
        </p:nvSpPr>
        <p:spPr/>
        <p:txBody>
          <a:bodyPr/>
          <a:lstStyle/>
          <a:p>
            <a:r>
              <a:rPr lang="cs-CZ" dirty="0"/>
              <a:t>Psychoanalýza – psychodynamické směry</a:t>
            </a:r>
          </a:p>
        </p:txBody>
      </p:sp>
      <p:sp>
        <p:nvSpPr>
          <p:cNvPr id="3" name="Zástupný obsah 2">
            <a:extLst>
              <a:ext uri="{FF2B5EF4-FFF2-40B4-BE49-F238E27FC236}">
                <a16:creationId xmlns:a16="http://schemas.microsoft.com/office/drawing/2014/main" id="{1E1BA2EB-3059-4716-9032-AC6D6EBCB27D}"/>
              </a:ext>
            </a:extLst>
          </p:cNvPr>
          <p:cNvSpPr>
            <a:spLocks noGrp="1"/>
          </p:cNvSpPr>
          <p:nvPr>
            <p:ph idx="1"/>
          </p:nvPr>
        </p:nvSpPr>
        <p:spPr/>
        <p:txBody>
          <a:bodyPr/>
          <a:lstStyle/>
          <a:p>
            <a:r>
              <a:rPr lang="cs-CZ" dirty="0"/>
              <a:t>Základní předpoklady PSA : </a:t>
            </a:r>
          </a:p>
          <a:p>
            <a:r>
              <a:rPr lang="cs-CZ" dirty="0"/>
              <a:t>Psychický determinismus. Lidské jednání je v zásadní míře ovlivňováno intrapsychickými procesy </a:t>
            </a:r>
          </a:p>
          <a:p>
            <a:r>
              <a:rPr lang="cs-CZ" dirty="0"/>
              <a:t>Fyziologický determinismus. Rozhodující síly v životě člověka jsou síly fyziologické, život je boj o udržení rovnováhy vůči nim. </a:t>
            </a:r>
          </a:p>
          <a:p>
            <a:r>
              <a:rPr lang="cs-CZ" dirty="0"/>
              <a:t>Existence nevědomí. Část mentálních procesů probíhá mimo naše vědomí</a:t>
            </a:r>
          </a:p>
        </p:txBody>
      </p:sp>
    </p:spTree>
    <p:extLst>
      <p:ext uri="{BB962C8B-B14F-4D97-AF65-F5344CB8AC3E}">
        <p14:creationId xmlns:p14="http://schemas.microsoft.com/office/powerpoint/2010/main" val="393334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Metody sociální práce</a:t>
            </a:r>
          </a:p>
        </p:txBody>
      </p:sp>
      <p:sp>
        <p:nvSpPr>
          <p:cNvPr id="3" name="Zástupný symbol pro obsah 2"/>
          <p:cNvSpPr>
            <a:spLocks noGrp="1"/>
          </p:cNvSpPr>
          <p:nvPr>
            <p:ph idx="1"/>
          </p:nvPr>
        </p:nvSpPr>
        <p:spPr/>
        <p:txBody>
          <a:bodyPr>
            <a:normAutofit/>
          </a:bodyPr>
          <a:lstStyle/>
          <a:p>
            <a:endParaRPr lang="cs-CZ" dirty="0"/>
          </a:p>
          <a:p>
            <a:pPr marL="0" indent="0">
              <a:buNone/>
            </a:pPr>
            <a:r>
              <a:rPr lang="cs-CZ" b="1" dirty="0"/>
              <a:t>postupy vázané:</a:t>
            </a:r>
          </a:p>
          <a:p>
            <a:r>
              <a:rPr lang="pl-PL" dirty="0"/>
              <a:t>na cílový subjekt (práce s jednotlivcem, </a:t>
            </a:r>
            <a:r>
              <a:rPr lang="cs-CZ" dirty="0"/>
              <a:t>skupinou, rodinou, komunitou)</a:t>
            </a:r>
          </a:p>
          <a:p>
            <a:r>
              <a:rPr lang="cs-CZ" dirty="0"/>
              <a:t>na jeho aktuální situaci (sociální znevýhodnění na začátku života, předvídatelné a nepředvídatelné sociální události)</a:t>
            </a:r>
          </a:p>
          <a:p>
            <a:r>
              <a:rPr lang="cs-CZ" dirty="0"/>
              <a:t>na relevantní vztahový kontext (vrstevnická skupina, rodina, organizace)</a:t>
            </a:r>
          </a:p>
          <a:p>
            <a:r>
              <a:rPr lang="cs-CZ" dirty="0"/>
              <a:t>někdy i na systémové vazby (regionální, národní či nadnárodní politika)</a:t>
            </a:r>
          </a:p>
        </p:txBody>
      </p:sp>
    </p:spTree>
    <p:extLst>
      <p:ext uri="{BB962C8B-B14F-4D97-AF65-F5344CB8AC3E}">
        <p14:creationId xmlns:p14="http://schemas.microsoft.com/office/powerpoint/2010/main" val="13993696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994B6E-4F44-4B14-BAF6-97D3063113E0}"/>
              </a:ext>
            </a:extLst>
          </p:cNvPr>
          <p:cNvSpPr>
            <a:spLocks noGrp="1"/>
          </p:cNvSpPr>
          <p:nvPr>
            <p:ph type="title"/>
          </p:nvPr>
        </p:nvSpPr>
        <p:spPr/>
        <p:txBody>
          <a:bodyPr>
            <a:normAutofit fontScale="90000"/>
          </a:bodyPr>
          <a:lstStyle/>
          <a:p>
            <a:r>
              <a:rPr lang="cs-CZ" dirty="0"/>
              <a:t>Sigmund Freud (1856 – 1939) hnací silou vývoje jsou pudy struktura osobnosti :</a:t>
            </a:r>
          </a:p>
        </p:txBody>
      </p:sp>
      <p:sp>
        <p:nvSpPr>
          <p:cNvPr id="3" name="Zástupný obsah 2">
            <a:extLst>
              <a:ext uri="{FF2B5EF4-FFF2-40B4-BE49-F238E27FC236}">
                <a16:creationId xmlns:a16="http://schemas.microsoft.com/office/drawing/2014/main" id="{8C954F6F-C2EF-4DD6-95D8-354DF8C24EF2}"/>
              </a:ext>
            </a:extLst>
          </p:cNvPr>
          <p:cNvSpPr>
            <a:spLocks noGrp="1"/>
          </p:cNvSpPr>
          <p:nvPr>
            <p:ph idx="1"/>
          </p:nvPr>
        </p:nvSpPr>
        <p:spPr>
          <a:xfrm>
            <a:off x="838200" y="1690688"/>
            <a:ext cx="10515600" cy="4802187"/>
          </a:xfrm>
        </p:spPr>
        <p:txBody>
          <a:bodyPr>
            <a:normAutofit fontScale="92500" lnSpcReduction="20000"/>
          </a:bodyPr>
          <a:lstStyle/>
          <a:p>
            <a:pPr marL="0" indent="0">
              <a:buNone/>
            </a:pPr>
            <a:endParaRPr lang="cs-CZ" dirty="0"/>
          </a:p>
          <a:p>
            <a:r>
              <a:rPr lang="cs-CZ" b="1" i="1" dirty="0"/>
              <a:t>ID (ONO)</a:t>
            </a:r>
            <a:endParaRPr lang="cs-CZ" dirty="0"/>
          </a:p>
          <a:p>
            <a:r>
              <a:rPr lang="cs-CZ" b="1" dirty="0"/>
              <a:t>nevědomé</a:t>
            </a:r>
            <a:r>
              <a:rPr lang="cs-CZ" dirty="0"/>
              <a:t>, </a:t>
            </a:r>
            <a:r>
              <a:rPr lang="cs-CZ" b="1" dirty="0"/>
              <a:t>iracionální</a:t>
            </a:r>
            <a:r>
              <a:rPr lang="cs-CZ" dirty="0"/>
              <a:t>, řídí se </a:t>
            </a:r>
            <a:r>
              <a:rPr lang="cs-CZ" b="1" dirty="0"/>
              <a:t>principem slasti </a:t>
            </a:r>
            <a:r>
              <a:rPr lang="cs-CZ" dirty="0"/>
              <a:t>(pudy), chce být ihned uspokojeno</a:t>
            </a:r>
          </a:p>
          <a:p>
            <a:r>
              <a:rPr lang="cs-CZ" b="1" dirty="0"/>
              <a:t>ryzí id</a:t>
            </a:r>
            <a:r>
              <a:rPr lang="cs-CZ" dirty="0"/>
              <a:t> - u kojenců, uspokojení potřeby teď a tady</a:t>
            </a:r>
          </a:p>
          <a:p>
            <a:r>
              <a:rPr lang="cs-CZ" b="1" dirty="0"/>
              <a:t>primární proces </a:t>
            </a:r>
            <a:r>
              <a:rPr lang="cs-CZ" dirty="0"/>
              <a:t>- představa uspokojení potřeby, u dospělých se projevuje ve snech</a:t>
            </a:r>
          </a:p>
          <a:p>
            <a:r>
              <a:rPr lang="cs-CZ" b="1" i="1" dirty="0"/>
              <a:t>EGO (JÁ)</a:t>
            </a:r>
            <a:endParaRPr lang="cs-CZ" dirty="0"/>
          </a:p>
          <a:p>
            <a:r>
              <a:rPr lang="cs-CZ" b="1" dirty="0"/>
              <a:t>vědomé</a:t>
            </a:r>
            <a:r>
              <a:rPr lang="cs-CZ" dirty="0"/>
              <a:t>, </a:t>
            </a:r>
            <a:r>
              <a:rPr lang="cs-CZ" b="1" dirty="0"/>
              <a:t>racionální</a:t>
            </a:r>
            <a:r>
              <a:rPr lang="cs-CZ" dirty="0"/>
              <a:t>, řídí se </a:t>
            </a:r>
            <a:r>
              <a:rPr lang="cs-CZ" b="1" dirty="0"/>
              <a:t>principem reality</a:t>
            </a:r>
            <a:r>
              <a:rPr lang="cs-CZ" dirty="0"/>
              <a:t>, převádí do předvědomí zážitky</a:t>
            </a:r>
          </a:p>
          <a:p>
            <a:r>
              <a:rPr lang="cs-CZ" b="1" dirty="0"/>
              <a:t>sekundární proces</a:t>
            </a:r>
            <a:r>
              <a:rPr lang="cs-CZ" dirty="0"/>
              <a:t> - testování reality (přání id porovnává s realitou → přizpůsobuje potřeby)</a:t>
            </a:r>
          </a:p>
          <a:p>
            <a:r>
              <a:rPr lang="cs-CZ" b="1" i="1" dirty="0"/>
              <a:t>SUPEREGO (NADJÁ)</a:t>
            </a:r>
            <a:endParaRPr lang="cs-CZ" dirty="0"/>
          </a:p>
          <a:p>
            <a:r>
              <a:rPr lang="cs-CZ" b="1" dirty="0"/>
              <a:t>nevědomá i vědomá část</a:t>
            </a:r>
            <a:r>
              <a:rPr lang="cs-CZ" dirty="0"/>
              <a:t>, řídí se </a:t>
            </a:r>
            <a:r>
              <a:rPr lang="cs-CZ" b="1" dirty="0"/>
              <a:t>principem dokonalosti</a:t>
            </a:r>
            <a:endParaRPr lang="cs-CZ" dirty="0"/>
          </a:p>
          <a:p>
            <a:r>
              <a:rPr lang="cs-CZ" dirty="0"/>
              <a:t>tvoří se na základě zákazů a pochval v dětství → bývá </a:t>
            </a:r>
            <a:r>
              <a:rPr lang="cs-CZ" b="1" dirty="0"/>
              <a:t>zvnitřněno</a:t>
            </a:r>
            <a:endParaRPr lang="cs-CZ" dirty="0"/>
          </a:p>
          <a:p>
            <a:r>
              <a:rPr lang="cs-CZ" b="1" dirty="0"/>
              <a:t>morální síla</a:t>
            </a:r>
            <a:r>
              <a:rPr lang="cs-CZ" dirty="0"/>
              <a:t>, svědomí</a:t>
            </a:r>
          </a:p>
          <a:p>
            <a:r>
              <a:rPr lang="cs-CZ" b="1" dirty="0"/>
              <a:t>ideál já</a:t>
            </a:r>
            <a:r>
              <a:rPr lang="cs-CZ" dirty="0"/>
              <a:t> → požadavky stálého zdokonalování </a:t>
            </a:r>
          </a:p>
          <a:p>
            <a:endParaRPr lang="cs-CZ" dirty="0"/>
          </a:p>
          <a:p>
            <a:endParaRPr lang="cs-CZ" dirty="0"/>
          </a:p>
        </p:txBody>
      </p:sp>
    </p:spTree>
    <p:extLst>
      <p:ext uri="{BB962C8B-B14F-4D97-AF65-F5344CB8AC3E}">
        <p14:creationId xmlns:p14="http://schemas.microsoft.com/office/powerpoint/2010/main" val="903916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0FAAD8-E06C-F34C-B448-6C3669CF071F}"/>
              </a:ext>
            </a:extLst>
          </p:cNvPr>
          <p:cNvSpPr>
            <a:spLocks noGrp="1"/>
          </p:cNvSpPr>
          <p:nvPr>
            <p:ph type="title"/>
          </p:nvPr>
        </p:nvSpPr>
        <p:spPr/>
        <p:txBody>
          <a:bodyPr/>
          <a:lstStyle/>
          <a:p>
            <a:endParaRPr lang="cs-CZ"/>
          </a:p>
        </p:txBody>
      </p:sp>
      <p:pic>
        <p:nvPicPr>
          <p:cNvPr id="4" name="Zástupný obsah 3">
            <a:extLst>
              <a:ext uri="{FF2B5EF4-FFF2-40B4-BE49-F238E27FC236}">
                <a16:creationId xmlns:a16="http://schemas.microsoft.com/office/drawing/2014/main" id="{165D129E-9A5C-124B-8EE3-BBB6410EB27D}"/>
              </a:ext>
            </a:extLst>
          </p:cNvPr>
          <p:cNvPicPr>
            <a:picLocks noGrp="1" noChangeAspect="1"/>
          </p:cNvPicPr>
          <p:nvPr>
            <p:ph idx="1"/>
          </p:nvPr>
        </p:nvPicPr>
        <p:blipFill>
          <a:blip r:embed="rId2"/>
          <a:stretch>
            <a:fillRect/>
          </a:stretch>
        </p:blipFill>
        <p:spPr>
          <a:xfrm>
            <a:off x="2644726" y="804527"/>
            <a:ext cx="6020972" cy="6127069"/>
          </a:xfrm>
        </p:spPr>
      </p:pic>
    </p:spTree>
    <p:extLst>
      <p:ext uri="{BB962C8B-B14F-4D97-AF65-F5344CB8AC3E}">
        <p14:creationId xmlns:p14="http://schemas.microsoft.com/office/powerpoint/2010/main" val="35499116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8716C9-1FB2-E5DF-3A45-579C8A5520BD}"/>
              </a:ext>
            </a:extLst>
          </p:cNvPr>
          <p:cNvSpPr>
            <a:spLocks noGrp="1"/>
          </p:cNvSpPr>
          <p:nvPr>
            <p:ph type="title"/>
          </p:nvPr>
        </p:nvSpPr>
        <p:spPr/>
        <p:txBody>
          <a:bodyPr/>
          <a:lstStyle/>
          <a:p>
            <a:r>
              <a:rPr lang="cs-CZ" dirty="0"/>
              <a:t>kazuistika</a:t>
            </a:r>
          </a:p>
        </p:txBody>
      </p:sp>
      <p:sp>
        <p:nvSpPr>
          <p:cNvPr id="3" name="Zástupný obsah 2">
            <a:extLst>
              <a:ext uri="{FF2B5EF4-FFF2-40B4-BE49-F238E27FC236}">
                <a16:creationId xmlns:a16="http://schemas.microsoft.com/office/drawing/2014/main" id="{BE9ABA39-E155-BF0A-748D-2E6743D30CA4}"/>
              </a:ext>
            </a:extLst>
          </p:cNvPr>
          <p:cNvSpPr>
            <a:spLocks noGrp="1"/>
          </p:cNvSpPr>
          <p:nvPr>
            <p:ph idx="1"/>
          </p:nvPr>
        </p:nvSpPr>
        <p:spPr/>
        <p:txBody>
          <a:bodyPr>
            <a:normAutofit fontScale="92500" lnSpcReduction="20000"/>
          </a:bodyPr>
          <a:lstStyle/>
          <a:p>
            <a:r>
              <a:rPr lang="cs-CZ" dirty="0"/>
              <a:t>Muž, bez přístřeší – 35 let</a:t>
            </a:r>
          </a:p>
          <a:p>
            <a:r>
              <a:rPr lang="cs-CZ" dirty="0"/>
              <a:t>První změny – okolo 25 roku života, Case </a:t>
            </a:r>
            <a:r>
              <a:rPr lang="cs-CZ" dirty="0" err="1"/>
              <a:t>work</a:t>
            </a:r>
            <a:r>
              <a:rPr lang="cs-CZ" dirty="0"/>
              <a:t>, nalezení práce i ubytování, 3 roky funguje, změna sociální pracovnice ne úrovni klíčového pracovníka.</a:t>
            </a:r>
          </a:p>
          <a:p>
            <a:r>
              <a:rPr lang="cs-CZ" dirty="0"/>
              <a:t>Ztráta zaměstnání, bydlení, končí na ulici</a:t>
            </a:r>
          </a:p>
          <a:p>
            <a:r>
              <a:rPr lang="cs-CZ" dirty="0"/>
              <a:t>Druhá změny okolo 30 roku - vše se opakuje</a:t>
            </a:r>
          </a:p>
          <a:p>
            <a:r>
              <a:rPr lang="cs-CZ" dirty="0"/>
              <a:t>Ztráta zaměstnání, bydlení, končí na ulici</a:t>
            </a:r>
          </a:p>
          <a:p>
            <a:r>
              <a:rPr lang="cs-CZ" dirty="0"/>
              <a:t>Současnost, studentka píše diplomovou práci, má se měnit sociální pracovnice</a:t>
            </a:r>
          </a:p>
          <a:p>
            <a:r>
              <a:rPr lang="cs-CZ" dirty="0"/>
              <a:t>Klade si otázku, co se děje?</a:t>
            </a:r>
          </a:p>
          <a:p>
            <a:r>
              <a:rPr lang="cs-CZ" dirty="0"/>
              <a:t>Sleduje historii, ve 20-ti letech mu zemřela máma, sociální pracovnice zastupuje máma, změna je </a:t>
            </a:r>
            <a:r>
              <a:rPr lang="cs-CZ" dirty="0" err="1"/>
              <a:t>retraumatizace</a:t>
            </a:r>
            <a:r>
              <a:rPr lang="cs-CZ" dirty="0"/>
              <a:t> a pád na ulici</a:t>
            </a:r>
          </a:p>
        </p:txBody>
      </p:sp>
    </p:spTree>
    <p:extLst>
      <p:ext uri="{BB962C8B-B14F-4D97-AF65-F5344CB8AC3E}">
        <p14:creationId xmlns:p14="http://schemas.microsoft.com/office/powerpoint/2010/main" val="15471782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71AF1B-74B3-8046-8BD5-AB33A6ECCD93}"/>
              </a:ext>
            </a:extLst>
          </p:cNvPr>
          <p:cNvSpPr>
            <a:spLocks noGrp="1"/>
          </p:cNvSpPr>
          <p:nvPr>
            <p:ph type="title"/>
          </p:nvPr>
        </p:nvSpPr>
        <p:spPr/>
        <p:txBody>
          <a:bodyPr/>
          <a:lstStyle/>
          <a:p>
            <a:r>
              <a:rPr lang="cs-CZ" dirty="0"/>
              <a:t>Obranné mechanismy</a:t>
            </a:r>
          </a:p>
        </p:txBody>
      </p:sp>
      <p:sp>
        <p:nvSpPr>
          <p:cNvPr id="3" name="Zástupný obsah 2">
            <a:extLst>
              <a:ext uri="{FF2B5EF4-FFF2-40B4-BE49-F238E27FC236}">
                <a16:creationId xmlns:a16="http://schemas.microsoft.com/office/drawing/2014/main" id="{D065B37B-B5C7-F346-B200-A9F371C65047}"/>
              </a:ext>
            </a:extLst>
          </p:cNvPr>
          <p:cNvSpPr>
            <a:spLocks noGrp="1"/>
          </p:cNvSpPr>
          <p:nvPr>
            <p:ph idx="1"/>
          </p:nvPr>
        </p:nvSpPr>
        <p:spPr/>
        <p:txBody>
          <a:bodyPr>
            <a:normAutofit/>
          </a:bodyPr>
          <a:lstStyle/>
          <a:p>
            <a:r>
              <a:rPr lang="cs-CZ" dirty="0"/>
              <a:t>obranné mechanismy - vytěsnění, </a:t>
            </a:r>
            <a:r>
              <a:rPr lang="cs-CZ" dirty="0" err="1"/>
              <a:t>parapraxe</a:t>
            </a:r>
            <a:r>
              <a:rPr lang="cs-CZ" dirty="0"/>
              <a:t> (chybné úkony), </a:t>
            </a:r>
            <a:r>
              <a:rPr lang="cs-CZ" dirty="0" err="1"/>
              <a:t>reggrese</a:t>
            </a:r>
            <a:r>
              <a:rPr lang="cs-CZ" dirty="0"/>
              <a:t> a fixace, projekce, identifikace, racionalizace,</a:t>
            </a:r>
          </a:p>
          <a:p>
            <a:r>
              <a:rPr lang="cs-CZ" dirty="0"/>
              <a:t>Obranné mechanismy</a:t>
            </a:r>
          </a:p>
          <a:p>
            <a:pPr marL="0" indent="0">
              <a:buNone/>
            </a:pPr>
            <a:r>
              <a:rPr lang="cs-CZ" dirty="0"/>
              <a:t>- vznik na základě interpersonálních a intrapersonálních konfliktů → pokud konflikty ohrožují ego dochází k úzkosti</a:t>
            </a:r>
          </a:p>
          <a:p>
            <a:pPr marL="0" indent="0">
              <a:buNone/>
            </a:pPr>
            <a:r>
              <a:rPr lang="cs-CZ" dirty="0"/>
              <a:t>- ochrana před ohrožujícími myšlenkami nebo přáními (vina, stud), které vyvolávají úzkost</a:t>
            </a:r>
          </a:p>
          <a:p>
            <a:pPr marL="0" indent="0">
              <a:buNone/>
            </a:pPr>
            <a:r>
              <a:rPr lang="cs-CZ" dirty="0"/>
              <a:t>- působí na nevědomé úrovni</a:t>
            </a:r>
          </a:p>
          <a:p>
            <a:pPr marL="0" indent="0">
              <a:buNone/>
            </a:pPr>
            <a:r>
              <a:rPr lang="cs-CZ" dirty="0"/>
              <a:t> </a:t>
            </a:r>
          </a:p>
          <a:p>
            <a:endParaRPr lang="cs-CZ" dirty="0"/>
          </a:p>
        </p:txBody>
      </p:sp>
    </p:spTree>
    <p:extLst>
      <p:ext uri="{BB962C8B-B14F-4D97-AF65-F5344CB8AC3E}">
        <p14:creationId xmlns:p14="http://schemas.microsoft.com/office/powerpoint/2010/main" val="4524391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267362-A98E-F845-95E6-CD7478C0067E}"/>
              </a:ext>
            </a:extLst>
          </p:cNvPr>
          <p:cNvSpPr>
            <a:spLocks noGrp="1"/>
          </p:cNvSpPr>
          <p:nvPr>
            <p:ph type="title"/>
          </p:nvPr>
        </p:nvSpPr>
        <p:spPr/>
        <p:txBody>
          <a:bodyPr/>
          <a:lstStyle/>
          <a:p>
            <a:r>
              <a:rPr lang="cs-CZ" dirty="0"/>
              <a:t>Vytěsnění </a:t>
            </a:r>
          </a:p>
        </p:txBody>
      </p:sp>
      <p:sp>
        <p:nvSpPr>
          <p:cNvPr id="3" name="Zástupný obsah 2">
            <a:extLst>
              <a:ext uri="{FF2B5EF4-FFF2-40B4-BE49-F238E27FC236}">
                <a16:creationId xmlns:a16="http://schemas.microsoft.com/office/drawing/2014/main" id="{BF1E58AE-45FA-8C4F-817C-A3FFCAD52F62}"/>
              </a:ext>
            </a:extLst>
          </p:cNvPr>
          <p:cNvSpPr>
            <a:spLocks noGrp="1"/>
          </p:cNvSpPr>
          <p:nvPr>
            <p:ph idx="1"/>
          </p:nvPr>
        </p:nvSpPr>
        <p:spPr/>
        <p:txBody>
          <a:bodyPr>
            <a:normAutofit/>
          </a:bodyPr>
          <a:lstStyle/>
          <a:p>
            <a:pPr marL="0" indent="0">
              <a:buNone/>
            </a:pPr>
            <a:r>
              <a:rPr lang="cs-CZ" dirty="0"/>
              <a:t>- iracionální útěk od myšlenek, - ego vytlačuje myšlenku do nevědomí → libido ale není odstraněno → uplatňují se další obranné mechanismy → přetahování o nadvládu mezi ego a id → úzkost</a:t>
            </a:r>
          </a:p>
          <a:p>
            <a:pPr marL="0" indent="0">
              <a:buNone/>
            </a:pPr>
            <a:r>
              <a:rPr lang="cs-CZ" dirty="0"/>
              <a:t>- příčina je skryta</a:t>
            </a:r>
          </a:p>
          <a:p>
            <a:pPr marL="0" indent="0">
              <a:buNone/>
            </a:pPr>
            <a:r>
              <a:rPr lang="cs-CZ" dirty="0"/>
              <a:t>- příznaky: podrážděnost, nesoustředěnost</a:t>
            </a:r>
          </a:p>
          <a:p>
            <a:pPr marL="0" indent="0">
              <a:buNone/>
            </a:pPr>
            <a:r>
              <a:rPr lang="cs-CZ" dirty="0"/>
              <a:t>- snaha dostat se na povrch nepřímými cestami, když je ego oslabeno (přeřeknutí)</a:t>
            </a:r>
          </a:p>
          <a:p>
            <a:r>
              <a:rPr lang="cs-CZ" dirty="0"/>
              <a:t>Dítě bylo v dětství bito, přešlo do obranného mechanismu přežití, na otázku o dětství – bylo normální.</a:t>
            </a:r>
          </a:p>
          <a:p>
            <a:r>
              <a:rPr lang="cs-CZ" dirty="0"/>
              <a:t>Otázku popište mi nejpříjemnější zážitek s matkou, otcem – otevřete Pandořinu skříňku.</a:t>
            </a:r>
          </a:p>
        </p:txBody>
      </p:sp>
    </p:spTree>
    <p:extLst>
      <p:ext uri="{BB962C8B-B14F-4D97-AF65-F5344CB8AC3E}">
        <p14:creationId xmlns:p14="http://schemas.microsoft.com/office/powerpoint/2010/main" val="21879324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1FEAB55-ABB7-0A48-B0A7-DB1ADF234D6F}"/>
              </a:ext>
            </a:extLst>
          </p:cNvPr>
          <p:cNvSpPr>
            <a:spLocks noGrp="1"/>
          </p:cNvSpPr>
          <p:nvPr>
            <p:ph type="title"/>
          </p:nvPr>
        </p:nvSpPr>
        <p:spPr/>
        <p:txBody>
          <a:bodyPr/>
          <a:lstStyle/>
          <a:p>
            <a:r>
              <a:rPr lang="cs-CZ" dirty="0"/>
              <a:t>Sublimace </a:t>
            </a:r>
          </a:p>
        </p:txBody>
      </p:sp>
      <p:sp>
        <p:nvSpPr>
          <p:cNvPr id="3" name="Zástupný obsah 2">
            <a:extLst>
              <a:ext uri="{FF2B5EF4-FFF2-40B4-BE49-F238E27FC236}">
                <a16:creationId xmlns:a16="http://schemas.microsoft.com/office/drawing/2014/main" id="{ECABFCD1-BF5D-044B-A597-EB3C38FE3A28}"/>
              </a:ext>
            </a:extLst>
          </p:cNvPr>
          <p:cNvSpPr>
            <a:spLocks noGrp="1"/>
          </p:cNvSpPr>
          <p:nvPr>
            <p:ph idx="1"/>
          </p:nvPr>
        </p:nvSpPr>
        <p:spPr/>
        <p:txBody>
          <a:bodyPr/>
          <a:lstStyle/>
          <a:p>
            <a:r>
              <a:rPr lang="cs-CZ" dirty="0"/>
              <a:t>převedení libida do činností, které jsou společensky uznávané (umění)</a:t>
            </a:r>
          </a:p>
          <a:p>
            <a:r>
              <a:rPr lang="cs-CZ" dirty="0"/>
              <a:t>Dítě nemělo zastání – bude realizovat zastání pro jiné – motivace v pomáhajících profesích</a:t>
            </a:r>
          </a:p>
          <a:p>
            <a:r>
              <a:rPr lang="cs-CZ" dirty="0"/>
              <a:t>Pedofilie – práce s dětmi (při dodržení všech etických norem)</a:t>
            </a:r>
          </a:p>
          <a:p>
            <a:pPr marL="0" indent="0">
              <a:buNone/>
            </a:pPr>
            <a:endParaRPr lang="cs-CZ" dirty="0"/>
          </a:p>
        </p:txBody>
      </p:sp>
    </p:spTree>
    <p:extLst>
      <p:ext uri="{BB962C8B-B14F-4D97-AF65-F5344CB8AC3E}">
        <p14:creationId xmlns:p14="http://schemas.microsoft.com/office/powerpoint/2010/main" val="12428977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B4CAB7-EE85-0247-81AD-C2874CD5EB3B}"/>
              </a:ext>
            </a:extLst>
          </p:cNvPr>
          <p:cNvSpPr>
            <a:spLocks noGrp="1"/>
          </p:cNvSpPr>
          <p:nvPr>
            <p:ph type="title"/>
          </p:nvPr>
        </p:nvSpPr>
        <p:spPr/>
        <p:txBody>
          <a:bodyPr/>
          <a:lstStyle/>
          <a:p>
            <a:r>
              <a:rPr lang="cs-CZ" dirty="0"/>
              <a:t>Regrese </a:t>
            </a:r>
          </a:p>
        </p:txBody>
      </p:sp>
      <p:sp>
        <p:nvSpPr>
          <p:cNvPr id="3" name="Zástupný obsah 2">
            <a:extLst>
              <a:ext uri="{FF2B5EF4-FFF2-40B4-BE49-F238E27FC236}">
                <a16:creationId xmlns:a16="http://schemas.microsoft.com/office/drawing/2014/main" id="{DC5848E8-5EFE-F946-8D39-5509216F4A77}"/>
              </a:ext>
            </a:extLst>
          </p:cNvPr>
          <p:cNvSpPr>
            <a:spLocks noGrp="1"/>
          </p:cNvSpPr>
          <p:nvPr>
            <p:ph idx="1"/>
          </p:nvPr>
        </p:nvSpPr>
        <p:spPr/>
        <p:txBody>
          <a:bodyPr/>
          <a:lstStyle/>
          <a:p>
            <a:r>
              <a:rPr lang="cs-CZ" dirty="0"/>
              <a:t>Navrácení se k nižšímu vývojovému stádiu, které působí méně stresově (útěky do nemoci, do pláče, potřeba být opatrován)</a:t>
            </a:r>
          </a:p>
          <a:p>
            <a:r>
              <a:rPr lang="cs-CZ" dirty="0"/>
              <a:t>Stresová situace – začne se chovat jako dítě a hledá pomoc u partnera, pracovníka, dítěte – v traumatických situacích je přirozená</a:t>
            </a:r>
          </a:p>
        </p:txBody>
      </p:sp>
    </p:spTree>
    <p:extLst>
      <p:ext uri="{BB962C8B-B14F-4D97-AF65-F5344CB8AC3E}">
        <p14:creationId xmlns:p14="http://schemas.microsoft.com/office/powerpoint/2010/main" val="8009316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EF1E71-B4FD-D64A-94EE-4C4BD56F54E9}"/>
              </a:ext>
            </a:extLst>
          </p:cNvPr>
          <p:cNvSpPr>
            <a:spLocks noGrp="1"/>
          </p:cNvSpPr>
          <p:nvPr>
            <p:ph type="title"/>
          </p:nvPr>
        </p:nvSpPr>
        <p:spPr/>
        <p:txBody>
          <a:bodyPr/>
          <a:lstStyle/>
          <a:p>
            <a:r>
              <a:rPr lang="cs-CZ" b="1" i="1" dirty="0"/>
              <a:t>Fixace</a:t>
            </a:r>
            <a:endParaRPr lang="cs-CZ" dirty="0"/>
          </a:p>
        </p:txBody>
      </p:sp>
      <p:sp>
        <p:nvSpPr>
          <p:cNvPr id="3" name="Zástupný obsah 2">
            <a:extLst>
              <a:ext uri="{FF2B5EF4-FFF2-40B4-BE49-F238E27FC236}">
                <a16:creationId xmlns:a16="http://schemas.microsoft.com/office/drawing/2014/main" id="{DE6989AC-BB23-614D-8C53-AE49721D45B7}"/>
              </a:ext>
            </a:extLst>
          </p:cNvPr>
          <p:cNvSpPr>
            <a:spLocks noGrp="1"/>
          </p:cNvSpPr>
          <p:nvPr>
            <p:ph idx="1"/>
          </p:nvPr>
        </p:nvSpPr>
        <p:spPr/>
        <p:txBody>
          <a:bodyPr>
            <a:normAutofit/>
          </a:bodyPr>
          <a:lstStyle/>
          <a:p>
            <a:r>
              <a:rPr lang="cs-CZ" dirty="0"/>
              <a:t>Liší se od regrese tím, že je poměrně dlouhodobá – fixace na pracovníka, učitele, vychovatele ..</a:t>
            </a:r>
          </a:p>
          <a:p>
            <a:r>
              <a:rPr lang="cs-CZ" dirty="0"/>
              <a:t>Další obranné mechanismy rozpracovala Freudova dcera </a:t>
            </a:r>
            <a:r>
              <a:rPr lang="cs-CZ" u="sng" dirty="0"/>
              <a:t>Anna </a:t>
            </a:r>
            <a:r>
              <a:rPr lang="cs-CZ" u="sng" dirty="0" err="1"/>
              <a:t>Freudová</a:t>
            </a:r>
            <a:r>
              <a:rPr lang="cs-CZ" dirty="0"/>
              <a:t>, jedná se např. o identifikaci, projekci či izolaci.</a:t>
            </a:r>
          </a:p>
          <a:p>
            <a:endParaRPr lang="cs-CZ" dirty="0"/>
          </a:p>
        </p:txBody>
      </p:sp>
    </p:spTree>
    <p:extLst>
      <p:ext uri="{BB962C8B-B14F-4D97-AF65-F5344CB8AC3E}">
        <p14:creationId xmlns:p14="http://schemas.microsoft.com/office/powerpoint/2010/main" val="12669247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12F980-41FF-5345-812B-6A8201956D34}"/>
              </a:ext>
            </a:extLst>
          </p:cNvPr>
          <p:cNvSpPr>
            <a:spLocks noGrp="1"/>
          </p:cNvSpPr>
          <p:nvPr>
            <p:ph type="title"/>
          </p:nvPr>
        </p:nvSpPr>
        <p:spPr/>
        <p:txBody>
          <a:bodyPr/>
          <a:lstStyle/>
          <a:p>
            <a:r>
              <a:rPr lang="cs-CZ" dirty="0"/>
              <a:t>Projekce</a:t>
            </a:r>
          </a:p>
        </p:txBody>
      </p:sp>
      <p:sp>
        <p:nvSpPr>
          <p:cNvPr id="3" name="Zástupný obsah 2">
            <a:extLst>
              <a:ext uri="{FF2B5EF4-FFF2-40B4-BE49-F238E27FC236}">
                <a16:creationId xmlns:a16="http://schemas.microsoft.com/office/drawing/2014/main" id="{AF805EFE-35B0-3E44-AD91-D956FD43CA08}"/>
              </a:ext>
            </a:extLst>
          </p:cNvPr>
          <p:cNvSpPr>
            <a:spLocks noGrp="1"/>
          </p:cNvSpPr>
          <p:nvPr>
            <p:ph idx="1"/>
          </p:nvPr>
        </p:nvSpPr>
        <p:spPr/>
        <p:txBody>
          <a:bodyPr/>
          <a:lstStyle/>
          <a:p>
            <a:r>
              <a:rPr lang="cs-CZ" dirty="0"/>
              <a:t>Rodiče do dítěte – splnit jeho sny</a:t>
            </a:r>
          </a:p>
          <a:p>
            <a:r>
              <a:rPr lang="cs-CZ" dirty="0"/>
              <a:t>Partnerů mezi sebou – připadám si špatný, začnu špatně přemýšlet o partnerovi, cokoliv co udělá má chyby</a:t>
            </a:r>
          </a:p>
          <a:p>
            <a:endParaRPr lang="cs-CZ" dirty="0"/>
          </a:p>
          <a:p>
            <a:r>
              <a:rPr lang="cs-CZ" dirty="0"/>
              <a:t>Přenos negativa – má spirálovitý průběh, nikoliv lineární</a:t>
            </a:r>
          </a:p>
          <a:p>
            <a:endParaRPr lang="cs-CZ" dirty="0"/>
          </a:p>
        </p:txBody>
      </p:sp>
    </p:spTree>
    <p:extLst>
      <p:ext uri="{BB962C8B-B14F-4D97-AF65-F5344CB8AC3E}">
        <p14:creationId xmlns:p14="http://schemas.microsoft.com/office/powerpoint/2010/main" val="32072678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6488A5-362F-BB43-984B-10E3F937599E}"/>
              </a:ext>
            </a:extLst>
          </p:cNvPr>
          <p:cNvSpPr>
            <a:spLocks noGrp="1"/>
          </p:cNvSpPr>
          <p:nvPr>
            <p:ph type="title"/>
          </p:nvPr>
        </p:nvSpPr>
        <p:spPr/>
        <p:txBody>
          <a:bodyPr/>
          <a:lstStyle/>
          <a:p>
            <a:r>
              <a:rPr lang="cs-CZ" dirty="0"/>
              <a:t>Vnitřní teorie osobnosti</a:t>
            </a:r>
          </a:p>
        </p:txBody>
      </p:sp>
      <p:sp>
        <p:nvSpPr>
          <p:cNvPr id="3" name="Zástupný obsah 2">
            <a:extLst>
              <a:ext uri="{FF2B5EF4-FFF2-40B4-BE49-F238E27FC236}">
                <a16:creationId xmlns:a16="http://schemas.microsoft.com/office/drawing/2014/main" id="{1A840C42-1D87-0843-BD41-5607A935EF08}"/>
              </a:ext>
            </a:extLst>
          </p:cNvPr>
          <p:cNvSpPr>
            <a:spLocks noGrp="1"/>
          </p:cNvSpPr>
          <p:nvPr>
            <p:ph idx="1"/>
          </p:nvPr>
        </p:nvSpPr>
        <p:spPr/>
        <p:txBody>
          <a:bodyPr>
            <a:normAutofit fontScale="40000" lnSpcReduction="20000"/>
          </a:bodyPr>
          <a:lstStyle/>
          <a:p>
            <a:r>
              <a:rPr lang="cs-CZ" b="1" dirty="0"/>
              <a:t>5 stádií libida (nemusíme projít všemi stádii, můžeme ustrnout)</a:t>
            </a:r>
            <a:endParaRPr lang="cs-CZ" dirty="0"/>
          </a:p>
          <a:p>
            <a:r>
              <a:rPr lang="cs-CZ" b="1" dirty="0"/>
              <a:t>orální stádium</a:t>
            </a:r>
            <a:r>
              <a:rPr lang="cs-CZ" dirty="0"/>
              <a:t> (0–1,5 roku) – spojeno </a:t>
            </a:r>
            <a:r>
              <a:rPr lang="cs-CZ" b="1" dirty="0"/>
              <a:t>s ústy</a:t>
            </a:r>
            <a:endParaRPr lang="cs-CZ" dirty="0"/>
          </a:p>
          <a:p>
            <a:pPr lvl="1"/>
            <a:r>
              <a:rPr lang="cs-CZ" dirty="0"/>
              <a:t>libido se vybíjí sáním a kousáním</a:t>
            </a:r>
          </a:p>
          <a:p>
            <a:pPr lvl="1"/>
            <a:r>
              <a:rPr lang="cs-CZ" dirty="0"/>
              <a:t>slast spojená s příjmem potravy</a:t>
            </a:r>
          </a:p>
          <a:p>
            <a:r>
              <a:rPr lang="cs-CZ" b="1" dirty="0"/>
              <a:t>anální stádium</a:t>
            </a:r>
            <a:r>
              <a:rPr lang="cs-CZ" dirty="0"/>
              <a:t> (2–3 roky) – spojeno </a:t>
            </a:r>
            <a:r>
              <a:rPr lang="cs-CZ" b="1" dirty="0"/>
              <a:t>s konečníkem</a:t>
            </a:r>
            <a:endParaRPr lang="cs-CZ" dirty="0"/>
          </a:p>
          <a:p>
            <a:pPr lvl="1"/>
            <a:r>
              <a:rPr lang="cs-CZ" dirty="0"/>
              <a:t>uspokojování z vyprazdňování a zadržování</a:t>
            </a:r>
          </a:p>
          <a:p>
            <a:r>
              <a:rPr lang="cs-CZ" b="1" dirty="0"/>
              <a:t>falické stádium</a:t>
            </a:r>
            <a:r>
              <a:rPr lang="cs-CZ" dirty="0"/>
              <a:t> (4–5 let) – spojeno </a:t>
            </a:r>
            <a:r>
              <a:rPr lang="cs-CZ" b="1" dirty="0"/>
              <a:t>s genitáliemi</a:t>
            </a:r>
            <a:endParaRPr lang="cs-CZ" dirty="0"/>
          </a:p>
          <a:p>
            <a:pPr lvl="1"/>
            <a:r>
              <a:rPr lang="cs-CZ" dirty="0"/>
              <a:t>libido se vybíjí masturbací</a:t>
            </a:r>
          </a:p>
          <a:p>
            <a:pPr lvl="1"/>
            <a:r>
              <a:rPr lang="cs-CZ" dirty="0"/>
              <a:t>v tomto období vznik komplexů</a:t>
            </a:r>
          </a:p>
          <a:p>
            <a:pPr lvl="1"/>
            <a:r>
              <a:rPr lang="cs-CZ" dirty="0"/>
              <a:t>končí procesem identifikace s rodičem</a:t>
            </a:r>
          </a:p>
          <a:p>
            <a:r>
              <a:rPr lang="cs-CZ" b="1" dirty="0"/>
              <a:t>stádium latence </a:t>
            </a:r>
            <a:r>
              <a:rPr lang="cs-CZ" dirty="0"/>
              <a:t>(6–11 let)</a:t>
            </a:r>
          </a:p>
          <a:p>
            <a:pPr lvl="1"/>
            <a:r>
              <a:rPr lang="cs-CZ" dirty="0"/>
              <a:t>přechodné</a:t>
            </a:r>
            <a:r>
              <a:rPr lang="cs-CZ" b="1" dirty="0"/>
              <a:t> </a:t>
            </a:r>
            <a:r>
              <a:rPr lang="cs-CZ" dirty="0"/>
              <a:t>stádium, </a:t>
            </a:r>
            <a:r>
              <a:rPr lang="cs-CZ" b="1" dirty="0"/>
              <a:t>období stability</a:t>
            </a:r>
            <a:endParaRPr lang="cs-CZ" dirty="0"/>
          </a:p>
          <a:p>
            <a:r>
              <a:rPr lang="cs-CZ" b="1" dirty="0"/>
              <a:t>genitální stádium </a:t>
            </a:r>
            <a:r>
              <a:rPr lang="cs-CZ" dirty="0"/>
              <a:t>(11–12 let)</a:t>
            </a:r>
          </a:p>
          <a:p>
            <a:pPr lvl="1"/>
            <a:r>
              <a:rPr lang="cs-CZ" dirty="0"/>
              <a:t>od puberty do smrti, </a:t>
            </a:r>
            <a:r>
              <a:rPr lang="cs-CZ" b="1" dirty="0"/>
              <a:t>jedinec začíná prožívat sexuální život</a:t>
            </a:r>
            <a:endParaRPr lang="cs-CZ" dirty="0"/>
          </a:p>
          <a:p>
            <a:pPr lvl="1"/>
            <a:r>
              <a:rPr lang="cs-CZ" dirty="0"/>
              <a:t>navazuje na falické období, hl. genitálie</a:t>
            </a:r>
          </a:p>
          <a:p>
            <a:pPr lvl="1"/>
            <a:r>
              <a:rPr lang="cs-CZ" dirty="0"/>
              <a:t>končí proces identifikace s rodičem</a:t>
            </a:r>
          </a:p>
          <a:p>
            <a:pPr lvl="1"/>
            <a:r>
              <a:rPr lang="cs-CZ" b="1" dirty="0"/>
              <a:t>podle Freuda je člověk biologicky a psychosociálně zralou osobností</a:t>
            </a:r>
            <a:endParaRPr lang="cs-CZ" dirty="0"/>
          </a:p>
          <a:p>
            <a:endParaRPr lang="cs-CZ" dirty="0"/>
          </a:p>
        </p:txBody>
      </p:sp>
    </p:spTree>
    <p:extLst>
      <p:ext uri="{BB962C8B-B14F-4D97-AF65-F5344CB8AC3E}">
        <p14:creationId xmlns:p14="http://schemas.microsoft.com/office/powerpoint/2010/main" val="2927254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Okruhy činnosti</a:t>
            </a:r>
          </a:p>
        </p:txBody>
      </p:sp>
      <p:sp>
        <p:nvSpPr>
          <p:cNvPr id="3" name="Zástupný symbol pro obsah 2"/>
          <p:cNvSpPr>
            <a:spLocks noGrp="1"/>
          </p:cNvSpPr>
          <p:nvPr>
            <p:ph idx="1"/>
          </p:nvPr>
        </p:nvSpPr>
        <p:spPr/>
        <p:txBody>
          <a:bodyPr>
            <a:normAutofit fontScale="92500" lnSpcReduction="20000"/>
          </a:bodyPr>
          <a:lstStyle/>
          <a:p>
            <a:endParaRPr lang="cs-CZ" dirty="0"/>
          </a:p>
          <a:p>
            <a:r>
              <a:rPr lang="cs-CZ" dirty="0"/>
              <a:t>Sociálně-právní činnost</a:t>
            </a:r>
          </a:p>
          <a:p>
            <a:r>
              <a:rPr lang="cs-CZ" dirty="0"/>
              <a:t>Sociálně právní poradenství</a:t>
            </a:r>
          </a:p>
          <a:p>
            <a:r>
              <a:rPr lang="cs-CZ" dirty="0"/>
              <a:t>Sociální diagnostika</a:t>
            </a:r>
          </a:p>
          <a:p>
            <a:r>
              <a:rPr lang="cs-CZ" dirty="0"/>
              <a:t>Sociální intervence</a:t>
            </a:r>
          </a:p>
          <a:p>
            <a:r>
              <a:rPr lang="cs-CZ" dirty="0"/>
              <a:t>Supervize</a:t>
            </a:r>
          </a:p>
          <a:p>
            <a:r>
              <a:rPr lang="cs-CZ" dirty="0"/>
              <a:t>Sociální management</a:t>
            </a:r>
          </a:p>
          <a:p>
            <a:r>
              <a:rPr lang="cs-CZ" dirty="0"/>
              <a:t>Výzkum v sociální práci</a:t>
            </a:r>
          </a:p>
          <a:p>
            <a:r>
              <a:rPr lang="cs-CZ" dirty="0"/>
              <a:t>Vědecká činnost</a:t>
            </a:r>
          </a:p>
          <a:p>
            <a:r>
              <a:rPr lang="cs-CZ" dirty="0"/>
              <a:t>Vzdělávání</a:t>
            </a:r>
          </a:p>
        </p:txBody>
      </p:sp>
    </p:spTree>
    <p:extLst>
      <p:ext uri="{BB962C8B-B14F-4D97-AF65-F5344CB8AC3E}">
        <p14:creationId xmlns:p14="http://schemas.microsoft.com/office/powerpoint/2010/main" val="25505453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D2AFB91-DECF-E945-BE5D-A6977106B53C}"/>
              </a:ext>
            </a:extLst>
          </p:cNvPr>
          <p:cNvSpPr>
            <a:spLocks noGrp="1"/>
          </p:cNvSpPr>
          <p:nvPr>
            <p:ph type="title"/>
          </p:nvPr>
        </p:nvSpPr>
        <p:spPr/>
        <p:txBody>
          <a:bodyPr/>
          <a:lstStyle/>
          <a:p>
            <a:r>
              <a:rPr lang="cs-CZ" dirty="0"/>
              <a:t>C.G Jung - archetypy</a:t>
            </a:r>
          </a:p>
        </p:txBody>
      </p:sp>
      <p:sp>
        <p:nvSpPr>
          <p:cNvPr id="3" name="Zástupný obsah 2">
            <a:extLst>
              <a:ext uri="{FF2B5EF4-FFF2-40B4-BE49-F238E27FC236}">
                <a16:creationId xmlns:a16="http://schemas.microsoft.com/office/drawing/2014/main" id="{9579F16E-DD48-4043-BC85-B0D5FCA1C0C9}"/>
              </a:ext>
            </a:extLst>
          </p:cNvPr>
          <p:cNvSpPr>
            <a:spLocks noGrp="1"/>
          </p:cNvSpPr>
          <p:nvPr>
            <p:ph idx="1"/>
          </p:nvPr>
        </p:nvSpPr>
        <p:spPr>
          <a:xfrm>
            <a:off x="126609" y="1348740"/>
            <a:ext cx="11943471" cy="5509260"/>
          </a:xfrm>
          <a:gradFill>
            <a:gsLst>
              <a:gs pos="35002">
                <a:srgbClr val="F4DAD3"/>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lnSpcReduction="10000"/>
          </a:bodyPr>
          <a:lstStyle/>
          <a:p>
            <a:pPr marL="0" indent="0">
              <a:buNone/>
            </a:pPr>
            <a:endParaRPr lang="cs-CZ" dirty="0"/>
          </a:p>
          <a:p>
            <a:r>
              <a:rPr lang="cs-CZ" b="1" dirty="0"/>
              <a:t>stín, vina, dluh</a:t>
            </a:r>
            <a:r>
              <a:rPr lang="cs-CZ" dirty="0"/>
              <a:t> – úspěšné setkání se stínem tvoří celostní osobnost, přijme své nedostatky, viny a nepromítáme své chyby do ostatních – lidé nevyrovnaní se stínem nejsou schopni říct, za to mohu já</a:t>
            </a:r>
          </a:p>
          <a:p>
            <a:r>
              <a:rPr lang="cs-CZ" b="1" dirty="0" err="1"/>
              <a:t>animus</a:t>
            </a:r>
            <a:r>
              <a:rPr lang="cs-CZ" b="1" dirty="0"/>
              <a:t> / anima</a:t>
            </a:r>
            <a:r>
              <a:rPr lang="cs-CZ" dirty="0"/>
              <a:t> – přijmout v sobě opačné pohlaví</a:t>
            </a:r>
          </a:p>
          <a:p>
            <a:pPr lvl="1"/>
            <a:r>
              <a:rPr lang="cs-CZ" dirty="0"/>
              <a:t>rozměr ženský u mužů, u žen mužský</a:t>
            </a:r>
          </a:p>
          <a:p>
            <a:pPr lvl="1"/>
            <a:r>
              <a:rPr lang="cs-CZ" b="1" dirty="0" err="1"/>
              <a:t>animus</a:t>
            </a:r>
            <a:r>
              <a:rPr lang="cs-CZ" dirty="0"/>
              <a:t> = muž v nevědomí ženy</a:t>
            </a:r>
          </a:p>
          <a:p>
            <a:pPr lvl="1"/>
            <a:r>
              <a:rPr lang="cs-CZ" b="1" dirty="0"/>
              <a:t>anima</a:t>
            </a:r>
            <a:r>
              <a:rPr lang="cs-CZ" dirty="0"/>
              <a:t> = žena v nevědomí muže</a:t>
            </a:r>
          </a:p>
          <a:p>
            <a:pPr lvl="1"/>
            <a:r>
              <a:rPr lang="cs-CZ" dirty="0"/>
              <a:t>potkat a přijmout toho druhého v sobě</a:t>
            </a:r>
          </a:p>
          <a:p>
            <a:r>
              <a:rPr lang="cs-CZ" b="1" dirty="0"/>
              <a:t>stařec</a:t>
            </a:r>
            <a:r>
              <a:rPr lang="cs-CZ" dirty="0"/>
              <a:t> – muž by měl zduchovnit, do materiálního života přijmout životní moudrost</a:t>
            </a:r>
          </a:p>
          <a:p>
            <a:r>
              <a:rPr lang="cs-CZ" b="1" dirty="0"/>
              <a:t>žena</a:t>
            </a:r>
            <a:r>
              <a:rPr lang="cs-CZ" dirty="0"/>
              <a:t> – přijmout mateřství a zároveň si zachovat odstup, ženskost, svou osobnost, vnitřní bohatství</a:t>
            </a:r>
          </a:p>
          <a:p>
            <a:pPr lvl="1"/>
            <a:r>
              <a:rPr lang="cs-CZ" dirty="0"/>
              <a:t>femme </a:t>
            </a:r>
            <a:r>
              <a:rPr lang="cs-CZ" dirty="0" err="1"/>
              <a:t>fatal</a:t>
            </a:r>
            <a:r>
              <a:rPr lang="cs-CZ" dirty="0"/>
              <a:t> = osudová žena</a:t>
            </a:r>
          </a:p>
          <a:p>
            <a:r>
              <a:rPr lang="cs-CZ" b="1" dirty="0"/>
              <a:t>persona</a:t>
            </a:r>
            <a:r>
              <a:rPr lang="cs-CZ" dirty="0"/>
              <a:t> – uchování vlastní identity za tzv. maskou, se kterou přistupujeme k sociálním interakcím</a:t>
            </a:r>
          </a:p>
          <a:p>
            <a:pPr lvl="1"/>
            <a:r>
              <a:rPr lang="cs-CZ" dirty="0"/>
              <a:t>vyvoláme nějaký dojem u druhých, ale pod maskou si zachováváme osobní nezávislost</a:t>
            </a:r>
          </a:p>
          <a:p>
            <a:pPr lvl="1"/>
            <a:r>
              <a:rPr lang="cs-CZ" b="1" dirty="0"/>
              <a:t>souvisí s principem společenského přijetí a osobní nezávislosti</a:t>
            </a:r>
            <a:endParaRPr lang="cs-CZ" dirty="0"/>
          </a:p>
          <a:p>
            <a:endParaRPr lang="cs-CZ" dirty="0"/>
          </a:p>
        </p:txBody>
      </p:sp>
    </p:spTree>
    <p:extLst>
      <p:ext uri="{BB962C8B-B14F-4D97-AF65-F5344CB8AC3E}">
        <p14:creationId xmlns:p14="http://schemas.microsoft.com/office/powerpoint/2010/main" val="42148368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8CE8FC-51A3-1543-A6D9-6433A3AF4662}"/>
              </a:ext>
            </a:extLst>
          </p:cNvPr>
          <p:cNvSpPr>
            <a:spLocks noGrp="1"/>
          </p:cNvSpPr>
          <p:nvPr>
            <p:ph type="title"/>
          </p:nvPr>
        </p:nvSpPr>
        <p:spPr/>
        <p:txBody>
          <a:bodyPr/>
          <a:lstStyle/>
          <a:p>
            <a:r>
              <a:rPr lang="cs-CZ" dirty="0"/>
              <a:t>Cíle psychoanalytické teorie</a:t>
            </a:r>
          </a:p>
        </p:txBody>
      </p:sp>
      <p:sp>
        <p:nvSpPr>
          <p:cNvPr id="3" name="Zástupný obsah 2">
            <a:extLst>
              <a:ext uri="{FF2B5EF4-FFF2-40B4-BE49-F238E27FC236}">
                <a16:creationId xmlns:a16="http://schemas.microsoft.com/office/drawing/2014/main" id="{87007D3F-DFC6-174D-9975-C547B71D1D21}"/>
              </a:ext>
            </a:extLst>
          </p:cNvPr>
          <p:cNvSpPr>
            <a:spLocks noGrp="1"/>
          </p:cNvSpPr>
          <p:nvPr>
            <p:ph idx="1"/>
          </p:nvPr>
        </p:nvSpPr>
        <p:spPr/>
        <p:txBody>
          <a:bodyPr/>
          <a:lstStyle/>
          <a:p>
            <a:r>
              <a:rPr lang="cs-CZ" dirty="0"/>
              <a:t>Nevědomé učinit vědomým</a:t>
            </a:r>
          </a:p>
          <a:p>
            <a:r>
              <a:rPr lang="cs-CZ" dirty="0"/>
              <a:t>Uzavřít dosud neuzavřená stádia</a:t>
            </a:r>
          </a:p>
          <a:p>
            <a:r>
              <a:rPr lang="cs-CZ" dirty="0"/>
              <a:t>Posílit schopnost vyrovnat s požadavky společnosti</a:t>
            </a:r>
          </a:p>
        </p:txBody>
      </p:sp>
    </p:spTree>
    <p:extLst>
      <p:ext uri="{BB962C8B-B14F-4D97-AF65-F5344CB8AC3E}">
        <p14:creationId xmlns:p14="http://schemas.microsoft.com/office/powerpoint/2010/main" val="13135592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2CCFCB-1368-4732-ABD8-A558EF4C30B3}"/>
              </a:ext>
            </a:extLst>
          </p:cNvPr>
          <p:cNvSpPr>
            <a:spLocks noGrp="1"/>
          </p:cNvSpPr>
          <p:nvPr>
            <p:ph type="title"/>
          </p:nvPr>
        </p:nvSpPr>
        <p:spPr/>
        <p:txBody>
          <a:bodyPr/>
          <a:lstStyle/>
          <a:p>
            <a:r>
              <a:rPr lang="cs-CZ" dirty="0"/>
              <a:t>A. Adler – touha po moci</a:t>
            </a:r>
          </a:p>
        </p:txBody>
      </p:sp>
      <p:sp>
        <p:nvSpPr>
          <p:cNvPr id="3" name="Zástupný obsah 2">
            <a:extLst>
              <a:ext uri="{FF2B5EF4-FFF2-40B4-BE49-F238E27FC236}">
                <a16:creationId xmlns:a16="http://schemas.microsoft.com/office/drawing/2014/main" id="{57E63240-6CFD-4E44-A5FE-E128FDC57D72}"/>
              </a:ext>
            </a:extLst>
          </p:cNvPr>
          <p:cNvSpPr>
            <a:spLocks noGrp="1"/>
          </p:cNvSpPr>
          <p:nvPr>
            <p:ph idx="1"/>
          </p:nvPr>
        </p:nvSpPr>
        <p:spPr/>
        <p:txBody>
          <a:bodyPr/>
          <a:lstStyle/>
          <a:p>
            <a:r>
              <a:rPr lang="cs-CZ" dirty="0"/>
              <a:t>Alfred Adler – individuální psychologie (1870 – 1937) </a:t>
            </a:r>
          </a:p>
          <a:p>
            <a:r>
              <a:rPr lang="cs-CZ" dirty="0"/>
              <a:t>Člověk je bytost sociální určená sociálními potřebami </a:t>
            </a:r>
          </a:p>
          <a:p>
            <a:r>
              <a:rPr lang="cs-CZ" dirty="0"/>
              <a:t>Člověk je obrácený do budoucnosti, více ho motivuje předvídání budoucího než to, co prožil. </a:t>
            </a:r>
          </a:p>
          <a:p>
            <a:r>
              <a:rPr lang="cs-CZ" dirty="0"/>
              <a:t>Pro vývoj člověka je důležitý životní cíl - potřeba začlenit se - potřeba uplatnit se</a:t>
            </a:r>
          </a:p>
        </p:txBody>
      </p:sp>
    </p:spTree>
    <p:extLst>
      <p:ext uri="{BB962C8B-B14F-4D97-AF65-F5344CB8AC3E}">
        <p14:creationId xmlns:p14="http://schemas.microsoft.com/office/powerpoint/2010/main" val="12809870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A37DCA-81F5-814D-8CCE-7829D3676AD8}"/>
              </a:ext>
            </a:extLst>
          </p:cNvPr>
          <p:cNvSpPr>
            <a:spLocks noGrp="1"/>
          </p:cNvSpPr>
          <p:nvPr>
            <p:ph type="title"/>
          </p:nvPr>
        </p:nvSpPr>
        <p:spPr/>
        <p:txBody>
          <a:bodyPr/>
          <a:lstStyle/>
          <a:p>
            <a:r>
              <a:rPr lang="cs-CZ" dirty="0"/>
              <a:t>Sourozenecké konstelace</a:t>
            </a:r>
          </a:p>
        </p:txBody>
      </p:sp>
      <p:sp>
        <p:nvSpPr>
          <p:cNvPr id="3" name="Zástupný obsah 2">
            <a:extLst>
              <a:ext uri="{FF2B5EF4-FFF2-40B4-BE49-F238E27FC236}">
                <a16:creationId xmlns:a16="http://schemas.microsoft.com/office/drawing/2014/main" id="{4AC7F9D3-5F95-A34F-B8EB-682893E8FBE2}"/>
              </a:ext>
            </a:extLst>
          </p:cNvPr>
          <p:cNvSpPr>
            <a:spLocks noGrp="1"/>
          </p:cNvSpPr>
          <p:nvPr>
            <p:ph idx="1"/>
          </p:nvPr>
        </p:nvSpPr>
        <p:spPr/>
        <p:txBody>
          <a:bodyPr>
            <a:normAutofit fontScale="92500" lnSpcReduction="10000"/>
          </a:bodyPr>
          <a:lstStyle/>
          <a:p>
            <a:r>
              <a:rPr lang="cs-CZ" dirty="0"/>
              <a:t>Adler odděluje jedináčky a prvorozené na jednu stranu, každý prvorozený se rodí jako jedináček, tuto pozici ale časem ztratí. Osobnosti dalších dětí jsou dány naopak tím, že se nenarodily jako první.</a:t>
            </a:r>
          </a:p>
          <a:p>
            <a:r>
              <a:rPr lang="cs-CZ" b="1" dirty="0"/>
              <a:t>Nejstarší dítě</a:t>
            </a:r>
            <a:r>
              <a:rPr lang="cs-CZ" dirty="0"/>
              <a:t> – přišlo během dětství o pomyslnou moc (bylo sesazeno z trůnu mladším sourozencem). A tak zastává konzervativní názor, že mocní lidé by měli zůstat u moci.</a:t>
            </a:r>
          </a:p>
          <a:p>
            <a:r>
              <a:rPr lang="cs-CZ" b="1" dirty="0"/>
              <a:t>Druhé dítě</a:t>
            </a:r>
            <a:r>
              <a:rPr lang="cs-CZ" dirty="0"/>
              <a:t> neboli </a:t>
            </a:r>
            <a:r>
              <a:rPr lang="cs-CZ" b="1" dirty="0"/>
              <a:t>prostřední</a:t>
            </a:r>
            <a:r>
              <a:rPr lang="cs-CZ" dirty="0"/>
              <a:t> – má jinou pozici. Nikdy nebude samo a vždy bude mít před sebou někoho, kdo udává laťku, může být vzorem ale také konkurencí. Není tolik zvyklé být středem pozornosti jako nejstarší dítě a podle jeho názoru by se mocní lidé (autority) měli ve vedení střídat.</a:t>
            </a:r>
          </a:p>
          <a:p>
            <a:r>
              <a:rPr lang="cs-CZ" b="1" dirty="0"/>
              <a:t>Nejmladší dítě</a:t>
            </a:r>
            <a:r>
              <a:rPr lang="cs-CZ" dirty="0"/>
              <a:t> – je to, které zůstane navždy nejmladší, nenarodí se mu další sourozenec. Podobně jako druhý narozený má hodně energie, nicméně půjde vždy zcela jinou cestou. Je snadnější dosáhnout něčeho v nové oblasti, než tam kde by byla konkurence starších sourozenců.</a:t>
            </a:r>
            <a:r>
              <a:rPr lang="cs-CZ" baseline="30000" dirty="0">
                <a:hlinkClick r:id="rId2"/>
              </a:rPr>
              <a:t>[4]</a:t>
            </a:r>
            <a:endParaRPr lang="cs-CZ" dirty="0"/>
          </a:p>
          <a:p>
            <a:endParaRPr lang="cs-CZ" dirty="0"/>
          </a:p>
        </p:txBody>
      </p:sp>
    </p:spTree>
    <p:extLst>
      <p:ext uri="{BB962C8B-B14F-4D97-AF65-F5344CB8AC3E}">
        <p14:creationId xmlns:p14="http://schemas.microsoft.com/office/powerpoint/2010/main" val="14981881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3FDF5B-3B6C-394D-86BD-E67CFEBC94D2}"/>
              </a:ext>
            </a:extLst>
          </p:cNvPr>
          <p:cNvSpPr>
            <a:spLocks noGrp="1"/>
          </p:cNvSpPr>
          <p:nvPr>
            <p:ph type="title"/>
          </p:nvPr>
        </p:nvSpPr>
        <p:spPr/>
        <p:txBody>
          <a:bodyPr/>
          <a:lstStyle/>
          <a:p>
            <a:r>
              <a:rPr lang="cs-CZ"/>
              <a:t>Erik Erikson </a:t>
            </a:r>
            <a:endParaRPr lang="cs-CZ" dirty="0"/>
          </a:p>
        </p:txBody>
      </p:sp>
      <p:sp>
        <p:nvSpPr>
          <p:cNvPr id="3" name="Zástupný obsah 2">
            <a:extLst>
              <a:ext uri="{FF2B5EF4-FFF2-40B4-BE49-F238E27FC236}">
                <a16:creationId xmlns:a16="http://schemas.microsoft.com/office/drawing/2014/main" id="{DC7A0EA7-D102-6E42-BF8A-258CA0B1751D}"/>
              </a:ext>
            </a:extLst>
          </p:cNvPr>
          <p:cNvSpPr>
            <a:spLocks noGrp="1"/>
          </p:cNvSpPr>
          <p:nvPr>
            <p:ph idx="1"/>
          </p:nvPr>
        </p:nvSpPr>
        <p:spPr/>
        <p:txBody>
          <a:bodyPr/>
          <a:lstStyle/>
          <a:p>
            <a:r>
              <a:rPr lang="cs-CZ"/>
              <a:t>neufreudismus</a:t>
            </a:r>
            <a:endParaRPr lang="cs-CZ" dirty="0"/>
          </a:p>
        </p:txBody>
      </p:sp>
      <p:pic>
        <p:nvPicPr>
          <p:cNvPr id="5" name="Obrázek 4">
            <a:extLst>
              <a:ext uri="{FF2B5EF4-FFF2-40B4-BE49-F238E27FC236}">
                <a16:creationId xmlns:a16="http://schemas.microsoft.com/office/drawing/2014/main" id="{6D0BB021-821C-0A4E-98EA-A8CDE73EAC09}"/>
              </a:ext>
            </a:extLst>
          </p:cNvPr>
          <p:cNvPicPr>
            <a:picLocks noChangeAspect="1"/>
          </p:cNvPicPr>
          <p:nvPr/>
        </p:nvPicPr>
        <p:blipFill>
          <a:blip r:embed="rId2"/>
          <a:stretch>
            <a:fillRect/>
          </a:stretch>
        </p:blipFill>
        <p:spPr>
          <a:xfrm>
            <a:off x="2186609" y="2378075"/>
            <a:ext cx="5486400" cy="4114800"/>
          </a:xfrm>
          <a:prstGeom prst="rect">
            <a:avLst/>
          </a:prstGeom>
        </p:spPr>
      </p:pic>
    </p:spTree>
    <p:extLst>
      <p:ext uri="{BB962C8B-B14F-4D97-AF65-F5344CB8AC3E}">
        <p14:creationId xmlns:p14="http://schemas.microsoft.com/office/powerpoint/2010/main" val="35713233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C4FF95-CFFB-9640-9A18-192ACE124FF6}"/>
              </a:ext>
            </a:extLst>
          </p:cNvPr>
          <p:cNvSpPr>
            <a:spLocks noGrp="1"/>
          </p:cNvSpPr>
          <p:nvPr>
            <p:ph type="title"/>
          </p:nvPr>
        </p:nvSpPr>
        <p:spPr/>
        <p:txBody>
          <a:bodyPr/>
          <a:lstStyle/>
          <a:p>
            <a:r>
              <a:rPr lang="cs-CZ" dirty="0"/>
              <a:t>Psychoanalytické směry – Freud, Jung, </a:t>
            </a:r>
            <a:r>
              <a:rPr lang="cs-CZ" dirty="0" err="1"/>
              <a:t>Erikson</a:t>
            </a:r>
            <a:endParaRPr lang="cs-CZ" dirty="0"/>
          </a:p>
        </p:txBody>
      </p:sp>
      <p:sp>
        <p:nvSpPr>
          <p:cNvPr id="3" name="Zástupný obsah 2">
            <a:extLst>
              <a:ext uri="{FF2B5EF4-FFF2-40B4-BE49-F238E27FC236}">
                <a16:creationId xmlns:a16="http://schemas.microsoft.com/office/drawing/2014/main" id="{C27DBF47-3B38-2643-9261-23A64392A73B}"/>
              </a:ext>
            </a:extLst>
          </p:cNvPr>
          <p:cNvSpPr>
            <a:spLocks noGrp="1"/>
          </p:cNvSpPr>
          <p:nvPr>
            <p:ph idx="1"/>
          </p:nvPr>
        </p:nvSpPr>
        <p:spPr>
          <a:xfrm>
            <a:off x="3981450" y="1936531"/>
            <a:ext cx="2499360" cy="4351338"/>
          </a:xfrm>
        </p:spPr>
        <p:txBody>
          <a:bodyPr/>
          <a:lstStyle/>
          <a:p>
            <a:r>
              <a:rPr lang="cs-CZ" dirty="0"/>
              <a:t>Archetypy</a:t>
            </a:r>
          </a:p>
          <a:p>
            <a:r>
              <a:rPr lang="cs-CZ" dirty="0"/>
              <a:t>Stařec – muž</a:t>
            </a:r>
          </a:p>
          <a:p>
            <a:r>
              <a:rPr lang="cs-CZ" dirty="0"/>
              <a:t>Žena</a:t>
            </a:r>
          </a:p>
          <a:p>
            <a:r>
              <a:rPr lang="cs-CZ" dirty="0"/>
              <a:t>Persona </a:t>
            </a:r>
          </a:p>
          <a:p>
            <a:r>
              <a:rPr lang="cs-CZ" dirty="0"/>
              <a:t>Stín</a:t>
            </a:r>
          </a:p>
          <a:p>
            <a:pPr marL="0" indent="0">
              <a:buNone/>
            </a:pPr>
            <a:endParaRPr lang="cs-CZ" dirty="0"/>
          </a:p>
        </p:txBody>
      </p:sp>
      <p:pic>
        <p:nvPicPr>
          <p:cNvPr id="4" name="Obrázek 3">
            <a:extLst>
              <a:ext uri="{FF2B5EF4-FFF2-40B4-BE49-F238E27FC236}">
                <a16:creationId xmlns:a16="http://schemas.microsoft.com/office/drawing/2014/main" id="{D5ECA33A-BAD5-2D41-A73C-81FC97469A54}"/>
              </a:ext>
            </a:extLst>
          </p:cNvPr>
          <p:cNvPicPr>
            <a:picLocks noChangeAspect="1"/>
          </p:cNvPicPr>
          <p:nvPr/>
        </p:nvPicPr>
        <p:blipFill>
          <a:blip r:embed="rId2"/>
          <a:stretch>
            <a:fillRect/>
          </a:stretch>
        </p:blipFill>
        <p:spPr>
          <a:xfrm>
            <a:off x="6579316" y="1941339"/>
            <a:ext cx="4774484" cy="3580863"/>
          </a:xfrm>
          <a:prstGeom prst="rect">
            <a:avLst/>
          </a:prstGeom>
        </p:spPr>
      </p:pic>
      <p:pic>
        <p:nvPicPr>
          <p:cNvPr id="5" name="Zástupný obsah 3">
            <a:extLst>
              <a:ext uri="{FF2B5EF4-FFF2-40B4-BE49-F238E27FC236}">
                <a16:creationId xmlns:a16="http://schemas.microsoft.com/office/drawing/2014/main" id="{F55C82F2-BBD1-B943-B338-00118204BB00}"/>
              </a:ext>
            </a:extLst>
          </p:cNvPr>
          <p:cNvPicPr>
            <a:picLocks noChangeAspect="1"/>
          </p:cNvPicPr>
          <p:nvPr/>
        </p:nvPicPr>
        <p:blipFill>
          <a:blip r:embed="rId3"/>
          <a:stretch>
            <a:fillRect/>
          </a:stretch>
        </p:blipFill>
        <p:spPr>
          <a:xfrm>
            <a:off x="0" y="1800663"/>
            <a:ext cx="3795339" cy="3862217"/>
          </a:xfrm>
          <a:prstGeom prst="rect">
            <a:avLst/>
          </a:prstGeom>
        </p:spPr>
      </p:pic>
    </p:spTree>
    <p:extLst>
      <p:ext uri="{BB962C8B-B14F-4D97-AF65-F5344CB8AC3E}">
        <p14:creationId xmlns:p14="http://schemas.microsoft.com/office/powerpoint/2010/main" val="15179750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3CB7DD-FF74-D74E-B2EB-25EE1A08CE47}"/>
              </a:ext>
            </a:extLst>
          </p:cNvPr>
          <p:cNvSpPr>
            <a:spLocks noGrp="1"/>
          </p:cNvSpPr>
          <p:nvPr>
            <p:ph type="title"/>
          </p:nvPr>
        </p:nvSpPr>
        <p:spPr/>
        <p:txBody>
          <a:bodyPr/>
          <a:lstStyle/>
          <a:p>
            <a:r>
              <a:rPr lang="cs-CZ" dirty="0"/>
              <a:t>Reflektující týmy</a:t>
            </a:r>
          </a:p>
        </p:txBody>
      </p:sp>
      <p:sp>
        <p:nvSpPr>
          <p:cNvPr id="3" name="Zástupný obsah 2">
            <a:extLst>
              <a:ext uri="{FF2B5EF4-FFF2-40B4-BE49-F238E27FC236}">
                <a16:creationId xmlns:a16="http://schemas.microsoft.com/office/drawing/2014/main" id="{90DCD859-13E2-F54E-8E71-46211015EAB8}"/>
              </a:ext>
            </a:extLst>
          </p:cNvPr>
          <p:cNvSpPr>
            <a:spLocks noGrp="1"/>
          </p:cNvSpPr>
          <p:nvPr>
            <p:ph idx="1"/>
          </p:nvPr>
        </p:nvSpPr>
        <p:spPr/>
        <p:txBody>
          <a:bodyPr/>
          <a:lstStyle/>
          <a:p>
            <a:r>
              <a:rPr lang="cs-CZ" dirty="0"/>
              <a:t>Která stadia a u koho, je podle vás potřeba uzavřít</a:t>
            </a:r>
          </a:p>
          <a:p>
            <a:r>
              <a:rPr lang="cs-CZ"/>
              <a:t>Jaké modely se opakují?</a:t>
            </a:r>
            <a:endParaRPr lang="cs-CZ" dirty="0"/>
          </a:p>
        </p:txBody>
      </p:sp>
    </p:spTree>
    <p:extLst>
      <p:ext uri="{BB962C8B-B14F-4D97-AF65-F5344CB8AC3E}">
        <p14:creationId xmlns:p14="http://schemas.microsoft.com/office/powerpoint/2010/main" val="12291290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B9A07D-2AAB-4EB5-B547-93B76122D77D}"/>
              </a:ext>
            </a:extLst>
          </p:cNvPr>
          <p:cNvSpPr>
            <a:spLocks noGrp="1"/>
          </p:cNvSpPr>
          <p:nvPr>
            <p:ph type="ctrTitle"/>
          </p:nvPr>
        </p:nvSpPr>
        <p:spPr/>
        <p:txBody>
          <a:bodyPr/>
          <a:lstStyle/>
          <a:p>
            <a:r>
              <a:rPr lang="cs-CZ" dirty="0"/>
              <a:t>Humanistické teorie</a:t>
            </a:r>
          </a:p>
        </p:txBody>
      </p:sp>
      <p:sp>
        <p:nvSpPr>
          <p:cNvPr id="3" name="Podnadpis 2">
            <a:extLst>
              <a:ext uri="{FF2B5EF4-FFF2-40B4-BE49-F238E27FC236}">
                <a16:creationId xmlns:a16="http://schemas.microsoft.com/office/drawing/2014/main" id="{2B52DCC7-0383-4FCA-AD5C-97A919CC9A33}"/>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20564925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D834B1-E26B-3C4A-9893-ABF22B60194F}"/>
              </a:ext>
            </a:extLst>
          </p:cNvPr>
          <p:cNvSpPr>
            <a:spLocks noGrp="1"/>
          </p:cNvSpPr>
          <p:nvPr>
            <p:ph type="title"/>
          </p:nvPr>
        </p:nvSpPr>
        <p:spPr/>
        <p:txBody>
          <a:bodyPr/>
          <a:lstStyle/>
          <a:p>
            <a:r>
              <a:rPr lang="cs-CZ" dirty="0"/>
              <a:t>Východiska </a:t>
            </a:r>
          </a:p>
        </p:txBody>
      </p:sp>
      <p:sp>
        <p:nvSpPr>
          <p:cNvPr id="3" name="Zástupný obsah 2">
            <a:extLst>
              <a:ext uri="{FF2B5EF4-FFF2-40B4-BE49-F238E27FC236}">
                <a16:creationId xmlns:a16="http://schemas.microsoft.com/office/drawing/2014/main" id="{8B399579-169E-5A4F-A81A-5499B431339D}"/>
              </a:ext>
            </a:extLst>
          </p:cNvPr>
          <p:cNvSpPr>
            <a:spLocks noGrp="1"/>
          </p:cNvSpPr>
          <p:nvPr>
            <p:ph idx="1"/>
          </p:nvPr>
        </p:nvSpPr>
        <p:spPr/>
        <p:txBody>
          <a:bodyPr/>
          <a:lstStyle/>
          <a:p>
            <a:r>
              <a:rPr lang="cs-CZ" dirty="0"/>
              <a:t>Člověk je jedinečná svobodná bytost</a:t>
            </a:r>
          </a:p>
          <a:p>
            <a:r>
              <a:rPr lang="cs-CZ" dirty="0"/>
              <a:t>Člověk je vnímán v celostním přístupu – tělo, psyché, duše – výzva pro zdravotní sociální práci</a:t>
            </a:r>
          </a:p>
          <a:p>
            <a:r>
              <a:rPr lang="cs-CZ" dirty="0"/>
              <a:t>Přítomnost – tady a teď</a:t>
            </a:r>
          </a:p>
          <a:p>
            <a:r>
              <a:rPr lang="cs-CZ" dirty="0"/>
              <a:t>Vůle ke smyslu – základní otázky jsou spjaty s hodnotami – duševní rozměr</a:t>
            </a:r>
          </a:p>
        </p:txBody>
      </p:sp>
    </p:spTree>
    <p:extLst>
      <p:ext uri="{BB962C8B-B14F-4D97-AF65-F5344CB8AC3E}">
        <p14:creationId xmlns:p14="http://schemas.microsoft.com/office/powerpoint/2010/main" val="39476388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gradFill>
          <a:gsLst>
            <a:gs pos="35002">
              <a:srgbClr val="F4DAD3"/>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FCDDB9-6934-448D-B1AE-5E3E71DCC828}"/>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A334CE5F-D435-4C49-9633-8EF39122B288}"/>
              </a:ext>
            </a:extLst>
          </p:cNvPr>
          <p:cNvSpPr>
            <a:spLocks noGrp="1"/>
          </p:cNvSpPr>
          <p:nvPr>
            <p:ph idx="1"/>
          </p:nvPr>
        </p:nvSpPr>
        <p:spPr/>
        <p:txBody>
          <a:bodyPr>
            <a:normAutofit fontScale="92500" lnSpcReduction="20000"/>
          </a:bodyPr>
          <a:lstStyle/>
          <a:p>
            <a:r>
              <a:rPr lang="cs-CZ" dirty="0"/>
              <a:t>Cílem sociálního pracovníka je: </a:t>
            </a:r>
          </a:p>
          <a:p>
            <a:pPr marL="514350" indent="-514350">
              <a:buAutoNum type="arabicParenR"/>
            </a:pPr>
            <a:r>
              <a:rPr lang="cs-CZ" dirty="0"/>
              <a:t>pomoci klientům v reflexi sebe samých </a:t>
            </a:r>
          </a:p>
          <a:p>
            <a:pPr marL="514350" indent="-514350">
              <a:buAutoNum type="arabicParenR"/>
            </a:pPr>
            <a:r>
              <a:rPr lang="cs-CZ" dirty="0"/>
              <a:t>odhalit význam, který pro ně může daná situace mít </a:t>
            </a:r>
          </a:p>
          <a:p>
            <a:pPr marL="514350" indent="-514350">
              <a:buAutoNum type="arabicParenR"/>
            </a:pPr>
            <a:r>
              <a:rPr lang="cs-CZ" dirty="0"/>
              <a:t>pochopit, jak na ně jejich interpretace světa a zkušeností na ně zpětně působí. </a:t>
            </a:r>
          </a:p>
          <a:p>
            <a:pPr marL="514350" indent="-514350">
              <a:buAutoNum type="arabicParenR"/>
            </a:pPr>
            <a:r>
              <a:rPr lang="cs-CZ" dirty="0"/>
              <a:t>Tyto teorie předpokládají, že názory, postoje a interpretace každého jednotlivce jsou platné a cenné. Je zde spíše prosazován pohled </a:t>
            </a:r>
            <a:r>
              <a:rPr lang="cs-CZ" b="1" dirty="0"/>
              <a:t>subjektivního</a:t>
            </a:r>
            <a:r>
              <a:rPr lang="cs-CZ" dirty="0"/>
              <a:t> chápání situace než snaha o objektivizaci problému či situace. </a:t>
            </a:r>
          </a:p>
          <a:p>
            <a:pPr marL="514350" indent="-514350">
              <a:buAutoNum type="arabicParenR"/>
            </a:pPr>
            <a:r>
              <a:rPr lang="cs-CZ" dirty="0"/>
              <a:t>Další charakteristikou těchto teorií je, že postoje a situace, které klient nechápe jako problém, svědčí o zdravém potenciálu stejně tak jako o možnosti žádoucí změny. </a:t>
            </a:r>
          </a:p>
          <a:p>
            <a:pPr marL="514350" indent="-514350">
              <a:buAutoNum type="arabicParenR"/>
            </a:pPr>
            <a:r>
              <a:rPr lang="cs-CZ" dirty="0"/>
              <a:t>Klient je chápán jako partner spíš než jako pacient. Pracovník vychází z toho, že klient je nejlepším expertem na svůj život.</a:t>
            </a:r>
          </a:p>
        </p:txBody>
      </p:sp>
    </p:spTree>
    <p:extLst>
      <p:ext uri="{BB962C8B-B14F-4D97-AF65-F5344CB8AC3E}">
        <p14:creationId xmlns:p14="http://schemas.microsoft.com/office/powerpoint/2010/main" val="1583232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Centrální pojmy sociální práce</a:t>
            </a:r>
          </a:p>
        </p:txBody>
      </p:sp>
      <p:sp>
        <p:nvSpPr>
          <p:cNvPr id="3" name="Zástupný symbol pro obsah 2"/>
          <p:cNvSpPr>
            <a:spLocks noGrp="1"/>
          </p:cNvSpPr>
          <p:nvPr>
            <p:ph idx="1"/>
          </p:nvPr>
        </p:nvSpPr>
        <p:spPr/>
        <p:txBody>
          <a:bodyPr/>
          <a:lstStyle/>
          <a:p>
            <a:pPr marL="0" indent="0">
              <a:buNone/>
            </a:pPr>
            <a:endParaRPr lang="cs-CZ" dirty="0"/>
          </a:p>
          <a:p>
            <a:pPr marL="0" indent="0">
              <a:buNone/>
            </a:pPr>
            <a:r>
              <a:rPr lang="cs-CZ" dirty="0"/>
              <a:t>– Cíl sociální práce</a:t>
            </a:r>
          </a:p>
          <a:p>
            <a:pPr marL="0" indent="0">
              <a:buNone/>
            </a:pPr>
            <a:r>
              <a:rPr lang="cs-CZ" dirty="0"/>
              <a:t>– Sociální fungování</a:t>
            </a:r>
          </a:p>
          <a:p>
            <a:pPr marL="0" indent="0">
              <a:buNone/>
            </a:pPr>
            <a:r>
              <a:rPr lang="cs-CZ" dirty="0"/>
              <a:t>– Životní situace</a:t>
            </a:r>
          </a:p>
          <a:p>
            <a:pPr marL="0" indent="0">
              <a:buNone/>
            </a:pPr>
            <a:r>
              <a:rPr lang="cs-CZ" dirty="0"/>
              <a:t>– Paradigmata SP</a:t>
            </a:r>
          </a:p>
          <a:p>
            <a:pPr marL="0" indent="0">
              <a:buNone/>
            </a:pPr>
            <a:r>
              <a:rPr lang="cs-CZ" dirty="0"/>
              <a:t>– Aktivity sociální práce</a:t>
            </a:r>
          </a:p>
        </p:txBody>
      </p:sp>
    </p:spTree>
    <p:extLst>
      <p:ext uri="{BB962C8B-B14F-4D97-AF65-F5344CB8AC3E}">
        <p14:creationId xmlns:p14="http://schemas.microsoft.com/office/powerpoint/2010/main" val="7904523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258EA0-566A-6142-B679-F6D551A1FB0C}"/>
              </a:ext>
            </a:extLst>
          </p:cNvPr>
          <p:cNvSpPr>
            <a:spLocks noGrp="1"/>
          </p:cNvSpPr>
          <p:nvPr>
            <p:ph type="title"/>
          </p:nvPr>
        </p:nvSpPr>
        <p:spPr/>
        <p:txBody>
          <a:bodyPr/>
          <a:lstStyle/>
          <a:p>
            <a:r>
              <a:rPr lang="cs-CZ" dirty="0"/>
              <a:t>Transakční analýza</a:t>
            </a:r>
          </a:p>
        </p:txBody>
      </p:sp>
      <p:sp>
        <p:nvSpPr>
          <p:cNvPr id="3" name="Zástupný obsah 2">
            <a:extLst>
              <a:ext uri="{FF2B5EF4-FFF2-40B4-BE49-F238E27FC236}">
                <a16:creationId xmlns:a16="http://schemas.microsoft.com/office/drawing/2014/main" id="{E849FB1D-DC87-8647-9FE6-57E3F327FDFF}"/>
              </a:ext>
            </a:extLst>
          </p:cNvPr>
          <p:cNvSpPr>
            <a:spLocks noGrp="1"/>
          </p:cNvSpPr>
          <p:nvPr>
            <p:ph idx="1"/>
          </p:nvPr>
        </p:nvSpPr>
        <p:spPr/>
        <p:txBody>
          <a:bodyPr>
            <a:normAutofit fontScale="92500" lnSpcReduction="10000"/>
          </a:bodyPr>
          <a:lstStyle/>
          <a:p>
            <a:r>
              <a:rPr lang="cs-CZ" dirty="0"/>
              <a:t>Disponuje vlastní, jasně danou terminologií, která by měla být všem dobře pochopitelná a nezaměnitelná. </a:t>
            </a:r>
          </a:p>
          <a:p>
            <a:r>
              <a:rPr lang="cs-CZ" dirty="0"/>
              <a:t>Rozvíjí rozlišení tří základních komunikačních a osobnostních rovin (ego-stavů): </a:t>
            </a:r>
            <a:r>
              <a:rPr lang="cs-CZ" b="1" dirty="0"/>
              <a:t>Rodič</a:t>
            </a:r>
            <a:r>
              <a:rPr lang="cs-CZ" dirty="0"/>
              <a:t>, </a:t>
            </a:r>
            <a:r>
              <a:rPr lang="cs-CZ" b="1" dirty="0"/>
              <a:t>Dospělý</a:t>
            </a:r>
            <a:r>
              <a:rPr lang="cs-CZ" dirty="0"/>
              <a:t> a </a:t>
            </a:r>
            <a:r>
              <a:rPr lang="cs-CZ" b="1" dirty="0"/>
              <a:t>Dítě</a:t>
            </a:r>
            <a:r>
              <a:rPr lang="cs-CZ" dirty="0"/>
              <a:t>. </a:t>
            </a:r>
          </a:p>
          <a:p>
            <a:r>
              <a:rPr lang="cs-CZ" dirty="0"/>
              <a:t>Vychází z Freudovy teorie osobnosti</a:t>
            </a:r>
          </a:p>
          <a:p>
            <a:r>
              <a:rPr lang="cs-CZ" dirty="0"/>
              <a:t>Utvářejí se v raných fázích života jedince a ovlivňují celý jeho zbytek. V každém jedinci jsou tyto tři typy v nějakém poměru zkombinovány a záleží na tom, který převládá.</a:t>
            </a:r>
          </a:p>
          <a:p>
            <a:r>
              <a:rPr lang="cs-CZ" dirty="0"/>
              <a:t>Transakční analýza se zabývá rozborem komunikace (transakcemi) mezi jednotlivými osobami a vnitřní dynamikou intelektuální a emocionální složky osobnosti, nacházejících se v jednom z výše uvedených ego-stavů. </a:t>
            </a:r>
          </a:p>
        </p:txBody>
      </p:sp>
    </p:spTree>
    <p:extLst>
      <p:ext uri="{BB962C8B-B14F-4D97-AF65-F5344CB8AC3E}">
        <p14:creationId xmlns:p14="http://schemas.microsoft.com/office/powerpoint/2010/main" val="33541471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FE2BB6-4FBA-7B47-B39F-6A860D500C24}"/>
              </a:ext>
            </a:extLst>
          </p:cNvPr>
          <p:cNvSpPr>
            <a:spLocks noGrp="1"/>
          </p:cNvSpPr>
          <p:nvPr>
            <p:ph type="title"/>
          </p:nvPr>
        </p:nvSpPr>
        <p:spPr/>
        <p:txBody>
          <a:bodyPr/>
          <a:lstStyle/>
          <a:p>
            <a:r>
              <a:rPr lang="cs-CZ" dirty="0"/>
              <a:t>Motivace </a:t>
            </a:r>
          </a:p>
        </p:txBody>
      </p:sp>
      <p:sp>
        <p:nvSpPr>
          <p:cNvPr id="3" name="Zástupný obsah 2">
            <a:extLst>
              <a:ext uri="{FF2B5EF4-FFF2-40B4-BE49-F238E27FC236}">
                <a16:creationId xmlns:a16="http://schemas.microsoft.com/office/drawing/2014/main" id="{47227686-D52C-8542-A173-DC6782E5AC50}"/>
              </a:ext>
            </a:extLst>
          </p:cNvPr>
          <p:cNvSpPr>
            <a:spLocks noGrp="1"/>
          </p:cNvSpPr>
          <p:nvPr>
            <p:ph idx="1"/>
          </p:nvPr>
        </p:nvSpPr>
        <p:spPr/>
        <p:txBody>
          <a:bodyPr>
            <a:normAutofit/>
          </a:bodyPr>
          <a:lstStyle/>
          <a:p>
            <a:r>
              <a:rPr lang="cs-CZ" b="1" dirty="0"/>
              <a:t>Hlad po struktuře</a:t>
            </a:r>
            <a:r>
              <a:rPr lang="cs-CZ" dirty="0"/>
              <a:t> – projevuje se v potřebě strukturalizace času a životního prostoru. Co nejvyšší míra strukturalizace nás má ochránit před strachem z neznámého (osudu, prostředí).</a:t>
            </a:r>
          </a:p>
          <a:p>
            <a:r>
              <a:rPr lang="cs-CZ" b="1" dirty="0"/>
              <a:t>Hlad po pozici</a:t>
            </a:r>
            <a:r>
              <a:rPr lang="cs-CZ" dirty="0"/>
              <a:t> – je tendence zůstávat ve stejných, </a:t>
            </a:r>
            <a:r>
              <a:rPr lang="cs-CZ" i="1" dirty="0"/>
              <a:t>zajetých</a:t>
            </a:r>
            <a:r>
              <a:rPr lang="cs-CZ" dirty="0"/>
              <a:t> životních (pracovních, sociálních) pozicích a to i když jsou nepohodlné a neproduktivní. Pozice mohou být určeny zvnitřněnými životními scénáři a posíleny sociálním okolím, které očekává reakce určitého typu. </a:t>
            </a:r>
          </a:p>
          <a:p>
            <a:r>
              <a:rPr lang="cs-CZ" b="1" dirty="0"/>
              <a:t>Hlad po podnětech</a:t>
            </a:r>
            <a:r>
              <a:rPr lang="cs-CZ" dirty="0"/>
              <a:t> – se projevuje vyhledáváním pohlazení toho typu, jež jsou pro nás uspokojující. </a:t>
            </a:r>
          </a:p>
          <a:p>
            <a:endParaRPr lang="cs-CZ" dirty="0"/>
          </a:p>
        </p:txBody>
      </p:sp>
    </p:spTree>
    <p:extLst>
      <p:ext uri="{BB962C8B-B14F-4D97-AF65-F5344CB8AC3E}">
        <p14:creationId xmlns:p14="http://schemas.microsoft.com/office/powerpoint/2010/main" val="32502445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59996C-23E8-004D-B243-6C5F81D689B8}"/>
              </a:ext>
            </a:extLst>
          </p:cNvPr>
          <p:cNvSpPr>
            <a:spLocks noGrp="1"/>
          </p:cNvSpPr>
          <p:nvPr>
            <p:ph type="title"/>
          </p:nvPr>
        </p:nvSpPr>
        <p:spPr/>
        <p:txBody>
          <a:bodyPr/>
          <a:lstStyle/>
          <a:p>
            <a:r>
              <a:rPr lang="cs-CZ" dirty="0"/>
              <a:t>Cíl TA</a:t>
            </a:r>
          </a:p>
        </p:txBody>
      </p:sp>
      <p:sp>
        <p:nvSpPr>
          <p:cNvPr id="3" name="Zástupný obsah 2">
            <a:extLst>
              <a:ext uri="{FF2B5EF4-FFF2-40B4-BE49-F238E27FC236}">
                <a16:creationId xmlns:a16="http://schemas.microsoft.com/office/drawing/2014/main" id="{9852DAB6-5E9E-BA4E-9673-FC39587AE48B}"/>
              </a:ext>
            </a:extLst>
          </p:cNvPr>
          <p:cNvSpPr>
            <a:spLocks noGrp="1"/>
          </p:cNvSpPr>
          <p:nvPr>
            <p:ph idx="1"/>
          </p:nvPr>
        </p:nvSpPr>
        <p:spPr/>
        <p:txBody>
          <a:bodyPr/>
          <a:lstStyle/>
          <a:p>
            <a:r>
              <a:rPr lang="cs-CZ" dirty="0"/>
              <a:t>Zdravý pozitivní rozvoj osobnosti:</a:t>
            </a:r>
          </a:p>
          <a:p>
            <a:r>
              <a:rPr lang="cs-CZ" dirty="0"/>
              <a:t>spontánního, přirozeného, autonomního chování a navazování důvěrných vztahů</a:t>
            </a:r>
          </a:p>
          <a:p>
            <a:r>
              <a:rPr lang="cs-CZ" dirty="0"/>
              <a:t>jasné nemanipulativní komunikace bez zažitých vzorců </a:t>
            </a:r>
            <a:r>
              <a:rPr lang="cs-CZ" i="1" dirty="0"/>
              <a:t>her</a:t>
            </a:r>
            <a:r>
              <a:rPr lang="cs-CZ" dirty="0"/>
              <a:t>.</a:t>
            </a:r>
          </a:p>
          <a:p>
            <a:r>
              <a:rPr lang="cs-CZ" dirty="0"/>
              <a:t>plně prožít přítomnou chvíli tady a teď</a:t>
            </a:r>
          </a:p>
          <a:p>
            <a:r>
              <a:rPr lang="cs-CZ" dirty="0"/>
              <a:t>vyjádřit srozumitelně vlastní pocity</a:t>
            </a:r>
          </a:p>
          <a:p>
            <a:endParaRPr lang="cs-CZ" dirty="0"/>
          </a:p>
        </p:txBody>
      </p:sp>
    </p:spTree>
    <p:extLst>
      <p:ext uri="{BB962C8B-B14F-4D97-AF65-F5344CB8AC3E}">
        <p14:creationId xmlns:p14="http://schemas.microsoft.com/office/powerpoint/2010/main" val="17201012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3D8334-B397-495F-8904-1FA603E44AFE}"/>
              </a:ext>
            </a:extLst>
          </p:cNvPr>
          <p:cNvSpPr>
            <a:spLocks noGrp="1"/>
          </p:cNvSpPr>
          <p:nvPr>
            <p:ph type="title"/>
          </p:nvPr>
        </p:nvSpPr>
        <p:spPr/>
        <p:txBody>
          <a:bodyPr/>
          <a:lstStyle/>
          <a:p>
            <a:r>
              <a:rPr lang="cs-CZ" dirty="0"/>
              <a:t>Transakce </a:t>
            </a:r>
          </a:p>
        </p:txBody>
      </p:sp>
      <p:pic>
        <p:nvPicPr>
          <p:cNvPr id="4" name="Zástupný obsah 3">
            <a:extLst>
              <a:ext uri="{FF2B5EF4-FFF2-40B4-BE49-F238E27FC236}">
                <a16:creationId xmlns:a16="http://schemas.microsoft.com/office/drawing/2014/main" id="{008466FF-B117-914F-8E01-1B98BBE4AF70}"/>
              </a:ext>
            </a:extLst>
          </p:cNvPr>
          <p:cNvPicPr>
            <a:picLocks noGrp="1" noChangeAspect="1"/>
          </p:cNvPicPr>
          <p:nvPr>
            <p:ph idx="1"/>
          </p:nvPr>
        </p:nvPicPr>
        <p:blipFill>
          <a:blip r:embed="rId2"/>
          <a:stretch>
            <a:fillRect/>
          </a:stretch>
        </p:blipFill>
        <p:spPr>
          <a:xfrm>
            <a:off x="2457450" y="1277144"/>
            <a:ext cx="5600699" cy="5600699"/>
          </a:xfrm>
          <a:prstGeom prst="rect">
            <a:avLst/>
          </a:prstGeom>
        </p:spPr>
      </p:pic>
    </p:spTree>
    <p:extLst>
      <p:ext uri="{BB962C8B-B14F-4D97-AF65-F5344CB8AC3E}">
        <p14:creationId xmlns:p14="http://schemas.microsoft.com/office/powerpoint/2010/main" val="427976643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71C209-9494-2F4E-8760-9A52E4407586}"/>
              </a:ext>
            </a:extLst>
          </p:cNvPr>
          <p:cNvSpPr>
            <a:spLocks noGrp="1"/>
          </p:cNvSpPr>
          <p:nvPr>
            <p:ph type="title"/>
          </p:nvPr>
        </p:nvSpPr>
        <p:spPr/>
        <p:txBody>
          <a:bodyPr/>
          <a:lstStyle/>
          <a:p>
            <a:r>
              <a:rPr lang="cs-CZ" dirty="0"/>
              <a:t>Transakce v praxi</a:t>
            </a:r>
          </a:p>
        </p:txBody>
      </p:sp>
      <p:sp>
        <p:nvSpPr>
          <p:cNvPr id="3" name="Zástupný obsah 2">
            <a:extLst>
              <a:ext uri="{FF2B5EF4-FFF2-40B4-BE49-F238E27FC236}">
                <a16:creationId xmlns:a16="http://schemas.microsoft.com/office/drawing/2014/main" id="{FD4E9C6F-002D-F50C-2D61-9BAACF860394}"/>
              </a:ext>
            </a:extLst>
          </p:cNvPr>
          <p:cNvSpPr>
            <a:spLocks noGrp="1"/>
          </p:cNvSpPr>
          <p:nvPr>
            <p:ph idx="1"/>
          </p:nvPr>
        </p:nvSpPr>
        <p:spPr/>
        <p:txBody>
          <a:bodyPr>
            <a:normAutofit lnSpcReduction="10000"/>
          </a:bodyPr>
          <a:lstStyle/>
          <a:p>
            <a:r>
              <a:rPr lang="cs-CZ" sz="2400" dirty="0">
                <a:solidFill>
                  <a:schemeClr val="tx1"/>
                </a:solidFill>
                <a:latin typeface="Times New Roman" panose="02020603050405020304" pitchFamily="18" charset="0"/>
                <a:cs typeface="Times New Roman" panose="02020603050405020304" pitchFamily="18" charset="0"/>
              </a:rPr>
              <a:t>Naučená bezmocnost- experimenty s krysami i lidmi. </a:t>
            </a:r>
            <a:r>
              <a:rPr lang="cs-CZ" sz="2400" b="0" i="0" dirty="0">
                <a:solidFill>
                  <a:schemeClr val="tx1"/>
                </a:solidFill>
                <a:effectLst/>
                <a:latin typeface="Times New Roman" panose="02020603050405020304" pitchFamily="18" charset="0"/>
                <a:cs typeface="Times New Roman" panose="02020603050405020304" pitchFamily="18" charset="0"/>
              </a:rPr>
              <a:t>Tito lidé jsou v zátěžových situacích pasivnější, nedokáží je řešit a jsou méně přizpůsobiví, ačkoliv odolnost k zátěžím je díky „návyku“ vysoká</a:t>
            </a:r>
            <a:endParaRPr lang="cs-CZ" sz="2400" dirty="0">
              <a:solidFill>
                <a:schemeClr val="tx1"/>
              </a:solidFill>
              <a:latin typeface="Times New Roman" panose="02020603050405020304" pitchFamily="18" charset="0"/>
              <a:cs typeface="Times New Roman" panose="02020603050405020304" pitchFamily="18" charset="0"/>
            </a:endParaRPr>
          </a:p>
          <a:p>
            <a:pPr algn="l"/>
            <a:r>
              <a:rPr lang="cs-CZ" sz="2400" dirty="0">
                <a:solidFill>
                  <a:schemeClr val="tx1"/>
                </a:solidFill>
                <a:latin typeface="Times New Roman" panose="02020603050405020304" pitchFamily="18" charset="0"/>
                <a:cs typeface="Times New Roman" panose="02020603050405020304" pitchFamily="18" charset="0"/>
              </a:rPr>
              <a:t>Postoj oběti - </a:t>
            </a:r>
            <a:r>
              <a:rPr lang="cs-CZ" sz="2400" b="0" i="0" dirty="0">
                <a:solidFill>
                  <a:schemeClr val="tx1"/>
                </a:solidFill>
                <a:effectLst/>
                <a:latin typeface="Times New Roman" panose="02020603050405020304" pitchFamily="18" charset="0"/>
                <a:cs typeface="Times New Roman" panose="02020603050405020304" pitchFamily="18" charset="0"/>
              </a:rPr>
              <a:t>Útěky od odpovědnosti jsou nejstarším lidským pokušením. Naše výmluvy se během času stávají sofistikovanější, ale zůstávají výmluvami. Dnes viníme vliv genů, vliv výchovy, ekonomických okolností a podobně. Odpovědnost za život spočívá v opuštění postoje oběti, sebelítosti a věčného oplakávání sebe a svého neštěstí. Vytýkat vinu druhým znamená, že jsem ještě nepřijal plnou odpovědnost za svůj život.</a:t>
            </a:r>
          </a:p>
          <a:p>
            <a:endParaRPr lang="cs-CZ" dirty="0"/>
          </a:p>
        </p:txBody>
      </p:sp>
    </p:spTree>
    <p:extLst>
      <p:ext uri="{BB962C8B-B14F-4D97-AF65-F5344CB8AC3E}">
        <p14:creationId xmlns:p14="http://schemas.microsoft.com/office/powerpoint/2010/main" val="31521864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FC89907-6992-BB54-86CC-F8A21ACCA833}"/>
              </a:ext>
            </a:extLst>
          </p:cNvPr>
          <p:cNvSpPr>
            <a:spLocks noGrp="1"/>
          </p:cNvSpPr>
          <p:nvPr>
            <p:ph type="title"/>
          </p:nvPr>
        </p:nvSpPr>
        <p:spPr/>
        <p:txBody>
          <a:bodyPr/>
          <a:lstStyle/>
          <a:p>
            <a:r>
              <a:rPr lang="cs-CZ" dirty="0"/>
              <a:t>Reflektující tým</a:t>
            </a:r>
          </a:p>
        </p:txBody>
      </p:sp>
      <p:sp>
        <p:nvSpPr>
          <p:cNvPr id="3" name="Zástupný obsah 2">
            <a:extLst>
              <a:ext uri="{FF2B5EF4-FFF2-40B4-BE49-F238E27FC236}">
                <a16:creationId xmlns:a16="http://schemas.microsoft.com/office/drawing/2014/main" id="{B67F35BD-F4E3-EBA1-578E-3795D6D9EA1D}"/>
              </a:ext>
            </a:extLst>
          </p:cNvPr>
          <p:cNvSpPr>
            <a:spLocks noGrp="1"/>
          </p:cNvSpPr>
          <p:nvPr>
            <p:ph idx="1"/>
          </p:nvPr>
        </p:nvSpPr>
        <p:spPr/>
        <p:txBody>
          <a:bodyPr/>
          <a:lstStyle/>
          <a:p>
            <a:r>
              <a:rPr lang="cs-CZ" dirty="0"/>
              <a:t>Kdo a jakou roli má v kazuistice?</a:t>
            </a:r>
          </a:p>
        </p:txBody>
      </p:sp>
    </p:spTree>
    <p:extLst>
      <p:ext uri="{BB962C8B-B14F-4D97-AF65-F5344CB8AC3E}">
        <p14:creationId xmlns:p14="http://schemas.microsoft.com/office/powerpoint/2010/main" val="33307378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F16BD6-A89E-CC4F-ABE9-F6BB122D7135}"/>
              </a:ext>
            </a:extLst>
          </p:cNvPr>
          <p:cNvSpPr>
            <a:spLocks noGrp="1"/>
          </p:cNvSpPr>
          <p:nvPr>
            <p:ph type="title"/>
          </p:nvPr>
        </p:nvSpPr>
        <p:spPr/>
        <p:txBody>
          <a:bodyPr/>
          <a:lstStyle/>
          <a:p>
            <a:r>
              <a:rPr lang="cs-CZ" dirty="0"/>
              <a:t>Teorie her – </a:t>
            </a:r>
            <a:r>
              <a:rPr lang="cs-CZ" dirty="0" err="1"/>
              <a:t>E.Berne</a:t>
            </a:r>
            <a:endParaRPr lang="cs-CZ" dirty="0"/>
          </a:p>
        </p:txBody>
      </p:sp>
      <p:sp>
        <p:nvSpPr>
          <p:cNvPr id="3" name="Zástupný obsah 2">
            <a:extLst>
              <a:ext uri="{FF2B5EF4-FFF2-40B4-BE49-F238E27FC236}">
                <a16:creationId xmlns:a16="http://schemas.microsoft.com/office/drawing/2014/main" id="{0E46CE3F-BED3-6947-985F-52E52FF3F1A9}"/>
              </a:ext>
            </a:extLst>
          </p:cNvPr>
          <p:cNvSpPr>
            <a:spLocks noGrp="1"/>
          </p:cNvSpPr>
          <p:nvPr>
            <p:ph idx="1"/>
          </p:nvPr>
        </p:nvSpPr>
        <p:spPr>
          <a:xfrm>
            <a:off x="1251678" y="1268730"/>
            <a:ext cx="10178322" cy="5314949"/>
          </a:xfrm>
        </p:spPr>
        <p:txBody>
          <a:bodyPr>
            <a:normAutofit fontScale="70000" lnSpcReduction="20000"/>
          </a:bodyPr>
          <a:lstStyle/>
          <a:p>
            <a:r>
              <a:rPr lang="cs-CZ" sz="2600" b="1" dirty="0">
                <a:latin typeface="Times New Roman" panose="02020603050405020304" pitchFamily="18" charset="0"/>
                <a:cs typeface="Times New Roman" panose="02020603050405020304" pitchFamily="18" charset="0"/>
              </a:rPr>
              <a:t>Alkoholik</a:t>
            </a:r>
            <a:r>
              <a:rPr lang="cs-CZ" sz="2600" dirty="0">
                <a:latin typeface="Times New Roman" panose="02020603050405020304" pitchFamily="18" charset="0"/>
                <a:cs typeface="Times New Roman" panose="02020603050405020304" pitchFamily="18" charset="0"/>
              </a:rPr>
              <a:t> – osoba v této </a:t>
            </a:r>
            <a:r>
              <a:rPr lang="cs-CZ" sz="2600" i="1" dirty="0">
                <a:latin typeface="Times New Roman" panose="02020603050405020304" pitchFamily="18" charset="0"/>
                <a:cs typeface="Times New Roman" panose="02020603050405020304" pitchFamily="18" charset="0"/>
              </a:rPr>
              <a:t>hře</a:t>
            </a:r>
            <a:r>
              <a:rPr lang="cs-CZ" sz="2600" dirty="0">
                <a:latin typeface="Times New Roman" panose="02020603050405020304" pitchFamily="18" charset="0"/>
                <a:cs typeface="Times New Roman" panose="02020603050405020304" pitchFamily="18" charset="0"/>
              </a:rPr>
              <a:t> využívá alkohol k tomu, aby nemusela přijímat odpovědnost za své činy. </a:t>
            </a:r>
          </a:p>
          <a:p>
            <a:r>
              <a:rPr lang="cs-CZ" sz="2600" b="1" dirty="0">
                <a:latin typeface="Times New Roman" panose="02020603050405020304" pitchFamily="18" charset="0"/>
                <a:cs typeface="Times New Roman" panose="02020603050405020304" pitchFamily="18" charset="0"/>
              </a:rPr>
              <a:t>Vidíš k čemu jste mě dohnali</a:t>
            </a:r>
            <a:r>
              <a:rPr lang="cs-CZ" sz="2600" dirty="0">
                <a:latin typeface="Times New Roman" panose="02020603050405020304" pitchFamily="18" charset="0"/>
                <a:cs typeface="Times New Roman" panose="02020603050405020304" pitchFamily="18" charset="0"/>
              </a:rPr>
              <a:t> – v tomto případě se </a:t>
            </a:r>
            <a:r>
              <a:rPr lang="cs-CZ" sz="2600" i="1" dirty="0">
                <a:latin typeface="Times New Roman" panose="02020603050405020304" pitchFamily="18" charset="0"/>
                <a:cs typeface="Times New Roman" panose="02020603050405020304" pitchFamily="18" charset="0"/>
              </a:rPr>
              <a:t>hráč</a:t>
            </a:r>
            <a:r>
              <a:rPr lang="cs-CZ" sz="2600" dirty="0">
                <a:latin typeface="Times New Roman" panose="02020603050405020304" pitchFamily="18" charset="0"/>
                <a:cs typeface="Times New Roman" panose="02020603050405020304" pitchFamily="18" charset="0"/>
              </a:rPr>
              <a:t> zbavuje odpovědnosti za své činy</a:t>
            </a:r>
          </a:p>
          <a:p>
            <a:r>
              <a:rPr lang="cs-CZ" sz="2600" b="1" dirty="0">
                <a:latin typeface="Times New Roman" panose="02020603050405020304" pitchFamily="18" charset="0"/>
                <a:cs typeface="Times New Roman" panose="02020603050405020304" pitchFamily="18" charset="0"/>
              </a:rPr>
              <a:t>Soud</a:t>
            </a:r>
            <a:r>
              <a:rPr lang="cs-CZ" sz="2600" dirty="0">
                <a:latin typeface="Times New Roman" panose="02020603050405020304" pitchFamily="18" charset="0"/>
                <a:cs typeface="Times New Roman" panose="02020603050405020304" pitchFamily="18" charset="0"/>
              </a:rPr>
              <a:t> – zde se dvě vzájemně obviňující se strany domáhají </a:t>
            </a:r>
            <a:r>
              <a:rPr lang="cs-CZ" sz="2600" i="1" dirty="0">
                <a:latin typeface="Times New Roman" panose="02020603050405020304" pitchFamily="18" charset="0"/>
                <a:cs typeface="Times New Roman" panose="02020603050405020304" pitchFamily="18" charset="0"/>
              </a:rPr>
              <a:t>rozsudku</a:t>
            </a:r>
            <a:r>
              <a:rPr lang="cs-CZ" sz="2600" dirty="0">
                <a:latin typeface="Times New Roman" panose="02020603050405020304" pitchFamily="18" charset="0"/>
                <a:cs typeface="Times New Roman" panose="02020603050405020304" pitchFamily="18" charset="0"/>
              </a:rPr>
              <a:t> od třetí osoby. Kdyby se tak nechoval, neudělal bych – viď že mám pravdu</a:t>
            </a:r>
          </a:p>
          <a:p>
            <a:r>
              <a:rPr lang="cs-CZ" sz="2600" b="1" dirty="0">
                <a:latin typeface="Times New Roman" panose="02020603050405020304" pitchFamily="18" charset="0"/>
                <a:cs typeface="Times New Roman" panose="02020603050405020304" pitchFamily="18" charset="0"/>
              </a:rPr>
              <a:t>Vidíš jak se obětuji</a:t>
            </a:r>
            <a:r>
              <a:rPr lang="cs-CZ" sz="2600" dirty="0">
                <a:latin typeface="Times New Roman" panose="02020603050405020304" pitchFamily="18" charset="0"/>
                <a:cs typeface="Times New Roman" panose="02020603050405020304" pitchFamily="18" charset="0"/>
              </a:rPr>
              <a:t> – </a:t>
            </a:r>
            <a:r>
              <a:rPr lang="cs-CZ" sz="2600" i="1" dirty="0">
                <a:latin typeface="Times New Roman" panose="02020603050405020304" pitchFamily="18" charset="0"/>
                <a:cs typeface="Times New Roman" panose="02020603050405020304" pitchFamily="18" charset="0"/>
              </a:rPr>
              <a:t>hráč</a:t>
            </a:r>
            <a:r>
              <a:rPr lang="cs-CZ" sz="2600" dirty="0">
                <a:latin typeface="Times New Roman" panose="02020603050405020304" pitchFamily="18" charset="0"/>
                <a:cs typeface="Times New Roman" panose="02020603050405020304" pitchFamily="18" charset="0"/>
              </a:rPr>
              <a:t> zde úmyslně zatajuje vlastní oběť v podobě nemoci, strádání a podobně. “</a:t>
            </a:r>
          </a:p>
          <a:p>
            <a:r>
              <a:rPr lang="cs-CZ" sz="2600" b="1" dirty="0">
                <a:latin typeface="Times New Roman" panose="02020603050405020304" pitchFamily="18" charset="0"/>
                <a:cs typeface="Times New Roman" panose="02020603050405020304" pitchFamily="18" charset="0"/>
              </a:rPr>
              <a:t>Drahoušek</a:t>
            </a:r>
            <a:r>
              <a:rPr lang="cs-CZ" sz="2600" dirty="0">
                <a:latin typeface="Times New Roman" panose="02020603050405020304" pitchFamily="18" charset="0"/>
                <a:cs typeface="Times New Roman" panose="02020603050405020304" pitchFamily="18" charset="0"/>
              </a:rPr>
              <a:t> – je manipulativní hra, při které </a:t>
            </a:r>
            <a:r>
              <a:rPr lang="cs-CZ" sz="2600" i="1" dirty="0">
                <a:latin typeface="Times New Roman" panose="02020603050405020304" pitchFamily="18" charset="0"/>
                <a:cs typeface="Times New Roman" panose="02020603050405020304" pitchFamily="18" charset="0"/>
              </a:rPr>
              <a:t>hráč</a:t>
            </a:r>
            <a:r>
              <a:rPr lang="cs-CZ" sz="2600" dirty="0">
                <a:latin typeface="Times New Roman" panose="02020603050405020304" pitchFamily="18" charset="0"/>
                <a:cs typeface="Times New Roman" panose="02020603050405020304" pitchFamily="18" charset="0"/>
              </a:rPr>
              <a:t> zastírá nemístné poznámky o svém partnerovi, pronesené ve společnosti dovětkem, nemám pravdu drahoušku, viď miláčku a podobně. </a:t>
            </a:r>
          </a:p>
          <a:p>
            <a:r>
              <a:rPr lang="cs-CZ" sz="2600" b="1" dirty="0">
                <a:latin typeface="Times New Roman" panose="02020603050405020304" pitchFamily="18" charset="0"/>
                <a:cs typeface="Times New Roman" panose="02020603050405020304" pitchFamily="18" charset="0"/>
              </a:rPr>
              <a:t>To je hrozné viďte</a:t>
            </a:r>
            <a:r>
              <a:rPr lang="cs-CZ" sz="2600" dirty="0">
                <a:latin typeface="Times New Roman" panose="02020603050405020304" pitchFamily="18" charset="0"/>
                <a:cs typeface="Times New Roman" panose="02020603050405020304" pitchFamily="18" charset="0"/>
              </a:rPr>
              <a:t> – hráč očekává od svého okolí souhlas a bližší porozumění s obecnou kritikou (dnes se nedá nikomu věřit).</a:t>
            </a:r>
          </a:p>
          <a:p>
            <a:r>
              <a:rPr lang="cs-CZ" sz="2600" b="1" dirty="0">
                <a:latin typeface="Times New Roman" panose="02020603050405020304" pitchFamily="18" charset="0"/>
                <a:cs typeface="Times New Roman" panose="02020603050405020304" pitchFamily="18" charset="0"/>
              </a:rPr>
              <a:t>Kazisvět</a:t>
            </a:r>
            <a:r>
              <a:rPr lang="cs-CZ" sz="2600" dirty="0">
                <a:latin typeface="Times New Roman" panose="02020603050405020304" pitchFamily="18" charset="0"/>
                <a:cs typeface="Times New Roman" panose="02020603050405020304" pitchFamily="18" charset="0"/>
              </a:rPr>
              <a:t> – v této hře jedinec vymáhá </a:t>
            </a:r>
            <a:r>
              <a:rPr lang="cs-CZ" sz="2600" dirty="0" err="1">
                <a:latin typeface="Times New Roman" panose="02020603050405020304" pitchFamily="18" charset="0"/>
                <a:cs typeface="Times New Roman" panose="02020603050405020304" pitchFamily="18" charset="0"/>
              </a:rPr>
              <a:t>odpuštění</a:t>
            </a:r>
            <a:r>
              <a:rPr lang="cs-CZ" sz="2600" dirty="0" err="1">
                <a:latin typeface="Times New Roman" panose="02020603050405020304" pitchFamily="18" charset="0"/>
                <a:cs typeface="Times New Roman" panose="02020603050405020304" pitchFamily="18" charset="0"/>
                <a:hlinkClick r:id="rId2" tooltip="Odpuštění"/>
              </a:rPr>
              <a:t>í</a:t>
            </a:r>
            <a:r>
              <a:rPr lang="cs-CZ" sz="2600" dirty="0">
                <a:latin typeface="Times New Roman" panose="02020603050405020304" pitchFamily="18" charset="0"/>
                <a:cs typeface="Times New Roman" panose="02020603050405020304" pitchFamily="18" charset="0"/>
              </a:rPr>
              <a:t>, poté co se omluví za evidentně úmyslně způsobenou spoušť.</a:t>
            </a:r>
          </a:p>
          <a:p>
            <a:r>
              <a:rPr lang="cs-CZ" sz="2600" b="1" dirty="0">
                <a:latin typeface="Times New Roman" panose="02020603050405020304" pitchFamily="18" charset="0"/>
                <a:cs typeface="Times New Roman" panose="02020603050405020304" pitchFamily="18" charset="0"/>
              </a:rPr>
              <a:t>Ano ale</a:t>
            </a:r>
            <a:r>
              <a:rPr lang="cs-CZ" sz="2600" dirty="0">
                <a:latin typeface="Times New Roman" panose="02020603050405020304" pitchFamily="18" charset="0"/>
                <a:cs typeface="Times New Roman" panose="02020603050405020304" pitchFamily="18" charset="0"/>
              </a:rPr>
              <a:t> –„ano, to by mohlo fungovat, ale...“. </a:t>
            </a:r>
            <a:r>
              <a:rPr lang="cs-CZ" sz="2600" i="1" dirty="0">
                <a:latin typeface="Times New Roman" panose="02020603050405020304" pitchFamily="18" charset="0"/>
                <a:cs typeface="Times New Roman" panose="02020603050405020304" pitchFamily="18" charset="0"/>
              </a:rPr>
              <a:t>Máme problém na každé řešení</a:t>
            </a:r>
            <a:r>
              <a:rPr lang="cs-CZ" sz="2600" dirty="0">
                <a:latin typeface="Times New Roman" panose="02020603050405020304" pitchFamily="18" charset="0"/>
                <a:cs typeface="Times New Roman" panose="02020603050405020304" pitchFamily="18" charset="0"/>
              </a:rPr>
              <a:t>.</a:t>
            </a:r>
          </a:p>
          <a:p>
            <a:r>
              <a:rPr lang="cs-CZ" sz="2600" b="1" dirty="0">
                <a:latin typeface="Times New Roman" panose="02020603050405020304" pitchFamily="18" charset="0"/>
                <a:cs typeface="Times New Roman" panose="02020603050405020304" pitchFamily="18" charset="0"/>
              </a:rPr>
              <a:t>Myslím to s vámi dobře</a:t>
            </a:r>
            <a:r>
              <a:rPr lang="cs-CZ" sz="2600" dirty="0">
                <a:latin typeface="Times New Roman" panose="02020603050405020304" pitchFamily="18" charset="0"/>
                <a:cs typeface="Times New Roman" panose="02020603050405020304" pitchFamily="18" charset="0"/>
              </a:rPr>
              <a:t> – tato hra je často praktikována lidmi pomahačských profesí. </a:t>
            </a:r>
          </a:p>
          <a:p>
            <a:r>
              <a:rPr lang="cs-CZ" sz="2600" b="1" dirty="0">
                <a:latin typeface="Times New Roman" panose="02020603050405020304" pitchFamily="18" charset="0"/>
                <a:cs typeface="Times New Roman" panose="02020603050405020304" pitchFamily="18" charset="0"/>
              </a:rPr>
              <a:t>Budižkničemu</a:t>
            </a:r>
            <a:r>
              <a:rPr lang="cs-CZ" sz="2600" dirty="0">
                <a:latin typeface="Times New Roman" panose="02020603050405020304" pitchFamily="18" charset="0"/>
                <a:cs typeface="Times New Roman" panose="02020603050405020304" pitchFamily="18" charset="0"/>
              </a:rPr>
              <a:t> – v této hře dává člověk jasně najevo svému okolí, že za nic nestojí ačkoliv tomu tak není. </a:t>
            </a:r>
          </a:p>
          <a:p>
            <a:r>
              <a:rPr lang="cs-CZ" sz="2600" b="1" dirty="0">
                <a:latin typeface="Times New Roman" panose="02020603050405020304" pitchFamily="18" charset="0"/>
                <a:cs typeface="Times New Roman" panose="02020603050405020304" pitchFamily="18" charset="0"/>
              </a:rPr>
              <a:t>Protéza</a:t>
            </a:r>
            <a:r>
              <a:rPr lang="cs-CZ" sz="2600" dirty="0">
                <a:latin typeface="Times New Roman" panose="02020603050405020304" pitchFamily="18" charset="0"/>
                <a:cs typeface="Times New Roman" panose="02020603050405020304" pitchFamily="18" charset="0"/>
              </a:rPr>
              <a:t> – zde si osoba ke své hře vybere nějakou nemoc, ať už skutečnou či vymyšlenou. Ta mu v životě slouží jako výmluva typu: „Co můžete čekat od člověka, který...“. </a:t>
            </a:r>
          </a:p>
          <a:p>
            <a:r>
              <a:rPr lang="cs-CZ" sz="2600" b="1" dirty="0">
                <a:latin typeface="Times New Roman" panose="02020603050405020304" pitchFamily="18" charset="0"/>
                <a:cs typeface="Times New Roman" panose="02020603050405020304" pitchFamily="18" charset="0"/>
              </a:rPr>
              <a:t>Můj je lepší než tvůj</a:t>
            </a:r>
            <a:r>
              <a:rPr lang="cs-CZ" sz="2600" dirty="0">
                <a:latin typeface="Times New Roman" panose="02020603050405020304" pitchFamily="18" charset="0"/>
                <a:cs typeface="Times New Roman" panose="02020603050405020304" pitchFamily="18" charset="0"/>
              </a:rPr>
              <a:t> – u piva – chlapi, u kávy ženy. (měření penisů)</a:t>
            </a:r>
          </a:p>
          <a:p>
            <a:endParaRPr lang="cs-CZ" dirty="0"/>
          </a:p>
        </p:txBody>
      </p:sp>
    </p:spTree>
    <p:extLst>
      <p:ext uri="{BB962C8B-B14F-4D97-AF65-F5344CB8AC3E}">
        <p14:creationId xmlns:p14="http://schemas.microsoft.com/office/powerpoint/2010/main" val="1205495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02A69B-A80A-8A40-82F2-14D0DC08A5DA}"/>
              </a:ext>
            </a:extLst>
          </p:cNvPr>
          <p:cNvSpPr>
            <a:spLocks noGrp="1"/>
          </p:cNvSpPr>
          <p:nvPr>
            <p:ph type="title"/>
          </p:nvPr>
        </p:nvSpPr>
        <p:spPr/>
        <p:txBody>
          <a:bodyPr/>
          <a:lstStyle/>
          <a:p>
            <a:r>
              <a:rPr lang="cs-CZ" dirty="0"/>
              <a:t>C. </a:t>
            </a:r>
            <a:r>
              <a:rPr lang="cs-CZ" dirty="0" err="1"/>
              <a:t>Rogers</a:t>
            </a:r>
            <a:endParaRPr lang="cs-CZ" dirty="0"/>
          </a:p>
        </p:txBody>
      </p:sp>
      <p:sp>
        <p:nvSpPr>
          <p:cNvPr id="3" name="Zástupný obsah 2">
            <a:extLst>
              <a:ext uri="{FF2B5EF4-FFF2-40B4-BE49-F238E27FC236}">
                <a16:creationId xmlns:a16="http://schemas.microsoft.com/office/drawing/2014/main" id="{CF60B09D-CB21-6540-B9D8-9721D54696CA}"/>
              </a:ext>
            </a:extLst>
          </p:cNvPr>
          <p:cNvSpPr>
            <a:spLocks noGrp="1"/>
          </p:cNvSpPr>
          <p:nvPr>
            <p:ph idx="1"/>
          </p:nvPr>
        </p:nvSpPr>
        <p:spPr>
          <a:xfrm>
            <a:off x="1251678" y="1291591"/>
            <a:ext cx="10178322" cy="4588002"/>
          </a:xfrm>
        </p:spPr>
        <p:txBody>
          <a:bodyPr>
            <a:normAutofit/>
          </a:bodyPr>
          <a:lstStyle/>
          <a:p>
            <a:r>
              <a:rPr lang="cs-CZ" dirty="0"/>
              <a:t>Psychologie zaměřená na člověka, fenomenologie a existencionalismus</a:t>
            </a:r>
          </a:p>
          <a:p>
            <a:r>
              <a:rPr lang="cs-CZ" dirty="0"/>
              <a:t>Vědomé prožívání</a:t>
            </a:r>
          </a:p>
          <a:p>
            <a:r>
              <a:rPr lang="cs-CZ" dirty="0"/>
              <a:t>Patologická osobnost - prožitky bývají vytěsněny či vnímány zkresleně, čímž je zkresleno i uvědomované „já“.</a:t>
            </a:r>
          </a:p>
          <a:p>
            <a:r>
              <a:rPr lang="cs-CZ" dirty="0"/>
              <a:t>Princip – </a:t>
            </a:r>
            <a:r>
              <a:rPr lang="cs-CZ" dirty="0" err="1"/>
              <a:t>narrativní</a:t>
            </a:r>
            <a:r>
              <a:rPr lang="cs-CZ" dirty="0"/>
              <a:t> vyprávění, nepodmíněné pozitivní přijetí:</a:t>
            </a:r>
          </a:p>
          <a:p>
            <a:pPr marL="0" indent="0">
              <a:buNone/>
            </a:pPr>
            <a:r>
              <a:rPr lang="cs-CZ" dirty="0"/>
              <a:t>- vzrůstající otevřenost prožívání</a:t>
            </a:r>
          </a:p>
          <a:p>
            <a:pPr marL="0" indent="0">
              <a:buNone/>
            </a:pPr>
            <a:r>
              <a:rPr lang="cs-CZ" dirty="0"/>
              <a:t>- vzrůstající existenciální kvalita žití</a:t>
            </a:r>
          </a:p>
          <a:p>
            <a:pPr marL="0" indent="0">
              <a:buNone/>
            </a:pPr>
            <a:r>
              <a:rPr lang="cs-CZ" dirty="0"/>
              <a:t>- vzrůstající důvěra v sebe a svůj organismus</a:t>
            </a:r>
          </a:p>
          <a:p>
            <a:pPr marL="0" indent="0">
              <a:buNone/>
            </a:pPr>
            <a:r>
              <a:rPr lang="cs-CZ" dirty="0"/>
              <a:t>- plnější fungování (plnější žití v právě přítomném okamžiku).</a:t>
            </a:r>
          </a:p>
          <a:p>
            <a:endParaRPr lang="cs-CZ" dirty="0"/>
          </a:p>
          <a:p>
            <a:endParaRPr lang="cs-CZ" dirty="0"/>
          </a:p>
        </p:txBody>
      </p:sp>
    </p:spTree>
    <p:extLst>
      <p:ext uri="{BB962C8B-B14F-4D97-AF65-F5344CB8AC3E}">
        <p14:creationId xmlns:p14="http://schemas.microsoft.com/office/powerpoint/2010/main" val="351818325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A4B737-BE18-1A40-A861-F3801C5A6C76}"/>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6D0CA9FB-3B7C-2440-978F-C8D48DA99592}"/>
              </a:ext>
            </a:extLst>
          </p:cNvPr>
          <p:cNvSpPr>
            <a:spLocks noGrp="1"/>
          </p:cNvSpPr>
          <p:nvPr>
            <p:ph idx="1"/>
          </p:nvPr>
        </p:nvSpPr>
        <p:spPr/>
        <p:txBody>
          <a:bodyPr/>
          <a:lstStyle/>
          <a:p>
            <a:r>
              <a:rPr lang="cs-CZ" dirty="0"/>
              <a:t>Odmítání určitých prožitků se může dít nevědomě. </a:t>
            </a:r>
          </a:p>
          <a:p>
            <a:r>
              <a:rPr lang="cs-CZ" dirty="0"/>
              <a:t>Čím více je JÁ schopno všechny prožitky přijmout za své, tím lépe. </a:t>
            </a:r>
          </a:p>
          <a:p>
            <a:r>
              <a:rPr lang="cs-CZ" dirty="0" err="1"/>
              <a:t>Kongruence</a:t>
            </a:r>
            <a:r>
              <a:rPr lang="cs-CZ" dirty="0"/>
              <a:t> je soulad mezi realitou prožívání a postojem vůči ní. Jedině kongruentní osobnost je schopna vnímat své skutečné JÁ. </a:t>
            </a:r>
          </a:p>
          <a:p>
            <a:r>
              <a:rPr lang="cs-CZ" dirty="0"/>
              <a:t>Inkongruence je stav rozporu mezi subjektivním prožíváním a postojem JÁ vůči němu. </a:t>
            </a:r>
          </a:p>
          <a:p>
            <a:r>
              <a:rPr lang="cs-CZ" dirty="0"/>
              <a:t>Sebepojetí je ve velké míře ovlivněno rodičovskou výchovou. Pro utvoření pozitivního sebepojetí dítěte je nezbytná bezpodmínečná akceptace.</a:t>
            </a:r>
          </a:p>
        </p:txBody>
      </p:sp>
    </p:spTree>
    <p:extLst>
      <p:ext uri="{BB962C8B-B14F-4D97-AF65-F5344CB8AC3E}">
        <p14:creationId xmlns:p14="http://schemas.microsoft.com/office/powerpoint/2010/main" val="1389084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751025-9A5E-494F-A19D-E9C8ED86DC3B}"/>
              </a:ext>
            </a:extLst>
          </p:cNvPr>
          <p:cNvSpPr>
            <a:spLocks noGrp="1"/>
          </p:cNvSpPr>
          <p:nvPr>
            <p:ph type="title"/>
          </p:nvPr>
        </p:nvSpPr>
        <p:spPr>
          <a:xfrm>
            <a:off x="1251679" y="644525"/>
            <a:ext cx="3384329" cy="5408866"/>
          </a:xfrm>
        </p:spPr>
        <p:txBody>
          <a:bodyPr anchor="ctr">
            <a:normAutofit/>
          </a:bodyPr>
          <a:lstStyle/>
          <a:p>
            <a:r>
              <a:rPr lang="cs-CZ" sz="4000"/>
              <a:t>Harris</a:t>
            </a:r>
          </a:p>
        </p:txBody>
      </p:sp>
      <p:graphicFrame>
        <p:nvGraphicFramePr>
          <p:cNvPr id="5" name="Zástupný obsah 2">
            <a:extLst>
              <a:ext uri="{FF2B5EF4-FFF2-40B4-BE49-F238E27FC236}">
                <a16:creationId xmlns:a16="http://schemas.microsoft.com/office/drawing/2014/main" id="{9FDCDFA2-7084-79D2-C948-CA95E6F6815C}"/>
              </a:ext>
            </a:extLst>
          </p:cNvPr>
          <p:cNvGraphicFramePr>
            <a:graphicFrameLocks noGrp="1"/>
          </p:cNvGraphicFramePr>
          <p:nvPr>
            <p:ph idx="1"/>
            <p:extLst>
              <p:ext uri="{D42A27DB-BD31-4B8C-83A1-F6EECF244321}">
                <p14:modId xmlns:p14="http://schemas.microsoft.com/office/powerpoint/2010/main" val="1911191763"/>
              </p:ext>
            </p:extLst>
          </p:nvPr>
        </p:nvGraphicFramePr>
        <p:xfrm>
          <a:off x="5175250" y="644525"/>
          <a:ext cx="6254750" cy="54088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5987284"/>
      </p:ext>
    </p:extLst>
  </p:cSld>
  <p:clrMapOvr>
    <a:masterClrMapping/>
  </p:clrMapOvr>
</p:sld>
</file>

<file path=ppt/theme/theme1.xml><?xml version="1.0" encoding="utf-8"?>
<a:theme xmlns:a="http://schemas.openxmlformats.org/drawingml/2006/main" name="Odznáček">
  <a:themeElements>
    <a:clrScheme name="Odznáček">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Odznáček">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dznáček">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emplate>{AB2884E9-90DD-2C4A-9F4F-6E9EF8F5B32F}tf10001071</Template>
  <TotalTime>2868</TotalTime>
  <Words>9484</Words>
  <Application>Microsoft Macintosh PowerPoint</Application>
  <PresentationFormat>Širokoúhlá obrazovka</PresentationFormat>
  <Paragraphs>933</Paragraphs>
  <Slides>167</Slides>
  <Notes>0</Notes>
  <HiddenSlides>0</HiddenSlides>
  <MMClips>3</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167</vt:i4>
      </vt:variant>
    </vt:vector>
  </HeadingPairs>
  <TitlesOfParts>
    <vt:vector size="174" baseType="lpstr">
      <vt:lpstr>Arial</vt:lpstr>
      <vt:lpstr>Calibri</vt:lpstr>
      <vt:lpstr>Gill Sans MT</vt:lpstr>
      <vt:lpstr>Impact</vt:lpstr>
      <vt:lpstr>Times New Roman</vt:lpstr>
      <vt:lpstr>Van Condensed</vt:lpstr>
      <vt:lpstr>Odznáček</vt:lpstr>
      <vt:lpstr>Teorie a metody sociální práce Úvod – vymezení SP a historie</vt:lpstr>
      <vt:lpstr>Reteaming, reflektující týmy</vt:lpstr>
      <vt:lpstr>Místo sociální práce v sociální politice</vt:lpstr>
      <vt:lpstr>Sociální práce – co to je? </vt:lpstr>
      <vt:lpstr>Sociální pracovník – kdo to je?</vt:lpstr>
      <vt:lpstr>Teorie sociální práce</vt:lpstr>
      <vt:lpstr>Metody sociální práce</vt:lpstr>
      <vt:lpstr>Okruhy činnosti</vt:lpstr>
      <vt:lpstr>Centrální pojmy sociální práce</vt:lpstr>
      <vt:lpstr>Cíl SP coby koncept „sociálního fungování“</vt:lpstr>
      <vt:lpstr>Koncept sociálního fungování</vt:lpstr>
      <vt:lpstr>Sociální fungování - Barlettová</vt:lpstr>
      <vt:lpstr>Životní situace – sociální události</vt:lpstr>
      <vt:lpstr>Aktivity sociální práce</vt:lpstr>
      <vt:lpstr>Paradigmata </vt:lpstr>
      <vt:lpstr>Vzdělání a výkon práce, osobnost</vt:lpstr>
      <vt:lpstr>Představení </vt:lpstr>
      <vt:lpstr>Vzdělání – zákon č.108/2006Sb.</vt:lpstr>
      <vt:lpstr>Osobnost sociálního pracovníka</vt:lpstr>
      <vt:lpstr>Úspěch?</vt:lpstr>
      <vt:lpstr>Etika – způsoby pomoci -  motivace k profesi</vt:lpstr>
      <vt:lpstr>Motivace k sociální práci</vt:lpstr>
      <vt:lpstr>Prezentace aplikace PowerPoint</vt:lpstr>
      <vt:lpstr>Vlastnosti </vt:lpstr>
      <vt:lpstr>Etické zásady</vt:lpstr>
      <vt:lpstr>Nemůžete nikoho nic naučit. Můžete mu nanejvýš pomoci, aby to sám v sobě nalezl. ~ Galileo Galilei</vt:lpstr>
      <vt:lpstr>Paradigmata sociální práce</vt:lpstr>
      <vt:lpstr>1) Terapeutické paradigma</vt:lpstr>
      <vt:lpstr>2) Reformní paradigma</vt:lpstr>
      <vt:lpstr>3) Poradenské paradigma</vt:lpstr>
      <vt:lpstr>Vzdělávací paradigma</vt:lpstr>
      <vt:lpstr>Podpora a rozvoj funkčních prvků sociální komunity</vt:lpstr>
      <vt:lpstr>Prezentace aplikace PowerPoint</vt:lpstr>
      <vt:lpstr>Dilemata v sociální práci</vt:lpstr>
      <vt:lpstr>Paradigmata </vt:lpstr>
      <vt:lpstr>Pacient, klient, uživatel – změna přístupu</vt:lpstr>
      <vt:lpstr>Prezentace aplikace PowerPoint</vt:lpstr>
      <vt:lpstr>Dilemata </vt:lpstr>
      <vt:lpstr>Nosné dilema SP</vt:lpstr>
      <vt:lpstr>Prezentace aplikace PowerPoint</vt:lpstr>
      <vt:lpstr>Kontrola vs. podpora</vt:lpstr>
      <vt:lpstr>Kontrola vs. podpora</vt:lpstr>
      <vt:lpstr>Kontrola vs. podpora</vt:lpstr>
      <vt:lpstr>Algoritmus Peclové</vt:lpstr>
      <vt:lpstr>Podpora – kontrola,  touha po moci nebo pomoci?</vt:lpstr>
      <vt:lpstr>Prezentace aplikace PowerPoint</vt:lpstr>
      <vt:lpstr>Kvalita vs. Kvantita </vt:lpstr>
      <vt:lpstr>Prezentace aplikace PowerPoint</vt:lpstr>
      <vt:lpstr>Množství klientů a kvalita služby</vt:lpstr>
      <vt:lpstr>Profesionalizace vs. deprofesionalizace</vt:lpstr>
      <vt:lpstr>Formalizace - deformalizace</vt:lpstr>
      <vt:lpstr>Profesionalizace - deprofesionalizace</vt:lpstr>
      <vt:lpstr>Polyvalence - specializace</vt:lpstr>
      <vt:lpstr>Materiální – nemateriální pomoc</vt:lpstr>
      <vt:lpstr>Individuální sociální práce</vt:lpstr>
      <vt:lpstr>Proces práce</vt:lpstr>
      <vt:lpstr>Napojení se – small talk</vt:lpstr>
      <vt:lpstr>O čem to je?</vt:lpstr>
      <vt:lpstr>Plánování kroků</vt:lpstr>
      <vt:lpstr>Hledání zdrojů</vt:lpstr>
      <vt:lpstr>Validace motivace</vt:lpstr>
      <vt:lpstr>Práce s jednotlivci</vt:lpstr>
      <vt:lpstr>Práce se skupinou</vt:lpstr>
      <vt:lpstr>Práce s komunitou</vt:lpstr>
      <vt:lpstr>Psychoanalytické směry humanistické teorie</vt:lpstr>
      <vt:lpstr>Jsme tak slabí, jak silná jsou naše tajemství</vt:lpstr>
      <vt:lpstr>Etika – způsoby pomoci -  motivace k profesi</vt:lpstr>
      <vt:lpstr>Reflektující týmy</vt:lpstr>
      <vt:lpstr>Psychoanalýza – psychodynamické směry</vt:lpstr>
      <vt:lpstr>Sigmund Freud (1856 – 1939) hnací silou vývoje jsou pudy struktura osobnosti :</vt:lpstr>
      <vt:lpstr>Prezentace aplikace PowerPoint</vt:lpstr>
      <vt:lpstr>kazuistika</vt:lpstr>
      <vt:lpstr>Obranné mechanismy</vt:lpstr>
      <vt:lpstr>Vytěsnění </vt:lpstr>
      <vt:lpstr>Sublimace </vt:lpstr>
      <vt:lpstr>Regrese </vt:lpstr>
      <vt:lpstr>Fixace</vt:lpstr>
      <vt:lpstr>Projekce</vt:lpstr>
      <vt:lpstr>Vnitřní teorie osobnosti</vt:lpstr>
      <vt:lpstr>C.G Jung - archetypy</vt:lpstr>
      <vt:lpstr>Cíle psychoanalytické teorie</vt:lpstr>
      <vt:lpstr>A. Adler – touha po moci</vt:lpstr>
      <vt:lpstr>Sourozenecké konstelace</vt:lpstr>
      <vt:lpstr>Erik Erikson </vt:lpstr>
      <vt:lpstr>Psychoanalytické směry – Freud, Jung, Erikson</vt:lpstr>
      <vt:lpstr>Reflektující týmy</vt:lpstr>
      <vt:lpstr>Humanistické teorie</vt:lpstr>
      <vt:lpstr>Východiska </vt:lpstr>
      <vt:lpstr>Prezentace aplikace PowerPoint</vt:lpstr>
      <vt:lpstr>Transakční analýza</vt:lpstr>
      <vt:lpstr>Motivace </vt:lpstr>
      <vt:lpstr>Cíl TA</vt:lpstr>
      <vt:lpstr>Transakce </vt:lpstr>
      <vt:lpstr>Transakce v praxi</vt:lpstr>
      <vt:lpstr>Reflektující tým</vt:lpstr>
      <vt:lpstr>Teorie her – E.Berne</vt:lpstr>
      <vt:lpstr>C. Rogers</vt:lpstr>
      <vt:lpstr>Prezentace aplikace PowerPoint</vt:lpstr>
      <vt:lpstr>Harris</vt:lpstr>
      <vt:lpstr>Maslow – nemohu přeskočit potřeby </vt:lpstr>
      <vt:lpstr>Humanistické a existencionální</vt:lpstr>
      <vt:lpstr>Frankl - logoterapie</vt:lpstr>
      <vt:lpstr>Svoboda </vt:lpstr>
      <vt:lpstr>Prezentace aplikace PowerPoint</vt:lpstr>
      <vt:lpstr>Prezentace aplikace PowerPoint</vt:lpstr>
      <vt:lpstr>Slast </vt:lpstr>
      <vt:lpstr>Hodnoty </vt:lpstr>
      <vt:lpstr>Paradoxní intence</vt:lpstr>
      <vt:lpstr>Dereflexe </vt:lpstr>
      <vt:lpstr>Přínos pro praxi</vt:lpstr>
      <vt:lpstr>Humanistiské směry – psyché, duše</vt:lpstr>
      <vt:lpstr>Existencionální – vůle po smyslu</vt:lpstr>
      <vt:lpstr>Kritická teorie a ty ostatní</vt:lpstr>
      <vt:lpstr>Fáze soc. práce</vt:lpstr>
      <vt:lpstr>Kritická sociální práce – snaha o vyvážení práv a povinností</vt:lpstr>
      <vt:lpstr>Proces dekonstrukce</vt:lpstr>
      <vt:lpstr>rekonstrukce</vt:lpstr>
      <vt:lpstr>Analýza našeho myšlení a práce – analýza příběhu</vt:lpstr>
      <vt:lpstr>Ekologická teorie</vt:lpstr>
      <vt:lpstr>S jakými strukturami můžeme počítat? Vzájemné ovlivňování</vt:lpstr>
      <vt:lpstr>Reformní paradigma a reformní teorie SP</vt:lpstr>
      <vt:lpstr>Antiopresivní teorie</vt:lpstr>
      <vt:lpstr>Post (moderní) feminismus</vt:lpstr>
      <vt:lpstr>Anti-opresivní modely</vt:lpstr>
      <vt:lpstr>Útlaky v naší kazuistice</vt:lpstr>
      <vt:lpstr>Prezentace aplikace PowerPoint</vt:lpstr>
      <vt:lpstr>Soc. práce s jednotlivcem – poradenské paradigma</vt:lpstr>
      <vt:lpstr>s.p. se skupinou</vt:lpstr>
      <vt:lpstr>Pravidla ve skupině</vt:lpstr>
      <vt:lpstr>Práce s rodinou</vt:lpstr>
      <vt:lpstr>Komunitní práce</vt:lpstr>
      <vt:lpstr>Komunitní plán - makro rámec SP </vt:lpstr>
      <vt:lpstr>Proces </vt:lpstr>
      <vt:lpstr>Multikulturalismus v sociální práci </vt:lpstr>
      <vt:lpstr>Prezentace aplikace PowerPoint</vt:lpstr>
      <vt:lpstr>Východiska multikulturalismu</vt:lpstr>
      <vt:lpstr>Osoby bez přístřeší</vt:lpstr>
      <vt:lpstr>Osoby poskytující sexuální služby</vt:lpstr>
      <vt:lpstr>Streetworker </vt:lpstr>
      <vt:lpstr>Hořet a neshořet – mikro a mezo rámec SP</vt:lpstr>
      <vt:lpstr>Etiketizační teorie v sociální práci</vt:lpstr>
      <vt:lpstr>Prezentace aplikace PowerPoint</vt:lpstr>
      <vt:lpstr>Vznik </vt:lpstr>
      <vt:lpstr>Princip </vt:lpstr>
      <vt:lpstr>Deviace a deviantní chování</vt:lpstr>
      <vt:lpstr>Proces nálepkování</vt:lpstr>
      <vt:lpstr>Teorie moci</vt:lpstr>
      <vt:lpstr>Normy</vt:lpstr>
      <vt:lpstr>Role mohou být:</vt:lpstr>
      <vt:lpstr>Konflikty rolí</vt:lpstr>
      <vt:lpstr>Etiketizace - labelling</vt:lpstr>
      <vt:lpstr>Nálepky </vt:lpstr>
      <vt:lpstr>6.4.2022</vt:lpstr>
      <vt:lpstr>Rodina </vt:lpstr>
      <vt:lpstr>Komunikace v rolích</vt:lpstr>
      <vt:lpstr>KBT modely</vt:lpstr>
      <vt:lpstr>Prezentace aplikace PowerPoint</vt:lpstr>
      <vt:lpstr>Prezentace aplikace PowerPoint</vt:lpstr>
      <vt:lpstr>Prezentace aplikace PowerPoint</vt:lpstr>
      <vt:lpstr>Prezentace aplikace PowerPoint</vt:lpstr>
      <vt:lpstr>Začarovaný kruh</vt:lpstr>
      <vt:lpstr>Co se stane?</vt:lpstr>
      <vt:lpstr>Prezentace aplikace PowerPoint</vt:lpstr>
      <vt:lpstr>Prezentace aplikace PowerPoint</vt:lpstr>
      <vt:lpstr>Prezentace aplikace PowerPoint</vt:lpstr>
      <vt:lpstr>Sociální pracovník a KBT</vt:lpstr>
      <vt:lpstr>Přístup orientovaný na úkoly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Teorie a metody sociální práce Úvod – vymezení SP a historie</dc:title>
  <dc:creator>Administrator</dc:creator>
  <cp:lastModifiedBy>Petr Fabián</cp:lastModifiedBy>
  <cp:revision>44</cp:revision>
  <dcterms:created xsi:type="dcterms:W3CDTF">2019-03-27T06:48:38Z</dcterms:created>
  <dcterms:modified xsi:type="dcterms:W3CDTF">2023-03-18T09:52:41Z</dcterms:modified>
</cp:coreProperties>
</file>