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1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306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7" r:id="rId54"/>
    <p:sldId id="313" r:id="rId55"/>
    <p:sldId id="308" r:id="rId56"/>
    <p:sldId id="314" r:id="rId57"/>
    <p:sldId id="309" r:id="rId58"/>
    <p:sldId id="311" r:id="rId59"/>
    <p:sldId id="312" r:id="rId60"/>
    <p:sldId id="310" r:id="rId61"/>
    <p:sldId id="315" r:id="rId62"/>
  </p:sldIdLst>
  <p:sldSz cx="9144000" cy="6858000" type="screen4x3"/>
  <p:notesSz cx="9144000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85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2T12:30:31.19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55,'2466'0,"-2277"-14,6 0,3261 16,-3286-16,-1 1,3249 11,-1623 5,2788-3,-4560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2T12:30:38.031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34 159,'55'-19,"11"12,0 3,94 6,-47 1,779-3,-717-14,4 0,156 0,-185 3,185 9,-149 5,-71-3,0-6,131-22,55-2,-171 21,433 1,-325 11,888-3,-1122 0,0 0,0 0,-1 1,1-1,0 1,0 0,0 0,-1 1,1-1,6 4,-10-4,1-1,-1 0,0 1,1-1,-1 0,0 1,1-1,-1 0,0 1,1-1,-1 0,0 1,0-1,1 1,-1-1,0 1,0-1,0 1,0-1,0 0,0 1,0-1,0 1,0-1,0 1,0-1,0 1,0-1,0 1,0-1,0 2,-2-1,1 1,0-1,-1 1,1-1,-1 0,1 1,-1-1,0 0,1 0,-1 0,0 0,-4 1,-32 11,-1-1,-1-2,0-2,-1-2,-76 3,61-6,-49 9,-59 2,-1088-15,1228 3,0 0,0 2,0 1,-27 9,26-7,0-1,0-1,-48 4,-75 3,-16 0,-2917-13,3053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2T12:30:46.278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0,'4070'0,"-4011"3,109 21,-155-21,78 15,-42-7,0-3,74 4,-37-11,-2-1,109 13,-112-5,150-6,1 0,-108 9,95 3,3779-17,-2072 5,1288-2,-3178-2,-1-2,1-2,-1-1,37-12,-32 7,1 3,71-9,-40 14,151-13,-125 9,149 8,-102 3,76-3,-321-16,49 12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2T12:30:51.606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5640 0,'-327'20,"186"-11,-142-10,104-2,-2616 3,2766 2,-57 10,55-7,-47 4,-72 3,-20 1,-1201-14,1401 3,-2 1,33 8,-12-2,-29-5,1 2,22 8,-25-7,-1-1,1-1,27 3,71 0,125-10,-73-1,447 3,-573-2,54-9,29-2,18 0,8 0,464 14,-562-4,61-10,-25 2,146-16,-157 16,25-2,-72 12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2T12:31:23.36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214 184,'1'-1,"-1"-1,1 1,-1 0,1 0,-1 0,1 0,0 0,0 0,-1 0,1 0,0 0,0 0,0 0,0 1,0-1,0 0,0 1,1-1,-1 0,0 1,2-1,32-11,-29 10,56-12,1 2,1 3,99-2,-29 3,423-7,-488 15,-49 0,0 0,0-2,0 0,-1-2,1 0,23-8,-84 9,-152 4,-118-2,258-4,-82-17,88 13,-1 1,-66-1,-182 11,396-2,110-2,298 38,-403-25,170-4,-268-7,0 1,0 1,-1-1,1 1,0 0,-1 1,0-1,8 6,-12-8,-1 0,0 1,0-1,0 1,0-1,0 1,0-1,0 1,0 0,-1-1,1 1,0 0,0 0,0 0,-1 0,1-1,0 1,-1 0,1 0,-1 0,1 0,-1 1,0-1,1 0,-1 0,0 0,0 0,0 0,0 0,0 0,0 1,0-1,0 0,0 0,0 0,-1 0,1 0,0 0,-1 0,1 0,-1 0,1 0,-1 0,0 0,1 0,-1 0,0 0,0 0,1 0,-1-1,0 1,0 0,0-1,0 1,0-1,0 1,-2 0,-7 5,-1-1,1 0,-1-1,0 0,0-1,-17 3,-74 9,80-13,-124 8,-165-9,124-4,-532 3,2351 0,-1604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2T12:31:27.273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2427 53,'-1575'0,"1519"-3,1-2,-58-13,61 8,-1 2,-69 0,-186 9,502 29,705-6,-648-26,579 1,-1286 14,-39 1,-820-15,3113 1,-1780-1,1-1,-1-1,1-1,32-11,-30 8,1 1,0 1,22-2,60-7,-77 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2T12:31:28.819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0,'914'0,"-879"0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2T12:31:46.03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3063 132,'2'0,"-1"0,1 0,-1 0,1 0,-1 0,0-1,1 1,-1 0,1-1,-1 1,0-1,1 1,-1-1,0 0,0 1,1-1,0-1,-4-5,-15 1,-38 0,0 2,-90 5,52 1,-2549-1,2952 2,423-10,-539-18,-133 15,122-5,-131 14,53-10,-17 2,464-21,-51 31,-473 2,-1 1,0 1,-1 2,1 0,35 16,-61-23,1 0,-1 1,1-1,-1 1,1 0,-1 0,1-1,-1 1,1 0,-1 0,0 0,0 0,1 0,1 3,-4-4,1 1,0-1,0 1,0-1,0 1,0-1,0 0,-1 1,1-1,0 1,0-1,0 0,-1 1,1-1,0 0,-1 1,1-1,0 0,-1 1,1-1,0 0,-1 0,1 0,-1 1,1-1,-1 0,1 0,0 0,-1 0,1 0,-2 0,-49 8,-622-6,315-5,-1627 3,2076 0,1380 0,-1459 0,-7 0,1 0,-1 0,1 0,-1 0,1-1,-1 0,7-2,-12 3,0 0,0 0,0-1,0 1,0 0,1 0,-1 0,0 0,0 0,0-1,0 1,0 0,0 0,0 0,0 0,0-1,0 1,0 0,0 0,0 0,0 0,0-1,0 1,0 0,0 0,0 0,0 0,0-1,0 1,0 0,0 0,0 0,0 0,-1-1,1 1,0 0,0 0,0 0,0 0,0 0,0 0,-1 0,1-1,0 1,0 0,0 0,0 0,0 0,-1 0,1 0,0 0,0 0,0 0,-1 0,1 0,0 0,0 0,0 0,0 0,-1 0,1 0,0 0,0 0,0 0,-17-4,-85-6,-204 6,166 6,-519-1,612-3,-51-9,-42-2,52 13,483-1,201 3,-383 10,107 2,1136-15,-1577 17,-784-3,553-15,-1141 2,1471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 u="heavy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75105" y="429260"/>
            <a:ext cx="6793788" cy="695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635" y="3416300"/>
            <a:ext cx="7177405" cy="2021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 u="heavy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tereza.vankova@nnj.agel.cz" TargetMode="Externa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da.gov/" TargetMode="External"/><Relationship Id="rId2" Type="http://schemas.openxmlformats.org/officeDocument/2006/relationships/hyperlink" Target="http://www.sukl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customXml" Target="../ink/ink5.xml"/><Relationship Id="rId18" Type="http://schemas.openxmlformats.org/officeDocument/2006/relationships/image" Target="../media/image190.png"/><Relationship Id="rId3" Type="http://schemas.openxmlformats.org/officeDocument/2006/relationships/image" Target="../media/image22.png"/><Relationship Id="rId7" Type="http://schemas.openxmlformats.org/officeDocument/2006/relationships/customXml" Target="../ink/ink2.xml"/><Relationship Id="rId12" Type="http://schemas.openxmlformats.org/officeDocument/2006/relationships/image" Target="../media/image160.png"/><Relationship Id="rId17" Type="http://schemas.openxmlformats.org/officeDocument/2006/relationships/customXml" Target="../ink/ink7.xml"/><Relationship Id="rId2" Type="http://schemas.openxmlformats.org/officeDocument/2006/relationships/image" Target="../media/image21.png"/><Relationship Id="rId16" Type="http://schemas.openxmlformats.org/officeDocument/2006/relationships/image" Target="../media/image180.png"/><Relationship Id="rId20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10" Type="http://schemas.openxmlformats.org/officeDocument/2006/relationships/image" Target="../media/image150.png"/><Relationship Id="rId19" Type="http://schemas.openxmlformats.org/officeDocument/2006/relationships/customXml" Target="../ink/ink8.xml"/><Relationship Id="rId4" Type="http://schemas.openxmlformats.org/officeDocument/2006/relationships/image" Target="../media/image23.png"/><Relationship Id="rId9" Type="http://schemas.openxmlformats.org/officeDocument/2006/relationships/customXml" Target="../ink/ink3.xml"/><Relationship Id="rId14" Type="http://schemas.openxmlformats.org/officeDocument/2006/relationships/image" Target="../media/image17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571052"/>
            <a:ext cx="7924800" cy="518475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/>
            <a:r>
              <a:rPr lang="cs-CZ" sz="2800" spc="-20" dirty="0"/>
              <a:t>Mgr. Karolína Russ</a:t>
            </a:r>
            <a:br>
              <a:rPr lang="cs-CZ" sz="2800" spc="-20" dirty="0"/>
            </a:br>
            <a:r>
              <a:rPr lang="cs-CZ" sz="28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karolina.russ@vtn.agel.cz</a:t>
            </a:r>
            <a:br>
              <a:rPr lang="en-ID" sz="28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cs-CZ" sz="2800" spc="-20" dirty="0"/>
            </a:br>
            <a:r>
              <a:rPr lang="cs-CZ" sz="2800" spc="-20" dirty="0"/>
              <a:t>Mgr. Tereza Vaňková</a:t>
            </a:r>
            <a:br>
              <a:rPr lang="cs-CZ" sz="2800" spc="-20" dirty="0"/>
            </a:br>
            <a:r>
              <a:rPr lang="cs-CZ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tereza.vankova@nnj.agel.cz</a:t>
            </a:r>
            <a:br>
              <a:rPr lang="cs-CZ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cs-CZ" sz="2800" b="0" spc="-20" dirty="0"/>
            </a:br>
            <a:r>
              <a:rPr lang="cs-CZ" sz="2800" b="0" spc="-20" dirty="0"/>
              <a:t>oddělení klinické farmacie</a:t>
            </a:r>
            <a:br>
              <a:rPr lang="cs-CZ" sz="2800" b="0" spc="-20" dirty="0"/>
            </a:br>
            <a:r>
              <a:rPr lang="cs-CZ" sz="2800" b="0" spc="-20" dirty="0"/>
              <a:t>nemocnice AGEL Ostrava-Vítkovice</a:t>
            </a:r>
            <a:br>
              <a:rPr lang="cs-CZ" sz="2800" b="0" spc="-20" dirty="0"/>
            </a:br>
            <a:r>
              <a:rPr lang="cs-CZ" sz="2800" b="0" spc="-20" dirty="0"/>
              <a:t>nemocnice AGEL Nový Jičín</a:t>
            </a:r>
            <a:br>
              <a:rPr lang="cs-CZ" sz="2800" b="0" spc="-20" dirty="0"/>
            </a:br>
            <a:br>
              <a:rPr lang="cs-CZ" sz="2800" b="0" spc="-20" dirty="0"/>
            </a:br>
            <a:br>
              <a:rPr lang="cs-CZ" sz="2800" b="0" spc="-20" dirty="0"/>
            </a:br>
            <a:r>
              <a:rPr lang="cs-CZ" sz="2800" b="0" spc="-20" dirty="0"/>
              <a:t>www.coskf.cz</a:t>
            </a:r>
            <a:endParaRPr sz="2800" b="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2A5A737-E1BF-03C3-D474-F6471F6EE4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361080"/>
            <a:ext cx="2577008" cy="247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073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2466" y="462737"/>
            <a:ext cx="664400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spc="-25" dirty="0"/>
              <a:t>Transport</a:t>
            </a:r>
            <a:r>
              <a:rPr sz="4000" spc="-170" dirty="0"/>
              <a:t> </a:t>
            </a:r>
            <a:r>
              <a:rPr sz="4000" spc="-20" dirty="0"/>
              <a:t>látek</a:t>
            </a:r>
            <a:r>
              <a:rPr sz="4000" spc="-55" dirty="0"/>
              <a:t> </a:t>
            </a:r>
            <a:r>
              <a:rPr sz="4000" spc="-20" dirty="0"/>
              <a:t>přes</a:t>
            </a:r>
            <a:r>
              <a:rPr sz="4000" spc="5" dirty="0"/>
              <a:t> </a:t>
            </a:r>
            <a:r>
              <a:rPr sz="4000" spc="-20" dirty="0"/>
              <a:t>membránu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535634" y="1519107"/>
            <a:ext cx="8227365" cy="2708883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2300" b="1" spc="10" dirty="0">
                <a:latin typeface="Calibri"/>
                <a:cs typeface="Calibri"/>
              </a:rPr>
              <a:t>1.</a:t>
            </a:r>
            <a:r>
              <a:rPr lang="cs-CZ" sz="2300" b="1" spc="10" dirty="0">
                <a:latin typeface="Calibri"/>
                <a:cs typeface="Calibri"/>
              </a:rPr>
              <a:t> </a:t>
            </a:r>
            <a:r>
              <a:rPr sz="2400" b="1" u="heavy" spc="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pasivní</a:t>
            </a:r>
            <a:r>
              <a:rPr sz="2400" b="1" u="heavy" spc="-1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difúze: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sz="2400" spc="-10" dirty="0">
                <a:latin typeface="Calibri"/>
                <a:cs typeface="Calibri"/>
              </a:rPr>
              <a:t>nejdůležitější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mechanizmus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vstřebávání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léčiv</a:t>
            </a:r>
          </a:p>
          <a:p>
            <a:pPr marL="355600" marR="5080" indent="-342900">
              <a:lnSpc>
                <a:spcPts val="3500"/>
              </a:lnSpc>
              <a:spcBef>
                <a:spcPts val="65"/>
              </a:spcBef>
              <a:buFont typeface="Arial" panose="020B0604020202020204" pitchFamily="34" charset="0"/>
              <a:buChar char="•"/>
            </a:pPr>
            <a:r>
              <a:rPr sz="2400" spc="-25" dirty="0">
                <a:latin typeface="Calibri"/>
                <a:cs typeface="Calibri"/>
              </a:rPr>
              <a:t>LČ </a:t>
            </a:r>
            <a:r>
              <a:rPr sz="2400" spc="-30" dirty="0">
                <a:latin typeface="Calibri"/>
                <a:cs typeface="Calibri"/>
              </a:rPr>
              <a:t>rozpustné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tucích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(lipoidní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charakter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membrány) </a:t>
            </a:r>
            <a:endParaRPr lang="cs-CZ" sz="2400" spc="-35" dirty="0">
              <a:latin typeface="Calibri"/>
              <a:cs typeface="Calibri"/>
            </a:endParaRPr>
          </a:p>
          <a:p>
            <a:pPr marL="355600" marR="5080" indent="-342900">
              <a:lnSpc>
                <a:spcPts val="3500"/>
              </a:lnSpc>
              <a:spcBef>
                <a:spcPts val="65"/>
              </a:spcBef>
              <a:buFont typeface="Arial" panose="020B0604020202020204" pitchFamily="34" charset="0"/>
              <a:buChar char="•"/>
            </a:pP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nevyžaduje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dodání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vnější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energie,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hnací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silou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je</a:t>
            </a:r>
            <a:r>
              <a:rPr lang="cs-CZ" sz="2400" spc="-5" dirty="0">
                <a:latin typeface="Calibri"/>
                <a:cs typeface="Calibri"/>
              </a:rPr>
              <a:t> </a:t>
            </a:r>
            <a:r>
              <a:rPr lang="cs-CZ" sz="2400" spc="-180" dirty="0">
                <a:latin typeface="Calibri"/>
                <a:cs typeface="Calibri"/>
              </a:rPr>
              <a:t>k</a:t>
            </a:r>
            <a:r>
              <a:rPr lang="cs-CZ" sz="2400" spc="-5" dirty="0">
                <a:latin typeface="Calibri"/>
                <a:cs typeface="Calibri"/>
              </a:rPr>
              <a:t>o</a:t>
            </a:r>
            <a:r>
              <a:rPr lang="cs-CZ" sz="2400" spc="15" dirty="0">
                <a:latin typeface="Calibri"/>
                <a:cs typeface="Calibri"/>
              </a:rPr>
              <a:t>n</a:t>
            </a:r>
            <a:r>
              <a:rPr lang="cs-CZ" sz="2400" spc="-10" dirty="0">
                <a:latin typeface="Calibri"/>
                <a:cs typeface="Calibri"/>
              </a:rPr>
              <a:t>c</a:t>
            </a:r>
            <a:r>
              <a:rPr lang="cs-CZ" sz="2400" spc="10" dirty="0">
                <a:latin typeface="Calibri"/>
                <a:cs typeface="Calibri"/>
              </a:rPr>
              <a:t>e</a:t>
            </a:r>
            <a:r>
              <a:rPr lang="cs-CZ" sz="2400" spc="-40" dirty="0">
                <a:latin typeface="Calibri"/>
                <a:cs typeface="Calibri"/>
              </a:rPr>
              <a:t>n</a:t>
            </a:r>
            <a:r>
              <a:rPr lang="cs-CZ" sz="2400" spc="10" dirty="0">
                <a:latin typeface="Calibri"/>
                <a:cs typeface="Calibri"/>
              </a:rPr>
              <a:t>t</a:t>
            </a:r>
            <a:r>
              <a:rPr lang="cs-CZ" sz="2400" spc="-95" dirty="0">
                <a:latin typeface="Calibri"/>
                <a:cs typeface="Calibri"/>
              </a:rPr>
              <a:t>r</a:t>
            </a:r>
            <a:r>
              <a:rPr lang="cs-CZ" sz="2400" dirty="0">
                <a:latin typeface="Calibri"/>
                <a:cs typeface="Calibri"/>
              </a:rPr>
              <a:t>a</a:t>
            </a:r>
            <a:r>
              <a:rPr lang="cs-CZ" sz="2400" spc="-5" dirty="0">
                <a:latin typeface="Calibri"/>
                <a:cs typeface="Calibri"/>
              </a:rPr>
              <a:t>č</a:t>
            </a:r>
            <a:r>
              <a:rPr lang="cs-CZ" sz="2400" spc="10" dirty="0">
                <a:latin typeface="Calibri"/>
                <a:cs typeface="Calibri"/>
              </a:rPr>
              <a:t>n</a:t>
            </a:r>
            <a:r>
              <a:rPr lang="cs-CZ" sz="2400" dirty="0">
                <a:latin typeface="Calibri"/>
                <a:cs typeface="Calibri"/>
              </a:rPr>
              <a:t>í</a:t>
            </a:r>
            <a:r>
              <a:rPr lang="cs-CZ" sz="2400" spc="-110" dirty="0">
                <a:latin typeface="Calibri"/>
                <a:cs typeface="Calibri"/>
              </a:rPr>
              <a:t> </a:t>
            </a:r>
            <a:r>
              <a:rPr lang="cs-CZ" sz="2400" spc="-70" dirty="0">
                <a:latin typeface="Calibri"/>
                <a:cs typeface="Calibri"/>
              </a:rPr>
              <a:t>ro</a:t>
            </a:r>
            <a:r>
              <a:rPr lang="cs-CZ" sz="2400" spc="-85" dirty="0">
                <a:latin typeface="Calibri"/>
                <a:cs typeface="Calibri"/>
              </a:rPr>
              <a:t>z</a:t>
            </a:r>
            <a:r>
              <a:rPr lang="cs-CZ" sz="2400" spc="10" dirty="0">
                <a:latin typeface="Calibri"/>
                <a:cs typeface="Calibri"/>
              </a:rPr>
              <a:t>d</a:t>
            </a:r>
            <a:r>
              <a:rPr lang="cs-CZ" sz="2400" dirty="0">
                <a:latin typeface="Calibri"/>
                <a:cs typeface="Calibri"/>
              </a:rPr>
              <a:t>íl</a:t>
            </a:r>
            <a:r>
              <a:rPr lang="cs-CZ" sz="2400" spc="-60" dirty="0">
                <a:latin typeface="Calibri"/>
                <a:cs typeface="Calibri"/>
              </a:rPr>
              <a:t> LČ</a:t>
            </a:r>
            <a:r>
              <a:rPr lang="cs-CZ" sz="2400" spc="-15" dirty="0">
                <a:latin typeface="Calibri"/>
                <a:cs typeface="Calibri"/>
              </a:rPr>
              <a:t> </a:t>
            </a:r>
            <a:r>
              <a:rPr lang="cs-CZ" sz="2400" spc="10" dirty="0">
                <a:latin typeface="Calibri"/>
                <a:cs typeface="Calibri"/>
              </a:rPr>
              <a:t>n</a:t>
            </a:r>
            <a:r>
              <a:rPr lang="cs-CZ" sz="2400" dirty="0">
                <a:latin typeface="Calibri"/>
                <a:cs typeface="Calibri"/>
              </a:rPr>
              <a:t>a</a:t>
            </a:r>
            <a:r>
              <a:rPr lang="cs-CZ" sz="2400" spc="-15" dirty="0">
                <a:latin typeface="Calibri"/>
                <a:cs typeface="Calibri"/>
              </a:rPr>
              <a:t> </a:t>
            </a:r>
            <a:r>
              <a:rPr lang="cs-CZ" sz="2400" spc="5" dirty="0">
                <a:latin typeface="Calibri"/>
                <a:cs typeface="Calibri"/>
              </a:rPr>
              <a:t>o</a:t>
            </a:r>
            <a:r>
              <a:rPr lang="cs-CZ" sz="2400" spc="10" dirty="0">
                <a:latin typeface="Calibri"/>
                <a:cs typeface="Calibri"/>
              </a:rPr>
              <a:t>b</a:t>
            </a:r>
            <a:r>
              <a:rPr lang="cs-CZ" sz="2400" spc="-20" dirty="0">
                <a:latin typeface="Calibri"/>
                <a:cs typeface="Calibri"/>
              </a:rPr>
              <a:t>o</a:t>
            </a:r>
            <a:r>
              <a:rPr lang="cs-CZ" sz="2400" dirty="0">
                <a:latin typeface="Calibri"/>
                <a:cs typeface="Calibri"/>
              </a:rPr>
              <a:t>u</a:t>
            </a:r>
            <a:r>
              <a:rPr lang="cs-CZ" sz="2400" spc="-50" dirty="0">
                <a:latin typeface="Calibri"/>
                <a:cs typeface="Calibri"/>
              </a:rPr>
              <a:t> </a:t>
            </a:r>
            <a:r>
              <a:rPr lang="cs-CZ" sz="2400" spc="-55" dirty="0">
                <a:latin typeface="Calibri"/>
                <a:cs typeface="Calibri"/>
              </a:rPr>
              <a:t>s</a:t>
            </a:r>
            <a:r>
              <a:rPr lang="cs-CZ" sz="2400" spc="10" dirty="0">
                <a:latin typeface="Calibri"/>
                <a:cs typeface="Calibri"/>
              </a:rPr>
              <a:t>t</a:t>
            </a:r>
            <a:r>
              <a:rPr lang="cs-CZ" sz="2400" spc="-95" dirty="0">
                <a:latin typeface="Calibri"/>
                <a:cs typeface="Calibri"/>
              </a:rPr>
              <a:t>r</a:t>
            </a:r>
            <a:r>
              <a:rPr lang="cs-CZ" sz="2400" dirty="0">
                <a:latin typeface="Calibri"/>
                <a:cs typeface="Calibri"/>
              </a:rPr>
              <a:t>a</a:t>
            </a:r>
            <a:r>
              <a:rPr lang="cs-CZ" sz="2400" spc="10" dirty="0">
                <a:latin typeface="Calibri"/>
                <a:cs typeface="Calibri"/>
              </a:rPr>
              <a:t>n</a:t>
            </a:r>
            <a:r>
              <a:rPr lang="cs-CZ" sz="2400" dirty="0">
                <a:latin typeface="Calibri"/>
                <a:cs typeface="Calibri"/>
              </a:rPr>
              <a:t>á</a:t>
            </a:r>
            <a:r>
              <a:rPr lang="cs-CZ" sz="2400" spc="-5" dirty="0">
                <a:latin typeface="Calibri"/>
                <a:cs typeface="Calibri"/>
              </a:rPr>
              <a:t>c</a:t>
            </a:r>
            <a:r>
              <a:rPr lang="cs-CZ" sz="2400" dirty="0">
                <a:latin typeface="Calibri"/>
                <a:cs typeface="Calibri"/>
              </a:rPr>
              <a:t>h </a:t>
            </a:r>
            <a:r>
              <a:rPr lang="cs-CZ" sz="2400" spc="-25" dirty="0">
                <a:latin typeface="Calibri"/>
                <a:cs typeface="Calibri"/>
              </a:rPr>
              <a:t>membrány</a:t>
            </a:r>
            <a:endParaRPr lang="cs-CZ" sz="2400" dirty="0">
              <a:latin typeface="Calibri"/>
              <a:cs typeface="Calibri"/>
            </a:endParaRPr>
          </a:p>
          <a:p>
            <a:pPr marL="12700" marR="5080">
              <a:lnSpc>
                <a:spcPts val="3500"/>
              </a:lnSpc>
              <a:spcBef>
                <a:spcPts val="65"/>
              </a:spcBef>
            </a:pPr>
            <a:endParaRPr lang="cs-CZ" sz="2400" spc="-5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634" y="3779491"/>
            <a:ext cx="7465365" cy="1797928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49225">
              <a:lnSpc>
                <a:spcPct val="100000"/>
              </a:lnSpc>
              <a:spcBef>
                <a:spcPts val="700"/>
              </a:spcBef>
            </a:pPr>
            <a:r>
              <a:rPr lang="cs-CZ" sz="2400" dirty="0">
                <a:latin typeface="Calibri"/>
                <a:cs typeface="Calibri"/>
              </a:rPr>
              <a:t>  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2300" b="1" spc="-10" dirty="0">
                <a:latin typeface="Calibri"/>
                <a:cs typeface="Calibri"/>
              </a:rPr>
              <a:t>2.</a:t>
            </a:r>
            <a:r>
              <a:rPr sz="2300" b="1" spc="75" dirty="0">
                <a:latin typeface="Calibri"/>
                <a:cs typeface="Calibri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prostup</a:t>
            </a:r>
            <a:r>
              <a:rPr sz="2400" b="1" u="heavy" spc="-10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přes</a:t>
            </a:r>
            <a:r>
              <a:rPr sz="2400" b="1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membránové</a:t>
            </a:r>
            <a:r>
              <a:rPr sz="2400" b="1" u="heavy" spc="-9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póry: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sz="2400" spc="-15" dirty="0">
                <a:latin typeface="Calibri"/>
                <a:cs typeface="Calibri"/>
              </a:rPr>
              <a:t>prostupují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LČ</a:t>
            </a:r>
            <a:r>
              <a:rPr sz="2400" spc="-30" dirty="0">
                <a:latin typeface="Calibri"/>
                <a:cs typeface="Calibri"/>
              </a:rPr>
              <a:t> rozpustné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ve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vodě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sz="2400" dirty="0" err="1">
                <a:latin typeface="Calibri"/>
                <a:cs typeface="Calibri"/>
              </a:rPr>
              <a:t>limi</a:t>
            </a:r>
            <a:r>
              <a:rPr sz="2400" spc="-35" dirty="0" err="1">
                <a:latin typeface="Calibri"/>
                <a:cs typeface="Calibri"/>
              </a:rPr>
              <a:t>t</a:t>
            </a:r>
            <a:r>
              <a:rPr sz="2400" spc="-20" dirty="0" err="1">
                <a:latin typeface="Calibri"/>
                <a:cs typeface="Calibri"/>
              </a:rPr>
              <a:t>o</a:t>
            </a:r>
            <a:r>
              <a:rPr sz="2400" spc="-30" dirty="0" err="1">
                <a:latin typeface="Calibri"/>
                <a:cs typeface="Calibri"/>
              </a:rPr>
              <a:t>v</a:t>
            </a:r>
            <a:r>
              <a:rPr lang="cs-CZ" sz="2400" spc="-25" dirty="0" err="1">
                <a:latin typeface="Calibri"/>
                <a:cs typeface="Calibri"/>
              </a:rPr>
              <a:t>áno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v</a:t>
            </a:r>
            <a:r>
              <a:rPr sz="2400" spc="-20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l</a:t>
            </a:r>
            <a:r>
              <a:rPr lang="cs-CZ" sz="2400" spc="-25" dirty="0">
                <a:latin typeface="Calibri"/>
                <a:cs typeface="Calibri"/>
              </a:rPr>
              <a:t>i</a:t>
            </a:r>
            <a:r>
              <a:rPr sz="2400" spc="-105" dirty="0" err="1">
                <a:latin typeface="Calibri"/>
                <a:cs typeface="Calibri"/>
              </a:rPr>
              <a:t>k</a:t>
            </a:r>
            <a:r>
              <a:rPr sz="2400" spc="-20" dirty="0" err="1">
                <a:latin typeface="Calibri"/>
                <a:cs typeface="Calibri"/>
              </a:rPr>
              <a:t>o</a:t>
            </a:r>
            <a:r>
              <a:rPr sz="2400" spc="-50" dirty="0" err="1">
                <a:latin typeface="Calibri"/>
                <a:cs typeface="Calibri"/>
              </a:rPr>
              <a:t>s</a:t>
            </a:r>
            <a:r>
              <a:rPr sz="2400" dirty="0" err="1">
                <a:latin typeface="Calibri"/>
                <a:cs typeface="Calibri"/>
              </a:rPr>
              <a:t>t</a:t>
            </a:r>
            <a:r>
              <a:rPr lang="cs-CZ" sz="2400" dirty="0">
                <a:latin typeface="Calibri"/>
                <a:cs typeface="Calibri"/>
              </a:rPr>
              <a:t>í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LČ</a:t>
            </a:r>
            <a:r>
              <a:rPr lang="cs-CZ" sz="2400" dirty="0">
                <a:latin typeface="Calibri"/>
                <a:cs typeface="Calibri"/>
              </a:rPr>
              <a:t>  </a:t>
            </a:r>
            <a:r>
              <a:rPr sz="2400" spc="-60" dirty="0">
                <a:latin typeface="Calibri"/>
                <a:cs typeface="Calibri"/>
              </a:rPr>
              <a:t>(</a:t>
            </a:r>
            <a:r>
              <a:rPr sz="2400" spc="-40" dirty="0">
                <a:latin typeface="Calibri"/>
                <a:cs typeface="Calibri"/>
              </a:rPr>
              <a:t>n</a:t>
            </a:r>
            <a:r>
              <a:rPr sz="2400" spc="-50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p</a:t>
            </a:r>
            <a:r>
              <a:rPr sz="2400" spc="-285" dirty="0">
                <a:latin typeface="Calibri"/>
                <a:cs typeface="Calibri"/>
              </a:rPr>
              <a:t>ř</a:t>
            </a:r>
            <a:r>
              <a:rPr sz="2400" dirty="0">
                <a:latin typeface="Calibri"/>
                <a:cs typeface="Calibri"/>
              </a:rPr>
              <a:t>.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n</a:t>
            </a:r>
            <a:r>
              <a:rPr sz="2400" spc="-25" dirty="0">
                <a:latin typeface="Calibri"/>
                <a:cs typeface="Calibri"/>
              </a:rPr>
              <a:t>í</a:t>
            </a:r>
            <a:r>
              <a:rPr sz="2400" spc="-15" dirty="0">
                <a:latin typeface="Calibri"/>
                <a:cs typeface="Calibri"/>
              </a:rPr>
              <a:t>z</a:t>
            </a:r>
            <a:r>
              <a:rPr sz="2400" spc="-110" dirty="0">
                <a:latin typeface="Calibri"/>
                <a:cs typeface="Calibri"/>
              </a:rPr>
              <a:t>k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25" dirty="0">
                <a:latin typeface="Calibri"/>
                <a:cs typeface="Calibri"/>
              </a:rPr>
              <a:t>m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25" dirty="0">
                <a:latin typeface="Calibri"/>
                <a:cs typeface="Calibri"/>
              </a:rPr>
              <a:t>l</a:t>
            </a:r>
            <a:r>
              <a:rPr sz="2400" spc="-20" dirty="0">
                <a:latin typeface="Calibri"/>
                <a:cs typeface="Calibri"/>
              </a:rPr>
              <a:t>e</a:t>
            </a:r>
            <a:r>
              <a:rPr sz="2400" spc="-60" dirty="0">
                <a:latin typeface="Calibri"/>
                <a:cs typeface="Calibri"/>
              </a:rPr>
              <a:t>k</a:t>
            </a:r>
            <a:r>
              <a:rPr sz="2400" spc="-20" dirty="0">
                <a:latin typeface="Calibri"/>
                <a:cs typeface="Calibri"/>
              </a:rPr>
              <a:t>u</a:t>
            </a:r>
            <a:r>
              <a:rPr sz="2400" spc="-25" dirty="0">
                <a:latin typeface="Calibri"/>
                <a:cs typeface="Calibri"/>
              </a:rPr>
              <a:t>lár</a:t>
            </a:r>
            <a:r>
              <a:rPr sz="2400" spc="-2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í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spc="5" dirty="0">
                <a:latin typeface="Calibri"/>
                <a:cs typeface="Calibri"/>
              </a:rPr>
              <a:t>u</a:t>
            </a:r>
            <a:r>
              <a:rPr sz="2400" spc="-15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ry)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2466" y="462737"/>
            <a:ext cx="664400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spc="-25" dirty="0"/>
              <a:t>Transport</a:t>
            </a:r>
            <a:r>
              <a:rPr sz="4000" spc="-170" dirty="0"/>
              <a:t> </a:t>
            </a:r>
            <a:r>
              <a:rPr sz="4000" spc="-20" dirty="0"/>
              <a:t>látek</a:t>
            </a:r>
            <a:r>
              <a:rPr sz="4000" spc="-55" dirty="0"/>
              <a:t> </a:t>
            </a:r>
            <a:r>
              <a:rPr sz="4000" spc="-20" dirty="0"/>
              <a:t>přes</a:t>
            </a:r>
            <a:r>
              <a:rPr sz="4000" spc="5" dirty="0"/>
              <a:t> </a:t>
            </a:r>
            <a:r>
              <a:rPr sz="4000" spc="-20" dirty="0"/>
              <a:t>membránu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18236" y="1403603"/>
            <a:ext cx="7839964" cy="1720984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b="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3.</a:t>
            </a:r>
            <a:r>
              <a:rPr sz="2400" b="1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nosičový</a:t>
            </a:r>
            <a:r>
              <a:rPr sz="2400" b="1" u="heavy" spc="-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aktivní</a:t>
            </a:r>
            <a:r>
              <a:rPr sz="2400" b="1" u="heavy" spc="-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nosičový</a:t>
            </a:r>
            <a:r>
              <a:rPr sz="2400" b="1" u="heavy" spc="-1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transport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5"/>
              </a:spcBef>
              <a:buFont typeface="Arial" panose="020B0604020202020204" pitchFamily="34" charset="0"/>
              <a:buChar char="•"/>
            </a:pPr>
            <a:r>
              <a:rPr sz="2400" spc="-5" dirty="0">
                <a:latin typeface="Calibri"/>
                <a:cs typeface="Calibri"/>
              </a:rPr>
              <a:t>pomocí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nosičů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 </a:t>
            </a:r>
            <a:r>
              <a:rPr sz="2400" spc="-5" dirty="0">
                <a:latin typeface="Calibri"/>
                <a:cs typeface="Calibri"/>
              </a:rPr>
              <a:t>membráně,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na</a:t>
            </a:r>
            <a:r>
              <a:rPr sz="2400" spc="-30" dirty="0">
                <a:latin typeface="Calibri"/>
                <a:cs typeface="Calibri"/>
              </a:rPr>
              <a:t> které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lang="cs-CZ" sz="2400" spc="-5" dirty="0">
                <a:latin typeface="Calibri"/>
                <a:cs typeface="Calibri"/>
              </a:rPr>
              <a:t>LČ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35" dirty="0" err="1">
                <a:latin typeface="Calibri"/>
                <a:cs typeface="Calibri"/>
              </a:rPr>
              <a:t>váže</a:t>
            </a:r>
            <a:r>
              <a:rPr lang="cs-CZ" sz="2400" spc="-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bez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dodání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energie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(po</a:t>
            </a:r>
            <a:r>
              <a:rPr sz="2400" spc="-25" dirty="0">
                <a:latin typeface="Calibri"/>
                <a:cs typeface="Calibri"/>
              </a:rPr>
              <a:t> koncentračním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spádu)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lang="cs-CZ" sz="2400" dirty="0">
                <a:latin typeface="Calibri"/>
                <a:cs typeface="Calibri"/>
              </a:rPr>
              <a:t>  </a:t>
            </a: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lang="cs-CZ" sz="2400" b="1" spc="-20" dirty="0">
                <a:latin typeface="Calibri"/>
                <a:cs typeface="Calibri"/>
              </a:rPr>
              <a:t>                         </a:t>
            </a:r>
            <a:r>
              <a:rPr sz="2400" b="1" spc="-20" dirty="0" err="1">
                <a:latin typeface="Calibri"/>
                <a:cs typeface="Calibri"/>
              </a:rPr>
              <a:t>facilitovaná</a:t>
            </a:r>
            <a:r>
              <a:rPr lang="cs-CZ" sz="2400" b="1" spc="-20" dirty="0">
                <a:latin typeface="Calibri"/>
                <a:cs typeface="Calibri"/>
              </a:rPr>
              <a:t>  </a:t>
            </a:r>
            <a:r>
              <a:rPr sz="2400" b="1" spc="-10" dirty="0" err="1">
                <a:latin typeface="Calibri"/>
                <a:cs typeface="Calibri"/>
              </a:rPr>
              <a:t>difúze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8236" y="3172155"/>
            <a:ext cx="8068564" cy="12105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400" dirty="0">
                <a:latin typeface="Calibri"/>
                <a:cs typeface="Calibri"/>
              </a:rPr>
              <a:t>s</a:t>
            </a:r>
            <a:r>
              <a:rPr lang="cs-CZ" sz="2400" spc="-15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d</a:t>
            </a:r>
            <a:r>
              <a:rPr sz="2400" dirty="0" err="1">
                <a:latin typeface="Calibri"/>
                <a:cs typeface="Calibri"/>
              </a:rPr>
              <a:t>odáním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energie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(proti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koncentračnímu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spádu)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lang="cs-CZ" sz="2400" dirty="0">
                <a:latin typeface="Calibri"/>
                <a:cs typeface="Calibri"/>
              </a:rPr>
              <a:t> </a:t>
            </a:r>
          </a:p>
          <a:p>
            <a:pPr marL="12700">
              <a:spcBef>
                <a:spcPts val="100"/>
              </a:spcBef>
            </a:pPr>
            <a:r>
              <a:rPr lang="cs-CZ" sz="2400" b="1" spc="-5" dirty="0">
                <a:latin typeface="Calibri"/>
                <a:cs typeface="Calibri"/>
              </a:rPr>
              <a:t>                        aktivní</a:t>
            </a:r>
            <a:r>
              <a:rPr lang="cs-CZ" sz="2400" spc="-5" dirty="0">
                <a:latin typeface="Calibri"/>
                <a:cs typeface="Calibri"/>
              </a:rPr>
              <a:t> </a:t>
            </a:r>
            <a:r>
              <a:rPr sz="2400" b="1" dirty="0" err="1">
                <a:latin typeface="Calibri"/>
                <a:cs typeface="Calibri"/>
              </a:rPr>
              <a:t>nosičový</a:t>
            </a:r>
            <a:r>
              <a:rPr sz="2400" b="1" spc="-1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transport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 panose="020B0604020202020204" pitchFamily="34" charset="0"/>
              <a:buChar char="•"/>
            </a:pPr>
            <a:r>
              <a:rPr lang="cs-CZ" sz="2400" spc="-5" dirty="0">
                <a:latin typeface="Calibri"/>
                <a:cs typeface="Calibri"/>
              </a:rPr>
              <a:t>LČ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podobná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látkám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tělu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vlastním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(</a:t>
            </a:r>
            <a:r>
              <a:rPr sz="2400" spc="-40" dirty="0" err="1">
                <a:latin typeface="Calibri"/>
                <a:cs typeface="Calibri"/>
              </a:rPr>
              <a:t>glukóza</a:t>
            </a:r>
            <a:r>
              <a:rPr sz="2400" spc="-40" dirty="0">
                <a:latin typeface="Calibri"/>
                <a:cs typeface="Calibri"/>
              </a:rPr>
              <a:t>,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spc="-40" dirty="0" err="1">
                <a:latin typeface="Calibri"/>
                <a:cs typeface="Calibri"/>
              </a:rPr>
              <a:t>aminokyseliny</a:t>
            </a:r>
            <a:r>
              <a:rPr sz="2400" spc="-40" dirty="0">
                <a:latin typeface="Calibri"/>
                <a:cs typeface="Calibri"/>
              </a:rPr>
              <a:t>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tuky</a:t>
            </a:r>
            <a:r>
              <a:rPr sz="2400" spc="-5" dirty="0">
                <a:latin typeface="Calibri"/>
                <a:cs typeface="Calibri"/>
              </a:rPr>
              <a:t>)</a:t>
            </a:r>
            <a:endParaRPr lang="cs-CZ" sz="2400" spc="-5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8236" y="4794884"/>
            <a:ext cx="8068564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sz="240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</a:t>
            </a:r>
            <a:r>
              <a:rPr sz="2400" spc="-1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spc="-3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glykoprotein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významný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transmembránový</a:t>
            </a:r>
            <a:r>
              <a:rPr sz="2400" b="1" spc="-1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nosič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cs-CZ" sz="2400" spc="-10" dirty="0">
                <a:latin typeface="Calibri"/>
                <a:cs typeface="Calibri"/>
              </a:rPr>
              <a:t>                                - </a:t>
            </a:r>
            <a:r>
              <a:rPr sz="2400" spc="-10" dirty="0" err="1">
                <a:latin typeface="Calibri"/>
                <a:cs typeface="Calibri"/>
              </a:rPr>
              <a:t>vylučování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toxických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látek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léků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z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buňky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2466" y="462737"/>
            <a:ext cx="664400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spc="-25" dirty="0"/>
              <a:t>Transport</a:t>
            </a:r>
            <a:r>
              <a:rPr sz="4000" spc="-170" dirty="0"/>
              <a:t> </a:t>
            </a:r>
            <a:r>
              <a:rPr sz="4000" spc="-20" dirty="0"/>
              <a:t>látek</a:t>
            </a:r>
            <a:r>
              <a:rPr sz="4000" spc="-55" dirty="0"/>
              <a:t> </a:t>
            </a:r>
            <a:r>
              <a:rPr sz="4000" spc="-20" dirty="0"/>
              <a:t>přes</a:t>
            </a:r>
            <a:r>
              <a:rPr sz="4000" spc="5" dirty="0"/>
              <a:t> </a:t>
            </a:r>
            <a:r>
              <a:rPr sz="4000" spc="-20" dirty="0"/>
              <a:t>membránu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603185" y="1752600"/>
            <a:ext cx="7922565" cy="1382686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2400" b="1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4.</a:t>
            </a:r>
            <a:r>
              <a:rPr sz="2400" b="1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pinocytóza:</a:t>
            </a:r>
            <a:endParaRPr sz="2400" dirty="0">
              <a:latin typeface="Calibri"/>
              <a:cs typeface="Calibri"/>
            </a:endParaRPr>
          </a:p>
          <a:p>
            <a:pPr marL="354965" marR="5080" indent="-342900">
              <a:lnSpc>
                <a:spcPct val="118700"/>
              </a:lnSpc>
              <a:spcBef>
                <a:spcPts val="70"/>
              </a:spcBef>
              <a:buFont typeface="Arial" panose="020B0604020202020204" pitchFamily="34" charset="0"/>
              <a:buChar char="•"/>
            </a:pPr>
            <a:r>
              <a:rPr sz="2400" spc="-30" dirty="0">
                <a:latin typeface="Calibri"/>
                <a:cs typeface="Calibri"/>
              </a:rPr>
              <a:t>přenos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velkých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molekul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vytvořením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výchlipky </a:t>
            </a:r>
            <a:r>
              <a:rPr sz="2400" spc="-620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membrány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lang="cs-CZ" sz="2400" spc="-10" dirty="0">
                <a:latin typeface="Calibri"/>
                <a:cs typeface="Calibri"/>
              </a:rPr>
              <a:t>     </a:t>
            </a:r>
            <a:r>
              <a:rPr sz="2400" spc="-10" dirty="0">
                <a:latin typeface="Calibri"/>
                <a:cs typeface="Calibri"/>
              </a:rPr>
              <a:t>(kapénky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tuku,</a:t>
            </a:r>
            <a:r>
              <a:rPr sz="2400" spc="-10" dirty="0">
                <a:latin typeface="Calibri"/>
                <a:cs typeface="Calibri"/>
              </a:rPr>
              <a:t> molekuly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bílkovin)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A54920F-3F47-5F9C-BC02-B7B0EEE7A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3276600"/>
            <a:ext cx="2791215" cy="301984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9680" y="429260"/>
            <a:ext cx="5088890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4000" spc="-30" dirty="0">
                <a:latin typeface="Calibri"/>
                <a:cs typeface="Calibri"/>
              </a:rPr>
              <a:t>Farmakokinetické</a:t>
            </a:r>
            <a:r>
              <a:rPr sz="4000" spc="-145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děje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3000" y="1828800"/>
            <a:ext cx="2711450" cy="238252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894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spc="-10" dirty="0">
                <a:solidFill>
                  <a:srgbClr val="00AE50"/>
                </a:solidFill>
                <a:latin typeface="Calibri"/>
                <a:cs typeface="Calibri"/>
              </a:rPr>
              <a:t>Absorpce</a:t>
            </a:r>
            <a:endParaRPr sz="32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79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spc="-10" dirty="0">
                <a:latin typeface="Calibri"/>
                <a:cs typeface="Calibri"/>
              </a:rPr>
              <a:t>Distribuce</a:t>
            </a:r>
            <a:endParaRPr sz="32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79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spc="-10" dirty="0">
                <a:latin typeface="Calibri"/>
                <a:cs typeface="Calibri"/>
              </a:rPr>
              <a:t>Metabolismus</a:t>
            </a:r>
            <a:endParaRPr sz="32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819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spc="-15" dirty="0">
                <a:latin typeface="Calibri"/>
                <a:cs typeface="Calibri"/>
              </a:rPr>
              <a:t>Exkrece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2941" y="429260"/>
            <a:ext cx="2190750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4000" spc="-15" dirty="0"/>
              <a:t>Absorpce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635" y="1586611"/>
            <a:ext cx="7872730" cy="38478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800" b="1" dirty="0">
                <a:latin typeface="Calibri"/>
                <a:cs typeface="Calibri"/>
              </a:rPr>
              <a:t>absorpce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=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vstřebání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léčiva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(z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místa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podání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do</a:t>
            </a:r>
            <a:r>
              <a:rPr sz="2800" spc="95" dirty="0">
                <a:latin typeface="Calibri"/>
                <a:cs typeface="Calibri"/>
              </a:rPr>
              <a:t> </a:t>
            </a:r>
            <a:r>
              <a:rPr sz="2800" dirty="0" err="1">
                <a:latin typeface="Calibri"/>
                <a:cs typeface="Calibri"/>
              </a:rPr>
              <a:t>krve</a:t>
            </a:r>
            <a:r>
              <a:rPr sz="2800" dirty="0">
                <a:latin typeface="Calibri"/>
                <a:cs typeface="Calibri"/>
              </a:rPr>
              <a:t>)</a:t>
            </a:r>
          </a:p>
          <a:p>
            <a:pPr marL="356870">
              <a:lnSpc>
                <a:spcPct val="100000"/>
              </a:lnSpc>
            </a:pPr>
            <a:r>
              <a:rPr sz="2800" dirty="0">
                <a:latin typeface="Calibri"/>
                <a:cs typeface="Calibri"/>
              </a:rPr>
              <a:t>-</a:t>
            </a:r>
            <a:r>
              <a:rPr lang="cs-CZ" sz="2800" dirty="0">
                <a:latin typeface="Calibri"/>
                <a:cs typeface="Calibri"/>
              </a:rPr>
              <a:t> </a:t>
            </a:r>
            <a:r>
              <a:rPr sz="2800" b="1" dirty="0" err="1">
                <a:latin typeface="Calibri"/>
                <a:cs typeface="Calibri"/>
              </a:rPr>
              <a:t>mim</a:t>
            </a:r>
            <a:r>
              <a:rPr sz="2800" b="1" spc="5" dirty="0" err="1">
                <a:latin typeface="Calibri"/>
                <a:cs typeface="Calibri"/>
              </a:rPr>
              <a:t>o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spc="-70" dirty="0" err="1">
                <a:latin typeface="Calibri"/>
                <a:cs typeface="Calibri"/>
              </a:rPr>
              <a:t>i</a:t>
            </a:r>
            <a:r>
              <a:rPr sz="2800" b="1" spc="-175" dirty="0" err="1">
                <a:latin typeface="Calibri"/>
                <a:cs typeface="Calibri"/>
              </a:rPr>
              <a:t>.</a:t>
            </a:r>
            <a:r>
              <a:rPr sz="2800" b="1" spc="-275" dirty="0" err="1">
                <a:latin typeface="Calibri"/>
                <a:cs typeface="Calibri"/>
              </a:rPr>
              <a:t>v</a:t>
            </a:r>
            <a:r>
              <a:rPr sz="2800" b="1" dirty="0" err="1">
                <a:latin typeface="Calibri"/>
                <a:cs typeface="Calibri"/>
              </a:rPr>
              <a:t>.</a:t>
            </a:r>
            <a:r>
              <a:rPr sz="2800" b="1" spc="-90" dirty="0">
                <a:latin typeface="Calibri"/>
                <a:cs typeface="Calibri"/>
              </a:rPr>
              <a:t> </a:t>
            </a:r>
            <a:r>
              <a:rPr sz="2800" b="1" spc="5" dirty="0" err="1">
                <a:latin typeface="Calibri"/>
                <a:cs typeface="Calibri"/>
              </a:rPr>
              <a:t>pod</a:t>
            </a:r>
            <a:r>
              <a:rPr sz="2800" b="1" spc="10" dirty="0" err="1">
                <a:latin typeface="Calibri"/>
                <a:cs typeface="Calibri"/>
              </a:rPr>
              <a:t>á</a:t>
            </a:r>
            <a:r>
              <a:rPr sz="2800" b="1" dirty="0" err="1">
                <a:latin typeface="Calibri"/>
                <a:cs typeface="Calibri"/>
              </a:rPr>
              <a:t>ní</a:t>
            </a:r>
            <a:endParaRPr lang="cs-CZ" sz="2800" b="1" dirty="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endParaRPr sz="28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70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latin typeface="Calibri"/>
                <a:cs typeface="Calibri"/>
              </a:rPr>
              <a:t>lék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30" dirty="0" err="1">
                <a:latin typeface="Calibri"/>
                <a:cs typeface="Calibri"/>
              </a:rPr>
              <a:t>prochází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30" dirty="0" err="1">
                <a:latin typeface="Calibri"/>
                <a:cs typeface="Calibri"/>
              </a:rPr>
              <a:t>membránou</a:t>
            </a:r>
            <a:endParaRPr lang="cs-CZ" sz="2800" spc="-30" dirty="0">
              <a:latin typeface="Calibri"/>
              <a:cs typeface="Calibri"/>
            </a:endParaRPr>
          </a:p>
          <a:p>
            <a:pPr marL="12065">
              <a:lnSpc>
                <a:spcPct val="100000"/>
              </a:lnSpc>
              <a:spcBef>
                <a:spcPts val="700"/>
              </a:spcBef>
              <a:tabLst>
                <a:tab pos="356870" algn="l"/>
                <a:tab pos="357505" algn="l"/>
              </a:tabLst>
            </a:pPr>
            <a:endParaRPr sz="28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lipofilní</a:t>
            </a:r>
            <a:r>
              <a:rPr sz="2800" u="heavy" spc="-1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LČ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lang="cs-CZ" sz="2800" spc="15" dirty="0">
                <a:latin typeface="Calibri"/>
                <a:cs typeface="Calibri"/>
              </a:rPr>
              <a:t>-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dobře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procházejí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membránou,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vstupují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CNS</a:t>
            </a:r>
            <a:endParaRPr lang="cs-CZ" sz="24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endParaRPr lang="cs-CZ" sz="2400" u="heavy" spc="-35" dirty="0">
              <a:uFill>
                <a:solidFill>
                  <a:srgbClr val="000000"/>
                </a:solidFill>
              </a:uFill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800" u="heavy" spc="-3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hydrofilní</a:t>
            </a:r>
            <a:r>
              <a:rPr sz="2800" u="heavy" spc="-11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LČ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-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procházejí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membránou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hůře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1016" y="0"/>
            <a:ext cx="6318504" cy="672693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2540" y="609600"/>
            <a:ext cx="405892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4000" spc="-20" dirty="0"/>
              <a:t>Cesty</a:t>
            </a:r>
            <a:r>
              <a:rPr sz="4000" spc="-50" dirty="0"/>
              <a:t> </a:t>
            </a:r>
            <a:r>
              <a:rPr sz="4000" spc="5" dirty="0"/>
              <a:t>podání</a:t>
            </a:r>
            <a:r>
              <a:rPr sz="4000" spc="-140" dirty="0"/>
              <a:t> </a:t>
            </a:r>
            <a:r>
              <a:rPr sz="4000" dirty="0"/>
              <a:t>léčiva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4400" y="1925320"/>
            <a:ext cx="7108825" cy="3601627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76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lang="cs-CZ" sz="2800" b="1" i="1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</a:t>
            </a:r>
            <a:r>
              <a:rPr sz="2800" b="1" i="1" spc="-3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nterální</a:t>
            </a:r>
            <a:endParaRPr sz="2800" b="1" i="1" dirty="0">
              <a:latin typeface="Calibri"/>
              <a:cs typeface="Calibri"/>
            </a:endParaRPr>
          </a:p>
          <a:p>
            <a:pPr marL="283845" lvl="1" indent="-192405">
              <a:lnSpc>
                <a:spcPct val="100000"/>
              </a:lnSpc>
              <a:spcBef>
                <a:spcPts val="675"/>
              </a:spcBef>
              <a:buChar char="-"/>
              <a:tabLst>
                <a:tab pos="284480" algn="l"/>
              </a:tabLst>
            </a:pPr>
            <a:r>
              <a:rPr sz="2800" spc="-30" dirty="0">
                <a:latin typeface="Calibri"/>
                <a:cs typeface="Calibri"/>
              </a:rPr>
              <a:t>prochází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střevem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–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p.o.,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rektální</a:t>
            </a:r>
            <a:r>
              <a:rPr sz="2800" spc="1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aplikace</a:t>
            </a:r>
            <a:endParaRPr sz="28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</a:pPr>
            <a:endParaRPr lang="cs-CZ" sz="38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</a:pPr>
            <a:endParaRPr sz="38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lang="cs-CZ" sz="2800" b="1" i="1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</a:t>
            </a:r>
            <a:r>
              <a:rPr sz="2800" b="1" i="1" spc="-4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arenterální</a:t>
            </a:r>
            <a:endParaRPr sz="2800" b="1" i="1" dirty="0">
              <a:latin typeface="Calibri"/>
              <a:cs typeface="Calibri"/>
            </a:endParaRPr>
          </a:p>
          <a:p>
            <a:pPr marL="356870" marR="5080" lvl="1" indent="-265430">
              <a:lnSpc>
                <a:spcPct val="100000"/>
              </a:lnSpc>
              <a:spcBef>
                <a:spcPts val="675"/>
              </a:spcBef>
              <a:buChar char="-"/>
              <a:tabLst>
                <a:tab pos="356870" algn="l"/>
                <a:tab pos="357505" algn="l"/>
              </a:tabLst>
            </a:pPr>
            <a:r>
              <a:rPr sz="2800" spc="-5" dirty="0">
                <a:latin typeface="Calibri"/>
                <a:cs typeface="Calibri"/>
              </a:rPr>
              <a:t>obchází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střevo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–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20" dirty="0">
                <a:latin typeface="Calibri"/>
                <a:cs typeface="Calibri"/>
              </a:rPr>
              <a:t>i.v.,</a:t>
            </a:r>
            <a:r>
              <a:rPr sz="2800" spc="-204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i.a.,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i.m.,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s.c.,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sublingualně,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inhalačně,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transdermálně,…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4709" y="462737"/>
            <a:ext cx="702627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spc="-20" dirty="0"/>
              <a:t>Cesty </a:t>
            </a:r>
            <a:r>
              <a:rPr sz="4000" dirty="0"/>
              <a:t>podání</a:t>
            </a:r>
            <a:r>
              <a:rPr sz="4000" spc="-55" dirty="0"/>
              <a:t> </a:t>
            </a:r>
            <a:r>
              <a:rPr sz="4000" dirty="0"/>
              <a:t>léčiva</a:t>
            </a:r>
            <a:r>
              <a:rPr sz="4000" spc="-85" dirty="0"/>
              <a:t> </a:t>
            </a:r>
            <a:r>
              <a:rPr sz="4000" dirty="0"/>
              <a:t>-</a:t>
            </a:r>
            <a:r>
              <a:rPr sz="4000" spc="-20" dirty="0"/>
              <a:t> </a:t>
            </a:r>
            <a:r>
              <a:rPr sz="4000" i="1" spc="-25" dirty="0"/>
              <a:t>parenterální</a:t>
            </a:r>
            <a:endParaRPr sz="4000" i="1" dirty="0"/>
          </a:p>
        </p:txBody>
      </p:sp>
      <p:sp>
        <p:nvSpPr>
          <p:cNvPr id="3" name="object 3"/>
          <p:cNvSpPr txBox="1"/>
          <p:nvPr/>
        </p:nvSpPr>
        <p:spPr>
          <a:xfrm>
            <a:off x="685800" y="1447800"/>
            <a:ext cx="7534909" cy="4890441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u="heavy" spc="-9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</a:t>
            </a:r>
            <a:r>
              <a:rPr sz="2400" u="heavy" spc="-18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.</a:t>
            </a:r>
            <a:r>
              <a:rPr sz="2400" u="heavy" spc="-3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.</a:t>
            </a:r>
            <a:r>
              <a:rPr sz="2400" u="heavy" spc="-19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odá</a:t>
            </a:r>
            <a:r>
              <a:rPr sz="24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í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sz="2400" u="heavy" spc="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</a:t>
            </a:r>
            <a:r>
              <a:rPr sz="2400" u="heavy" spc="-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</a:t>
            </a:r>
            <a:r>
              <a:rPr sz="24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</a:t>
            </a:r>
            <a:r>
              <a:rPr sz="2400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</a:t>
            </a:r>
            <a:r>
              <a:rPr sz="2400" u="heavy" spc="-10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z</a:t>
            </a:r>
            <a:r>
              <a:rPr sz="24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</a:t>
            </a:r>
            <a:endParaRPr sz="2400" dirty="0">
              <a:latin typeface="Calibri"/>
              <a:cs typeface="Calibri"/>
            </a:endParaRPr>
          </a:p>
          <a:p>
            <a:pPr marL="356870" marR="5080" lvl="1" indent="-265430">
              <a:lnSpc>
                <a:spcPct val="100000"/>
              </a:lnSpc>
              <a:spcBef>
                <a:spcPts val="675"/>
              </a:spcBef>
              <a:buChar char="-"/>
              <a:tabLst>
                <a:tab pos="356870" algn="l"/>
                <a:tab pos="357505" algn="l"/>
              </a:tabLst>
            </a:pPr>
            <a:r>
              <a:rPr sz="2400" spc="-5" dirty="0">
                <a:latin typeface="Calibri"/>
                <a:cs typeface="Calibri"/>
              </a:rPr>
              <a:t>rychlý </a:t>
            </a:r>
            <a:r>
              <a:rPr sz="2400" spc="-30" dirty="0">
                <a:latin typeface="Calibri"/>
                <a:cs typeface="Calibri"/>
              </a:rPr>
              <a:t>nástup účinku, </a:t>
            </a:r>
            <a:r>
              <a:rPr sz="2400" spc="-40" dirty="0">
                <a:latin typeface="Calibri"/>
                <a:cs typeface="Calibri"/>
              </a:rPr>
              <a:t>nedráždí </a:t>
            </a:r>
            <a:r>
              <a:rPr sz="2400" spc="-10" dirty="0">
                <a:latin typeface="Calibri"/>
                <a:cs typeface="Calibri"/>
              </a:rPr>
              <a:t>sliznice </a:t>
            </a:r>
            <a:r>
              <a:rPr sz="2400" spc="-130" dirty="0">
                <a:latin typeface="Calibri"/>
                <a:cs typeface="Calibri"/>
              </a:rPr>
              <a:t>GIT, </a:t>
            </a:r>
            <a:r>
              <a:rPr sz="2400" spc="-5" dirty="0">
                <a:latin typeface="Calibri"/>
                <a:cs typeface="Calibri"/>
              </a:rPr>
              <a:t>obchází </a:t>
            </a:r>
            <a:r>
              <a:rPr sz="2400" spc="-62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játra</a:t>
            </a:r>
            <a:endParaRPr sz="2400" dirty="0">
              <a:latin typeface="Calibri"/>
              <a:cs typeface="Calibri"/>
            </a:endParaRPr>
          </a:p>
          <a:p>
            <a:pPr marL="283845" lvl="1" indent="-193040">
              <a:lnSpc>
                <a:spcPct val="100000"/>
              </a:lnSpc>
              <a:spcBef>
                <a:spcPts val="720"/>
              </a:spcBef>
              <a:buChar char="-"/>
              <a:tabLst>
                <a:tab pos="284480" algn="l"/>
              </a:tabLst>
            </a:pPr>
            <a:r>
              <a:rPr lang="cs-CZ" sz="2400" spc="-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při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velmi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rychlé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0" dirty="0" err="1">
                <a:latin typeface="Calibri"/>
                <a:cs typeface="Calibri"/>
              </a:rPr>
              <a:t>aplikaci</a:t>
            </a:r>
            <a:r>
              <a:rPr lang="cs-CZ" sz="2400" spc="-20" dirty="0">
                <a:latin typeface="Calibri"/>
                <a:cs typeface="Calibri"/>
              </a:rPr>
              <a:t>                                                      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možné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závažné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NÚ</a:t>
            </a:r>
            <a:endParaRPr sz="24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buFont typeface="Calibri"/>
              <a:buChar char="-"/>
            </a:pPr>
            <a:endParaRPr lang="cs-CZ" sz="24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</a:pPr>
            <a:endParaRPr lang="cs-CZ" sz="24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</a:pPr>
            <a:endParaRPr lang="cs-CZ" sz="24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</a:pPr>
            <a:endParaRPr lang="cs-CZ" sz="24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</a:pPr>
            <a:endParaRPr lang="cs-CZ" sz="24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u="heavy" spc="-3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intraarteriální</a:t>
            </a:r>
            <a:endParaRPr sz="2400" dirty="0">
              <a:latin typeface="Calibri"/>
              <a:cs typeface="Calibri"/>
            </a:endParaRPr>
          </a:p>
          <a:p>
            <a:pPr marL="283845" lvl="1" indent="-193040">
              <a:lnSpc>
                <a:spcPct val="100000"/>
              </a:lnSpc>
              <a:spcBef>
                <a:spcPts val="670"/>
              </a:spcBef>
              <a:buChar char="-"/>
              <a:tabLst>
                <a:tab pos="284480" algn="l"/>
              </a:tabLst>
            </a:pPr>
            <a:r>
              <a:rPr lang="cs-CZ" sz="2400" spc="-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podání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cílového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orgánu</a:t>
            </a:r>
            <a:endParaRPr sz="2400" dirty="0">
              <a:latin typeface="Calibri"/>
              <a:cs typeface="Calibri"/>
            </a:endParaRPr>
          </a:p>
          <a:p>
            <a:pPr marL="283845" lvl="1" indent="-193040">
              <a:lnSpc>
                <a:spcPct val="100000"/>
              </a:lnSpc>
              <a:spcBef>
                <a:spcPts val="700"/>
              </a:spcBef>
              <a:buChar char="-"/>
              <a:tabLst>
                <a:tab pos="284480" algn="l"/>
              </a:tabLst>
            </a:pPr>
            <a:r>
              <a:rPr lang="cs-CZ" sz="2400" spc="-40" dirty="0">
                <a:latin typeface="Calibri"/>
                <a:cs typeface="Calibri"/>
              </a:rPr>
              <a:t> </a:t>
            </a:r>
            <a:r>
              <a:rPr sz="2400" spc="-40" dirty="0" err="1">
                <a:latin typeface="Calibri"/>
                <a:cs typeface="Calibri"/>
              </a:rPr>
              <a:t>c</a:t>
            </a:r>
            <a:r>
              <a:rPr sz="2400" dirty="0" err="1">
                <a:latin typeface="Calibri"/>
                <a:cs typeface="Calibri"/>
              </a:rPr>
              <a:t>y</a:t>
            </a:r>
            <a:r>
              <a:rPr sz="2400" spc="-55" dirty="0" err="1">
                <a:latin typeface="Calibri"/>
                <a:cs typeface="Calibri"/>
              </a:rPr>
              <a:t>t</a:t>
            </a:r>
            <a:r>
              <a:rPr sz="2400" spc="-15" dirty="0" err="1">
                <a:latin typeface="Calibri"/>
                <a:cs typeface="Calibri"/>
              </a:rPr>
              <a:t>o</a:t>
            </a:r>
            <a:r>
              <a:rPr sz="2400" spc="-45" dirty="0" err="1">
                <a:latin typeface="Calibri"/>
                <a:cs typeface="Calibri"/>
              </a:rPr>
              <a:t>s</a:t>
            </a:r>
            <a:r>
              <a:rPr sz="2400" spc="-55" dirty="0" err="1">
                <a:latin typeface="Calibri"/>
                <a:cs typeface="Calibri"/>
              </a:rPr>
              <a:t>ta</a:t>
            </a:r>
            <a:r>
              <a:rPr sz="2400" spc="-30" dirty="0" err="1">
                <a:latin typeface="Calibri"/>
                <a:cs typeface="Calibri"/>
              </a:rPr>
              <a:t>t</a:t>
            </a:r>
            <a:r>
              <a:rPr sz="2400" spc="-25" dirty="0" err="1">
                <a:latin typeface="Calibri"/>
                <a:cs typeface="Calibri"/>
              </a:rPr>
              <a:t>i</a:t>
            </a:r>
            <a:r>
              <a:rPr sz="2400" spc="-80" dirty="0" err="1">
                <a:latin typeface="Calibri"/>
                <a:cs typeface="Calibri"/>
              </a:rPr>
              <a:t>k</a:t>
            </a:r>
            <a:r>
              <a:rPr sz="2400" spc="-25" dirty="0" err="1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60" dirty="0">
                <a:latin typeface="Calibri"/>
                <a:cs typeface="Calibri"/>
              </a:rPr>
              <a:t>R</a:t>
            </a:r>
            <a:r>
              <a:rPr sz="2400" spc="-120" dirty="0">
                <a:latin typeface="Calibri"/>
                <a:cs typeface="Calibri"/>
              </a:rPr>
              <a:t>T</a:t>
            </a:r>
            <a:r>
              <a:rPr sz="2400" spc="5" dirty="0">
                <a:latin typeface="Calibri"/>
                <a:cs typeface="Calibri"/>
              </a:rPr>
              <a:t>G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130" dirty="0">
                <a:latin typeface="Calibri"/>
                <a:cs typeface="Calibri"/>
              </a:rPr>
              <a:t>k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60" dirty="0">
                <a:latin typeface="Calibri"/>
                <a:cs typeface="Calibri"/>
              </a:rPr>
              <a:t>n</a:t>
            </a:r>
            <a:r>
              <a:rPr sz="2400" spc="-30" dirty="0">
                <a:latin typeface="Calibri"/>
                <a:cs typeface="Calibri"/>
              </a:rPr>
              <a:t>t</a:t>
            </a:r>
            <a:r>
              <a:rPr sz="2400" spc="-70" dirty="0">
                <a:latin typeface="Calibri"/>
                <a:cs typeface="Calibri"/>
              </a:rPr>
              <a:t>r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s</a:t>
            </a:r>
            <a:r>
              <a:rPr sz="2400" spc="-30" dirty="0">
                <a:latin typeface="Calibri"/>
                <a:cs typeface="Calibri"/>
              </a:rPr>
              <a:t>t</a:t>
            </a:r>
            <a:r>
              <a:rPr sz="2400" spc="-3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í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20" dirty="0">
                <a:latin typeface="Calibri"/>
                <a:cs typeface="Calibri"/>
              </a:rPr>
              <a:t>á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AF93BEC-E479-7E2A-E72F-6DDD51F4C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2438400"/>
            <a:ext cx="3966184" cy="238149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2880" y="448513"/>
            <a:ext cx="702627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spc="-20" dirty="0"/>
              <a:t>Cesty</a:t>
            </a:r>
            <a:r>
              <a:rPr sz="4000" spc="-25" dirty="0"/>
              <a:t> </a:t>
            </a:r>
            <a:r>
              <a:rPr sz="4000" dirty="0"/>
              <a:t>podání</a:t>
            </a:r>
            <a:r>
              <a:rPr sz="4000" spc="-55" dirty="0"/>
              <a:t> </a:t>
            </a:r>
            <a:r>
              <a:rPr sz="4000" dirty="0"/>
              <a:t>léčiva</a:t>
            </a:r>
            <a:r>
              <a:rPr sz="4000" spc="-85" dirty="0"/>
              <a:t> </a:t>
            </a:r>
            <a:r>
              <a:rPr sz="4000" dirty="0"/>
              <a:t>-</a:t>
            </a:r>
            <a:r>
              <a:rPr sz="4000" spc="-20" dirty="0"/>
              <a:t> </a:t>
            </a:r>
            <a:r>
              <a:rPr sz="4000" i="1" spc="-25" dirty="0"/>
              <a:t>parenterální</a:t>
            </a:r>
            <a:endParaRPr sz="4000" i="1" dirty="0"/>
          </a:p>
        </p:txBody>
      </p:sp>
      <p:sp>
        <p:nvSpPr>
          <p:cNvPr id="3" name="object 3"/>
          <p:cNvSpPr txBox="1"/>
          <p:nvPr/>
        </p:nvSpPr>
        <p:spPr>
          <a:xfrm>
            <a:off x="792529" y="1295400"/>
            <a:ext cx="7546975" cy="45011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7665" marR="1167130" indent="-342900">
              <a:lnSpc>
                <a:spcPct val="1101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i.m.</a:t>
            </a:r>
            <a:r>
              <a:rPr sz="240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podání</a:t>
            </a:r>
            <a:r>
              <a:rPr sz="2400" u="heavy" spc="-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(do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svalu)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≈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účinek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10-15</a:t>
            </a:r>
            <a:endParaRPr lang="cs-CZ" sz="2400" spc="5" dirty="0">
              <a:latin typeface="Calibri"/>
              <a:cs typeface="Calibri"/>
            </a:endParaRPr>
          </a:p>
          <a:p>
            <a:pPr marL="24765" marR="1167130">
              <a:lnSpc>
                <a:spcPct val="110100"/>
              </a:lnSpc>
              <a:spcBef>
                <a:spcPts val="100"/>
              </a:spcBef>
            </a:pPr>
            <a:r>
              <a:rPr lang="cs-CZ" sz="2400" spc="5" dirty="0">
                <a:latin typeface="Calibri"/>
                <a:cs typeface="Calibri"/>
              </a:rPr>
              <a:t>- </a:t>
            </a:r>
            <a:r>
              <a:rPr sz="2400" spc="-25" dirty="0" err="1">
                <a:latin typeface="Calibri"/>
                <a:cs typeface="Calibri"/>
              </a:rPr>
              <a:t>rychlost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absorpce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35" dirty="0" err="1">
                <a:latin typeface="Calibri"/>
                <a:cs typeface="Calibri"/>
              </a:rPr>
              <a:t>závisí</a:t>
            </a:r>
            <a:r>
              <a:rPr lang="cs-CZ" sz="2400" spc="-35" dirty="0">
                <a:latin typeface="Calibri"/>
                <a:cs typeface="Calibri"/>
              </a:rPr>
              <a:t> na</a:t>
            </a:r>
            <a:r>
              <a:rPr sz="2400" spc="-35" dirty="0"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  <a:p>
            <a:pPr marL="1127760" lvl="2" indent="-189230">
              <a:spcBef>
                <a:spcPts val="480"/>
              </a:spcBef>
              <a:buChar char="-"/>
              <a:tabLst>
                <a:tab pos="213995" algn="l"/>
              </a:tabLst>
            </a:pPr>
            <a:r>
              <a:rPr sz="2400" spc="-10" dirty="0" err="1">
                <a:latin typeface="Calibri"/>
                <a:cs typeface="Calibri"/>
              </a:rPr>
              <a:t>molekul</a:t>
            </a:r>
            <a:r>
              <a:rPr lang="cs-CZ" sz="2400" spc="-10" dirty="0">
                <a:latin typeface="Calibri"/>
                <a:cs typeface="Calibri"/>
              </a:rPr>
              <a:t>e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léku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0" dirty="0" err="1">
                <a:latin typeface="Calibri"/>
                <a:cs typeface="Calibri"/>
              </a:rPr>
              <a:t>lékov</a:t>
            </a:r>
            <a:r>
              <a:rPr lang="cs-CZ" sz="2400" spc="-50" dirty="0">
                <a:latin typeface="Calibri"/>
                <a:cs typeface="Calibri"/>
              </a:rPr>
              <a:t>é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form</a:t>
            </a:r>
            <a:r>
              <a:rPr lang="cs-CZ" sz="2400" spc="-30" dirty="0">
                <a:latin typeface="Calibri"/>
                <a:cs typeface="Calibri"/>
              </a:rPr>
              <a:t>ě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(depotní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přípravky)</a:t>
            </a:r>
            <a:endParaRPr sz="2400" dirty="0">
              <a:latin typeface="Calibri"/>
              <a:cs typeface="Calibri"/>
            </a:endParaRPr>
          </a:p>
          <a:p>
            <a:pPr marL="1127760" lvl="2" indent="-189230">
              <a:spcBef>
                <a:spcPts val="290"/>
              </a:spcBef>
              <a:buChar char="-"/>
              <a:tabLst>
                <a:tab pos="213995" algn="l"/>
              </a:tabLst>
            </a:pPr>
            <a:r>
              <a:rPr sz="2400" dirty="0" err="1">
                <a:latin typeface="Calibri"/>
                <a:cs typeface="Calibri"/>
              </a:rPr>
              <a:t>typ</a:t>
            </a:r>
            <a:r>
              <a:rPr lang="cs-CZ" sz="2400" dirty="0">
                <a:latin typeface="Calibri"/>
                <a:cs typeface="Calibri"/>
              </a:rPr>
              <a:t>u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svalu</a:t>
            </a:r>
            <a:endParaRPr sz="2400" dirty="0">
              <a:latin typeface="Calibri"/>
              <a:cs typeface="Calibri"/>
            </a:endParaRPr>
          </a:p>
          <a:p>
            <a:pPr marL="1127760" lvl="2" indent="-189230">
              <a:spcBef>
                <a:spcPts val="315"/>
              </a:spcBef>
              <a:buChar char="-"/>
              <a:tabLst>
                <a:tab pos="213995" algn="l"/>
              </a:tabLst>
            </a:pPr>
            <a:r>
              <a:rPr sz="2400" spc="-30" dirty="0" err="1">
                <a:latin typeface="Calibri"/>
                <a:cs typeface="Calibri"/>
              </a:rPr>
              <a:t>prokrvení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(!</a:t>
            </a:r>
            <a:r>
              <a:rPr lang="cs-CZ" sz="2400" spc="-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kriticky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nemocní</a:t>
            </a:r>
            <a:r>
              <a:rPr sz="2400" spc="-5" dirty="0">
                <a:latin typeface="Calibri"/>
                <a:cs typeface="Calibri"/>
              </a:rPr>
              <a:t>)</a:t>
            </a:r>
            <a:endParaRPr lang="cs-CZ" sz="2400" spc="-5" dirty="0">
              <a:latin typeface="Calibri"/>
              <a:cs typeface="Calibri"/>
            </a:endParaRPr>
          </a:p>
          <a:p>
            <a:pPr marL="938530" lvl="2">
              <a:spcBef>
                <a:spcPts val="315"/>
              </a:spcBef>
              <a:tabLst>
                <a:tab pos="213995" algn="l"/>
              </a:tabLst>
            </a:pPr>
            <a:endParaRPr sz="2400" dirty="0">
              <a:latin typeface="Calibri"/>
              <a:cs typeface="Calibri"/>
            </a:endParaRPr>
          </a:p>
          <a:p>
            <a:pPr marL="367665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s.c.</a:t>
            </a:r>
            <a:r>
              <a:rPr sz="2400" u="heavy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podání</a:t>
            </a:r>
            <a:r>
              <a:rPr sz="2400" u="heavy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(pod</a:t>
            </a:r>
            <a:r>
              <a:rPr sz="2400" u="heavy" spc="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kůži)</a:t>
            </a:r>
            <a:endParaRPr sz="2400" dirty="0">
              <a:latin typeface="Calibri"/>
              <a:cs typeface="Calibri"/>
            </a:endParaRPr>
          </a:p>
          <a:p>
            <a:pPr marL="213360" indent="-189230">
              <a:lnSpc>
                <a:spcPct val="100000"/>
              </a:lnSpc>
              <a:spcBef>
                <a:spcPts val="290"/>
              </a:spcBef>
              <a:buChar char="-"/>
              <a:tabLst>
                <a:tab pos="213995" algn="l"/>
              </a:tabLst>
            </a:pPr>
            <a:r>
              <a:rPr sz="2400" spc="-5" dirty="0">
                <a:latin typeface="Calibri"/>
                <a:cs typeface="Calibri"/>
              </a:rPr>
              <a:t>pomalejší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nástup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účinku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než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i.m.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(≈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15-20</a:t>
            </a:r>
            <a:r>
              <a:rPr sz="2400" spc="1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min)</a:t>
            </a:r>
          </a:p>
          <a:p>
            <a:pPr marL="213360" marR="5080" indent="-201295">
              <a:lnSpc>
                <a:spcPts val="3000"/>
              </a:lnSpc>
              <a:spcBef>
                <a:spcPts val="735"/>
              </a:spcBef>
              <a:buChar char="-"/>
              <a:tabLst>
                <a:tab pos="213995" algn="l"/>
              </a:tabLst>
            </a:pPr>
            <a:r>
              <a:rPr sz="2400" spc="-35" dirty="0">
                <a:latin typeface="Calibri"/>
                <a:cs typeface="Calibri"/>
              </a:rPr>
              <a:t>možnost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ovlivnění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lang="cs-CZ" sz="2400" spc="-80" dirty="0">
                <a:latin typeface="Calibri"/>
                <a:cs typeface="Calibri"/>
              </a:rPr>
              <a:t>                                                                      </a:t>
            </a:r>
            <a:r>
              <a:rPr sz="2400" spc="-5" dirty="0" err="1">
                <a:latin typeface="Calibri"/>
                <a:cs typeface="Calibri"/>
              </a:rPr>
              <a:t>přidáním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45" dirty="0" err="1">
                <a:latin typeface="Calibri"/>
                <a:cs typeface="Calibri"/>
              </a:rPr>
              <a:t>vazokonstrikční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lang="cs-CZ" sz="2400" spc="-85" dirty="0">
                <a:latin typeface="Calibri"/>
                <a:cs typeface="Calibri"/>
              </a:rPr>
              <a:t>                                                                   </a:t>
            </a:r>
            <a:r>
              <a:rPr sz="2400" spc="-5" dirty="0" err="1">
                <a:latin typeface="Calibri"/>
                <a:cs typeface="Calibri"/>
              </a:rPr>
              <a:t>přísady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620" dirty="0">
                <a:latin typeface="Calibri"/>
                <a:cs typeface="Calibri"/>
              </a:rPr>
              <a:t> </a:t>
            </a:r>
            <a:r>
              <a:rPr lang="cs-CZ" sz="2400" spc="-620" dirty="0">
                <a:latin typeface="Calibri"/>
                <a:cs typeface="Calibri"/>
              </a:rPr>
              <a:t>                                     </a:t>
            </a:r>
            <a:r>
              <a:rPr sz="2400" spc="-30" dirty="0">
                <a:latin typeface="Calibri"/>
                <a:cs typeface="Calibri"/>
              </a:rPr>
              <a:t>(lokální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anestetika)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E952E6B-7235-B5DD-E5AA-6336B41C7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4629599"/>
            <a:ext cx="2043313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2880" y="448513"/>
            <a:ext cx="702627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spc="-20" dirty="0"/>
              <a:t>Cesty</a:t>
            </a:r>
            <a:r>
              <a:rPr sz="4000" spc="-25" dirty="0"/>
              <a:t> </a:t>
            </a:r>
            <a:r>
              <a:rPr sz="4000" dirty="0"/>
              <a:t>podání</a:t>
            </a:r>
            <a:r>
              <a:rPr sz="4000" spc="-55" dirty="0"/>
              <a:t> </a:t>
            </a:r>
            <a:r>
              <a:rPr sz="4000" dirty="0"/>
              <a:t>léčiva</a:t>
            </a:r>
            <a:r>
              <a:rPr sz="4000" spc="-85" dirty="0"/>
              <a:t> </a:t>
            </a:r>
            <a:r>
              <a:rPr sz="4000" dirty="0"/>
              <a:t>-</a:t>
            </a:r>
            <a:r>
              <a:rPr sz="4000" spc="-20" dirty="0"/>
              <a:t> </a:t>
            </a:r>
            <a:r>
              <a:rPr sz="4000" i="1" spc="-25" dirty="0"/>
              <a:t>parenterální</a:t>
            </a:r>
            <a:endParaRPr sz="4000" i="1" dirty="0"/>
          </a:p>
        </p:txBody>
      </p:sp>
      <p:sp>
        <p:nvSpPr>
          <p:cNvPr id="3" name="object 3"/>
          <p:cNvSpPr txBox="1"/>
          <p:nvPr/>
        </p:nvSpPr>
        <p:spPr>
          <a:xfrm>
            <a:off x="381000" y="1512225"/>
            <a:ext cx="8763000" cy="5046703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69570" indent="-345440">
              <a:lnSpc>
                <a:spcPct val="100000"/>
              </a:lnSpc>
              <a:spcBef>
                <a:spcPts val="390"/>
              </a:spcBef>
              <a:buFont typeface="Arial MT"/>
              <a:buChar char="•"/>
              <a:tabLst>
                <a:tab pos="368935" algn="l"/>
                <a:tab pos="370205" algn="l"/>
              </a:tabLst>
            </a:pP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sublinguální</a:t>
            </a:r>
            <a:r>
              <a:rPr sz="2400" u="heavy" spc="-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podání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– </a:t>
            </a:r>
            <a:r>
              <a:rPr sz="2400" spc="-5" dirty="0">
                <a:latin typeface="Calibri"/>
                <a:cs typeface="Calibri"/>
              </a:rPr>
              <a:t>účinek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≈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2</a:t>
            </a:r>
            <a:r>
              <a:rPr sz="2400" spc="1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min</a:t>
            </a:r>
          </a:p>
          <a:p>
            <a:pPr marL="24765">
              <a:lnSpc>
                <a:spcPct val="100000"/>
              </a:lnSpc>
              <a:spcBef>
                <a:spcPts val="290"/>
              </a:spcBef>
            </a:pPr>
            <a:r>
              <a:rPr sz="2400" dirty="0">
                <a:latin typeface="Calibri"/>
                <a:cs typeface="Calibri"/>
              </a:rPr>
              <a:t>-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aplikace</a:t>
            </a:r>
            <a:r>
              <a:rPr sz="2400" spc="-1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lipofilních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LČ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(nitroglycerin)</a:t>
            </a:r>
            <a:endParaRPr sz="2400" dirty="0">
              <a:latin typeface="Calibri"/>
              <a:cs typeface="Calibri"/>
            </a:endParaRPr>
          </a:p>
          <a:p>
            <a:pPr marL="369570" marR="110489" indent="-344805">
              <a:lnSpc>
                <a:spcPts val="3000"/>
              </a:lnSpc>
              <a:spcBef>
                <a:spcPts val="740"/>
              </a:spcBef>
            </a:pPr>
            <a:r>
              <a:rPr sz="2400" i="1" dirty="0">
                <a:latin typeface="Calibri"/>
                <a:cs typeface="Calibri"/>
              </a:rPr>
              <a:t>-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výhoda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obchází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35" dirty="0" err="1">
                <a:latin typeface="Calibri"/>
                <a:cs typeface="Calibri"/>
              </a:rPr>
              <a:t>játra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lang="cs-CZ" sz="2400" spc="-60" dirty="0">
                <a:latin typeface="Calibri"/>
                <a:cs typeface="Calibri"/>
              </a:rPr>
              <a:t>                                                                                       </a:t>
            </a:r>
          </a:p>
          <a:p>
            <a:pPr marL="369570" marR="110489" indent="-344805">
              <a:lnSpc>
                <a:spcPts val="3000"/>
              </a:lnSpc>
              <a:spcBef>
                <a:spcPts val="740"/>
              </a:spcBef>
            </a:pPr>
            <a:r>
              <a:rPr lang="cs-CZ" sz="240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(výhoda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LČ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↑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first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past </a:t>
            </a:r>
            <a:r>
              <a:rPr sz="2400" spc="-61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efekt)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cs-CZ"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cs-CZ"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00" dirty="0">
              <a:latin typeface="Calibri"/>
              <a:cs typeface="Calibri"/>
            </a:endParaRPr>
          </a:p>
          <a:p>
            <a:pPr marL="369570" indent="-345440">
              <a:lnSpc>
                <a:spcPct val="100000"/>
              </a:lnSpc>
              <a:buFont typeface="Arial MT"/>
              <a:buChar char="•"/>
              <a:tabLst>
                <a:tab pos="368935" algn="l"/>
                <a:tab pos="370205" algn="l"/>
              </a:tabLst>
            </a:pP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inhalační</a:t>
            </a:r>
            <a:r>
              <a:rPr sz="2400" u="heavy" spc="-10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podání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–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účinek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≈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2</a:t>
            </a:r>
            <a:r>
              <a:rPr sz="2400" spc="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min</a:t>
            </a:r>
          </a:p>
          <a:p>
            <a:pPr marL="213360" marR="771525" indent="-201295">
              <a:lnSpc>
                <a:spcPts val="3000"/>
              </a:lnSpc>
              <a:spcBef>
                <a:spcPts val="740"/>
              </a:spcBef>
              <a:buChar char="-"/>
              <a:tabLst>
                <a:tab pos="213995" algn="l"/>
              </a:tabLst>
            </a:pPr>
            <a:r>
              <a:rPr sz="2400" spc="-35" dirty="0">
                <a:latin typeface="Calibri"/>
                <a:cs typeface="Calibri"/>
              </a:rPr>
              <a:t>celkový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úč.: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aplikace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těkavých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plynných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LČ </a:t>
            </a:r>
            <a:r>
              <a:rPr sz="2400" spc="-620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(</a:t>
            </a:r>
            <a:r>
              <a:rPr sz="2400" spc="-40" dirty="0" err="1">
                <a:latin typeface="Calibri"/>
                <a:cs typeface="Calibri"/>
              </a:rPr>
              <a:t>celkové</a:t>
            </a:r>
            <a:r>
              <a:rPr lang="cs-CZ" sz="2400" spc="-30" dirty="0">
                <a:latin typeface="Calibri"/>
                <a:cs typeface="Calibri"/>
              </a:rPr>
              <a:t> </a:t>
            </a:r>
            <a:r>
              <a:rPr sz="2400" spc="-35" dirty="0" err="1">
                <a:latin typeface="Calibri"/>
                <a:cs typeface="Calibri"/>
              </a:rPr>
              <a:t>anestetika</a:t>
            </a:r>
            <a:r>
              <a:rPr sz="2400" spc="-35" dirty="0">
                <a:latin typeface="Calibri"/>
                <a:cs typeface="Calibri"/>
              </a:rPr>
              <a:t>)</a:t>
            </a:r>
            <a:endParaRPr sz="2400" dirty="0">
              <a:latin typeface="Calibri"/>
              <a:cs typeface="Calibri"/>
            </a:endParaRPr>
          </a:p>
          <a:p>
            <a:pPr marL="213360" indent="-201295">
              <a:lnSpc>
                <a:spcPts val="3180"/>
              </a:lnSpc>
              <a:spcBef>
                <a:spcPts val="300"/>
              </a:spcBef>
              <a:buChar char="-"/>
              <a:tabLst>
                <a:tab pos="213995" algn="l"/>
              </a:tabLst>
            </a:pPr>
            <a:r>
              <a:rPr sz="2400" spc="-10" dirty="0">
                <a:latin typeface="Calibri"/>
                <a:cs typeface="Calibri"/>
              </a:rPr>
              <a:t>lokální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úč.: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aplikace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aerosolů,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prachových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částic</a:t>
            </a:r>
            <a:endParaRPr sz="2400" dirty="0">
              <a:latin typeface="Calibri"/>
              <a:cs typeface="Calibri"/>
            </a:endParaRPr>
          </a:p>
          <a:p>
            <a:pPr marL="213360">
              <a:lnSpc>
                <a:spcPts val="3180"/>
              </a:lnSpc>
            </a:pPr>
            <a:r>
              <a:rPr lang="cs-CZ" sz="2400" spc="-75" dirty="0">
                <a:latin typeface="Calibri"/>
                <a:cs typeface="Calibri"/>
              </a:rPr>
              <a:t>                       </a:t>
            </a:r>
            <a:r>
              <a:rPr sz="2400" spc="-75" dirty="0">
                <a:latin typeface="Calibri"/>
                <a:cs typeface="Calibri"/>
              </a:rPr>
              <a:t>(kortikoidy,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β2-mimetika)</a:t>
            </a:r>
            <a:endParaRPr sz="2400" dirty="0">
              <a:latin typeface="Calibri"/>
              <a:cs typeface="Calibri"/>
            </a:endParaRPr>
          </a:p>
          <a:p>
            <a:pPr marL="369570" marR="5080" indent="-344805">
              <a:lnSpc>
                <a:spcPts val="3000"/>
              </a:lnSpc>
              <a:spcBef>
                <a:spcPts val="735"/>
              </a:spcBef>
            </a:pPr>
            <a:r>
              <a:rPr sz="2400" i="1" dirty="0">
                <a:latin typeface="Calibri"/>
                <a:cs typeface="Calibri"/>
              </a:rPr>
              <a:t>-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výhoda:</a:t>
            </a:r>
            <a:r>
              <a:rPr sz="2400" i="1" spc="-50" dirty="0">
                <a:latin typeface="Calibri"/>
                <a:cs typeface="Calibri"/>
              </a:rPr>
              <a:t> </a:t>
            </a:r>
            <a:r>
              <a:rPr lang="cs-CZ" sz="2400" i="1" spc="-50" dirty="0">
                <a:latin typeface="Calibri"/>
                <a:cs typeface="Calibri"/>
              </a:rPr>
              <a:t> </a:t>
            </a:r>
            <a:r>
              <a:rPr sz="2400" spc="-35" dirty="0" err="1">
                <a:latin typeface="Calibri"/>
                <a:cs typeface="Calibri"/>
              </a:rPr>
              <a:t>velká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absorpční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plocha;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↓celkových </a:t>
            </a:r>
            <a:r>
              <a:rPr sz="2400" spc="5" dirty="0">
                <a:latin typeface="Calibri"/>
                <a:cs typeface="Calibri"/>
              </a:rPr>
              <a:t>NÚ- </a:t>
            </a:r>
            <a:r>
              <a:rPr sz="2400" spc="-61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lok.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účinek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2D597F2-ADB4-CE6A-7855-96F62F2FF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600200"/>
            <a:ext cx="3229234" cy="20432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57832" y="2414727"/>
            <a:ext cx="5313045" cy="124521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br>
              <a:rPr lang="cs-CZ" sz="4000" spc="-20" dirty="0"/>
            </a:br>
            <a:r>
              <a:rPr sz="4000" spc="-20" dirty="0"/>
              <a:t>OBECNÁ</a:t>
            </a:r>
            <a:r>
              <a:rPr sz="4000" spc="-120" dirty="0"/>
              <a:t> </a:t>
            </a:r>
            <a:r>
              <a:rPr sz="4000" spc="-45" dirty="0"/>
              <a:t>FARMAKOLOGIE</a:t>
            </a:r>
            <a:endParaRPr sz="4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4709" y="462737"/>
            <a:ext cx="702627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spc="-20" dirty="0"/>
              <a:t>Cesty </a:t>
            </a:r>
            <a:r>
              <a:rPr sz="4000" dirty="0"/>
              <a:t>podání</a:t>
            </a:r>
            <a:r>
              <a:rPr sz="4000" spc="-55" dirty="0"/>
              <a:t> </a:t>
            </a:r>
            <a:r>
              <a:rPr sz="4000" dirty="0"/>
              <a:t>léčiva</a:t>
            </a:r>
            <a:r>
              <a:rPr sz="4000" spc="-85" dirty="0"/>
              <a:t> </a:t>
            </a:r>
            <a:r>
              <a:rPr sz="4000" dirty="0"/>
              <a:t>-</a:t>
            </a:r>
            <a:r>
              <a:rPr sz="4000" spc="-20" dirty="0"/>
              <a:t> </a:t>
            </a:r>
            <a:r>
              <a:rPr sz="4000" i="1" spc="-25" dirty="0"/>
              <a:t>parenterální</a:t>
            </a:r>
            <a:endParaRPr sz="4000" i="1" dirty="0"/>
          </a:p>
        </p:txBody>
      </p:sp>
      <p:sp>
        <p:nvSpPr>
          <p:cNvPr id="3" name="object 3"/>
          <p:cNvSpPr txBox="1"/>
          <p:nvPr/>
        </p:nvSpPr>
        <p:spPr>
          <a:xfrm>
            <a:off x="609600" y="1335925"/>
            <a:ext cx="7696200" cy="304872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76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u="heavy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intrathekální</a:t>
            </a:r>
            <a:r>
              <a:rPr sz="2400" u="heavy" spc="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podání</a:t>
            </a:r>
            <a:endParaRPr sz="2400" dirty="0">
              <a:latin typeface="Calibri"/>
              <a:cs typeface="Calibri"/>
            </a:endParaRPr>
          </a:p>
          <a:p>
            <a:pPr marL="201295" indent="-189230">
              <a:lnSpc>
                <a:spcPct val="100000"/>
              </a:lnSpc>
              <a:spcBef>
                <a:spcPts val="675"/>
              </a:spcBef>
              <a:buChar char="-"/>
              <a:tabLst>
                <a:tab pos="201930" algn="l"/>
              </a:tabLst>
            </a:pP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subarachnoidálního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30" dirty="0" err="1">
                <a:latin typeface="Calibri"/>
                <a:cs typeface="Calibri"/>
              </a:rPr>
              <a:t>prostoru</a:t>
            </a:r>
            <a:endParaRPr lang="cs-CZ" sz="2400" dirty="0">
              <a:latin typeface="Calibri"/>
              <a:cs typeface="Calibri"/>
            </a:endParaRPr>
          </a:p>
          <a:p>
            <a:pPr marL="201295" indent="-189230">
              <a:lnSpc>
                <a:spcPct val="100000"/>
              </a:lnSpc>
              <a:spcBef>
                <a:spcPts val="675"/>
              </a:spcBef>
              <a:buChar char="-"/>
              <a:tabLst>
                <a:tab pos="201930" algn="l"/>
              </a:tabLst>
            </a:pPr>
            <a:r>
              <a:rPr lang="cs-CZ" sz="2400" spc="-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opiáty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silný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analgetický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účinek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bez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30" dirty="0" err="1">
                <a:latin typeface="Calibri"/>
                <a:cs typeface="Calibri"/>
              </a:rPr>
              <a:t>zvracení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a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spc="-40" dirty="0" err="1">
                <a:latin typeface="Calibri"/>
                <a:cs typeface="Calibri"/>
              </a:rPr>
              <a:t>zácpy</a:t>
            </a:r>
            <a:endParaRPr sz="2400" dirty="0">
              <a:latin typeface="Calibri"/>
              <a:cs typeface="Calibri"/>
            </a:endParaRPr>
          </a:p>
          <a:p>
            <a:pPr marL="12065">
              <a:lnSpc>
                <a:spcPct val="100000"/>
              </a:lnSpc>
              <a:spcBef>
                <a:spcPts val="695"/>
              </a:spcBef>
              <a:tabLst>
                <a:tab pos="356870" algn="l"/>
                <a:tab pos="357505" algn="l"/>
              </a:tabLst>
            </a:pPr>
            <a:r>
              <a:rPr lang="cs-CZ" sz="2400" spc="-45" dirty="0">
                <a:latin typeface="Calibri"/>
                <a:cs typeface="Calibri"/>
              </a:rPr>
              <a:t>-   </a:t>
            </a:r>
            <a:r>
              <a:rPr sz="2400" spc="-45" dirty="0" err="1">
                <a:latin typeface="Calibri"/>
                <a:cs typeface="Calibri"/>
              </a:rPr>
              <a:t>metotrexát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–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leukémie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400" dirty="0">
              <a:latin typeface="Calibri"/>
              <a:cs typeface="Calibri"/>
            </a:endParaRPr>
          </a:p>
          <a:p>
            <a:pPr marL="356870" marR="149225" indent="-344805">
              <a:lnSpc>
                <a:spcPts val="3340"/>
              </a:lnSpc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endotracheální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 </a:t>
            </a:r>
            <a:r>
              <a:rPr sz="2400" u="heavy" spc="-3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intraoseální</a:t>
            </a:r>
            <a:r>
              <a:rPr sz="2400" spc="-30" dirty="0">
                <a:latin typeface="Calibri"/>
                <a:cs typeface="Calibri"/>
              </a:rPr>
              <a:t> </a:t>
            </a:r>
            <a:endParaRPr lang="cs-CZ" sz="2400" spc="-30" dirty="0">
              <a:latin typeface="Calibri"/>
              <a:cs typeface="Calibri"/>
            </a:endParaRPr>
          </a:p>
          <a:p>
            <a:pPr marL="12065" marR="149225">
              <a:lnSpc>
                <a:spcPts val="3340"/>
              </a:lnSpc>
              <a:tabLst>
                <a:tab pos="356870" algn="l"/>
                <a:tab pos="357505" algn="l"/>
              </a:tabLst>
            </a:pPr>
            <a:r>
              <a:rPr sz="2400" dirty="0">
                <a:latin typeface="Calibri"/>
                <a:cs typeface="Calibri"/>
              </a:rPr>
              <a:t>– v </a:t>
            </a:r>
            <a:r>
              <a:rPr sz="2400" spc="-15" dirty="0">
                <a:latin typeface="Calibri"/>
                <a:cs typeface="Calibri"/>
              </a:rPr>
              <a:t>resuscitační </a:t>
            </a:r>
            <a:r>
              <a:rPr sz="2400" spc="-6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medicíně,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aplikace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adrenalinu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atropinu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F4BAD24-8768-BD12-9464-7183D1A67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527651"/>
            <a:ext cx="4505720" cy="198884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4709" y="462737"/>
            <a:ext cx="702627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spc="-20" dirty="0"/>
              <a:t>Cesty </a:t>
            </a:r>
            <a:r>
              <a:rPr sz="4000" dirty="0"/>
              <a:t>podání</a:t>
            </a:r>
            <a:r>
              <a:rPr sz="4000" spc="-55" dirty="0"/>
              <a:t> </a:t>
            </a:r>
            <a:r>
              <a:rPr sz="4000" dirty="0"/>
              <a:t>léčiva</a:t>
            </a:r>
            <a:r>
              <a:rPr sz="4000" spc="-85" dirty="0"/>
              <a:t> </a:t>
            </a:r>
            <a:r>
              <a:rPr sz="4000" dirty="0"/>
              <a:t>-</a:t>
            </a:r>
            <a:r>
              <a:rPr sz="4000" spc="-20" dirty="0"/>
              <a:t> </a:t>
            </a:r>
            <a:r>
              <a:rPr sz="4000" i="1" spc="-25" dirty="0"/>
              <a:t>parenterální</a:t>
            </a:r>
            <a:endParaRPr sz="4000" i="1" dirty="0"/>
          </a:p>
        </p:txBody>
      </p:sp>
      <p:sp>
        <p:nvSpPr>
          <p:cNvPr id="3" name="object 3"/>
          <p:cNvSpPr txBox="1"/>
          <p:nvPr/>
        </p:nvSpPr>
        <p:spPr>
          <a:xfrm>
            <a:off x="535634" y="1505090"/>
            <a:ext cx="8151165" cy="4521109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lokální</a:t>
            </a:r>
            <a:r>
              <a:rPr sz="2400" u="heavy" spc="-1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podání</a:t>
            </a:r>
            <a:endParaRPr sz="2400" dirty="0">
              <a:latin typeface="Calibri"/>
              <a:cs typeface="Calibri"/>
            </a:endParaRPr>
          </a:p>
          <a:p>
            <a:pPr marL="201295" indent="-189230">
              <a:lnSpc>
                <a:spcPct val="100000"/>
              </a:lnSpc>
              <a:spcBef>
                <a:spcPts val="675"/>
              </a:spcBef>
              <a:buChar char="-"/>
              <a:tabLst>
                <a:tab pos="201930" algn="l"/>
              </a:tabLst>
            </a:pPr>
            <a:r>
              <a:rPr lang="cs-CZ" sz="2400" spc="-35" dirty="0">
                <a:latin typeface="Calibri"/>
                <a:cs typeface="Calibri"/>
              </a:rPr>
              <a:t> </a:t>
            </a:r>
            <a:r>
              <a:rPr sz="2400" spc="-35" dirty="0" err="1">
                <a:latin typeface="Calibri"/>
                <a:cs typeface="Calibri"/>
              </a:rPr>
              <a:t>mu</a:t>
            </a:r>
            <a:r>
              <a:rPr sz="2400" spc="-130" dirty="0" err="1">
                <a:latin typeface="Calibri"/>
                <a:cs typeface="Calibri"/>
              </a:rPr>
              <a:t>k</a:t>
            </a:r>
            <a:r>
              <a:rPr sz="2400" spc="-70" dirty="0" err="1">
                <a:latin typeface="Calibri"/>
                <a:cs typeface="Calibri"/>
              </a:rPr>
              <a:t>ó</a:t>
            </a:r>
            <a:r>
              <a:rPr sz="2400" spc="-30" dirty="0" err="1">
                <a:latin typeface="Calibri"/>
                <a:cs typeface="Calibri"/>
              </a:rPr>
              <a:t>z</a:t>
            </a:r>
            <a:r>
              <a:rPr sz="2400" spc="-35" dirty="0" err="1">
                <a:latin typeface="Calibri"/>
                <a:cs typeface="Calibri"/>
              </a:rPr>
              <a:t>n</a:t>
            </a:r>
            <a:r>
              <a:rPr sz="2400" dirty="0" err="1">
                <a:latin typeface="Calibri"/>
                <a:cs typeface="Calibri"/>
              </a:rPr>
              <a:t>í</a:t>
            </a:r>
            <a:r>
              <a:rPr sz="2400" spc="-30" dirty="0">
                <a:latin typeface="Calibri"/>
                <a:cs typeface="Calibri"/>
              </a:rPr>
              <a:t> memb</a:t>
            </a:r>
            <a:r>
              <a:rPr sz="2400" spc="-65" dirty="0">
                <a:latin typeface="Calibri"/>
                <a:cs typeface="Calibri"/>
              </a:rPr>
              <a:t>r</a:t>
            </a:r>
            <a:r>
              <a:rPr sz="2400" spc="-25" dirty="0">
                <a:latin typeface="Calibri"/>
                <a:cs typeface="Calibri"/>
              </a:rPr>
              <a:t>á</a:t>
            </a:r>
            <a:r>
              <a:rPr sz="2400" spc="-8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(</a:t>
            </a:r>
            <a:r>
              <a:rPr sz="2400" spc="-20" dirty="0">
                <a:latin typeface="Calibri"/>
                <a:cs typeface="Calibri"/>
              </a:rPr>
              <a:t>s</a:t>
            </a:r>
            <a:r>
              <a:rPr sz="2400" spc="-35" dirty="0">
                <a:latin typeface="Calibri"/>
                <a:cs typeface="Calibri"/>
              </a:rPr>
              <a:t>p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25" dirty="0">
                <a:latin typeface="Calibri"/>
                <a:cs typeface="Calibri"/>
              </a:rPr>
              <a:t>jiv</a:t>
            </a:r>
            <a:r>
              <a:rPr sz="2400" spc="-30" dirty="0">
                <a:latin typeface="Calibri"/>
                <a:cs typeface="Calibri"/>
              </a:rPr>
              <a:t>k</a:t>
            </a:r>
            <a:r>
              <a:rPr sz="2400" spc="-240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1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1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ohl</a:t>
            </a:r>
            <a:r>
              <a:rPr sz="2400" spc="-5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114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…)</a:t>
            </a:r>
            <a:endParaRPr sz="2400" dirty="0">
              <a:latin typeface="Calibri"/>
              <a:cs typeface="Calibri"/>
            </a:endParaRPr>
          </a:p>
          <a:p>
            <a:pPr marL="201295" indent="-189230">
              <a:lnSpc>
                <a:spcPct val="100000"/>
              </a:lnSpc>
              <a:spcBef>
                <a:spcPts val="720"/>
              </a:spcBef>
              <a:buChar char="-"/>
              <a:tabLst>
                <a:tab pos="201930" algn="l"/>
              </a:tabLst>
            </a:pPr>
            <a:r>
              <a:rPr lang="cs-CZ" sz="2400" spc="-30" dirty="0">
                <a:latin typeface="Calibri"/>
                <a:cs typeface="Calibri"/>
              </a:rPr>
              <a:t> </a:t>
            </a:r>
            <a:r>
              <a:rPr sz="2400" spc="-30" dirty="0" err="1">
                <a:latin typeface="Calibri"/>
                <a:cs typeface="Calibri"/>
              </a:rPr>
              <a:t>k</a:t>
            </a:r>
            <a:r>
              <a:rPr sz="2400" spc="-35" dirty="0" err="1">
                <a:latin typeface="Calibri"/>
                <a:cs typeface="Calibri"/>
              </a:rPr>
              <a:t>ů</a:t>
            </a:r>
            <a:r>
              <a:rPr sz="2400" spc="-105" dirty="0" err="1">
                <a:latin typeface="Calibri"/>
                <a:cs typeface="Calibri"/>
              </a:rPr>
              <a:t>ž</a:t>
            </a:r>
            <a:r>
              <a:rPr sz="2400" dirty="0" err="1">
                <a:latin typeface="Calibri"/>
                <a:cs typeface="Calibri"/>
              </a:rPr>
              <a:t>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lang="cs-CZ" sz="2400" spc="-15" dirty="0">
                <a:latin typeface="Calibri"/>
                <a:cs typeface="Calibri"/>
              </a:rPr>
              <a:t>(</a:t>
            </a:r>
            <a:r>
              <a:rPr lang="cs-CZ" sz="2400" spc="-5" dirty="0" err="1">
                <a:latin typeface="Calibri"/>
                <a:cs typeface="Calibri"/>
              </a:rPr>
              <a:t>transdermální</a:t>
            </a:r>
            <a:r>
              <a:rPr lang="cs-CZ" sz="2400" spc="-5" dirty="0">
                <a:latin typeface="Calibri"/>
                <a:cs typeface="Calibri"/>
              </a:rPr>
              <a:t> podání) - </a:t>
            </a:r>
            <a:r>
              <a:rPr sz="2400" spc="-10" dirty="0" err="1">
                <a:latin typeface="Calibri"/>
                <a:cs typeface="Calibri"/>
              </a:rPr>
              <a:t>m</a:t>
            </a:r>
            <a:r>
              <a:rPr sz="2400" dirty="0" err="1">
                <a:latin typeface="Calibri"/>
                <a:cs typeface="Calibri"/>
              </a:rPr>
              <a:t>a</a:t>
            </a:r>
            <a:r>
              <a:rPr sz="2400" spc="-20" dirty="0" err="1">
                <a:latin typeface="Calibri"/>
                <a:cs typeface="Calibri"/>
              </a:rPr>
              <a:t>s</a:t>
            </a:r>
            <a:r>
              <a:rPr sz="2400" dirty="0" err="1">
                <a:latin typeface="Calibri"/>
                <a:cs typeface="Calibri"/>
              </a:rPr>
              <a:t>ti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75" dirty="0">
                <a:latin typeface="Calibri"/>
                <a:cs typeface="Calibri"/>
              </a:rPr>
              <a:t>g</a:t>
            </a:r>
            <a:r>
              <a:rPr sz="2400" spc="-55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l</a:t>
            </a:r>
            <a:r>
              <a:rPr sz="2400" spc="-240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135" dirty="0">
                <a:latin typeface="Calibri"/>
                <a:cs typeface="Calibri"/>
              </a:rPr>
              <a:t> </a:t>
            </a:r>
            <a:r>
              <a:rPr lang="cs-CZ" sz="2400" spc="-135" dirty="0">
                <a:latin typeface="Calibri"/>
                <a:cs typeface="Calibri"/>
              </a:rPr>
              <a:t>                                            </a:t>
            </a:r>
            <a:r>
              <a:rPr sz="2400" spc="-95" dirty="0" err="1">
                <a:latin typeface="Calibri"/>
                <a:cs typeface="Calibri"/>
              </a:rPr>
              <a:t>r</a:t>
            </a:r>
            <a:r>
              <a:rPr sz="2400" spc="-90" dirty="0" err="1">
                <a:latin typeface="Calibri"/>
                <a:cs typeface="Calibri"/>
              </a:rPr>
              <a:t>o</a:t>
            </a:r>
            <a:r>
              <a:rPr sz="2400" spc="-55" dirty="0" err="1">
                <a:latin typeface="Calibri"/>
                <a:cs typeface="Calibri"/>
              </a:rPr>
              <a:t>z</a:t>
            </a:r>
            <a:r>
              <a:rPr sz="2400" spc="-80" dirty="0" err="1">
                <a:latin typeface="Calibri"/>
                <a:cs typeface="Calibri"/>
              </a:rPr>
              <a:t>t</a:t>
            </a:r>
            <a:r>
              <a:rPr sz="2400" spc="-45" dirty="0" err="1">
                <a:latin typeface="Calibri"/>
                <a:cs typeface="Calibri"/>
              </a:rPr>
              <a:t>o</a:t>
            </a:r>
            <a:r>
              <a:rPr sz="2400" spc="-55" dirty="0" err="1">
                <a:latin typeface="Calibri"/>
                <a:cs typeface="Calibri"/>
              </a:rPr>
              <a:t>k</a:t>
            </a:r>
            <a:r>
              <a:rPr sz="2400" spc="-240" dirty="0" err="1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spc="-65" dirty="0">
                <a:latin typeface="Calibri"/>
                <a:cs typeface="Calibri"/>
              </a:rPr>
              <a:t>p</a:t>
            </a:r>
            <a:r>
              <a:rPr sz="2400" spc="-50" dirty="0">
                <a:latin typeface="Calibri"/>
                <a:cs typeface="Calibri"/>
              </a:rPr>
              <a:t>a</a:t>
            </a:r>
            <a:r>
              <a:rPr sz="2400" spc="-65" dirty="0">
                <a:latin typeface="Calibri"/>
                <a:cs typeface="Calibri"/>
              </a:rPr>
              <a:t>s</a:t>
            </a:r>
            <a:r>
              <a:rPr sz="2400" spc="-55" dirty="0">
                <a:latin typeface="Calibri"/>
                <a:cs typeface="Calibri"/>
              </a:rPr>
              <a:t>t</a:t>
            </a:r>
            <a:r>
              <a:rPr sz="2400" spc="-240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8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á</a:t>
            </a:r>
            <a:r>
              <a:rPr sz="2400" spc="-15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-2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ti</a:t>
            </a: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lang="cs-CZ" sz="2400" b="1" spc="-30" dirty="0">
                <a:latin typeface="Calibri"/>
                <a:cs typeface="Calibri"/>
              </a:rPr>
              <a:t>   </a:t>
            </a:r>
            <a:r>
              <a:rPr sz="2400" b="1" spc="-30" dirty="0">
                <a:latin typeface="Calibri"/>
                <a:cs typeface="Calibri"/>
              </a:rPr>
              <a:t>!</a:t>
            </a:r>
            <a:r>
              <a:rPr lang="cs-CZ" sz="2400" b="1" spc="-30" dirty="0">
                <a:latin typeface="Calibri"/>
                <a:cs typeface="Calibri"/>
              </a:rPr>
              <a:t> </a:t>
            </a:r>
            <a:r>
              <a:rPr sz="2400" b="1" spc="-20" dirty="0" err="1">
                <a:latin typeface="Calibri"/>
                <a:cs typeface="Calibri"/>
              </a:rPr>
              <a:t>p</a:t>
            </a:r>
            <a:r>
              <a:rPr sz="2400" b="1" spc="-45" dirty="0" err="1">
                <a:latin typeface="Calibri"/>
                <a:cs typeface="Calibri"/>
              </a:rPr>
              <a:t>o</a:t>
            </a:r>
            <a:r>
              <a:rPr sz="2400" b="1" spc="-65" dirty="0" err="1">
                <a:latin typeface="Calibri"/>
                <a:cs typeface="Calibri"/>
              </a:rPr>
              <a:t>z</a:t>
            </a:r>
            <a:r>
              <a:rPr sz="2400" b="1" spc="-20" dirty="0" err="1">
                <a:latin typeface="Calibri"/>
                <a:cs typeface="Calibri"/>
              </a:rPr>
              <a:t>o</a:t>
            </a:r>
            <a:r>
              <a:rPr sz="2400" b="1" dirty="0" err="1">
                <a:latin typeface="Calibri"/>
                <a:cs typeface="Calibri"/>
              </a:rPr>
              <a:t>r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m</a:t>
            </a:r>
            <a:r>
              <a:rPr sz="2400" spc="-65" dirty="0">
                <a:latin typeface="Calibri"/>
                <a:cs typeface="Calibri"/>
              </a:rPr>
              <a:t>o</a:t>
            </a:r>
            <a:r>
              <a:rPr sz="2400" spc="-35" dirty="0">
                <a:latin typeface="Calibri"/>
                <a:cs typeface="Calibri"/>
              </a:rPr>
              <a:t>žn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4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70" dirty="0">
                <a:latin typeface="Calibri"/>
                <a:cs typeface="Calibri"/>
              </a:rPr>
              <a:t>s</a:t>
            </a:r>
            <a:r>
              <a:rPr sz="2400" spc="-50" dirty="0">
                <a:latin typeface="Calibri"/>
                <a:cs typeface="Calibri"/>
              </a:rPr>
              <a:t>y</a:t>
            </a:r>
            <a:r>
              <a:rPr sz="2400" spc="-45" dirty="0">
                <a:latin typeface="Calibri"/>
                <a:cs typeface="Calibri"/>
              </a:rPr>
              <a:t>s</a:t>
            </a:r>
            <a:r>
              <a:rPr sz="2400" spc="-55" dirty="0">
                <a:latin typeface="Calibri"/>
                <a:cs typeface="Calibri"/>
              </a:rPr>
              <a:t>t</a:t>
            </a:r>
            <a:r>
              <a:rPr sz="2400" spc="-25" dirty="0">
                <a:latin typeface="Calibri"/>
                <a:cs typeface="Calibri"/>
              </a:rPr>
              <a:t>é</a:t>
            </a:r>
            <a:r>
              <a:rPr sz="2400" spc="-35" dirty="0">
                <a:latin typeface="Calibri"/>
                <a:cs typeface="Calibri"/>
              </a:rPr>
              <a:t>m</a:t>
            </a:r>
            <a:r>
              <a:rPr sz="2400" spc="-40" dirty="0">
                <a:latin typeface="Calibri"/>
                <a:cs typeface="Calibri"/>
              </a:rPr>
              <a:t>ov</a:t>
            </a:r>
            <a:r>
              <a:rPr sz="2400" spc="5" dirty="0">
                <a:latin typeface="Calibri"/>
                <a:cs typeface="Calibri"/>
              </a:rPr>
              <a:t>é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b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rp</a:t>
            </a:r>
            <a:r>
              <a:rPr sz="2400" spc="-25" dirty="0">
                <a:latin typeface="Calibri"/>
                <a:cs typeface="Calibri"/>
              </a:rPr>
              <a:t>c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a</a:t>
            </a:r>
            <a:r>
              <a:rPr sz="2400" spc="105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N</a:t>
            </a:r>
            <a:r>
              <a:rPr sz="2400" spc="5" dirty="0">
                <a:latin typeface="Calibri"/>
                <a:cs typeface="Calibri"/>
              </a:rPr>
              <a:t>Ú!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lang="cs-CZ"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lang="cs-CZ"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lokální</a:t>
            </a:r>
            <a:r>
              <a:rPr sz="2400" u="heavy" spc="-9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podání</a:t>
            </a:r>
            <a:r>
              <a:rPr sz="2400" u="heavy" spc="-9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systémovým</a:t>
            </a:r>
            <a:r>
              <a:rPr sz="2400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účinkem</a:t>
            </a:r>
            <a:endParaRPr sz="2400" dirty="0">
              <a:latin typeface="Calibri"/>
              <a:cs typeface="Calibri"/>
            </a:endParaRPr>
          </a:p>
          <a:p>
            <a:pPr marL="356870" marR="244475" indent="-344805">
              <a:lnSpc>
                <a:spcPct val="100000"/>
              </a:lnSpc>
              <a:spcBef>
                <a:spcPts val="675"/>
              </a:spcBef>
            </a:pPr>
            <a:r>
              <a:rPr sz="2400" dirty="0">
                <a:latin typeface="Calibri"/>
                <a:cs typeface="Calibri"/>
              </a:rPr>
              <a:t>- </a:t>
            </a:r>
            <a:r>
              <a:rPr lang="cs-CZ" sz="2400" dirty="0">
                <a:latin typeface="Calibri"/>
                <a:cs typeface="Calibri"/>
              </a:rPr>
              <a:t>  </a:t>
            </a:r>
            <a:r>
              <a:rPr sz="2400" spc="-5" dirty="0" err="1">
                <a:latin typeface="Calibri"/>
                <a:cs typeface="Calibri"/>
              </a:rPr>
              <a:t>náplasti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</a:t>
            </a:r>
            <a:r>
              <a:rPr sz="2400" spc="-10" dirty="0" err="1">
                <a:latin typeface="Calibri"/>
                <a:cs typeface="Calibri"/>
              </a:rPr>
              <a:t>opioidní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40" dirty="0" err="1">
                <a:latin typeface="Calibri"/>
                <a:cs typeface="Calibri"/>
              </a:rPr>
              <a:t>analgetické</a:t>
            </a:r>
            <a:r>
              <a:rPr lang="cs-CZ" sz="2400" spc="-40" dirty="0">
                <a:latin typeface="Calibri"/>
                <a:cs typeface="Calibri"/>
              </a:rPr>
              <a:t> - </a:t>
            </a:r>
            <a:r>
              <a:rPr lang="cs-CZ" sz="2400" spc="-40" dirty="0" err="1">
                <a:latin typeface="Calibri"/>
                <a:cs typeface="Calibri"/>
              </a:rPr>
              <a:t>fentanyl</a:t>
            </a:r>
            <a:r>
              <a:rPr sz="2400" spc="-40" dirty="0">
                <a:latin typeface="Calibri"/>
                <a:cs typeface="Calibri"/>
              </a:rPr>
              <a:t>, </a:t>
            </a:r>
            <a:r>
              <a:rPr sz="2400" spc="-10" dirty="0">
                <a:latin typeface="Calibri"/>
                <a:cs typeface="Calibri"/>
              </a:rPr>
              <a:t>hormonální </a:t>
            </a:r>
            <a:r>
              <a:rPr sz="2400" spc="-62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antikoncepce),</a:t>
            </a:r>
            <a:r>
              <a:rPr sz="2400" spc="75" dirty="0">
                <a:latin typeface="Calibri"/>
                <a:cs typeface="Calibri"/>
              </a:rPr>
              <a:t> </a:t>
            </a:r>
            <a:r>
              <a:rPr sz="2400" spc="-30" dirty="0" err="1">
                <a:latin typeface="Calibri"/>
                <a:cs typeface="Calibri"/>
              </a:rPr>
              <a:t>kalciton</a:t>
            </a:r>
            <a:r>
              <a:rPr lang="cs-CZ" sz="2400" spc="-30" dirty="0">
                <a:latin typeface="Calibri"/>
                <a:cs typeface="Calibri"/>
              </a:rPr>
              <a:t>i</a:t>
            </a:r>
            <a:r>
              <a:rPr sz="2400" spc="-30" dirty="0">
                <a:latin typeface="Calibri"/>
                <a:cs typeface="Calibri"/>
              </a:rPr>
              <a:t>n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sprej,</a:t>
            </a:r>
            <a:r>
              <a:rPr sz="2400" spc="7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ADH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C272DE2-79EB-7A4F-F8CB-F5954F15A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2047" y="1752600"/>
            <a:ext cx="2286319" cy="244826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00936" y="521284"/>
            <a:ext cx="632968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spc="-20" dirty="0"/>
              <a:t>Cesty</a:t>
            </a:r>
            <a:r>
              <a:rPr sz="4000" spc="-25" dirty="0"/>
              <a:t> </a:t>
            </a:r>
            <a:r>
              <a:rPr sz="4000" dirty="0"/>
              <a:t>podání</a:t>
            </a:r>
            <a:r>
              <a:rPr sz="4000" spc="-60" dirty="0"/>
              <a:t> </a:t>
            </a:r>
            <a:r>
              <a:rPr sz="4000" dirty="0"/>
              <a:t>léčiva</a:t>
            </a:r>
            <a:r>
              <a:rPr sz="4000" spc="-95" dirty="0"/>
              <a:t> </a:t>
            </a:r>
            <a:r>
              <a:rPr sz="4000" dirty="0"/>
              <a:t>-</a:t>
            </a:r>
            <a:r>
              <a:rPr sz="4000" spc="-45" dirty="0"/>
              <a:t> </a:t>
            </a:r>
            <a:r>
              <a:rPr sz="4000" i="1" spc="-20" dirty="0"/>
              <a:t>enterální</a:t>
            </a:r>
            <a:endParaRPr sz="4000" i="1" dirty="0"/>
          </a:p>
        </p:txBody>
      </p:sp>
      <p:sp>
        <p:nvSpPr>
          <p:cNvPr id="3" name="object 3"/>
          <p:cNvSpPr txBox="1"/>
          <p:nvPr/>
        </p:nvSpPr>
        <p:spPr>
          <a:xfrm>
            <a:off x="762000" y="1447800"/>
            <a:ext cx="7924089" cy="489685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indent="-344805">
              <a:lnSpc>
                <a:spcPts val="3170"/>
              </a:lnSpc>
              <a:spcBef>
                <a:spcPts val="10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perorální</a:t>
            </a:r>
            <a:r>
              <a:rPr sz="2400" u="heavy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podání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lang="cs-CZ" sz="2400" spc="-45" dirty="0">
                <a:latin typeface="Calibri"/>
                <a:cs typeface="Calibri"/>
              </a:rPr>
              <a:t>-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nástup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-30" dirty="0" err="1">
                <a:latin typeface="Calibri"/>
                <a:cs typeface="Calibri"/>
              </a:rPr>
              <a:t>účinku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≈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30min</a:t>
            </a:r>
            <a:endParaRPr lang="cs-CZ" sz="2400" spc="-5" dirty="0">
              <a:latin typeface="Calibri"/>
              <a:cs typeface="Calibri"/>
            </a:endParaRPr>
          </a:p>
          <a:p>
            <a:pPr marL="12065">
              <a:lnSpc>
                <a:spcPts val="3170"/>
              </a:lnSpc>
              <a:spcBef>
                <a:spcPts val="105"/>
              </a:spcBef>
              <a:tabLst>
                <a:tab pos="356870" algn="l"/>
                <a:tab pos="357505" algn="l"/>
              </a:tabLst>
            </a:pPr>
            <a:r>
              <a:rPr lang="cs-CZ" sz="2400" spc="-10" dirty="0">
                <a:latin typeface="Calibri"/>
                <a:cs typeface="Calibri"/>
              </a:rPr>
              <a:t>- nejjednodušší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3279"/>
              </a:lnSpc>
              <a:spcBef>
                <a:spcPts val="145"/>
              </a:spcBef>
            </a:pPr>
            <a:r>
              <a:rPr lang="cs-CZ" sz="2400" i="1" spc="-5" dirty="0">
                <a:latin typeface="Calibri"/>
                <a:cs typeface="Calibri"/>
              </a:rPr>
              <a:t>- </a:t>
            </a:r>
            <a:r>
              <a:rPr sz="2400" i="1" spc="-5" dirty="0" err="1">
                <a:latin typeface="Calibri"/>
                <a:cs typeface="Calibri"/>
              </a:rPr>
              <a:t>nevýhody</a:t>
            </a:r>
            <a:r>
              <a:rPr sz="2400" spc="-5" dirty="0">
                <a:latin typeface="Calibri"/>
                <a:cs typeface="Calibri"/>
              </a:rPr>
              <a:t>: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rozklad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LČ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trávícími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85" dirty="0" err="1">
                <a:latin typeface="Calibri"/>
                <a:cs typeface="Calibri"/>
              </a:rPr>
              <a:t>enzymy</a:t>
            </a:r>
            <a:r>
              <a:rPr sz="2400" spc="-85" dirty="0">
                <a:latin typeface="Calibri"/>
                <a:cs typeface="Calibri"/>
              </a:rPr>
              <a:t>,</a:t>
            </a:r>
            <a:r>
              <a:rPr lang="cs-CZ" sz="2400" dirty="0">
                <a:latin typeface="Calibri"/>
                <a:cs typeface="Calibri"/>
              </a:rPr>
              <a:t>                                   </a:t>
            </a:r>
            <a:r>
              <a:rPr sz="2400" spc="-45" dirty="0" err="1">
                <a:latin typeface="Calibri"/>
                <a:cs typeface="Calibri"/>
              </a:rPr>
              <a:t>presystémová</a:t>
            </a:r>
            <a:r>
              <a:rPr lang="cs-CZ" sz="2400" spc="-8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eliminace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75" dirty="0">
                <a:latin typeface="Calibri"/>
                <a:cs typeface="Calibri"/>
              </a:rPr>
              <a:t>játry,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dráždí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žaludek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lang="cs-CZ" sz="2400" spc="-30" dirty="0">
                <a:latin typeface="Calibri"/>
                <a:cs typeface="Calibri"/>
              </a:rPr>
              <a:t>- </a:t>
            </a:r>
            <a:r>
              <a:rPr sz="2400" spc="-30" dirty="0" err="1">
                <a:latin typeface="Calibri"/>
                <a:cs typeface="Calibri"/>
              </a:rPr>
              <a:t>hlavní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místo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absorpce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tenké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střevo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lang="cs-CZ"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00" dirty="0">
              <a:latin typeface="Calibri"/>
              <a:cs typeface="Calibri"/>
            </a:endParaRPr>
          </a:p>
          <a:p>
            <a:pPr marL="354330" indent="-34226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3695" algn="l"/>
                <a:tab pos="354965" algn="l"/>
              </a:tabLst>
            </a:pPr>
            <a:r>
              <a:rPr sz="2400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rektální</a:t>
            </a:r>
            <a:r>
              <a:rPr sz="2400" u="heavy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podání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nástup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účinku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≈</a:t>
            </a:r>
            <a:r>
              <a:rPr sz="2400" spc="19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15-20min</a:t>
            </a:r>
            <a:endParaRPr sz="2400" dirty="0">
              <a:latin typeface="Calibri"/>
              <a:cs typeface="Calibri"/>
            </a:endParaRPr>
          </a:p>
          <a:p>
            <a:pPr marL="356870" marR="15240" indent="-344805">
              <a:lnSpc>
                <a:spcPts val="3000"/>
              </a:lnSpc>
              <a:spcBef>
                <a:spcPts val="710"/>
              </a:spcBef>
            </a:pPr>
            <a:r>
              <a:rPr lang="cs-CZ" sz="2400" i="1" dirty="0">
                <a:latin typeface="Calibri"/>
                <a:cs typeface="Calibri"/>
              </a:rPr>
              <a:t>- </a:t>
            </a:r>
            <a:r>
              <a:rPr sz="2400" i="1" dirty="0" err="1">
                <a:latin typeface="Calibri"/>
                <a:cs typeface="Calibri"/>
              </a:rPr>
              <a:t>výhody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okolo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50%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LČ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obchází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játra,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možnost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podání </a:t>
            </a:r>
            <a:r>
              <a:rPr sz="2400" spc="-6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při</a:t>
            </a:r>
            <a:r>
              <a:rPr sz="2400" spc="-30" dirty="0">
                <a:latin typeface="Calibri"/>
                <a:cs typeface="Calibri"/>
              </a:rPr>
              <a:t> nevolnosti,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zvracení,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bezvědomí,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</a:t>
            </a:r>
            <a:r>
              <a:rPr sz="2400" spc="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dětí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lang="cs-CZ" sz="2400" i="1" spc="-10" dirty="0">
                <a:latin typeface="Calibri"/>
                <a:cs typeface="Calibri"/>
              </a:rPr>
              <a:t>- </a:t>
            </a:r>
            <a:r>
              <a:rPr sz="2400" i="1" spc="-10" dirty="0" err="1">
                <a:latin typeface="Calibri"/>
                <a:cs typeface="Calibri"/>
              </a:rPr>
              <a:t>nevýhody</a:t>
            </a:r>
            <a:r>
              <a:rPr sz="2400" i="1" spc="-10" dirty="0">
                <a:latin typeface="Calibri"/>
                <a:cs typeface="Calibri"/>
              </a:rPr>
              <a:t>:</a:t>
            </a:r>
            <a:r>
              <a:rPr sz="2400" i="1" spc="-8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absorpce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nepravidelná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8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neúplná</a:t>
            </a:r>
            <a:endParaRPr lang="cs-CZ" sz="2400" spc="-5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lang="cs-CZ" sz="2400" spc="-30" dirty="0">
                <a:latin typeface="Calibri"/>
                <a:cs typeface="Calibri"/>
              </a:rPr>
              <a:t>- </a:t>
            </a:r>
            <a:r>
              <a:rPr sz="2400" spc="-30" dirty="0">
                <a:latin typeface="Calibri"/>
                <a:cs typeface="Calibri"/>
              </a:rPr>
              <a:t>diazepam,</a:t>
            </a:r>
            <a:r>
              <a:rPr sz="2400" spc="4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antiemetika,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analgetika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55F8CBF-3431-E934-F199-F7E709101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688" y="1828800"/>
            <a:ext cx="2438401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9680" y="429260"/>
            <a:ext cx="5088890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4000" spc="-30" dirty="0">
                <a:latin typeface="Calibri"/>
                <a:cs typeface="Calibri"/>
              </a:rPr>
              <a:t>Farmakokinetické</a:t>
            </a:r>
            <a:r>
              <a:rPr sz="4000" spc="-145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děje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19200" y="1828800"/>
            <a:ext cx="2711450" cy="238252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894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spc="-10" dirty="0">
                <a:latin typeface="Calibri"/>
                <a:cs typeface="Calibri"/>
              </a:rPr>
              <a:t>Absorpce</a:t>
            </a:r>
            <a:endParaRPr sz="32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79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spc="-10" dirty="0">
                <a:solidFill>
                  <a:srgbClr val="00AE50"/>
                </a:solidFill>
                <a:latin typeface="Calibri"/>
                <a:cs typeface="Calibri"/>
              </a:rPr>
              <a:t>Distribuce</a:t>
            </a:r>
            <a:endParaRPr sz="32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79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spc="-10" dirty="0">
                <a:latin typeface="Calibri"/>
                <a:cs typeface="Calibri"/>
              </a:rPr>
              <a:t>Metabolismus</a:t>
            </a:r>
            <a:endParaRPr sz="32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819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spc="-15" dirty="0">
                <a:latin typeface="Calibri"/>
                <a:cs typeface="Calibri"/>
              </a:rPr>
              <a:t>Exkrece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91229" y="531063"/>
            <a:ext cx="216979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spc="-5" dirty="0"/>
              <a:t>Distribuce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606044" y="1500581"/>
            <a:ext cx="8233156" cy="458971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68935" indent="-344805">
              <a:lnSpc>
                <a:spcPct val="100000"/>
              </a:lnSpc>
              <a:spcBef>
                <a:spcPts val="110"/>
              </a:spcBef>
              <a:buFont typeface="Arial MT"/>
              <a:buChar char="•"/>
              <a:tabLst>
                <a:tab pos="368935" algn="l"/>
                <a:tab pos="369570" algn="l"/>
              </a:tabLst>
            </a:pPr>
            <a:r>
              <a:rPr sz="2400" spc="-30" dirty="0">
                <a:latin typeface="Calibri"/>
                <a:cs typeface="Calibri"/>
              </a:rPr>
              <a:t>přestup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léku </a:t>
            </a:r>
            <a:r>
              <a:rPr sz="2400" dirty="0">
                <a:latin typeface="Calibri"/>
                <a:cs typeface="Calibri"/>
              </a:rPr>
              <a:t>z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cirkulace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tělesných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tkání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a</a:t>
            </a:r>
            <a:r>
              <a:rPr sz="2400" spc="15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orgánů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 MT"/>
              <a:buChar char="•"/>
            </a:pPr>
            <a:endParaRPr sz="2400" dirty="0">
              <a:latin typeface="Calibri"/>
              <a:cs typeface="Calibri"/>
            </a:endParaRPr>
          </a:p>
          <a:p>
            <a:pPr marL="365760" indent="-341630">
              <a:lnSpc>
                <a:spcPct val="100000"/>
              </a:lnSpc>
              <a:buFont typeface="Arial MT"/>
              <a:buChar char="•"/>
              <a:tabLst>
                <a:tab pos="365760" algn="l"/>
                <a:tab pos="366395" algn="l"/>
              </a:tabLst>
            </a:pPr>
            <a:r>
              <a:rPr sz="2400" u="heavy" spc="-2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distribuce</a:t>
            </a:r>
            <a:r>
              <a:rPr sz="2400" u="heavy" spc="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3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závisí</a:t>
            </a:r>
            <a:r>
              <a:rPr lang="cs-CZ" sz="2400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na</a:t>
            </a:r>
            <a:r>
              <a:rPr sz="2400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  <a:p>
            <a:pPr marL="213360" indent="-201295">
              <a:lnSpc>
                <a:spcPts val="3180"/>
              </a:lnSpc>
              <a:spcBef>
                <a:spcPts val="315"/>
              </a:spcBef>
              <a:buFont typeface="Calibri"/>
              <a:buChar char="-"/>
              <a:tabLst>
                <a:tab pos="213995" algn="l"/>
              </a:tabLst>
            </a:pPr>
            <a:r>
              <a:rPr sz="2400" b="1" spc="-10" dirty="0" err="1">
                <a:latin typeface="Calibri"/>
                <a:cs typeface="Calibri"/>
              </a:rPr>
              <a:t>difuz</a:t>
            </a:r>
            <a:r>
              <a:rPr lang="cs-CZ" sz="2400" b="1" spc="-10" dirty="0">
                <a:latin typeface="Calibri"/>
                <a:cs typeface="Calibri"/>
              </a:rPr>
              <a:t>i</a:t>
            </a:r>
            <a:r>
              <a:rPr sz="2400" b="1" spc="-10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(rychlost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průniku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léčiva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z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krevního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spc="-35" dirty="0" err="1">
                <a:latin typeface="Calibri"/>
                <a:cs typeface="Calibri"/>
              </a:rPr>
              <a:t>řečiště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tkání</a:t>
            </a:r>
            <a:r>
              <a:rPr sz="2400" spc="-10" dirty="0">
                <a:latin typeface="Calibri"/>
                <a:cs typeface="Calibri"/>
              </a:rPr>
              <a:t>)</a:t>
            </a:r>
            <a:r>
              <a:rPr sz="2400" spc="-75" dirty="0">
                <a:latin typeface="Calibri"/>
                <a:cs typeface="Calibri"/>
              </a:rPr>
              <a:t> </a:t>
            </a:r>
            <a:endParaRPr lang="cs-CZ" sz="2400" spc="-75" dirty="0">
              <a:latin typeface="Calibri"/>
              <a:cs typeface="Calibri"/>
            </a:endParaRPr>
          </a:p>
          <a:p>
            <a:pPr marL="12065">
              <a:lnSpc>
                <a:spcPts val="3180"/>
              </a:lnSpc>
              <a:spcBef>
                <a:spcPts val="315"/>
              </a:spcBef>
              <a:tabLst>
                <a:tab pos="213995" algn="l"/>
              </a:tabLst>
            </a:pPr>
            <a:r>
              <a:rPr lang="cs-CZ" sz="2400" spc="-75" dirty="0">
                <a:latin typeface="Calibri"/>
                <a:cs typeface="Calibri"/>
              </a:rPr>
              <a:t>         </a:t>
            </a:r>
            <a:r>
              <a:rPr sz="2400" spc="10" dirty="0">
                <a:latin typeface="Calibri"/>
                <a:cs typeface="Calibri"/>
              </a:rPr>
              <a:t>↔</a:t>
            </a:r>
            <a:r>
              <a:rPr sz="2400" spc="-35" dirty="0">
                <a:latin typeface="Calibri"/>
                <a:cs typeface="Calibri"/>
              </a:rPr>
              <a:t> fyzikálně-chemické</a:t>
            </a:r>
            <a:r>
              <a:rPr sz="2400" spc="75" dirty="0">
                <a:latin typeface="Calibri"/>
                <a:cs typeface="Calibri"/>
              </a:rPr>
              <a:t> </a:t>
            </a:r>
            <a:r>
              <a:rPr sz="2400" spc="-25" dirty="0" err="1">
                <a:latin typeface="Calibri"/>
                <a:cs typeface="Calibri"/>
              </a:rPr>
              <a:t>vlastnosti</a:t>
            </a:r>
            <a:r>
              <a:rPr sz="2400" spc="8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léčiva</a:t>
            </a:r>
            <a:endParaRPr lang="cs-CZ" sz="2400" spc="-10" dirty="0">
              <a:latin typeface="Calibri"/>
              <a:cs typeface="Calibri"/>
            </a:endParaRPr>
          </a:p>
          <a:p>
            <a:pPr marL="12065">
              <a:lnSpc>
                <a:spcPts val="3180"/>
              </a:lnSpc>
              <a:spcBef>
                <a:spcPts val="315"/>
              </a:spcBef>
              <a:tabLst>
                <a:tab pos="213995" algn="l"/>
              </a:tabLst>
            </a:pPr>
            <a:endParaRPr sz="2400" dirty="0">
              <a:latin typeface="Calibri"/>
              <a:cs typeface="Calibri"/>
            </a:endParaRPr>
          </a:p>
          <a:p>
            <a:pPr marL="213360" indent="-189230">
              <a:lnSpc>
                <a:spcPct val="100000"/>
              </a:lnSpc>
              <a:spcBef>
                <a:spcPts val="310"/>
              </a:spcBef>
              <a:buFont typeface="Calibri"/>
              <a:buChar char="-"/>
              <a:tabLst>
                <a:tab pos="213995" algn="l"/>
              </a:tabLst>
            </a:pPr>
            <a:r>
              <a:rPr sz="2400" b="1" spc="-10" dirty="0" err="1">
                <a:latin typeface="Calibri"/>
                <a:cs typeface="Calibri"/>
              </a:rPr>
              <a:t>vazb</a:t>
            </a:r>
            <a:r>
              <a:rPr lang="cs-CZ" sz="2400" b="1" spc="-10" dirty="0">
                <a:latin typeface="Calibri"/>
                <a:cs typeface="Calibri"/>
              </a:rPr>
              <a:t>ě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spc="5" dirty="0">
                <a:latin typeface="Calibri"/>
                <a:cs typeface="Calibri"/>
              </a:rPr>
              <a:t>na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plazmatické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35" dirty="0">
                <a:latin typeface="Calibri"/>
                <a:cs typeface="Calibri"/>
              </a:rPr>
              <a:t>bílkoviny</a:t>
            </a:r>
            <a:r>
              <a:rPr sz="2400" b="1" spc="-114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(pouze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nevázaná</a:t>
            </a:r>
            <a:r>
              <a:rPr sz="2400" spc="229" dirty="0">
                <a:latin typeface="Calibri"/>
                <a:cs typeface="Calibri"/>
              </a:rPr>
              <a:t> </a:t>
            </a:r>
            <a:r>
              <a:rPr sz="2400" spc="-30" dirty="0" err="1">
                <a:latin typeface="Calibri"/>
                <a:cs typeface="Calibri"/>
              </a:rPr>
              <a:t>část</a:t>
            </a:r>
            <a:r>
              <a:rPr sz="2400" spc="-30" dirty="0">
                <a:latin typeface="Calibri"/>
                <a:cs typeface="Calibri"/>
              </a:rPr>
              <a:t>)</a:t>
            </a:r>
            <a:endParaRPr lang="cs-CZ" sz="2400" spc="-30" dirty="0">
              <a:latin typeface="Calibri"/>
              <a:cs typeface="Calibri"/>
            </a:endParaRPr>
          </a:p>
          <a:p>
            <a:pPr marL="213360" indent="-189230">
              <a:lnSpc>
                <a:spcPct val="100000"/>
              </a:lnSpc>
              <a:spcBef>
                <a:spcPts val="310"/>
              </a:spcBef>
              <a:buFont typeface="Calibri"/>
              <a:buChar char="-"/>
              <a:tabLst>
                <a:tab pos="213995" algn="l"/>
              </a:tabLst>
            </a:pPr>
            <a:endParaRPr sz="2400" dirty="0">
              <a:latin typeface="Calibri"/>
              <a:cs typeface="Calibri"/>
            </a:endParaRPr>
          </a:p>
          <a:p>
            <a:pPr marL="213360" indent="-201295">
              <a:lnSpc>
                <a:spcPts val="3180"/>
              </a:lnSpc>
              <a:spcBef>
                <a:spcPts val="340"/>
              </a:spcBef>
              <a:buFont typeface="Calibri"/>
              <a:buChar char="-"/>
              <a:tabLst>
                <a:tab pos="213995" algn="l"/>
              </a:tabLst>
            </a:pPr>
            <a:r>
              <a:rPr sz="2400" b="1" spc="-10" dirty="0" err="1">
                <a:latin typeface="Calibri"/>
                <a:cs typeface="Calibri"/>
              </a:rPr>
              <a:t>perfuz</a:t>
            </a:r>
            <a:r>
              <a:rPr lang="cs-CZ" sz="2400" b="1" spc="-10" dirty="0">
                <a:latin typeface="Calibri"/>
                <a:cs typeface="Calibri"/>
              </a:rPr>
              <a:t>i</a:t>
            </a:r>
            <a:r>
              <a:rPr sz="2400" b="1" spc="-8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(prokrvení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tkáně,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které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léčivo</a:t>
            </a:r>
            <a:r>
              <a:rPr lang="cs-CZ" sz="2400" dirty="0">
                <a:latin typeface="Calibri"/>
                <a:cs typeface="Calibri"/>
              </a:rPr>
              <a:t>  </a:t>
            </a:r>
            <a:r>
              <a:rPr sz="2400" spc="-30" dirty="0" err="1">
                <a:latin typeface="Calibri"/>
                <a:cs typeface="Calibri"/>
              </a:rPr>
              <a:t>distribuovalo</a:t>
            </a:r>
            <a:r>
              <a:rPr sz="2400" spc="-30" dirty="0">
                <a:latin typeface="Calibri"/>
                <a:cs typeface="Calibri"/>
              </a:rPr>
              <a:t>)</a:t>
            </a:r>
            <a:endParaRPr lang="cs-CZ" sz="2400" spc="-30" dirty="0">
              <a:latin typeface="Calibri"/>
              <a:cs typeface="Calibri"/>
            </a:endParaRPr>
          </a:p>
          <a:p>
            <a:pPr marL="213360" indent="-201295">
              <a:lnSpc>
                <a:spcPts val="3180"/>
              </a:lnSpc>
              <a:spcBef>
                <a:spcPts val="340"/>
              </a:spcBef>
              <a:buFont typeface="Calibri"/>
              <a:buChar char="-"/>
              <a:tabLst>
                <a:tab pos="213995" algn="l"/>
              </a:tabLst>
            </a:pPr>
            <a:endParaRPr sz="2400" dirty="0">
              <a:latin typeface="Calibri"/>
              <a:cs typeface="Calibri"/>
            </a:endParaRPr>
          </a:p>
          <a:p>
            <a:pPr marL="213360" indent="-189230">
              <a:lnSpc>
                <a:spcPct val="100000"/>
              </a:lnSpc>
              <a:spcBef>
                <a:spcPts val="315"/>
              </a:spcBef>
              <a:buFont typeface="Calibri"/>
              <a:buChar char="-"/>
              <a:tabLst>
                <a:tab pos="213995" algn="l"/>
              </a:tabLst>
            </a:pPr>
            <a:r>
              <a:rPr sz="2400" b="1" spc="-10" dirty="0" err="1">
                <a:latin typeface="Calibri"/>
                <a:cs typeface="Calibri"/>
              </a:rPr>
              <a:t>permeabilit</a:t>
            </a:r>
            <a:r>
              <a:rPr lang="cs-CZ" sz="2400" b="1" spc="-10" dirty="0">
                <a:latin typeface="Calibri"/>
                <a:cs typeface="Calibri"/>
              </a:rPr>
              <a:t>ě</a:t>
            </a:r>
            <a:r>
              <a:rPr sz="2400" b="1" spc="-9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biologických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30" dirty="0">
                <a:latin typeface="Calibri"/>
                <a:cs typeface="Calibri"/>
              </a:rPr>
              <a:t>membrán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cílového</a:t>
            </a:r>
            <a:r>
              <a:rPr sz="2400" spc="12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orgánu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5405" y="381711"/>
            <a:ext cx="631634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spc="-5" dirty="0"/>
              <a:t>Distribuce</a:t>
            </a:r>
            <a:r>
              <a:rPr sz="4000" spc="-100" dirty="0"/>
              <a:t> </a:t>
            </a:r>
            <a:r>
              <a:rPr sz="4000" dirty="0"/>
              <a:t>-</a:t>
            </a:r>
            <a:r>
              <a:rPr sz="4000" spc="-35" dirty="0"/>
              <a:t> </a:t>
            </a:r>
            <a:r>
              <a:rPr lang="cs-CZ" sz="4000" spc="-35" dirty="0"/>
              <a:t>v</a:t>
            </a:r>
            <a:r>
              <a:rPr sz="4000" spc="-35" dirty="0" err="1"/>
              <a:t>azba</a:t>
            </a:r>
            <a:r>
              <a:rPr sz="4000" spc="-114" dirty="0"/>
              <a:t> </a:t>
            </a:r>
            <a:r>
              <a:rPr sz="4000" spc="5" dirty="0"/>
              <a:t>na</a:t>
            </a:r>
            <a:r>
              <a:rPr sz="4000" spc="-40" dirty="0"/>
              <a:t> </a:t>
            </a:r>
            <a:r>
              <a:rPr sz="4000" spc="-20" dirty="0"/>
              <a:t>proteiny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834339" y="1476435"/>
            <a:ext cx="7571740" cy="3870931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354330" indent="-342265">
              <a:lnSpc>
                <a:spcPct val="100000"/>
              </a:lnSpc>
              <a:spcBef>
                <a:spcPts val="705"/>
              </a:spcBef>
              <a:buFont typeface="Arial MT"/>
              <a:buChar char="•"/>
              <a:tabLst>
                <a:tab pos="353695" algn="l"/>
                <a:tab pos="354965" algn="l"/>
                <a:tab pos="2475865" algn="l"/>
                <a:tab pos="2744470" algn="l"/>
              </a:tabLst>
            </a:pPr>
            <a:r>
              <a:rPr sz="240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LČ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</a:t>
            </a:r>
            <a:r>
              <a:rPr sz="24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krvi</a:t>
            </a:r>
            <a:r>
              <a:rPr sz="2400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–</a:t>
            </a:r>
            <a:r>
              <a:rPr sz="24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volné	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x	</a:t>
            </a:r>
            <a:r>
              <a:rPr sz="2400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vázané</a:t>
            </a:r>
            <a:r>
              <a:rPr sz="240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na</a:t>
            </a:r>
            <a:r>
              <a:rPr sz="240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3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proteiny</a:t>
            </a:r>
            <a:endParaRPr lang="cs-CZ" sz="2400" u="heavy" spc="-35" dirty="0">
              <a:uFill>
                <a:solidFill>
                  <a:srgbClr val="000000"/>
                </a:solidFill>
              </a:uFill>
              <a:latin typeface="Calibri"/>
              <a:cs typeface="Calibri"/>
            </a:endParaRPr>
          </a:p>
          <a:p>
            <a:pPr marL="12065">
              <a:lnSpc>
                <a:spcPct val="100000"/>
              </a:lnSpc>
              <a:spcBef>
                <a:spcPts val="705"/>
              </a:spcBef>
              <a:tabLst>
                <a:tab pos="353695" algn="l"/>
                <a:tab pos="354965" algn="l"/>
                <a:tab pos="2475865" algn="l"/>
                <a:tab pos="2744470" algn="l"/>
              </a:tabLst>
            </a:pP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dirty="0">
                <a:latin typeface="Calibri"/>
                <a:cs typeface="Calibri"/>
              </a:rPr>
              <a:t>→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lang="cs-CZ" sz="2400" b="1" i="1" spc="-5" dirty="0">
                <a:uFill>
                  <a:solidFill>
                    <a:srgbClr val="00AE50"/>
                  </a:solidFill>
                </a:uFill>
                <a:latin typeface="Calibri"/>
                <a:cs typeface="Calibri"/>
              </a:rPr>
              <a:t>a</a:t>
            </a:r>
            <a:r>
              <a:rPr sz="2400" b="1" i="1" dirty="0" err="1">
                <a:uFill>
                  <a:solidFill>
                    <a:srgbClr val="00AE50"/>
                  </a:solidFill>
                </a:uFill>
                <a:latin typeface="Calibri"/>
                <a:cs typeface="Calibri"/>
              </a:rPr>
              <a:t>lbumin</a:t>
            </a:r>
            <a:r>
              <a:rPr sz="2400" b="1" i="1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nejdůležitější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transportní</a:t>
            </a:r>
            <a:r>
              <a:rPr sz="2400" spc="-12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protein</a:t>
            </a:r>
            <a:endParaRPr sz="2400" dirty="0">
              <a:latin typeface="Calibri"/>
              <a:cs typeface="Calibri"/>
            </a:endParaRPr>
          </a:p>
          <a:p>
            <a:pPr marL="283845">
              <a:lnSpc>
                <a:spcPct val="100000"/>
              </a:lnSpc>
              <a:spcBef>
                <a:spcPts val="600"/>
              </a:spcBef>
            </a:pPr>
            <a:r>
              <a:rPr sz="2400" dirty="0">
                <a:latin typeface="Calibri"/>
                <a:cs typeface="Calibri"/>
              </a:rPr>
              <a:t>-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40" dirty="0" err="1">
                <a:latin typeface="Calibri"/>
                <a:cs typeface="Calibri"/>
              </a:rPr>
              <a:t>váže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hlavně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kyselé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látky</a:t>
            </a:r>
            <a:endParaRPr lang="cs-CZ" sz="2400" spc="-10" dirty="0">
              <a:latin typeface="Calibri"/>
              <a:cs typeface="Calibri"/>
            </a:endParaRPr>
          </a:p>
          <a:p>
            <a:pPr marL="283845">
              <a:lnSpc>
                <a:spcPct val="100000"/>
              </a:lnSpc>
              <a:spcBef>
                <a:spcPts val="600"/>
              </a:spcBef>
            </a:pPr>
            <a:r>
              <a:rPr lang="cs-CZ" sz="2400" spc="-10" dirty="0">
                <a:latin typeface="Calibri"/>
                <a:cs typeface="Calibri"/>
              </a:rPr>
              <a:t>- </a:t>
            </a:r>
            <a:r>
              <a:rPr sz="2400" dirty="0">
                <a:latin typeface="Calibri"/>
                <a:cs typeface="Calibri"/>
              </a:rPr>
              <a:t>2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vazebná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místa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5" dirty="0">
                <a:latin typeface="Calibri"/>
                <a:cs typeface="Calibri"/>
              </a:rPr>
              <a:t>→</a:t>
            </a:r>
            <a:r>
              <a:rPr lang="cs-CZ" sz="2400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i="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α1</a:t>
            </a:r>
            <a:r>
              <a:rPr sz="2400" i="1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i="1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kyselý</a:t>
            </a:r>
            <a:r>
              <a:rPr sz="2400" i="1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i="1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glykoprotein</a:t>
            </a:r>
            <a:r>
              <a:rPr sz="2400" i="1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i="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sz="2400" i="1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i="1" spc="-3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lipoproteiny</a:t>
            </a:r>
            <a:r>
              <a:rPr sz="2400" i="1" dirty="0">
                <a:latin typeface="Calibri"/>
                <a:cs typeface="Calibri"/>
              </a:rPr>
              <a:t> </a:t>
            </a:r>
            <a:endParaRPr lang="cs-CZ" sz="2400" i="1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cs-CZ" sz="2400" spc="-10" dirty="0">
                <a:latin typeface="Calibri"/>
                <a:cs typeface="Calibri"/>
              </a:rPr>
              <a:t>     - </a:t>
            </a:r>
            <a:r>
              <a:rPr sz="2400" spc="-10" dirty="0" err="1">
                <a:latin typeface="Calibri"/>
                <a:cs typeface="Calibri"/>
              </a:rPr>
              <a:t>váží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30" dirty="0" err="1">
                <a:latin typeface="Calibri"/>
                <a:cs typeface="Calibri"/>
              </a:rPr>
              <a:t>některé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35" dirty="0" err="1">
                <a:latin typeface="Calibri"/>
                <a:cs typeface="Calibri"/>
              </a:rPr>
              <a:t>bazické</a:t>
            </a:r>
            <a:r>
              <a:rPr lang="cs-CZ"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 neutrální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látky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(cyklosporin, </a:t>
            </a:r>
            <a:r>
              <a:rPr lang="cs-CZ" sz="2400" spc="-5" dirty="0">
                <a:latin typeface="Calibri"/>
                <a:cs typeface="Calibri"/>
              </a:rPr>
              <a:t> </a:t>
            </a:r>
          </a:p>
          <a:p>
            <a:pPr marL="12700">
              <a:lnSpc>
                <a:spcPct val="100000"/>
              </a:lnSpc>
            </a:pPr>
            <a:r>
              <a:rPr lang="cs-CZ" sz="2400" spc="-5" dirty="0">
                <a:latin typeface="Calibri"/>
                <a:cs typeface="Calibri"/>
              </a:rPr>
              <a:t>       </a:t>
            </a:r>
            <a:r>
              <a:rPr sz="2400" spc="-50" dirty="0" err="1">
                <a:latin typeface="Calibri"/>
                <a:cs typeface="Calibri"/>
              </a:rPr>
              <a:t>steroidy</a:t>
            </a:r>
            <a:r>
              <a:rPr sz="2400" spc="-50" dirty="0">
                <a:latin typeface="Calibri"/>
                <a:cs typeface="Calibri"/>
              </a:rPr>
              <a:t>,</a:t>
            </a:r>
            <a:r>
              <a:rPr sz="2400" spc="-130" dirty="0">
                <a:latin typeface="Calibri"/>
                <a:cs typeface="Calibri"/>
              </a:rPr>
              <a:t> </a:t>
            </a:r>
            <a:r>
              <a:rPr sz="2400" spc="-55" dirty="0">
                <a:latin typeface="Calibri"/>
                <a:cs typeface="Calibri"/>
              </a:rPr>
              <a:t>vitaminy,</a:t>
            </a:r>
            <a:r>
              <a:rPr sz="2400" spc="-1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..)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84550" y="429260"/>
            <a:ext cx="2373630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0" spc="-10" dirty="0"/>
              <a:t>Dis</a:t>
            </a:r>
            <a:r>
              <a:rPr sz="4000" spc="-25" dirty="0"/>
              <a:t>t</a:t>
            </a:r>
            <a:r>
              <a:rPr sz="4000" spc="-10" dirty="0"/>
              <a:t>ribuce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5010" y="1905000"/>
            <a:ext cx="7712709" cy="2727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spc="-35" dirty="0">
                <a:latin typeface="Calibri"/>
                <a:cs typeface="Calibri"/>
              </a:rPr>
              <a:t>p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35" dirty="0">
                <a:latin typeface="Calibri"/>
                <a:cs typeface="Calibri"/>
              </a:rPr>
              <a:t>u</a:t>
            </a:r>
            <a:r>
              <a:rPr sz="2400" spc="-105" dirty="0">
                <a:latin typeface="Calibri"/>
                <a:cs typeface="Calibri"/>
              </a:rPr>
              <a:t>z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25" dirty="0">
                <a:latin typeface="Calibri"/>
                <a:cs typeface="Calibri"/>
              </a:rPr>
              <a:t>l</a:t>
            </a:r>
            <a:r>
              <a:rPr sz="2400" spc="-3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é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5" dirty="0">
                <a:latin typeface="Calibri"/>
                <a:cs typeface="Calibri"/>
              </a:rPr>
              <a:t>L</a:t>
            </a:r>
            <a:r>
              <a:rPr sz="2400" dirty="0">
                <a:latin typeface="Calibri"/>
                <a:cs typeface="Calibri"/>
              </a:rPr>
              <a:t>Č</a:t>
            </a:r>
            <a:r>
              <a:rPr sz="2400" spc="-35" dirty="0">
                <a:latin typeface="Calibri"/>
                <a:cs typeface="Calibri"/>
              </a:rPr>
              <a:t> mů</a:t>
            </a:r>
            <a:r>
              <a:rPr sz="2400" spc="-105" dirty="0">
                <a:latin typeface="Calibri"/>
                <a:cs typeface="Calibri"/>
              </a:rPr>
              <a:t>ž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p</a:t>
            </a:r>
            <a:r>
              <a:rPr sz="2400" spc="-70" dirty="0">
                <a:latin typeface="Calibri"/>
                <a:cs typeface="Calibri"/>
              </a:rPr>
              <a:t>r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40" dirty="0">
                <a:latin typeface="Calibri"/>
                <a:cs typeface="Calibri"/>
              </a:rPr>
              <a:t>c</a:t>
            </a:r>
            <a:r>
              <a:rPr sz="2400" spc="-35" dirty="0">
                <a:latin typeface="Calibri"/>
                <a:cs typeface="Calibri"/>
              </a:rPr>
              <a:t>h</a:t>
            </a:r>
            <a:r>
              <a:rPr sz="2400" spc="-30" dirty="0">
                <a:latin typeface="Calibri"/>
                <a:cs typeface="Calibri"/>
              </a:rPr>
              <a:t>á</a:t>
            </a:r>
            <a:r>
              <a:rPr sz="2400" spc="-105" dirty="0">
                <a:latin typeface="Calibri"/>
                <a:cs typeface="Calibri"/>
              </a:rPr>
              <a:t>z</a:t>
            </a:r>
            <a:r>
              <a:rPr sz="2400" spc="-5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p</a:t>
            </a:r>
            <a:r>
              <a:rPr sz="2400" spc="-70" dirty="0">
                <a:latin typeface="Calibri"/>
                <a:cs typeface="Calibri"/>
              </a:rPr>
              <a:t>ř</a:t>
            </a:r>
            <a:r>
              <a:rPr sz="2400" spc="-3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55" dirty="0">
                <a:latin typeface="Calibri"/>
                <a:cs typeface="Calibri"/>
              </a:rPr>
              <a:t>mem</a:t>
            </a:r>
            <a:r>
              <a:rPr sz="2400" spc="-65" dirty="0">
                <a:latin typeface="Calibri"/>
                <a:cs typeface="Calibri"/>
              </a:rPr>
              <a:t>b</a:t>
            </a:r>
            <a:r>
              <a:rPr sz="2400" spc="-95" dirty="0">
                <a:latin typeface="Calibri"/>
                <a:cs typeface="Calibri"/>
              </a:rPr>
              <a:t>r</a:t>
            </a:r>
            <a:r>
              <a:rPr sz="2400" spc="-50" dirty="0">
                <a:latin typeface="Calibri"/>
                <a:cs typeface="Calibri"/>
              </a:rPr>
              <a:t>á</a:t>
            </a:r>
            <a:r>
              <a:rPr sz="2400" spc="-110" dirty="0">
                <a:latin typeface="Calibri"/>
                <a:cs typeface="Calibri"/>
              </a:rPr>
              <a:t>n</a:t>
            </a:r>
            <a:r>
              <a:rPr sz="2400" spc="-240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b</a:t>
            </a:r>
            <a:r>
              <a:rPr sz="2400" spc="20" dirty="0">
                <a:latin typeface="Calibri"/>
                <a:cs typeface="Calibri"/>
              </a:rPr>
              <a:t>ý</a:t>
            </a:r>
            <a:r>
              <a:rPr sz="2400" dirty="0">
                <a:latin typeface="Calibri"/>
                <a:cs typeface="Calibri"/>
              </a:rPr>
              <a:t>t  </a:t>
            </a:r>
            <a:r>
              <a:rPr sz="2400" spc="-35" dirty="0">
                <a:latin typeface="Calibri"/>
                <a:cs typeface="Calibri"/>
              </a:rPr>
              <a:t>metabolizováno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30" dirty="0" err="1">
                <a:latin typeface="Calibri"/>
                <a:cs typeface="Calibri"/>
              </a:rPr>
              <a:t>vylučováno</a:t>
            </a:r>
            <a:endParaRPr lang="cs-CZ" sz="2400" spc="-30" dirty="0">
              <a:latin typeface="Calibri"/>
              <a:cs typeface="Calibri"/>
            </a:endParaRPr>
          </a:p>
          <a:p>
            <a:pPr marL="12065" marR="5080">
              <a:lnSpc>
                <a:spcPct val="100000"/>
              </a:lnSpc>
              <a:spcBef>
                <a:spcPts val="105"/>
              </a:spcBef>
              <a:tabLst>
                <a:tab pos="356870" algn="l"/>
                <a:tab pos="357505" algn="l"/>
              </a:tabLst>
            </a:pPr>
            <a:endParaRPr lang="cs-CZ" sz="2400" dirty="0">
              <a:latin typeface="Calibri"/>
              <a:cs typeface="Calibri"/>
            </a:endParaRPr>
          </a:p>
          <a:p>
            <a:pPr marL="12065" marR="5080">
              <a:lnSpc>
                <a:spcPct val="100000"/>
              </a:lnSpc>
              <a:spcBef>
                <a:spcPts val="105"/>
              </a:spcBef>
              <a:tabLst>
                <a:tab pos="356870" algn="l"/>
                <a:tab pos="357505" algn="l"/>
              </a:tabLst>
            </a:pPr>
            <a:endParaRPr lang="cs-CZ" sz="2400" dirty="0">
              <a:latin typeface="Calibri"/>
              <a:cs typeface="Calibri"/>
            </a:endParaRPr>
          </a:p>
          <a:p>
            <a:pPr marL="12065" marR="5080">
              <a:lnSpc>
                <a:spcPct val="100000"/>
              </a:lnSpc>
              <a:spcBef>
                <a:spcPts val="105"/>
              </a:spcBef>
              <a:tabLst>
                <a:tab pos="356870" algn="l"/>
                <a:tab pos="357505" algn="l"/>
              </a:tabLst>
            </a:pP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70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spc="-35" dirty="0">
                <a:latin typeface="Calibri"/>
                <a:cs typeface="Calibri"/>
              </a:rPr>
              <a:t>změny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 </a:t>
            </a:r>
            <a:r>
              <a:rPr sz="2400" spc="-5" dirty="0">
                <a:latin typeface="Calibri"/>
                <a:cs typeface="Calibri"/>
              </a:rPr>
              <a:t>poměru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vázané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nevázané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látky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mohou</a:t>
            </a:r>
            <a:endParaRPr sz="2400" dirty="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r>
              <a:rPr sz="2400" spc="-30" dirty="0">
                <a:latin typeface="Calibri"/>
                <a:cs typeface="Calibri"/>
              </a:rPr>
              <a:t>vést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75" dirty="0">
                <a:latin typeface="Calibri"/>
                <a:cs typeface="Calibri"/>
              </a:rPr>
              <a:t>ke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změnám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účinnosti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LČ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b="1" spc="-35" dirty="0" err="1">
                <a:solidFill>
                  <a:srgbClr val="FF0000"/>
                </a:solidFill>
                <a:latin typeface="Calibri"/>
                <a:cs typeface="Calibri"/>
              </a:rPr>
              <a:t>lékové</a:t>
            </a:r>
            <a:r>
              <a:rPr sz="2400" b="1" spc="1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40" dirty="0" err="1">
                <a:solidFill>
                  <a:srgbClr val="FF0000"/>
                </a:solidFill>
                <a:latin typeface="Calibri"/>
                <a:cs typeface="Calibri"/>
              </a:rPr>
              <a:t>interakce</a:t>
            </a:r>
            <a:r>
              <a:rPr lang="cs-CZ" sz="24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40" dirty="0">
                <a:solidFill>
                  <a:srgbClr val="FF0000"/>
                </a:solidFill>
                <a:latin typeface="Calibri"/>
                <a:cs typeface="Calibri"/>
              </a:rPr>
              <a:t>!</a:t>
            </a:r>
            <a:endParaRPr sz="24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4336" y="384047"/>
            <a:ext cx="7260335" cy="137464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32941" y="432638"/>
            <a:ext cx="6538595" cy="1246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4000" spc="-40" dirty="0"/>
              <a:t>Vazba</a:t>
            </a:r>
            <a:r>
              <a:rPr sz="4000" spc="-110" dirty="0"/>
              <a:t> </a:t>
            </a:r>
            <a:r>
              <a:rPr sz="4000" spc="5" dirty="0"/>
              <a:t>na</a:t>
            </a:r>
            <a:r>
              <a:rPr sz="4000" spc="-30" dirty="0"/>
              <a:t> </a:t>
            </a:r>
            <a:r>
              <a:rPr sz="4000" spc="-20" dirty="0"/>
              <a:t>transportní</a:t>
            </a:r>
            <a:r>
              <a:rPr sz="4000" spc="25" dirty="0"/>
              <a:t> </a:t>
            </a:r>
            <a:r>
              <a:rPr sz="4000" spc="-20" dirty="0"/>
              <a:t>proteiny</a:t>
            </a:r>
            <a:r>
              <a:rPr sz="4000" spc="-100" dirty="0"/>
              <a:t> </a:t>
            </a:r>
            <a:r>
              <a:rPr sz="4000" dirty="0"/>
              <a:t>-</a:t>
            </a:r>
          </a:p>
          <a:p>
            <a:pPr marL="6985" algn="ctr">
              <a:lnSpc>
                <a:spcPct val="100000"/>
              </a:lnSpc>
            </a:pPr>
            <a:r>
              <a:rPr sz="4000" dirty="0"/>
              <a:t>značné</a:t>
            </a:r>
            <a:r>
              <a:rPr sz="4000" spc="-90" dirty="0"/>
              <a:t> </a:t>
            </a:r>
            <a:r>
              <a:rPr sz="4000" spc="-20" dirty="0"/>
              <a:t>rozdíly</a:t>
            </a:r>
            <a:r>
              <a:rPr sz="4000" spc="-125" dirty="0"/>
              <a:t> </a:t>
            </a:r>
            <a:r>
              <a:rPr sz="4000" spc="-20" dirty="0"/>
              <a:t>mezi</a:t>
            </a:r>
            <a:r>
              <a:rPr sz="4000" spc="15" dirty="0"/>
              <a:t> </a:t>
            </a:r>
            <a:r>
              <a:rPr sz="4000" dirty="0"/>
              <a:t>léčivy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0663" y="2279904"/>
            <a:ext cx="6739128" cy="318820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78814" y="2324861"/>
            <a:ext cx="60839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56535" algn="l"/>
              </a:tabLst>
            </a:pPr>
            <a:r>
              <a:rPr sz="3600" spc="-10" dirty="0">
                <a:latin typeface="Calibri"/>
                <a:cs typeface="Calibri"/>
              </a:rPr>
              <a:t>léčivo	</a:t>
            </a:r>
            <a:r>
              <a:rPr sz="3600" dirty="0">
                <a:latin typeface="Calibri"/>
                <a:cs typeface="Calibri"/>
              </a:rPr>
              <a:t>%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spc="-40" dirty="0">
                <a:latin typeface="Calibri"/>
                <a:cs typeface="Calibri"/>
              </a:rPr>
              <a:t>vázaného</a:t>
            </a:r>
            <a:r>
              <a:rPr sz="3600" spc="-85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léčiva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90600" y="2874265"/>
            <a:ext cx="6086475" cy="30480"/>
          </a:xfrm>
          <a:custGeom>
            <a:avLst/>
            <a:gdLst/>
            <a:ahLst/>
            <a:cxnLst/>
            <a:rect l="l" t="t" r="r" b="b"/>
            <a:pathLst>
              <a:path w="6086475" h="30480">
                <a:moveTo>
                  <a:pt x="6086348" y="0"/>
                </a:moveTo>
                <a:lnTo>
                  <a:pt x="0" y="0"/>
                </a:lnTo>
                <a:lnTo>
                  <a:pt x="0" y="30478"/>
                </a:lnTo>
                <a:lnTo>
                  <a:pt x="6086348" y="30478"/>
                </a:lnTo>
                <a:lnTo>
                  <a:pt x="60863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78814" y="2884373"/>
            <a:ext cx="1866264" cy="21615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sz="2800" spc="-30" dirty="0">
                <a:latin typeface="Calibri"/>
                <a:cs typeface="Calibri"/>
              </a:rPr>
              <a:t>gentamicin 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digoxin 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gl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b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40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k</a:t>
            </a:r>
            <a:r>
              <a:rPr sz="2800" spc="-2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m</a:t>
            </a:r>
            <a:r>
              <a:rPr sz="2800" dirty="0">
                <a:latin typeface="Calibri"/>
                <a:cs typeface="Calibri"/>
              </a:rPr>
              <a:t>id  </a:t>
            </a:r>
            <a:r>
              <a:rPr sz="2800" spc="-35" dirty="0">
                <a:latin typeface="Calibri"/>
                <a:cs typeface="Calibri"/>
              </a:rPr>
              <a:t>fenytoin 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warfarin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38294" y="2885008"/>
            <a:ext cx="563245" cy="21615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latin typeface="Calibri"/>
                <a:cs typeface="Calibri"/>
              </a:rPr>
              <a:t>&lt;</a:t>
            </a:r>
            <a:r>
              <a:rPr sz="2800" spc="-15" dirty="0">
                <a:latin typeface="Calibri"/>
                <a:cs typeface="Calibri"/>
              </a:rPr>
              <a:t>1</a:t>
            </a:r>
            <a:r>
              <a:rPr sz="2800" spc="5" dirty="0">
                <a:latin typeface="Calibri"/>
                <a:cs typeface="Calibri"/>
              </a:rPr>
              <a:t>0</a:t>
            </a:r>
            <a:endParaRPr sz="28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25</a:t>
            </a:r>
            <a:endParaRPr sz="28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sz="2800" spc="-10" dirty="0">
                <a:latin typeface="Calibri"/>
                <a:cs typeface="Calibri"/>
              </a:rPr>
              <a:t>99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dirty="0">
                <a:latin typeface="Calibri"/>
                <a:cs typeface="Calibri"/>
              </a:rPr>
              <a:t>≈</a:t>
            </a:r>
            <a:r>
              <a:rPr sz="2800" spc="-15" dirty="0">
                <a:latin typeface="Calibri"/>
                <a:cs typeface="Calibri"/>
              </a:rPr>
              <a:t>9</a:t>
            </a:r>
            <a:r>
              <a:rPr sz="2800" spc="5" dirty="0">
                <a:latin typeface="Calibri"/>
                <a:cs typeface="Calibri"/>
              </a:rPr>
              <a:t>0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&gt;</a:t>
            </a:r>
            <a:r>
              <a:rPr sz="2800" spc="-15" dirty="0">
                <a:latin typeface="Calibri"/>
                <a:cs typeface="Calibri"/>
              </a:rPr>
              <a:t>9</a:t>
            </a:r>
            <a:r>
              <a:rPr sz="2800" dirty="0">
                <a:latin typeface="Calibri"/>
                <a:cs typeface="Calibri"/>
              </a:rPr>
              <a:t>9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9680" y="429260"/>
            <a:ext cx="5088890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4000" spc="-30" dirty="0">
                <a:latin typeface="Calibri"/>
                <a:cs typeface="Calibri"/>
              </a:rPr>
              <a:t>Farmakokinetické</a:t>
            </a:r>
            <a:r>
              <a:rPr sz="4000" spc="-145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děje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19200" y="1828800"/>
            <a:ext cx="2711450" cy="238252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894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spc="-10" dirty="0">
                <a:latin typeface="Calibri"/>
                <a:cs typeface="Calibri"/>
              </a:rPr>
              <a:t>Absorpce</a:t>
            </a:r>
            <a:endParaRPr sz="32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79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spc="-10" dirty="0">
                <a:latin typeface="Calibri"/>
                <a:cs typeface="Calibri"/>
              </a:rPr>
              <a:t>Distribuce</a:t>
            </a:r>
            <a:endParaRPr sz="32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79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spc="-10" dirty="0">
                <a:solidFill>
                  <a:srgbClr val="00AE50"/>
                </a:solidFill>
                <a:latin typeface="Calibri"/>
                <a:cs typeface="Calibri"/>
              </a:rPr>
              <a:t>Metabolismus</a:t>
            </a:r>
            <a:endParaRPr sz="32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819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spc="-15" dirty="0">
                <a:latin typeface="Calibri"/>
                <a:cs typeface="Calibri"/>
              </a:rPr>
              <a:t>Exkrece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8414" y="462737"/>
            <a:ext cx="303657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spc="-5" dirty="0"/>
              <a:t>Metabolizmus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533400" y="1524000"/>
            <a:ext cx="8229600" cy="427726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459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metabolizmus</a:t>
            </a:r>
            <a:r>
              <a:rPr sz="2400" u="heavy" spc="-1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=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3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biotransformace</a:t>
            </a:r>
            <a:endParaRPr lang="cs-CZ" sz="2400" u="heavy" spc="-30" dirty="0">
              <a:uFill>
                <a:solidFill>
                  <a:srgbClr val="000000"/>
                </a:solidFill>
              </a:uFill>
              <a:latin typeface="Calibri"/>
              <a:cs typeface="Calibri"/>
            </a:endParaRPr>
          </a:p>
          <a:p>
            <a:pPr marL="12065">
              <a:lnSpc>
                <a:spcPct val="100000"/>
              </a:lnSpc>
              <a:spcBef>
                <a:spcPts val="459"/>
              </a:spcBef>
              <a:tabLst>
                <a:tab pos="356870" algn="l"/>
                <a:tab pos="357505" algn="l"/>
              </a:tabLst>
            </a:pPr>
            <a:endParaRPr sz="2400" dirty="0">
              <a:latin typeface="Calibri"/>
              <a:cs typeface="Calibri"/>
            </a:endParaRPr>
          </a:p>
          <a:p>
            <a:pPr marL="356870" marR="5080" indent="-344805">
              <a:lnSpc>
                <a:spcPts val="3030"/>
              </a:lnSpc>
              <a:spcBef>
                <a:spcPts val="74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dirty="0">
                <a:latin typeface="Calibri"/>
                <a:cs typeface="Calibri"/>
              </a:rPr>
              <a:t>je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souhrn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biochemických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reakcí,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kterými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jsou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látky </a:t>
            </a:r>
            <a:r>
              <a:rPr sz="2400" spc="-6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endogenní </a:t>
            </a:r>
            <a:r>
              <a:rPr sz="2400" spc="-15" dirty="0">
                <a:latin typeface="Calibri"/>
                <a:cs typeface="Calibri"/>
              </a:rPr>
              <a:t>(tělu </a:t>
            </a:r>
            <a:r>
              <a:rPr sz="2400" spc="-10" dirty="0">
                <a:latin typeface="Calibri"/>
                <a:cs typeface="Calibri"/>
              </a:rPr>
              <a:t>vlastní) </a:t>
            </a:r>
            <a:r>
              <a:rPr sz="2400" dirty="0">
                <a:latin typeface="Calibri"/>
                <a:cs typeface="Calibri"/>
              </a:rPr>
              <a:t>i </a:t>
            </a:r>
            <a:r>
              <a:rPr sz="2400" spc="-40" dirty="0">
                <a:latin typeface="Calibri"/>
                <a:cs typeface="Calibri"/>
              </a:rPr>
              <a:t>exogenní </a:t>
            </a:r>
            <a:r>
              <a:rPr sz="2400" spc="-45" dirty="0">
                <a:latin typeface="Calibri"/>
                <a:cs typeface="Calibri"/>
              </a:rPr>
              <a:t>(ze </a:t>
            </a:r>
            <a:r>
              <a:rPr sz="2400" spc="-35" dirty="0">
                <a:latin typeface="Calibri"/>
                <a:cs typeface="Calibri"/>
              </a:rPr>
              <a:t>zevního 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prostředí)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přeměňovány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na</a:t>
            </a:r>
            <a:r>
              <a:rPr sz="2400" spc="8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metabolity</a:t>
            </a:r>
            <a:endParaRPr lang="cs-CZ" sz="2400" spc="-10" dirty="0">
              <a:latin typeface="Calibri"/>
              <a:cs typeface="Calibri"/>
            </a:endParaRPr>
          </a:p>
          <a:p>
            <a:pPr marL="356870" marR="5080" indent="-344805">
              <a:lnSpc>
                <a:spcPts val="3030"/>
              </a:lnSpc>
              <a:spcBef>
                <a:spcPts val="74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ts val="3180"/>
              </a:lnSpc>
              <a:spcBef>
                <a:spcPts val="30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b="1" spc="-35" dirty="0">
                <a:latin typeface="Calibri"/>
                <a:cs typeface="Calibri"/>
              </a:rPr>
              <a:t>játra </a:t>
            </a:r>
            <a:r>
              <a:rPr sz="2400" spc="-30" dirty="0">
                <a:latin typeface="Calibri"/>
                <a:cs typeface="Calibri"/>
              </a:rPr>
              <a:t>(hlavní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biotransformační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orgán),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75" dirty="0" err="1">
                <a:latin typeface="Calibri"/>
                <a:cs typeface="Calibri"/>
              </a:rPr>
              <a:t>ledviny</a:t>
            </a:r>
            <a:r>
              <a:rPr sz="2400" spc="-75" dirty="0">
                <a:latin typeface="Calibri"/>
                <a:cs typeface="Calibri"/>
              </a:rPr>
              <a:t>,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plíce</a:t>
            </a:r>
            <a:r>
              <a:rPr sz="2400" spc="-5" dirty="0">
                <a:latin typeface="Calibri"/>
                <a:cs typeface="Calibri"/>
              </a:rPr>
              <a:t>,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střevní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stěna</a:t>
            </a:r>
            <a:r>
              <a:rPr sz="2400" spc="-10" dirty="0">
                <a:latin typeface="Calibri"/>
                <a:cs typeface="Calibri"/>
              </a:rPr>
              <a:t>,...</a:t>
            </a:r>
            <a:endParaRPr lang="cs-CZ" sz="2400" spc="-10" dirty="0">
              <a:latin typeface="Calibri"/>
              <a:cs typeface="Calibri"/>
            </a:endParaRPr>
          </a:p>
          <a:p>
            <a:pPr marL="356870">
              <a:lnSpc>
                <a:spcPts val="3180"/>
              </a:lnSpc>
            </a:pP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ts val="3180"/>
              </a:lnSpc>
              <a:spcBef>
                <a:spcPts val="34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spc="-5" dirty="0">
                <a:latin typeface="Calibri"/>
                <a:cs typeface="Calibri"/>
              </a:rPr>
              <a:t>většina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léčiv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40" dirty="0" err="1">
                <a:latin typeface="Calibri"/>
                <a:cs typeface="Calibri"/>
              </a:rPr>
              <a:t>metabolizována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nespecifickými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spc="-35" dirty="0" err="1">
                <a:latin typeface="Calibri"/>
                <a:cs typeface="Calibri"/>
              </a:rPr>
              <a:t>enzymy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392" y="1447800"/>
            <a:ext cx="3837432" cy="67360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392" y="4142232"/>
            <a:ext cx="4166616" cy="66141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9285" y="1494472"/>
            <a:ext cx="3313429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30" dirty="0"/>
              <a:t>FARMAKOKINETIKA</a:t>
            </a:r>
            <a:endParaRPr sz="3200" dirty="0"/>
          </a:p>
        </p:txBody>
      </p:sp>
      <p:sp>
        <p:nvSpPr>
          <p:cNvPr id="5" name="object 5"/>
          <p:cNvSpPr txBox="1"/>
          <p:nvPr/>
        </p:nvSpPr>
        <p:spPr>
          <a:xfrm>
            <a:off x="329285" y="2053589"/>
            <a:ext cx="7962265" cy="405193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73990" marR="287655" indent="20955">
              <a:lnSpc>
                <a:spcPct val="101099"/>
              </a:lnSpc>
              <a:spcBef>
                <a:spcPts val="70"/>
              </a:spcBef>
            </a:pPr>
            <a:r>
              <a:rPr sz="2800" dirty="0">
                <a:latin typeface="Calibri"/>
                <a:cs typeface="Calibri"/>
              </a:rPr>
              <a:t>se</a:t>
            </a:r>
            <a:r>
              <a:rPr sz="2800" spc="9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zabývá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studiem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 err="1">
                <a:latin typeface="Calibri"/>
                <a:cs typeface="Calibri"/>
              </a:rPr>
              <a:t>osudu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5" dirty="0" err="1">
                <a:latin typeface="Calibri"/>
                <a:cs typeface="Calibri"/>
              </a:rPr>
              <a:t>léčiv</a:t>
            </a:r>
            <a:r>
              <a:rPr lang="cs-CZ" sz="2800" spc="-5" dirty="0">
                <a:latin typeface="Calibri"/>
                <a:cs typeface="Calibri"/>
              </a:rPr>
              <a:t> (LČ)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</a:t>
            </a:r>
            <a:r>
              <a:rPr sz="2800" spc="10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organismu, 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popisuje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farmakokinetické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 err="1">
                <a:latin typeface="Calibri"/>
                <a:cs typeface="Calibri"/>
              </a:rPr>
              <a:t>děje</a:t>
            </a:r>
            <a:r>
              <a:rPr sz="2800" spc="-60" dirty="0">
                <a:latin typeface="Calibri"/>
                <a:cs typeface="Calibri"/>
              </a:rPr>
              <a:t> </a:t>
            </a:r>
            <a:endParaRPr lang="cs-CZ" sz="2800" spc="-60" dirty="0">
              <a:latin typeface="Calibri"/>
              <a:cs typeface="Calibri"/>
            </a:endParaRPr>
          </a:p>
          <a:p>
            <a:pPr marL="173990" marR="287655" indent="20955">
              <a:lnSpc>
                <a:spcPct val="101099"/>
              </a:lnSpc>
              <a:spcBef>
                <a:spcPts val="70"/>
              </a:spcBef>
            </a:pPr>
            <a:r>
              <a:rPr sz="2800" spc="-10" dirty="0">
                <a:latin typeface="Calibri"/>
                <a:cs typeface="Calibri"/>
              </a:rPr>
              <a:t>(</a:t>
            </a:r>
            <a:r>
              <a:rPr sz="2800" spc="-10" dirty="0" err="1">
                <a:latin typeface="Calibri"/>
                <a:cs typeface="Calibri"/>
              </a:rPr>
              <a:t>absorpci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lang="cs-CZ" sz="2800" spc="-10" dirty="0">
                <a:latin typeface="Calibri"/>
                <a:cs typeface="Calibri"/>
              </a:rPr>
              <a:t> </a:t>
            </a:r>
            <a:r>
              <a:rPr sz="2800" spc="-10" dirty="0" err="1">
                <a:latin typeface="Calibri"/>
                <a:cs typeface="Calibri"/>
              </a:rPr>
              <a:t>distribuci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a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eliminaci)</a:t>
            </a:r>
            <a:endParaRPr sz="2800" dirty="0">
              <a:latin typeface="Calibri"/>
              <a:cs typeface="Calibri"/>
            </a:endParaRPr>
          </a:p>
          <a:p>
            <a:pPr marL="253365">
              <a:lnSpc>
                <a:spcPct val="100000"/>
              </a:lnSpc>
              <a:spcBef>
                <a:spcPts val="100"/>
              </a:spcBef>
            </a:pPr>
            <a:r>
              <a:rPr lang="cs-CZ" sz="2800" b="1" i="1" spc="-25" dirty="0">
                <a:latin typeface="Calibri"/>
                <a:cs typeface="Calibri"/>
              </a:rPr>
              <a:t> </a:t>
            </a:r>
            <a:r>
              <a:rPr lang="cs-CZ" sz="2800" b="1" i="1" spc="-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 </a:t>
            </a:r>
            <a:r>
              <a:rPr sz="2800" b="1" i="1" spc="-25" dirty="0">
                <a:latin typeface="Calibri"/>
                <a:cs typeface="Calibri"/>
              </a:rPr>
              <a:t>co</a:t>
            </a:r>
            <a:r>
              <a:rPr sz="2800" b="1" i="1" spc="-40" dirty="0">
                <a:latin typeface="Calibri"/>
                <a:cs typeface="Calibri"/>
              </a:rPr>
              <a:t> </a:t>
            </a:r>
            <a:r>
              <a:rPr sz="2800" b="1" i="1" dirty="0">
                <a:latin typeface="Calibri"/>
                <a:cs typeface="Calibri"/>
              </a:rPr>
              <a:t>udělá</a:t>
            </a:r>
            <a:r>
              <a:rPr sz="2800" b="1" i="1" spc="-60" dirty="0">
                <a:latin typeface="Calibri"/>
                <a:cs typeface="Calibri"/>
              </a:rPr>
              <a:t> </a:t>
            </a:r>
            <a:r>
              <a:rPr sz="2800" b="1" i="1" spc="-25" dirty="0">
                <a:latin typeface="Calibri"/>
                <a:cs typeface="Calibri"/>
              </a:rPr>
              <a:t>tělo</a:t>
            </a:r>
            <a:r>
              <a:rPr sz="2800" b="1" i="1" spc="-35" dirty="0">
                <a:latin typeface="Calibri"/>
                <a:cs typeface="Calibri"/>
              </a:rPr>
              <a:t> </a:t>
            </a:r>
            <a:r>
              <a:rPr sz="2800" b="1" i="1" dirty="0">
                <a:latin typeface="Calibri"/>
                <a:cs typeface="Calibri"/>
              </a:rPr>
              <a:t>s</a:t>
            </a:r>
            <a:r>
              <a:rPr sz="2800" b="1" i="1" spc="25" dirty="0">
                <a:latin typeface="Calibri"/>
                <a:cs typeface="Calibri"/>
              </a:rPr>
              <a:t> </a:t>
            </a:r>
            <a:r>
              <a:rPr sz="2800" b="1" i="1" spc="-35" dirty="0">
                <a:latin typeface="Calibri"/>
                <a:cs typeface="Calibri"/>
              </a:rPr>
              <a:t>lékem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7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200" b="1" spc="-60" dirty="0">
                <a:latin typeface="Calibri"/>
                <a:cs typeface="Calibri"/>
              </a:rPr>
              <a:t>FARMAKODYNAMIKA</a:t>
            </a:r>
            <a:endParaRPr sz="3200" dirty="0">
              <a:latin typeface="Calibri"/>
              <a:cs typeface="Calibri"/>
            </a:endParaRPr>
          </a:p>
          <a:p>
            <a:pPr marL="173990">
              <a:lnSpc>
                <a:spcPct val="100000"/>
              </a:lnSpc>
              <a:spcBef>
                <a:spcPts val="40"/>
              </a:spcBef>
            </a:pPr>
            <a:r>
              <a:rPr sz="2800" spc="-30" dirty="0">
                <a:latin typeface="Calibri"/>
                <a:cs typeface="Calibri"/>
              </a:rPr>
              <a:t>studuje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 err="1">
                <a:latin typeface="Calibri"/>
                <a:cs typeface="Calibri"/>
              </a:rPr>
              <a:t>účinky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lang="cs-CZ" sz="2800" spc="-5" dirty="0">
                <a:latin typeface="Calibri"/>
                <a:cs typeface="Calibri"/>
              </a:rPr>
              <a:t>LČ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 jejich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mechanismy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závislosti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na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cs-CZ" sz="2800" spc="-40" dirty="0">
                <a:latin typeface="Calibri"/>
                <a:cs typeface="Calibri"/>
              </a:rPr>
              <a:t>  </a:t>
            </a:r>
            <a:r>
              <a:rPr sz="2800" spc="-40" dirty="0" err="1">
                <a:latin typeface="Calibri"/>
                <a:cs typeface="Calibri"/>
              </a:rPr>
              <a:t>dávce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cestě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vstupu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do</a:t>
            </a:r>
            <a:r>
              <a:rPr sz="2800" spc="11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organismu</a:t>
            </a:r>
            <a:endParaRPr sz="2800" dirty="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  <a:spcBef>
                <a:spcPts val="795"/>
              </a:spcBef>
            </a:pPr>
            <a:r>
              <a:rPr lang="cs-CZ" sz="2800" b="1" i="1" spc="-25" dirty="0">
                <a:latin typeface="Calibri"/>
                <a:cs typeface="Calibri"/>
              </a:rPr>
              <a:t>  </a:t>
            </a:r>
            <a:r>
              <a:rPr lang="cs-CZ" sz="2800" b="1" i="1" spc="-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 </a:t>
            </a:r>
            <a:r>
              <a:rPr sz="2800" b="1" i="1" spc="-25" dirty="0">
                <a:latin typeface="Calibri"/>
                <a:cs typeface="Calibri"/>
              </a:rPr>
              <a:t>co</a:t>
            </a:r>
            <a:r>
              <a:rPr sz="2800" b="1" i="1" spc="-45" dirty="0">
                <a:latin typeface="Calibri"/>
                <a:cs typeface="Calibri"/>
              </a:rPr>
              <a:t> </a:t>
            </a:r>
            <a:r>
              <a:rPr sz="2800" b="1" i="1" dirty="0">
                <a:latin typeface="Calibri"/>
                <a:cs typeface="Calibri"/>
              </a:rPr>
              <a:t>udělá</a:t>
            </a:r>
            <a:r>
              <a:rPr sz="2800" b="1" i="1" spc="-60" dirty="0">
                <a:latin typeface="Calibri"/>
                <a:cs typeface="Calibri"/>
              </a:rPr>
              <a:t> </a:t>
            </a:r>
            <a:r>
              <a:rPr sz="2800" b="1" i="1" dirty="0">
                <a:latin typeface="Calibri"/>
                <a:cs typeface="Calibri"/>
              </a:rPr>
              <a:t>lék</a:t>
            </a:r>
            <a:r>
              <a:rPr sz="2800" b="1" i="1" spc="-30" dirty="0">
                <a:latin typeface="Calibri"/>
                <a:cs typeface="Calibri"/>
              </a:rPr>
              <a:t> </a:t>
            </a:r>
            <a:r>
              <a:rPr sz="2800" b="1" i="1" dirty="0">
                <a:latin typeface="Calibri"/>
                <a:cs typeface="Calibri"/>
              </a:rPr>
              <a:t>s</a:t>
            </a:r>
            <a:r>
              <a:rPr sz="2800" b="1" i="1" spc="-15" dirty="0">
                <a:latin typeface="Calibri"/>
                <a:cs typeface="Calibri"/>
              </a:rPr>
              <a:t> </a:t>
            </a:r>
            <a:r>
              <a:rPr sz="2800" b="1" i="1" spc="-25" dirty="0">
                <a:latin typeface="Calibri"/>
                <a:cs typeface="Calibri"/>
              </a:rPr>
              <a:t>tělem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6889" y="479298"/>
            <a:ext cx="303530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-10" dirty="0"/>
              <a:t>Metabolismus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152400" y="1457325"/>
            <a:ext cx="8778265" cy="4096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805">
              <a:lnSpc>
                <a:spcPts val="2590"/>
              </a:lnSpc>
              <a:spcBef>
                <a:spcPts val="10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b="1" spc="-15" dirty="0">
                <a:latin typeface="Calibri"/>
                <a:cs typeface="Calibri"/>
              </a:rPr>
              <a:t>biodegradace</a:t>
            </a:r>
            <a:r>
              <a:rPr sz="2400" b="1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vznikají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metabolity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 vyšší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rozpustností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ve </a:t>
            </a:r>
            <a:r>
              <a:rPr sz="2400" spc="-5" dirty="0">
                <a:latin typeface="Calibri"/>
                <a:cs typeface="Calibri"/>
              </a:rPr>
              <a:t>vodě,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které</a:t>
            </a:r>
            <a:endParaRPr sz="2400" dirty="0">
              <a:latin typeface="Calibri"/>
              <a:cs typeface="Calibri"/>
            </a:endParaRPr>
          </a:p>
          <a:p>
            <a:pPr marL="356870">
              <a:lnSpc>
                <a:spcPts val="2555"/>
              </a:lnSpc>
            </a:pPr>
            <a:r>
              <a:rPr sz="2400" spc="-5" dirty="0">
                <a:latin typeface="Calibri"/>
                <a:cs typeface="Calibri"/>
              </a:rPr>
              <a:t>se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nemohou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reabsorbovat</a:t>
            </a:r>
            <a:r>
              <a:rPr sz="2400" dirty="0">
                <a:latin typeface="Calibri"/>
                <a:cs typeface="Calibri"/>
              </a:rPr>
              <a:t> 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z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těla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vylučují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(exkretují)</a:t>
            </a:r>
            <a:endParaRPr sz="2400" dirty="0">
              <a:latin typeface="Calibri"/>
              <a:cs typeface="Calibri"/>
            </a:endParaRPr>
          </a:p>
          <a:p>
            <a:pPr marL="283845">
              <a:lnSpc>
                <a:spcPts val="2845"/>
              </a:lnSpc>
            </a:pPr>
            <a:r>
              <a:rPr sz="2400" spc="5" dirty="0">
                <a:latin typeface="Calibri"/>
                <a:cs typeface="Calibri"/>
              </a:rPr>
              <a:t>→</a:t>
            </a:r>
            <a:r>
              <a:rPr sz="24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neúčinné/↓účinné</a:t>
            </a:r>
            <a:r>
              <a:rPr sz="2400" u="heavy" spc="-8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/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(toxické: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pethidin</a:t>
            </a:r>
            <a:r>
              <a:rPr sz="2400" u="heavy" spc="-9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→norpethidin)</a:t>
            </a:r>
            <a:r>
              <a:rPr sz="2400" u="heavy" spc="-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metabolity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 dirty="0">
              <a:latin typeface="Calibri"/>
              <a:cs typeface="Calibri"/>
            </a:endParaRPr>
          </a:p>
          <a:p>
            <a:pPr marL="356870" marR="5080" indent="-344805">
              <a:lnSpc>
                <a:spcPts val="2300"/>
              </a:lnSpc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b="1" spc="5" dirty="0">
                <a:latin typeface="Calibri"/>
                <a:cs typeface="Calibri"/>
              </a:rPr>
              <a:t>bi</a:t>
            </a:r>
            <a:r>
              <a:rPr sz="2400" b="1" dirty="0">
                <a:latin typeface="Calibri"/>
                <a:cs typeface="Calibri"/>
              </a:rPr>
              <a:t>oakt</a:t>
            </a:r>
            <a:r>
              <a:rPr sz="2400" b="1" spc="10" dirty="0">
                <a:latin typeface="Calibri"/>
                <a:cs typeface="Calibri"/>
              </a:rPr>
              <a:t>i</a:t>
            </a:r>
            <a:r>
              <a:rPr sz="2400" b="1" spc="-60" dirty="0">
                <a:latin typeface="Calibri"/>
                <a:cs typeface="Calibri"/>
              </a:rPr>
              <a:t>v</a:t>
            </a:r>
            <a:r>
              <a:rPr sz="2400" b="1" spc="-10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c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n</a:t>
            </a:r>
            <a:r>
              <a:rPr sz="2400" spc="-20" dirty="0">
                <a:latin typeface="Calibri"/>
                <a:cs typeface="Calibri"/>
              </a:rPr>
              <a:t>ě</a:t>
            </a:r>
            <a:r>
              <a:rPr sz="2400" spc="-35" dirty="0">
                <a:latin typeface="Calibri"/>
                <a:cs typeface="Calibri"/>
              </a:rPr>
              <a:t>k</a:t>
            </a:r>
            <a:r>
              <a:rPr sz="2400" spc="-40" dirty="0">
                <a:latin typeface="Calibri"/>
                <a:cs typeface="Calibri"/>
              </a:rPr>
              <a:t>t</a:t>
            </a:r>
            <a:r>
              <a:rPr sz="2400" spc="-20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é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l</a:t>
            </a:r>
            <a:r>
              <a:rPr sz="2400" spc="-50" dirty="0">
                <a:latin typeface="Calibri"/>
                <a:cs typeface="Calibri"/>
              </a:rPr>
              <a:t>á</a:t>
            </a:r>
            <a:r>
              <a:rPr sz="2400" spc="-15" dirty="0">
                <a:latin typeface="Calibri"/>
                <a:cs typeface="Calibri"/>
              </a:rPr>
              <a:t>t</a:t>
            </a:r>
            <a:r>
              <a:rPr sz="2400" spc="-35" dirty="0">
                <a:latin typeface="Calibri"/>
                <a:cs typeface="Calibri"/>
              </a:rPr>
              <a:t>k</a:t>
            </a:r>
            <a:r>
              <a:rPr sz="2400" spc="-200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13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kt</a:t>
            </a:r>
            <a:r>
              <a:rPr sz="2400" spc="-20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é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jso</a:t>
            </a:r>
            <a:r>
              <a:rPr sz="2400" dirty="0">
                <a:latin typeface="Calibri"/>
                <a:cs typeface="Calibri"/>
              </a:rPr>
              <a:t>u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málo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ú</a:t>
            </a:r>
            <a:r>
              <a:rPr sz="2400" dirty="0">
                <a:latin typeface="Calibri"/>
                <a:cs typeface="Calibri"/>
              </a:rPr>
              <a:t>či</a:t>
            </a:r>
            <a:r>
              <a:rPr sz="2400" spc="10" dirty="0">
                <a:latin typeface="Calibri"/>
                <a:cs typeface="Calibri"/>
              </a:rPr>
              <a:t>nn</a:t>
            </a:r>
            <a:r>
              <a:rPr sz="2400" dirty="0">
                <a:latin typeface="Calibri"/>
                <a:cs typeface="Calibri"/>
              </a:rPr>
              <a:t>é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20" dirty="0">
                <a:latin typeface="Calibri"/>
                <a:cs typeface="Calibri"/>
              </a:rPr>
              <a:t>b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20" dirty="0">
                <a:latin typeface="Calibri"/>
                <a:cs typeface="Calibri"/>
              </a:rPr>
              <a:t>ú</a:t>
            </a:r>
            <a:r>
              <a:rPr sz="2400" dirty="0">
                <a:latin typeface="Calibri"/>
                <a:cs typeface="Calibri"/>
              </a:rPr>
              <a:t>či</a:t>
            </a:r>
            <a:r>
              <a:rPr sz="2400" spc="10" dirty="0">
                <a:latin typeface="Calibri"/>
                <a:cs typeface="Calibri"/>
              </a:rPr>
              <a:t>nn</a:t>
            </a:r>
            <a:r>
              <a:rPr sz="2400" dirty="0">
                <a:latin typeface="Calibri"/>
                <a:cs typeface="Calibri"/>
              </a:rPr>
              <a:t>é,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  </a:t>
            </a:r>
            <a:r>
              <a:rPr sz="2400" dirty="0">
                <a:latin typeface="Calibri"/>
                <a:cs typeface="Calibri"/>
              </a:rPr>
              <a:t>na </a:t>
            </a:r>
            <a:r>
              <a:rPr sz="2400" spc="-10" dirty="0">
                <a:latin typeface="Calibri"/>
                <a:cs typeface="Calibri"/>
              </a:rPr>
              <a:t>základě </a:t>
            </a:r>
            <a:r>
              <a:rPr sz="2400" spc="-20" dirty="0">
                <a:latin typeface="Calibri"/>
                <a:cs typeface="Calibri"/>
              </a:rPr>
              <a:t>metabolické </a:t>
            </a:r>
            <a:r>
              <a:rPr sz="2400" spc="-30" dirty="0">
                <a:latin typeface="Calibri"/>
                <a:cs typeface="Calibri"/>
              </a:rPr>
              <a:t>přeměny </a:t>
            </a:r>
            <a:r>
              <a:rPr sz="2400" spc="-10" dirty="0">
                <a:latin typeface="Calibri"/>
                <a:cs typeface="Calibri"/>
              </a:rPr>
              <a:t>stanou </a:t>
            </a:r>
            <a:r>
              <a:rPr sz="2400" spc="-15" dirty="0">
                <a:latin typeface="Calibri"/>
                <a:cs typeface="Calibri"/>
              </a:rPr>
              <a:t>látkami </a:t>
            </a:r>
            <a:r>
              <a:rPr sz="2400" spc="-10" dirty="0">
                <a:latin typeface="Calibri"/>
                <a:cs typeface="Calibri"/>
              </a:rPr>
              <a:t>účinnými (</a:t>
            </a:r>
            <a:r>
              <a:rPr sz="2400" i="1" spc="-10" dirty="0">
                <a:latin typeface="Calibri"/>
                <a:cs typeface="Calibri"/>
              </a:rPr>
              <a:t>prodrug, </a:t>
            </a:r>
            <a:r>
              <a:rPr sz="2400" i="1" spc="-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prolék</a:t>
            </a:r>
            <a:r>
              <a:rPr sz="2400" spc="-10" dirty="0">
                <a:latin typeface="Calibri"/>
                <a:cs typeface="Calibri"/>
              </a:rPr>
              <a:t>)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→</a:t>
            </a:r>
            <a:r>
              <a:rPr sz="24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účinné/</a:t>
            </a:r>
            <a:r>
              <a:rPr sz="24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účinnější</a:t>
            </a:r>
            <a:r>
              <a:rPr sz="2400" u="heavy" spc="-1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metabolity</a:t>
            </a:r>
            <a:endParaRPr sz="2400" dirty="0">
              <a:latin typeface="Calibri"/>
              <a:cs typeface="Calibri"/>
            </a:endParaRPr>
          </a:p>
          <a:p>
            <a:pPr marL="625475">
              <a:lnSpc>
                <a:spcPts val="2840"/>
              </a:lnSpc>
            </a:pPr>
            <a:r>
              <a:rPr sz="2400" spc="-35" dirty="0">
                <a:latin typeface="Calibri"/>
                <a:cs typeface="Calibri"/>
              </a:rPr>
              <a:t>kodein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→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morfin</a:t>
            </a:r>
          </a:p>
          <a:p>
            <a:pPr marL="625475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enalapril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→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enalaprilát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300" dirty="0">
              <a:latin typeface="Calibri"/>
              <a:cs typeface="Calibri"/>
            </a:endParaRPr>
          </a:p>
          <a:p>
            <a:pPr marL="356870" indent="-344805">
              <a:lnSpc>
                <a:spcPts val="2580"/>
              </a:lnSpc>
              <a:buFont typeface="Arial MT"/>
              <a:buChar char="•"/>
              <a:tabLst>
                <a:tab pos="356870" algn="l"/>
                <a:tab pos="357505" algn="l"/>
                <a:tab pos="8555990" algn="l"/>
              </a:tabLst>
            </a:pPr>
            <a:r>
              <a:rPr sz="2400" spc="-20" dirty="0">
                <a:latin typeface="Calibri"/>
                <a:cs typeface="Calibri"/>
              </a:rPr>
              <a:t>některá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léčiva</a:t>
            </a:r>
            <a:r>
              <a:rPr sz="2400" spc="-5" dirty="0">
                <a:latin typeface="Calibri"/>
                <a:cs typeface="Calibri"/>
              </a:rPr>
              <a:t> se nemetabolizují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vylučují</a:t>
            </a:r>
            <a:r>
              <a:rPr sz="2400" spc="-5" dirty="0">
                <a:latin typeface="Calibri"/>
                <a:cs typeface="Calibri"/>
              </a:rPr>
              <a:t> se </a:t>
            </a:r>
            <a:r>
              <a:rPr sz="2400" dirty="0">
                <a:latin typeface="Calibri"/>
                <a:cs typeface="Calibri"/>
              </a:rPr>
              <a:t>v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nezměněné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formě	</a:t>
            </a:r>
            <a:r>
              <a:rPr sz="2400" dirty="0">
                <a:latin typeface="Calibri"/>
                <a:cs typeface="Calibri"/>
              </a:rPr>
              <a:t>-</a:t>
            </a:r>
          </a:p>
          <a:p>
            <a:pPr marL="356870">
              <a:lnSpc>
                <a:spcPts val="2580"/>
              </a:lnSpc>
            </a:pPr>
            <a:r>
              <a:rPr sz="2400" spc="-35" dirty="0">
                <a:latin typeface="Calibri"/>
                <a:cs typeface="Calibri"/>
              </a:rPr>
              <a:t>hydrofilní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látky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80" dirty="0">
                <a:latin typeface="Calibri"/>
                <a:cs typeface="Calibri"/>
              </a:rPr>
              <a:t>(např.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gentamicin)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9913" y="415289"/>
            <a:ext cx="5948045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0" spc="-25" dirty="0"/>
              <a:t>Enzymy</a:t>
            </a:r>
            <a:r>
              <a:rPr sz="4000" spc="10" dirty="0"/>
              <a:t> </a:t>
            </a:r>
            <a:r>
              <a:rPr sz="4000" spc="-10" dirty="0"/>
              <a:t>cytochromu</a:t>
            </a:r>
            <a:r>
              <a:rPr sz="4000" spc="-150" dirty="0"/>
              <a:t> </a:t>
            </a:r>
            <a:r>
              <a:rPr sz="4000" spc="-10" dirty="0"/>
              <a:t>P450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7752" y="1219200"/>
            <a:ext cx="7716648" cy="507485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1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000" dirty="0">
                <a:latin typeface="Calibri"/>
                <a:cs typeface="Calibri"/>
              </a:rPr>
              <a:t>jsou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30" dirty="0" err="1">
                <a:latin typeface="Calibri"/>
                <a:cs typeface="Calibri"/>
              </a:rPr>
              <a:t>oxidační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35" dirty="0" err="1">
                <a:latin typeface="Calibri"/>
                <a:cs typeface="Calibri"/>
              </a:rPr>
              <a:t>enzymy</a:t>
            </a:r>
            <a:endParaRPr lang="cs-CZ" sz="2000" spc="-35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11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endParaRPr sz="2000" dirty="0">
              <a:latin typeface="Calibri"/>
              <a:cs typeface="Calibri"/>
            </a:endParaRPr>
          </a:p>
          <a:p>
            <a:pPr marL="356870" indent="-344805">
              <a:lnSpc>
                <a:spcPts val="3025"/>
              </a:lnSpc>
              <a:spcBef>
                <a:spcPts val="12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000" spc="25" dirty="0">
                <a:latin typeface="Calibri"/>
                <a:cs typeface="Calibri"/>
              </a:rPr>
              <a:t>v</a:t>
            </a:r>
            <a:r>
              <a:rPr sz="2000" spc="-25" dirty="0">
                <a:latin typeface="Calibri"/>
                <a:cs typeface="Calibri"/>
              </a:rPr>
              <a:t>ý</a:t>
            </a:r>
            <a:r>
              <a:rPr sz="2000" spc="-5" dirty="0">
                <a:latin typeface="Calibri"/>
                <a:cs typeface="Calibri"/>
              </a:rPr>
              <a:t>z</a:t>
            </a:r>
            <a:r>
              <a:rPr sz="2000" spc="-1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mn</a:t>
            </a:r>
            <a:r>
              <a:rPr sz="2000" dirty="0">
                <a:latin typeface="Calibri"/>
                <a:cs typeface="Calibri"/>
              </a:rPr>
              <a:t>á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ú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5" dirty="0">
                <a:latin typeface="Calibri"/>
                <a:cs typeface="Calibri"/>
              </a:rPr>
              <a:t>o</a:t>
            </a:r>
            <a:r>
              <a:rPr sz="2000" spc="-15" dirty="0">
                <a:latin typeface="Calibri"/>
                <a:cs typeface="Calibri"/>
              </a:rPr>
              <a:t>h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 </a:t>
            </a:r>
            <a:r>
              <a:rPr sz="2000" spc="-20" dirty="0">
                <a:latin typeface="Calibri"/>
                <a:cs typeface="Calibri"/>
              </a:rPr>
              <a:t>1</a:t>
            </a:r>
            <a:r>
              <a:rPr sz="2000" dirty="0">
                <a:latin typeface="Calibri"/>
                <a:cs typeface="Calibri"/>
              </a:rPr>
              <a:t>. </a:t>
            </a:r>
            <a:r>
              <a:rPr sz="2000" spc="-70" dirty="0" err="1">
                <a:latin typeface="Calibri"/>
                <a:cs typeface="Calibri"/>
              </a:rPr>
              <a:t>f</a:t>
            </a:r>
            <a:r>
              <a:rPr sz="2000" spc="-30" dirty="0" err="1">
                <a:latin typeface="Calibri"/>
                <a:cs typeface="Calibri"/>
              </a:rPr>
              <a:t>á</a:t>
            </a:r>
            <a:r>
              <a:rPr sz="2000" spc="-105" dirty="0" err="1">
                <a:latin typeface="Calibri"/>
                <a:cs typeface="Calibri"/>
              </a:rPr>
              <a:t>z</a:t>
            </a:r>
            <a:r>
              <a:rPr lang="cs-CZ" sz="2000" spc="-105" dirty="0">
                <a:latin typeface="Calibri"/>
                <a:cs typeface="Calibri"/>
              </a:rPr>
              <a:t>i</a:t>
            </a:r>
            <a:r>
              <a:rPr sz="2000" spc="-135" dirty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m</a:t>
            </a:r>
            <a:r>
              <a:rPr sz="2000" spc="-30" dirty="0" err="1">
                <a:latin typeface="Calibri"/>
                <a:cs typeface="Calibri"/>
              </a:rPr>
              <a:t>et</a:t>
            </a:r>
            <a:r>
              <a:rPr sz="2000" dirty="0" err="1">
                <a:latin typeface="Calibri"/>
                <a:cs typeface="Calibri"/>
              </a:rPr>
              <a:t>abo</a:t>
            </a:r>
            <a:r>
              <a:rPr sz="2000" spc="-20" dirty="0" err="1">
                <a:latin typeface="Calibri"/>
                <a:cs typeface="Calibri"/>
              </a:rPr>
              <a:t>l</a:t>
            </a:r>
            <a:r>
              <a:rPr sz="2000" spc="-25" dirty="0" err="1">
                <a:latin typeface="Calibri"/>
                <a:cs typeface="Calibri"/>
              </a:rPr>
              <a:t>i</a:t>
            </a:r>
            <a:r>
              <a:rPr sz="2000" spc="-5" dirty="0" err="1">
                <a:latin typeface="Calibri"/>
                <a:cs typeface="Calibri"/>
              </a:rPr>
              <a:t>z</a:t>
            </a:r>
            <a:r>
              <a:rPr sz="2000" spc="-10" dirty="0" err="1">
                <a:latin typeface="Calibri"/>
                <a:cs typeface="Calibri"/>
              </a:rPr>
              <a:t>m</a:t>
            </a:r>
            <a:r>
              <a:rPr sz="2000" dirty="0" err="1">
                <a:latin typeface="Calibri"/>
                <a:cs typeface="Calibri"/>
              </a:rPr>
              <a:t>u</a:t>
            </a:r>
            <a:r>
              <a:rPr lang="cs-CZ" sz="2000" dirty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endogenních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40" dirty="0" err="1">
                <a:latin typeface="Calibri"/>
                <a:cs typeface="Calibri"/>
              </a:rPr>
              <a:t>exogenních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30" dirty="0" err="1">
                <a:latin typeface="Calibri"/>
                <a:cs typeface="Calibri"/>
              </a:rPr>
              <a:t>látek</a:t>
            </a:r>
            <a:endParaRPr lang="cs-CZ" sz="2000" spc="-30" dirty="0">
              <a:latin typeface="Calibri"/>
              <a:cs typeface="Calibri"/>
            </a:endParaRPr>
          </a:p>
          <a:p>
            <a:pPr marL="356870">
              <a:lnSpc>
                <a:spcPts val="3025"/>
              </a:lnSpc>
            </a:pPr>
            <a:endParaRPr sz="2000" dirty="0">
              <a:latin typeface="Calibri"/>
              <a:cs typeface="Calibri"/>
            </a:endParaRPr>
          </a:p>
          <a:p>
            <a:pPr marL="356870" indent="-344805">
              <a:lnSpc>
                <a:spcPts val="3025"/>
              </a:lnSpc>
              <a:spcBef>
                <a:spcPts val="5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000" spc="-5" dirty="0">
                <a:latin typeface="Calibri"/>
                <a:cs typeface="Calibri"/>
              </a:rPr>
              <a:t>na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základě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podobnosti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</a:t>
            </a:r>
            <a:r>
              <a:rPr sz="2000" spc="-5" dirty="0">
                <a:latin typeface="Calibri"/>
                <a:cs typeface="Calibri"/>
              </a:rPr>
              <a:t> sekvenci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aminokyselin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se</a:t>
            </a:r>
            <a:r>
              <a:rPr lang="cs-CZ" sz="2000" dirty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dělí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rodin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30" dirty="0" err="1">
                <a:latin typeface="Calibri"/>
                <a:cs typeface="Calibri"/>
              </a:rPr>
              <a:t>subrodin</a:t>
            </a:r>
            <a:endParaRPr lang="cs-CZ" sz="2000" spc="-30" dirty="0">
              <a:latin typeface="Calibri"/>
              <a:cs typeface="Calibri"/>
            </a:endParaRPr>
          </a:p>
          <a:p>
            <a:pPr marL="356870">
              <a:lnSpc>
                <a:spcPts val="3025"/>
              </a:lnSpc>
            </a:pPr>
            <a:endParaRPr sz="2000" dirty="0">
              <a:latin typeface="Calibri"/>
              <a:cs typeface="Calibri"/>
            </a:endParaRPr>
          </a:p>
          <a:p>
            <a:pPr marL="356870" marR="562610" indent="-344805">
              <a:lnSpc>
                <a:spcPts val="2690"/>
              </a:lnSpc>
              <a:spcBef>
                <a:spcPts val="70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000" dirty="0">
                <a:latin typeface="Calibri"/>
                <a:cs typeface="Calibri"/>
              </a:rPr>
              <a:t>vyskytují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játrech,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45" dirty="0">
                <a:latin typeface="Calibri"/>
                <a:cs typeface="Calibri"/>
              </a:rPr>
              <a:t>tenkém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střevě,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plicích, </a:t>
            </a:r>
            <a:r>
              <a:rPr sz="2000" spc="-620" dirty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ledvinách</a:t>
            </a:r>
            <a:r>
              <a:rPr sz="2000" spc="-5" dirty="0">
                <a:latin typeface="Calibri"/>
                <a:cs typeface="Calibri"/>
              </a:rPr>
              <a:t>,..</a:t>
            </a:r>
            <a:endParaRPr lang="cs-CZ" sz="2000" spc="-5" dirty="0">
              <a:latin typeface="Calibri"/>
              <a:cs typeface="Calibri"/>
            </a:endParaRPr>
          </a:p>
          <a:p>
            <a:pPr marL="12065" marR="562610">
              <a:lnSpc>
                <a:spcPts val="2690"/>
              </a:lnSpc>
              <a:spcBef>
                <a:spcPts val="700"/>
              </a:spcBef>
              <a:tabLst>
                <a:tab pos="356870" algn="l"/>
                <a:tab pos="357505" algn="l"/>
              </a:tabLst>
            </a:pPr>
            <a:endParaRPr sz="2000" dirty="0">
              <a:latin typeface="Calibri"/>
              <a:cs typeface="Calibri"/>
            </a:endParaRPr>
          </a:p>
          <a:p>
            <a:pPr marL="356870" indent="-344805">
              <a:lnSpc>
                <a:spcPts val="2795"/>
              </a:lnSpc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000" spc="-10" dirty="0">
                <a:latin typeface="Calibri"/>
                <a:cs typeface="Calibri"/>
              </a:rPr>
              <a:t>nejvýznamnější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CYP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enzymy: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CYP3A4</a:t>
            </a:r>
            <a:endParaRPr sz="2000" dirty="0">
              <a:latin typeface="Calibri"/>
              <a:cs typeface="Calibri"/>
            </a:endParaRPr>
          </a:p>
          <a:p>
            <a:pPr marL="356870" marR="244475">
              <a:lnSpc>
                <a:spcPct val="80000"/>
              </a:lnSpc>
              <a:spcBef>
                <a:spcPts val="515"/>
              </a:spcBef>
            </a:pPr>
            <a:r>
              <a:rPr sz="2000" spc="-15" dirty="0">
                <a:latin typeface="Calibri"/>
                <a:cs typeface="Calibri"/>
              </a:rPr>
              <a:t>(metabolizuje </a:t>
            </a:r>
            <a:r>
              <a:rPr sz="2000" dirty="0">
                <a:latin typeface="Calibri"/>
                <a:cs typeface="Calibri"/>
              </a:rPr>
              <a:t>víc </a:t>
            </a:r>
            <a:r>
              <a:rPr sz="2000" spc="-30" dirty="0">
                <a:latin typeface="Calibri"/>
                <a:cs typeface="Calibri"/>
              </a:rPr>
              <a:t>než </a:t>
            </a:r>
            <a:r>
              <a:rPr sz="2000" spc="-5" dirty="0">
                <a:latin typeface="Calibri"/>
                <a:cs typeface="Calibri"/>
              </a:rPr>
              <a:t>50% </a:t>
            </a:r>
            <a:r>
              <a:rPr sz="2000" spc="-10" dirty="0">
                <a:latin typeface="Calibri"/>
                <a:cs typeface="Calibri"/>
              </a:rPr>
              <a:t>všech </a:t>
            </a:r>
            <a:r>
              <a:rPr sz="2000" spc="-5" dirty="0">
                <a:latin typeface="Calibri"/>
                <a:cs typeface="Calibri"/>
              </a:rPr>
              <a:t>léčiv), </a:t>
            </a:r>
            <a:r>
              <a:rPr sz="2000" b="1" dirty="0">
                <a:latin typeface="Calibri"/>
                <a:cs typeface="Calibri"/>
              </a:rPr>
              <a:t>CYP2D6 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(metabolizuje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25%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všech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LČ),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CYP2C9,</a:t>
            </a:r>
            <a:r>
              <a:rPr sz="2000" b="1" spc="-8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CYP2C19, </a:t>
            </a:r>
            <a:r>
              <a:rPr sz="2000" b="1" spc="-6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CYP1A2,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CYP2E1</a:t>
            </a:r>
            <a:endParaRPr lang="cs-CZ" sz="2000" b="1" spc="-5" dirty="0">
              <a:latin typeface="Calibri"/>
              <a:cs typeface="Calibri"/>
            </a:endParaRPr>
          </a:p>
          <a:p>
            <a:pPr marL="356870" marR="244475">
              <a:lnSpc>
                <a:spcPct val="80000"/>
              </a:lnSpc>
              <a:spcBef>
                <a:spcPts val="515"/>
              </a:spcBef>
            </a:pPr>
            <a:endParaRPr sz="2000" dirty="0">
              <a:latin typeface="Calibri"/>
              <a:cs typeface="Calibri"/>
            </a:endParaRPr>
          </a:p>
          <a:p>
            <a:pPr marL="356870" indent="-344805">
              <a:lnSpc>
                <a:spcPts val="3290"/>
              </a:lnSpc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000" dirty="0">
                <a:latin typeface="Calibri"/>
                <a:cs typeface="Calibri"/>
              </a:rPr>
              <a:t>jsou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místem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b="1" spc="-30" dirty="0">
                <a:solidFill>
                  <a:srgbClr val="FF0000"/>
                </a:solidFill>
                <a:latin typeface="Calibri"/>
                <a:cs typeface="Calibri"/>
              </a:rPr>
              <a:t>lékových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40" dirty="0">
                <a:solidFill>
                  <a:srgbClr val="FF0000"/>
                </a:solidFill>
                <a:latin typeface="Calibri"/>
                <a:cs typeface="Calibri"/>
              </a:rPr>
              <a:t>interakcí</a:t>
            </a:r>
            <a:endParaRPr sz="20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55570" y="425018"/>
            <a:ext cx="381762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Cytochrom</a:t>
            </a:r>
            <a:r>
              <a:rPr sz="4000" spc="-190" dirty="0"/>
              <a:t> </a:t>
            </a:r>
            <a:r>
              <a:rPr sz="4000" spc="-10" dirty="0"/>
              <a:t>P450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235" y="1487500"/>
            <a:ext cx="7816215" cy="42857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lang="cs-CZ" sz="2400" b="1" spc="-35" dirty="0">
                <a:latin typeface="Calibri"/>
                <a:cs typeface="Calibri"/>
              </a:rPr>
              <a:t>s</a:t>
            </a:r>
            <a:r>
              <a:rPr sz="2400" b="1" spc="-35" dirty="0" err="1">
                <a:latin typeface="Calibri"/>
                <a:cs typeface="Calibri"/>
              </a:rPr>
              <a:t>ubstrát</a:t>
            </a:r>
            <a:r>
              <a:rPr sz="2400" b="1" spc="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látka,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která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</a:t>
            </a:r>
            <a:r>
              <a:rPr sz="2400" spc="-30" dirty="0">
                <a:latin typeface="Calibri"/>
                <a:cs typeface="Calibri"/>
              </a:rPr>
              <a:t> daným</a:t>
            </a:r>
            <a:r>
              <a:rPr sz="2400" spc="-5" dirty="0">
                <a:latin typeface="Calibri"/>
                <a:cs typeface="Calibri"/>
              </a:rPr>
              <a:t> enzymem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metabolizuje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 MT"/>
              <a:buChar char="•"/>
            </a:pPr>
            <a:endParaRPr lang="cs-CZ" sz="20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 MT"/>
              <a:buChar char="•"/>
            </a:pPr>
            <a:endParaRPr sz="2050" dirty="0">
              <a:latin typeface="Calibri"/>
              <a:cs typeface="Calibri"/>
            </a:endParaRPr>
          </a:p>
          <a:p>
            <a:pPr marL="356870" indent="-344805">
              <a:lnSpc>
                <a:spcPts val="2750"/>
              </a:lnSpc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lang="cs-CZ" sz="2400" b="1" spc="-5" dirty="0">
                <a:latin typeface="Calibri"/>
                <a:cs typeface="Calibri"/>
              </a:rPr>
              <a:t>i</a:t>
            </a:r>
            <a:r>
              <a:rPr sz="2400" b="1" spc="-5" dirty="0" err="1">
                <a:latin typeface="Calibri"/>
                <a:cs typeface="Calibri"/>
              </a:rPr>
              <a:t>nhibitor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látka,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která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inhibuje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nebo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snižuje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aktivitu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enzymu</a:t>
            </a:r>
            <a:endParaRPr lang="cs-CZ" sz="2400" dirty="0">
              <a:latin typeface="Calibri"/>
              <a:cs typeface="Calibri"/>
            </a:endParaRPr>
          </a:p>
          <a:p>
            <a:pPr marL="12065">
              <a:lnSpc>
                <a:spcPts val="2750"/>
              </a:lnSpc>
              <a:tabLst>
                <a:tab pos="356870" algn="l"/>
                <a:tab pos="357505" algn="l"/>
              </a:tabLst>
            </a:pPr>
            <a:r>
              <a:rPr sz="2400" dirty="0">
                <a:latin typeface="Calibri"/>
                <a:cs typeface="Calibri"/>
              </a:rPr>
              <a:t>→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zvýšení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koncentrace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léčiva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→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p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10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20" dirty="0">
                <a:latin typeface="Calibri"/>
                <a:cs typeface="Calibri"/>
              </a:rPr>
              <a:t>ou</a:t>
            </a:r>
            <a:r>
              <a:rPr sz="2400" spc="-65" dirty="0">
                <a:latin typeface="Calibri"/>
                <a:cs typeface="Calibri"/>
              </a:rPr>
              <a:t>ž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í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/</a:t>
            </a:r>
            <a:r>
              <a:rPr sz="2400" dirty="0">
                <a:latin typeface="Calibri"/>
                <a:cs typeface="Calibri"/>
              </a:rPr>
              <a:t>↑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ú</a:t>
            </a:r>
            <a:r>
              <a:rPr sz="2400" spc="-10" dirty="0">
                <a:latin typeface="Calibri"/>
                <a:cs typeface="Calibri"/>
              </a:rPr>
              <a:t>č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5" dirty="0">
                <a:latin typeface="Calibri"/>
                <a:cs typeface="Calibri"/>
              </a:rPr>
              <a:t>n</a:t>
            </a:r>
            <a:r>
              <a:rPr sz="2400" spc="-40" dirty="0">
                <a:latin typeface="Calibri"/>
                <a:cs typeface="Calibri"/>
              </a:rPr>
              <a:t>k</a:t>
            </a:r>
            <a:r>
              <a:rPr sz="2400" spc="5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↑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</a:t>
            </a:r>
            <a:r>
              <a:rPr sz="2400" spc="-45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x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1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léči</a:t>
            </a:r>
            <a:r>
              <a:rPr sz="2400" spc="-3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a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alibri"/>
                <a:cs typeface="Calibri"/>
              </a:rPr>
              <a:t>→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proléčiva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inhibice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tvorby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aktivní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látky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→↓účinku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lang="cs-CZ" sz="23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3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lang="cs-CZ" sz="2400" b="1" spc="5" dirty="0">
                <a:latin typeface="Calibri"/>
                <a:cs typeface="Calibri"/>
              </a:rPr>
              <a:t>i</a:t>
            </a:r>
            <a:r>
              <a:rPr sz="2400" b="1" spc="5" dirty="0" err="1">
                <a:latin typeface="Calibri"/>
                <a:cs typeface="Calibri"/>
              </a:rPr>
              <a:t>ndu</a:t>
            </a:r>
            <a:r>
              <a:rPr sz="2400" b="1" dirty="0" err="1">
                <a:latin typeface="Calibri"/>
                <a:cs typeface="Calibri"/>
              </a:rPr>
              <a:t>k</a:t>
            </a:r>
            <a:r>
              <a:rPr sz="2400" b="1" spc="-20" dirty="0" err="1">
                <a:latin typeface="Calibri"/>
                <a:cs typeface="Calibri"/>
              </a:rPr>
              <a:t>to</a:t>
            </a:r>
            <a:r>
              <a:rPr sz="2400" b="1" spc="5" dirty="0" err="1">
                <a:latin typeface="Calibri"/>
                <a:cs typeface="Calibri"/>
              </a:rPr>
              <a:t>r</a:t>
            </a:r>
            <a:r>
              <a:rPr sz="2400" b="1" spc="-85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–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urychluje/zvyšuje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15" dirty="0">
                <a:latin typeface="Calibri"/>
                <a:cs typeface="Calibri"/>
              </a:rPr>
              <a:t>b</a:t>
            </a:r>
            <a:r>
              <a:rPr sz="2400" spc="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lizm</a:t>
            </a:r>
            <a:r>
              <a:rPr sz="2400" spc="-10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1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5" dirty="0">
                <a:latin typeface="Calibri"/>
                <a:cs typeface="Calibri"/>
              </a:rPr>
              <a:t>é</a:t>
            </a:r>
            <a:r>
              <a:rPr sz="2400" dirty="0">
                <a:latin typeface="Calibri"/>
                <a:cs typeface="Calibri"/>
              </a:rPr>
              <a:t>čiv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alibri"/>
                <a:cs typeface="Calibri"/>
              </a:rPr>
              <a:t>→</a:t>
            </a:r>
            <a:r>
              <a:rPr sz="2400" spc="-5" dirty="0">
                <a:latin typeface="Calibri"/>
                <a:cs typeface="Calibri"/>
              </a:rPr>
              <a:t> s</a:t>
            </a:r>
            <a:r>
              <a:rPr sz="2400" spc="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í</a:t>
            </a:r>
            <a:r>
              <a:rPr sz="2400" spc="-35" dirty="0">
                <a:latin typeface="Calibri"/>
                <a:cs typeface="Calibri"/>
              </a:rPr>
              <a:t>ž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í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10" dirty="0">
                <a:latin typeface="Calibri"/>
                <a:cs typeface="Calibri"/>
              </a:rPr>
              <a:t>k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n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20" dirty="0">
                <a:latin typeface="Calibri"/>
                <a:cs typeface="Calibri"/>
              </a:rPr>
              <a:t>e</a:t>
            </a:r>
            <a:r>
              <a:rPr sz="2400" spc="-40" dirty="0">
                <a:latin typeface="Calibri"/>
                <a:cs typeface="Calibri"/>
              </a:rPr>
              <a:t>n</a:t>
            </a:r>
            <a:r>
              <a:rPr sz="2400" spc="-15" dirty="0">
                <a:latin typeface="Calibri"/>
                <a:cs typeface="Calibri"/>
              </a:rPr>
              <a:t>t</a:t>
            </a:r>
            <a:r>
              <a:rPr sz="2400" spc="-70" dirty="0">
                <a:latin typeface="Calibri"/>
                <a:cs typeface="Calibri"/>
              </a:rPr>
              <a:t>r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léči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í</a:t>
            </a:r>
            <a:r>
              <a:rPr sz="2400" spc="-35" dirty="0">
                <a:latin typeface="Calibri"/>
                <a:cs typeface="Calibri"/>
              </a:rPr>
              <a:t>ž</a:t>
            </a:r>
            <a:r>
              <a:rPr sz="2400" spc="-20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í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z</a:t>
            </a:r>
            <a:r>
              <a:rPr sz="2400" spc="-15" dirty="0">
                <a:latin typeface="Calibri"/>
                <a:cs typeface="Calibri"/>
              </a:rPr>
              <a:t>k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áce</a:t>
            </a:r>
            <a:r>
              <a:rPr sz="2400" spc="1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í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ú</a:t>
            </a:r>
            <a:r>
              <a:rPr sz="2400" dirty="0">
                <a:latin typeface="Calibri"/>
                <a:cs typeface="Calibri"/>
              </a:rPr>
              <a:t>či</a:t>
            </a:r>
            <a:r>
              <a:rPr sz="2400" spc="10" dirty="0">
                <a:latin typeface="Calibri"/>
                <a:cs typeface="Calibri"/>
              </a:rPr>
              <a:t>n</a:t>
            </a:r>
            <a:r>
              <a:rPr sz="2400" spc="-35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u</a:t>
            </a:r>
            <a:r>
              <a:rPr sz="2400" spc="-1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5" dirty="0">
                <a:latin typeface="Calibri"/>
                <a:cs typeface="Calibri"/>
              </a:rPr>
              <a:t>é</a:t>
            </a:r>
            <a:r>
              <a:rPr sz="2400" dirty="0">
                <a:latin typeface="Calibri"/>
                <a:cs typeface="Calibri"/>
              </a:rPr>
              <a:t>či</a:t>
            </a:r>
            <a:r>
              <a:rPr sz="2400" spc="-3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a</a:t>
            </a: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→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proléčiva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↑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tvorba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aktivní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látky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možným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↑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toxicity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4777" y="657473"/>
            <a:ext cx="381444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4000" spc="-10" dirty="0" err="1"/>
              <a:t>C</a:t>
            </a:r>
            <a:r>
              <a:rPr sz="4000" dirty="0" err="1"/>
              <a:t>y</a:t>
            </a:r>
            <a:r>
              <a:rPr sz="4000" spc="-5" dirty="0" err="1"/>
              <a:t>t</a:t>
            </a:r>
            <a:r>
              <a:rPr sz="4000" spc="-30" dirty="0" err="1"/>
              <a:t>o</a:t>
            </a:r>
            <a:r>
              <a:rPr sz="4000" dirty="0" err="1"/>
              <a:t>c</a:t>
            </a:r>
            <a:r>
              <a:rPr sz="4000" spc="-5" dirty="0" err="1"/>
              <a:t>hrom</a:t>
            </a:r>
            <a:r>
              <a:rPr sz="4000" spc="-170" dirty="0"/>
              <a:t> </a:t>
            </a:r>
            <a:r>
              <a:rPr sz="4000" spc="-10" dirty="0"/>
              <a:t>P450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33800" y="1752600"/>
            <a:ext cx="1468088" cy="5191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90"/>
              </a:spcBef>
              <a:tabLst>
                <a:tab pos="356870" algn="l"/>
                <a:tab pos="357505" algn="l"/>
              </a:tabLst>
            </a:pPr>
            <a:r>
              <a:rPr sz="3200" spc="-10" dirty="0">
                <a:latin typeface="Calibri"/>
                <a:cs typeface="Calibri"/>
              </a:rPr>
              <a:t>CY</a:t>
            </a:r>
            <a:r>
              <a:rPr sz="3200" dirty="0">
                <a:latin typeface="Calibri"/>
                <a:cs typeface="Calibri"/>
              </a:rPr>
              <a:t>P</a:t>
            </a:r>
            <a:r>
              <a:rPr lang="cs-CZ"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3</a:t>
            </a:r>
            <a:r>
              <a:rPr sz="3200" spc="-3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4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12900" y="2636773"/>
            <a:ext cx="6096000" cy="370205"/>
          </a:xfrm>
          <a:custGeom>
            <a:avLst/>
            <a:gdLst/>
            <a:ahLst/>
            <a:cxnLst/>
            <a:rect l="l" t="t" r="r" b="b"/>
            <a:pathLst>
              <a:path w="6096000" h="370205">
                <a:moveTo>
                  <a:pt x="6096000" y="0"/>
                </a:moveTo>
                <a:lnTo>
                  <a:pt x="4064000" y="0"/>
                </a:lnTo>
                <a:lnTo>
                  <a:pt x="2032000" y="0"/>
                </a:lnTo>
                <a:lnTo>
                  <a:pt x="0" y="0"/>
                </a:lnTo>
                <a:lnTo>
                  <a:pt x="0" y="369951"/>
                </a:lnTo>
                <a:lnTo>
                  <a:pt x="2032000" y="369951"/>
                </a:lnTo>
                <a:lnTo>
                  <a:pt x="4064000" y="369951"/>
                </a:lnTo>
                <a:lnTo>
                  <a:pt x="6096000" y="369951"/>
                </a:lnTo>
                <a:lnTo>
                  <a:pt x="6096000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52537"/>
              </p:ext>
            </p:extLst>
          </p:nvPr>
        </p:nvGraphicFramePr>
        <p:xfrm>
          <a:off x="1583353" y="2496921"/>
          <a:ext cx="6096000" cy="36341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5655">
                <a:tc>
                  <a:txBody>
                    <a:bodyPr/>
                    <a:lstStyle/>
                    <a:p>
                      <a:pPr marL="92075">
                        <a:lnSpc>
                          <a:spcPts val="1710"/>
                        </a:lnSpc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substrát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710"/>
                        </a:lnSpc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inhibitor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710"/>
                        </a:lnSpc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induktor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lovastatin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8F8F8"/>
                      </a:solidFill>
                      <a:prstDash val="solid"/>
                    </a:lnL>
                    <a:lnR w="12700">
                      <a:solidFill>
                        <a:srgbClr val="F8F8F8"/>
                      </a:solidFill>
                      <a:prstDash val="solid"/>
                    </a:lnR>
                    <a:lnB w="12700">
                      <a:solidFill>
                        <a:srgbClr val="F8F8F8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clarithromycin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8F8F8"/>
                      </a:solidFill>
                      <a:prstDash val="solid"/>
                    </a:lnL>
                    <a:lnR w="12700">
                      <a:solidFill>
                        <a:srgbClr val="F8F8F8"/>
                      </a:solidFill>
                      <a:prstDash val="solid"/>
                    </a:lnR>
                    <a:lnB w="12700">
                      <a:solidFill>
                        <a:srgbClr val="F8F8F8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barbituráty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8F8F8"/>
                      </a:solidFill>
                      <a:prstDash val="solid"/>
                    </a:lnL>
                    <a:lnR w="12700">
                      <a:solidFill>
                        <a:srgbClr val="F8F8F8"/>
                      </a:solidFill>
                      <a:prstDash val="solid"/>
                    </a:lnR>
                    <a:lnB w="12700">
                      <a:solidFill>
                        <a:srgbClr val="F8F8F8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95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spc="-30" dirty="0">
                          <a:latin typeface="Calibri"/>
                          <a:cs typeface="Calibri"/>
                        </a:rPr>
                        <a:t>simvastatin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8F8F8"/>
                      </a:solidFill>
                      <a:prstDash val="solid"/>
                    </a:lnL>
                    <a:lnR w="12700">
                      <a:solidFill>
                        <a:srgbClr val="F8F8F8"/>
                      </a:solidFill>
                      <a:prstDash val="solid"/>
                    </a:lnR>
                    <a:lnT w="12700">
                      <a:solidFill>
                        <a:srgbClr val="F8F8F8"/>
                      </a:solidFill>
                      <a:prstDash val="solid"/>
                    </a:lnT>
                    <a:lnB w="12700">
                      <a:solidFill>
                        <a:srgbClr val="F8F8F8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erythromycin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8F8F8"/>
                      </a:solidFill>
                      <a:prstDash val="solid"/>
                    </a:lnL>
                    <a:lnR w="12700">
                      <a:solidFill>
                        <a:srgbClr val="F8F8F8"/>
                      </a:solidFill>
                      <a:prstDash val="solid"/>
                    </a:lnR>
                    <a:lnT w="12700">
                      <a:solidFill>
                        <a:srgbClr val="F8F8F8"/>
                      </a:solidFill>
                      <a:prstDash val="solid"/>
                    </a:lnT>
                    <a:lnB w="12700">
                      <a:solidFill>
                        <a:srgbClr val="F8F8F8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karbamazepin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8F8F8"/>
                      </a:solidFill>
                      <a:prstDash val="solid"/>
                    </a:lnL>
                    <a:lnR w="12700">
                      <a:solidFill>
                        <a:srgbClr val="F8F8F8"/>
                      </a:solidFill>
                      <a:prstDash val="solid"/>
                    </a:lnR>
                    <a:lnT w="12700">
                      <a:solidFill>
                        <a:srgbClr val="F8F8F8"/>
                      </a:solidFill>
                      <a:prstDash val="solid"/>
                    </a:lnT>
                    <a:lnB w="12700">
                      <a:solidFill>
                        <a:srgbClr val="F8F8F8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cyklosporin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8F8F8"/>
                      </a:solidFill>
                      <a:prstDash val="solid"/>
                    </a:lnL>
                    <a:lnR w="12700">
                      <a:solidFill>
                        <a:srgbClr val="F8F8F8"/>
                      </a:solidFill>
                      <a:prstDash val="solid"/>
                    </a:lnR>
                    <a:lnT w="12700">
                      <a:solidFill>
                        <a:srgbClr val="F8F8F8"/>
                      </a:solidFill>
                      <a:prstDash val="solid"/>
                    </a:lnT>
                    <a:lnB w="12700">
                      <a:solidFill>
                        <a:srgbClr val="F8F8F8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itrakonazol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8F8F8"/>
                      </a:solidFill>
                      <a:prstDash val="solid"/>
                    </a:lnL>
                    <a:lnR w="12700">
                      <a:solidFill>
                        <a:srgbClr val="F8F8F8"/>
                      </a:solidFill>
                      <a:prstDash val="solid"/>
                    </a:lnR>
                    <a:lnT w="12700">
                      <a:solidFill>
                        <a:srgbClr val="F8F8F8"/>
                      </a:solidFill>
                      <a:prstDash val="solid"/>
                    </a:lnT>
                    <a:lnB w="12700">
                      <a:solidFill>
                        <a:srgbClr val="F8F8F8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fenytoin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8F8F8"/>
                      </a:solidFill>
                      <a:prstDash val="solid"/>
                    </a:lnL>
                    <a:lnR w="12700">
                      <a:solidFill>
                        <a:srgbClr val="F8F8F8"/>
                      </a:solidFill>
                      <a:prstDash val="solid"/>
                    </a:lnR>
                    <a:lnT w="12700">
                      <a:solidFill>
                        <a:srgbClr val="F8F8F8"/>
                      </a:solidFill>
                      <a:prstDash val="solid"/>
                    </a:lnT>
                    <a:lnB w="12700">
                      <a:solidFill>
                        <a:srgbClr val="F8F8F8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felodipin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8F8F8"/>
                      </a:solidFill>
                      <a:prstDash val="solid"/>
                    </a:lnL>
                    <a:lnR w="12700">
                      <a:solidFill>
                        <a:srgbClr val="F8F8F8"/>
                      </a:solidFill>
                      <a:prstDash val="solid"/>
                    </a:lnR>
                    <a:lnT w="12700">
                      <a:solidFill>
                        <a:srgbClr val="F8F8F8"/>
                      </a:solidFill>
                      <a:prstDash val="solid"/>
                    </a:lnT>
                    <a:lnB w="12700">
                      <a:solidFill>
                        <a:srgbClr val="F8F8F8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ketokonazol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8F8F8"/>
                      </a:solidFill>
                      <a:prstDash val="solid"/>
                    </a:lnL>
                    <a:lnR w="12700">
                      <a:solidFill>
                        <a:srgbClr val="F8F8F8"/>
                      </a:solidFill>
                      <a:prstDash val="solid"/>
                    </a:lnR>
                    <a:lnT w="12700">
                      <a:solidFill>
                        <a:srgbClr val="F8F8F8"/>
                      </a:solidFill>
                      <a:prstDash val="solid"/>
                    </a:lnT>
                    <a:lnB w="12700">
                      <a:solidFill>
                        <a:srgbClr val="F8F8F8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primidon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8F8F8"/>
                      </a:solidFill>
                      <a:prstDash val="solid"/>
                    </a:lnL>
                    <a:lnR w="12700">
                      <a:solidFill>
                        <a:srgbClr val="F8F8F8"/>
                      </a:solidFill>
                      <a:prstDash val="solid"/>
                    </a:lnR>
                    <a:lnT w="12700">
                      <a:solidFill>
                        <a:srgbClr val="F8F8F8"/>
                      </a:solidFill>
                      <a:prstDash val="solid"/>
                    </a:lnT>
                    <a:lnB w="12700">
                      <a:solidFill>
                        <a:srgbClr val="F8F8F8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824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alprazolam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8F8F8"/>
                      </a:solidFill>
                      <a:prstDash val="solid"/>
                    </a:lnL>
                    <a:lnR w="12700">
                      <a:solidFill>
                        <a:srgbClr val="F8F8F8"/>
                      </a:solidFill>
                      <a:prstDash val="solid"/>
                    </a:lnR>
                    <a:lnT w="12700">
                      <a:solidFill>
                        <a:srgbClr val="F8F8F8"/>
                      </a:solidFill>
                      <a:prstDash val="solid"/>
                    </a:lnT>
                    <a:lnB w="12700">
                      <a:solidFill>
                        <a:srgbClr val="F8F8F8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cyklosporin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8F8F8"/>
                      </a:solidFill>
                      <a:prstDash val="solid"/>
                    </a:lnL>
                    <a:lnR w="12700">
                      <a:solidFill>
                        <a:srgbClr val="F8F8F8"/>
                      </a:solidFill>
                      <a:prstDash val="solid"/>
                    </a:lnR>
                    <a:lnT w="12700">
                      <a:solidFill>
                        <a:srgbClr val="F8F8F8"/>
                      </a:solidFill>
                      <a:prstDash val="solid"/>
                    </a:lnT>
                    <a:lnB w="12700">
                      <a:solidFill>
                        <a:srgbClr val="F8F8F8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rifampicin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8F8F8"/>
                      </a:solidFill>
                      <a:prstDash val="solid"/>
                    </a:lnL>
                    <a:lnR w="12700">
                      <a:solidFill>
                        <a:srgbClr val="F8F8F8"/>
                      </a:solidFill>
                      <a:prstDash val="solid"/>
                    </a:lnR>
                    <a:lnT w="12700">
                      <a:solidFill>
                        <a:srgbClr val="F8F8F8"/>
                      </a:solidFill>
                      <a:prstDash val="solid"/>
                    </a:lnT>
                    <a:lnB w="12700">
                      <a:solidFill>
                        <a:srgbClr val="F8F8F8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karbamazepin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8F8F8"/>
                      </a:solidFill>
                      <a:prstDash val="solid"/>
                    </a:lnL>
                    <a:lnR w="12700">
                      <a:solidFill>
                        <a:srgbClr val="F8F8F8"/>
                      </a:solidFill>
                      <a:prstDash val="solid"/>
                    </a:lnR>
                    <a:lnT w="12700">
                      <a:solidFill>
                        <a:srgbClr val="F8F8F8"/>
                      </a:solidFill>
                      <a:prstDash val="solid"/>
                    </a:lnT>
                    <a:lnB w="12700">
                      <a:solidFill>
                        <a:srgbClr val="F8F8F8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verapamil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8F8F8"/>
                      </a:solidFill>
                      <a:prstDash val="solid"/>
                    </a:lnL>
                    <a:lnR w="12700">
                      <a:solidFill>
                        <a:srgbClr val="F8F8F8"/>
                      </a:solidFill>
                      <a:prstDash val="solid"/>
                    </a:lnR>
                    <a:lnT w="12700">
                      <a:solidFill>
                        <a:srgbClr val="F8F8F8"/>
                      </a:solidFill>
                      <a:prstDash val="solid"/>
                    </a:lnT>
                    <a:lnB w="12700">
                      <a:solidFill>
                        <a:srgbClr val="F8F8F8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třezalka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8F8F8"/>
                      </a:solidFill>
                      <a:prstDash val="solid"/>
                    </a:lnL>
                    <a:lnR w="12700">
                      <a:solidFill>
                        <a:srgbClr val="F8F8F8"/>
                      </a:solidFill>
                      <a:prstDash val="solid"/>
                    </a:lnR>
                    <a:lnT w="12700">
                      <a:solidFill>
                        <a:srgbClr val="F8F8F8"/>
                      </a:solidFill>
                      <a:prstDash val="solid"/>
                    </a:lnT>
                    <a:lnB w="12700">
                      <a:solidFill>
                        <a:srgbClr val="F8F8F8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887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terfenadin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8F8F8"/>
                      </a:solidFill>
                      <a:prstDash val="solid"/>
                    </a:lnL>
                    <a:lnR w="12700">
                      <a:solidFill>
                        <a:srgbClr val="F8F8F8"/>
                      </a:solidFill>
                      <a:prstDash val="solid"/>
                    </a:lnR>
                    <a:lnT w="12700">
                      <a:solidFill>
                        <a:srgbClr val="F8F8F8"/>
                      </a:solidFill>
                      <a:prstDash val="solid"/>
                    </a:lnT>
                    <a:lnB w="12700">
                      <a:solidFill>
                        <a:srgbClr val="F8F8F8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dilthiazem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8F8F8"/>
                      </a:solidFill>
                      <a:prstDash val="solid"/>
                    </a:lnL>
                    <a:lnR w="12700">
                      <a:solidFill>
                        <a:srgbClr val="F8F8F8"/>
                      </a:solidFill>
                      <a:prstDash val="solid"/>
                    </a:lnR>
                    <a:lnT w="12700">
                      <a:solidFill>
                        <a:srgbClr val="F8F8F8"/>
                      </a:solidFill>
                      <a:prstDash val="solid"/>
                    </a:lnT>
                    <a:lnB w="12700">
                      <a:solidFill>
                        <a:srgbClr val="F8F8F8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8F8F8"/>
                      </a:solidFill>
                      <a:prstDash val="solid"/>
                    </a:lnL>
                    <a:lnR w="12700">
                      <a:solidFill>
                        <a:srgbClr val="F8F8F8"/>
                      </a:solidFill>
                      <a:prstDash val="solid"/>
                    </a:lnR>
                    <a:lnT w="12700">
                      <a:solidFill>
                        <a:srgbClr val="F8F8F8"/>
                      </a:solidFill>
                      <a:prstDash val="solid"/>
                    </a:lnT>
                    <a:lnB w="12700">
                      <a:solidFill>
                        <a:srgbClr val="F8F8F8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8F8F8"/>
                      </a:solidFill>
                      <a:prstDash val="solid"/>
                    </a:lnL>
                    <a:lnR w="12700">
                      <a:solidFill>
                        <a:srgbClr val="F8F8F8"/>
                      </a:solidFill>
                      <a:prstDash val="solid"/>
                    </a:lnR>
                    <a:lnT w="12700">
                      <a:solidFill>
                        <a:srgbClr val="F8F8F8"/>
                      </a:solidFill>
                      <a:prstDash val="solid"/>
                    </a:lnT>
                    <a:lnB w="12700">
                      <a:solidFill>
                        <a:srgbClr val="F8F8F8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ra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fr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vá</a:t>
                      </a:r>
                      <a:r>
                        <a:rPr sz="1800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š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ťáv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8F8F8"/>
                      </a:solidFill>
                      <a:prstDash val="solid"/>
                    </a:lnL>
                    <a:lnR w="12700">
                      <a:solidFill>
                        <a:srgbClr val="F8F8F8"/>
                      </a:solidFill>
                      <a:prstDash val="solid"/>
                    </a:lnR>
                    <a:lnT w="12700">
                      <a:solidFill>
                        <a:srgbClr val="F8F8F8"/>
                      </a:solidFill>
                      <a:prstDash val="solid"/>
                    </a:lnT>
                    <a:lnB w="12700">
                      <a:solidFill>
                        <a:srgbClr val="F8F8F8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8F8F8"/>
                      </a:solidFill>
                      <a:prstDash val="solid"/>
                    </a:lnL>
                    <a:lnR w="12700">
                      <a:solidFill>
                        <a:srgbClr val="F8F8F8"/>
                      </a:solidFill>
                      <a:prstDash val="solid"/>
                    </a:lnR>
                    <a:lnT w="12700">
                      <a:solidFill>
                        <a:srgbClr val="F8F8F8"/>
                      </a:solidFill>
                      <a:prstDash val="solid"/>
                    </a:lnT>
                    <a:lnB w="12700">
                      <a:solidFill>
                        <a:srgbClr val="F8F8F8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8F8F8"/>
                      </a:solidFill>
                      <a:prstDash val="solid"/>
                    </a:lnL>
                    <a:lnR w="12700">
                      <a:solidFill>
                        <a:srgbClr val="F8F8F8"/>
                      </a:solidFill>
                      <a:prstDash val="solid"/>
                    </a:lnR>
                    <a:lnT w="12700">
                      <a:solidFill>
                        <a:srgbClr val="F8F8F8"/>
                      </a:solidFill>
                      <a:prstDash val="solid"/>
                    </a:lnT>
                    <a:lnB w="12700">
                      <a:solidFill>
                        <a:srgbClr val="F8F8F8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ritonavir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8F8F8"/>
                      </a:solidFill>
                      <a:prstDash val="solid"/>
                    </a:lnL>
                    <a:lnR w="12700">
                      <a:solidFill>
                        <a:srgbClr val="F8F8F8"/>
                      </a:solidFill>
                      <a:prstDash val="solid"/>
                    </a:lnR>
                    <a:lnT w="12700">
                      <a:solidFill>
                        <a:srgbClr val="F8F8F8"/>
                      </a:solidFill>
                      <a:prstDash val="solid"/>
                    </a:lnT>
                    <a:lnB w="12700">
                      <a:solidFill>
                        <a:srgbClr val="F8F8F8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8F8F8"/>
                      </a:solidFill>
                      <a:prstDash val="solid"/>
                    </a:lnL>
                    <a:lnR w="12700">
                      <a:solidFill>
                        <a:srgbClr val="F8F8F8"/>
                      </a:solidFill>
                      <a:prstDash val="solid"/>
                    </a:lnR>
                    <a:lnT w="12700">
                      <a:solidFill>
                        <a:srgbClr val="F8F8F8"/>
                      </a:solidFill>
                      <a:prstDash val="solid"/>
                    </a:lnT>
                    <a:lnB w="12700">
                      <a:solidFill>
                        <a:srgbClr val="F8F8F8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1" y="500634"/>
            <a:ext cx="7770164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000" spc="-25" dirty="0"/>
              <a:t>Faktory </a:t>
            </a:r>
            <a:r>
              <a:rPr sz="4000" dirty="0"/>
              <a:t>ovlivňující</a:t>
            </a:r>
            <a:r>
              <a:rPr sz="4000" spc="-90" dirty="0"/>
              <a:t> </a:t>
            </a:r>
            <a:r>
              <a:rPr sz="4000" spc="-25" dirty="0"/>
              <a:t>biotransformaci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516974" y="1524000"/>
            <a:ext cx="8608365" cy="426315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43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spc="-35" dirty="0">
                <a:latin typeface="Calibri"/>
                <a:cs typeface="Calibri"/>
              </a:rPr>
              <a:t>genetika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(pomalí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rychlí </a:t>
            </a:r>
            <a:r>
              <a:rPr sz="2400" spc="-35" dirty="0" err="1">
                <a:latin typeface="Calibri"/>
                <a:cs typeface="Calibri"/>
              </a:rPr>
              <a:t>metabolizátoři</a:t>
            </a:r>
            <a:r>
              <a:rPr sz="2400" spc="-35" dirty="0">
                <a:latin typeface="Calibri"/>
                <a:cs typeface="Calibri"/>
              </a:rPr>
              <a:t>)</a:t>
            </a:r>
            <a:endParaRPr lang="cs-CZ" sz="2400" spc="-35" dirty="0">
              <a:latin typeface="Calibri"/>
              <a:cs typeface="Calibri"/>
            </a:endParaRPr>
          </a:p>
          <a:p>
            <a:pPr marL="12065">
              <a:lnSpc>
                <a:spcPct val="100000"/>
              </a:lnSpc>
              <a:spcBef>
                <a:spcPts val="430"/>
              </a:spcBef>
              <a:tabLst>
                <a:tab pos="356870" algn="l"/>
                <a:tab pos="357505" algn="l"/>
              </a:tabLst>
            </a:pP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ts val="3180"/>
              </a:lnSpc>
              <a:spcBef>
                <a:spcPts val="33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lang="cs-CZ" sz="2400" spc="-25" dirty="0">
                <a:latin typeface="Calibri"/>
                <a:cs typeface="Calibri"/>
              </a:rPr>
              <a:t>v</a:t>
            </a:r>
            <a:r>
              <a:rPr sz="2400" spc="-25" dirty="0" err="1">
                <a:latin typeface="Calibri"/>
                <a:cs typeface="Calibri"/>
              </a:rPr>
              <a:t>ěk</a:t>
            </a:r>
            <a:r>
              <a:rPr lang="cs-CZ" sz="2400" spc="-50" dirty="0">
                <a:latin typeface="Calibri"/>
                <a:cs typeface="Calibri"/>
              </a:rPr>
              <a:t>: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i="1" spc="-15" dirty="0" err="1">
                <a:latin typeface="Calibri"/>
                <a:cs typeface="Calibri"/>
              </a:rPr>
              <a:t>novorozenci</a:t>
            </a:r>
            <a:r>
              <a:rPr sz="2400" i="1" spc="-6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-</a:t>
            </a:r>
            <a:r>
              <a:rPr sz="2400" i="1" spc="-60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špatný </a:t>
            </a:r>
            <a:r>
              <a:rPr sz="2000" spc="-10" dirty="0" err="1">
                <a:latin typeface="Calibri"/>
                <a:cs typeface="Calibri"/>
              </a:rPr>
              <a:t>metabolismus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 err="1">
                <a:latin typeface="Calibri"/>
                <a:cs typeface="Calibri"/>
              </a:rPr>
              <a:t>první</a:t>
            </a:r>
            <a:r>
              <a:rPr lang="cs-CZ" sz="2000" dirty="0">
                <a:latin typeface="Calibri"/>
                <a:cs typeface="Calibri"/>
              </a:rPr>
              <a:t> </a:t>
            </a:r>
            <a:r>
              <a:rPr sz="2000" spc="-35" dirty="0" err="1">
                <a:latin typeface="Calibri"/>
                <a:cs typeface="Calibri"/>
              </a:rPr>
              <a:t>dva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40" dirty="0" err="1">
                <a:latin typeface="Calibri"/>
                <a:cs typeface="Calibri"/>
              </a:rPr>
              <a:t>týdny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lang="cs-CZ" sz="2000" spc="-60" dirty="0">
                <a:latin typeface="Calibri"/>
                <a:cs typeface="Calibri"/>
              </a:rPr>
              <a:t>          </a:t>
            </a:r>
          </a:p>
          <a:p>
            <a:pPr marL="12065">
              <a:lnSpc>
                <a:spcPts val="3180"/>
              </a:lnSpc>
              <a:spcBef>
                <a:spcPts val="335"/>
              </a:spcBef>
              <a:tabLst>
                <a:tab pos="356870" algn="l"/>
                <a:tab pos="357505" algn="l"/>
              </a:tabLst>
            </a:pPr>
            <a:r>
              <a:rPr lang="cs-CZ" sz="2000" spc="-60" dirty="0">
                <a:latin typeface="Calibri"/>
                <a:cs typeface="Calibri"/>
              </a:rPr>
              <a:t>                                                     </a:t>
            </a:r>
            <a:r>
              <a:rPr sz="2000" spc="-15" dirty="0">
                <a:latin typeface="Calibri"/>
                <a:cs typeface="Calibri"/>
              </a:rPr>
              <a:t>(zejména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nedonošení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novorozenci)</a:t>
            </a:r>
            <a:endParaRPr sz="2000" dirty="0">
              <a:latin typeface="Calibri"/>
              <a:cs typeface="Calibri"/>
            </a:endParaRPr>
          </a:p>
          <a:p>
            <a:pPr marL="927100" marR="275590" indent="54610">
              <a:lnSpc>
                <a:spcPts val="3700"/>
              </a:lnSpc>
              <a:spcBef>
                <a:spcPts val="105"/>
              </a:spcBef>
            </a:pPr>
            <a:r>
              <a:rPr sz="2400" i="1" spc="-10" dirty="0">
                <a:latin typeface="Calibri"/>
                <a:cs typeface="Calibri"/>
              </a:rPr>
              <a:t>děti</a:t>
            </a:r>
            <a:r>
              <a:rPr sz="2400" i="1" spc="-5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-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rychlý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metabolismus,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snižuje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</a:t>
            </a:r>
            <a:r>
              <a:rPr sz="2000" spc="-5" dirty="0">
                <a:latin typeface="Calibri"/>
                <a:cs typeface="Calibri"/>
              </a:rPr>
              <a:t> od </a:t>
            </a:r>
            <a:r>
              <a:rPr sz="2000" spc="-6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puberty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úroveň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dospělých</a:t>
            </a:r>
            <a:endParaRPr sz="2000" dirty="0">
              <a:latin typeface="Calibri"/>
              <a:cs typeface="Calibri"/>
            </a:endParaRPr>
          </a:p>
          <a:p>
            <a:pPr marL="902969">
              <a:lnSpc>
                <a:spcPct val="100000"/>
              </a:lnSpc>
              <a:spcBef>
                <a:spcPts val="204"/>
              </a:spcBef>
            </a:pPr>
            <a:r>
              <a:rPr lang="cs-CZ" sz="2400" i="1" spc="-35" dirty="0">
                <a:latin typeface="Calibri"/>
                <a:cs typeface="Calibri"/>
              </a:rPr>
              <a:t> </a:t>
            </a:r>
            <a:r>
              <a:rPr sz="2400" i="1" spc="-35" dirty="0" err="1">
                <a:latin typeface="Calibri"/>
                <a:cs typeface="Calibri"/>
              </a:rPr>
              <a:t>stáří</a:t>
            </a:r>
            <a:r>
              <a:rPr sz="2400" i="1" spc="-4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-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metabolismus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se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snižuje</a:t>
            </a:r>
            <a:endParaRPr lang="cs-CZ" sz="2000" spc="-10" dirty="0">
              <a:latin typeface="Calibri"/>
              <a:cs typeface="Calibri"/>
            </a:endParaRPr>
          </a:p>
          <a:p>
            <a:pPr marL="902969">
              <a:lnSpc>
                <a:spcPct val="100000"/>
              </a:lnSpc>
              <a:spcBef>
                <a:spcPts val="204"/>
              </a:spcBef>
            </a:pP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31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spc="-10" dirty="0">
                <a:latin typeface="Calibri"/>
                <a:cs typeface="Calibri"/>
              </a:rPr>
              <a:t>choroba,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snížená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funkce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eliminačních</a:t>
            </a:r>
            <a:r>
              <a:rPr sz="2400" spc="70" dirty="0">
                <a:latin typeface="Calibri"/>
                <a:cs typeface="Calibri"/>
              </a:rPr>
              <a:t> </a:t>
            </a:r>
            <a:r>
              <a:rPr sz="2400" spc="-35" dirty="0" err="1">
                <a:latin typeface="Calibri"/>
                <a:cs typeface="Calibri"/>
              </a:rPr>
              <a:t>orgánů</a:t>
            </a:r>
            <a:endParaRPr lang="cs-CZ" sz="2400" spc="-35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31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ts val="3180"/>
              </a:lnSpc>
              <a:spcBef>
                <a:spcPts val="33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spc="-35" dirty="0" err="1">
                <a:latin typeface="Calibri"/>
                <a:cs typeface="Calibri"/>
              </a:rPr>
              <a:t>prostředí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-</a:t>
            </a:r>
            <a:r>
              <a:rPr lang="cs-CZ" sz="2400" spc="-45" dirty="0">
                <a:latin typeface="Calibri"/>
                <a:cs typeface="Calibri"/>
              </a:rPr>
              <a:t> </a:t>
            </a:r>
            <a:r>
              <a:rPr sz="2400" spc="-45" dirty="0" err="1">
                <a:latin typeface="Calibri"/>
                <a:cs typeface="Calibri"/>
              </a:rPr>
              <a:t>interakce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(induktory/inhibitory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enzymů</a:t>
            </a:r>
            <a:r>
              <a:rPr sz="2400" spc="-10" dirty="0">
                <a:latin typeface="Calibri"/>
                <a:cs typeface="Calibri"/>
              </a:rPr>
              <a:t>)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9680" y="429260"/>
            <a:ext cx="5088890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4000" spc="-30" dirty="0">
                <a:latin typeface="Calibri"/>
                <a:cs typeface="Calibri"/>
              </a:rPr>
              <a:t>Farmakokinetické</a:t>
            </a:r>
            <a:r>
              <a:rPr sz="4000" spc="-145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děje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19200" y="1828800"/>
            <a:ext cx="2711450" cy="238252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894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spc="-10" dirty="0">
                <a:latin typeface="Calibri"/>
                <a:cs typeface="Calibri"/>
              </a:rPr>
              <a:t>Absorpce</a:t>
            </a:r>
            <a:endParaRPr sz="32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79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spc="-10" dirty="0">
                <a:latin typeface="Calibri"/>
                <a:cs typeface="Calibri"/>
              </a:rPr>
              <a:t>Distribuce</a:t>
            </a:r>
            <a:endParaRPr sz="32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79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spc="-10" dirty="0">
                <a:latin typeface="Calibri"/>
                <a:cs typeface="Calibri"/>
              </a:rPr>
              <a:t>Metabolismus</a:t>
            </a:r>
            <a:endParaRPr sz="32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819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spc="-15" dirty="0">
                <a:solidFill>
                  <a:srgbClr val="00AE50"/>
                </a:solidFill>
                <a:latin typeface="Calibri"/>
                <a:cs typeface="Calibri"/>
              </a:rPr>
              <a:t>Exkrece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43150" y="429260"/>
            <a:ext cx="4454525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4000" spc="-10" dirty="0" err="1"/>
              <a:t>Exkrece</a:t>
            </a:r>
            <a:r>
              <a:rPr lang="cs-CZ" sz="4000" spc="-10" dirty="0"/>
              <a:t> </a:t>
            </a:r>
            <a:r>
              <a:rPr sz="4000" spc="-10" dirty="0"/>
              <a:t>-</a:t>
            </a:r>
            <a:r>
              <a:rPr lang="cs-CZ" sz="4000" spc="-10" dirty="0"/>
              <a:t> </a:t>
            </a:r>
            <a:r>
              <a:rPr sz="4000" spc="-10" dirty="0" err="1"/>
              <a:t>vylučování</a:t>
            </a:r>
            <a:endParaRPr sz="4000"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894397" y="1828800"/>
            <a:ext cx="7352030" cy="2843726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445134" indent="-433070">
              <a:lnSpc>
                <a:spcPct val="100000"/>
              </a:lnSpc>
              <a:spcBef>
                <a:spcPts val="894"/>
              </a:spcBef>
              <a:buChar char="•"/>
              <a:tabLst>
                <a:tab pos="445134" algn="l"/>
                <a:tab pos="445770" algn="l"/>
              </a:tabLst>
            </a:pPr>
            <a:r>
              <a:rPr sz="2400" spc="-5" dirty="0">
                <a:latin typeface="Calibri"/>
                <a:cs typeface="Calibri"/>
              </a:rPr>
              <a:t>ledvinami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–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hlavní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eliminační</a:t>
            </a:r>
            <a:r>
              <a:rPr sz="2400" spc="8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orgán</a:t>
            </a:r>
            <a:endParaRPr sz="2400" dirty="0">
              <a:latin typeface="Calibri"/>
              <a:cs typeface="Calibri"/>
            </a:endParaRPr>
          </a:p>
          <a:p>
            <a:pPr marL="445134" indent="-433070">
              <a:lnSpc>
                <a:spcPct val="100000"/>
              </a:lnSpc>
              <a:spcBef>
                <a:spcPts val="795"/>
              </a:spcBef>
              <a:buChar char="•"/>
              <a:tabLst>
                <a:tab pos="445134" algn="l"/>
                <a:tab pos="445770" algn="l"/>
              </a:tabLst>
            </a:pPr>
            <a:r>
              <a:rPr sz="2400" spc="-5" dirty="0">
                <a:latin typeface="Calibri"/>
                <a:cs typeface="Calibri"/>
              </a:rPr>
              <a:t>játry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-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stolicí</a:t>
            </a:r>
            <a:endParaRPr sz="2400" dirty="0">
              <a:latin typeface="Calibri"/>
              <a:cs typeface="Calibri"/>
            </a:endParaRPr>
          </a:p>
          <a:p>
            <a:pPr marL="445134" indent="-433070">
              <a:lnSpc>
                <a:spcPct val="100000"/>
              </a:lnSpc>
              <a:spcBef>
                <a:spcPts val="795"/>
              </a:spcBef>
              <a:buChar char="•"/>
              <a:tabLst>
                <a:tab pos="445134" algn="l"/>
                <a:tab pos="445770" algn="l"/>
              </a:tabLst>
            </a:pPr>
            <a:r>
              <a:rPr sz="2400" spc="-5" dirty="0">
                <a:latin typeface="Calibri"/>
                <a:cs typeface="Calibri"/>
              </a:rPr>
              <a:t>slinami</a:t>
            </a:r>
            <a:endParaRPr sz="2400" dirty="0">
              <a:latin typeface="Calibri"/>
              <a:cs typeface="Calibri"/>
            </a:endParaRPr>
          </a:p>
          <a:p>
            <a:pPr marL="445134" indent="-433070">
              <a:lnSpc>
                <a:spcPct val="100000"/>
              </a:lnSpc>
              <a:spcBef>
                <a:spcPts val="815"/>
              </a:spcBef>
              <a:buChar char="•"/>
              <a:tabLst>
                <a:tab pos="445134" algn="l"/>
                <a:tab pos="445770" algn="l"/>
              </a:tabLst>
            </a:pPr>
            <a:r>
              <a:rPr sz="2400" spc="-10" dirty="0">
                <a:latin typeface="Calibri"/>
                <a:cs typeface="Calibri"/>
              </a:rPr>
              <a:t>potem</a:t>
            </a:r>
            <a:endParaRPr sz="2400" dirty="0">
              <a:latin typeface="Calibri"/>
              <a:cs typeface="Calibri"/>
            </a:endParaRPr>
          </a:p>
          <a:p>
            <a:pPr marL="445134" indent="-433070">
              <a:lnSpc>
                <a:spcPct val="100000"/>
              </a:lnSpc>
              <a:spcBef>
                <a:spcPts val="795"/>
              </a:spcBef>
              <a:buChar char="•"/>
              <a:tabLst>
                <a:tab pos="445134" algn="l"/>
                <a:tab pos="445770" algn="l"/>
              </a:tabLst>
            </a:pPr>
            <a:r>
              <a:rPr sz="2400" spc="-45" dirty="0">
                <a:latin typeface="Calibri"/>
                <a:cs typeface="Calibri"/>
              </a:rPr>
              <a:t>mlékem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–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45" dirty="0" err="1">
                <a:latin typeface="Calibri"/>
                <a:cs typeface="Calibri"/>
              </a:rPr>
              <a:t>pozor</a:t>
            </a:r>
            <a:r>
              <a:rPr lang="cs-CZ" sz="2400" spc="-45" dirty="0">
                <a:latin typeface="Calibri"/>
                <a:cs typeface="Calibri"/>
              </a:rPr>
              <a:t> při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45" dirty="0" err="1">
                <a:latin typeface="Calibri"/>
                <a:cs typeface="Calibri"/>
              </a:rPr>
              <a:t>kojení</a:t>
            </a:r>
            <a:r>
              <a:rPr lang="cs-CZ" sz="2400" spc="-45" dirty="0">
                <a:latin typeface="Calibri"/>
                <a:cs typeface="Calibri"/>
              </a:rPr>
              <a:t> (riziko pro kojence)</a:t>
            </a:r>
            <a:endParaRPr sz="2400" dirty="0">
              <a:latin typeface="Calibri"/>
              <a:cs typeface="Calibri"/>
            </a:endParaRPr>
          </a:p>
          <a:p>
            <a:pPr marL="445134" indent="-433070">
              <a:lnSpc>
                <a:spcPct val="100000"/>
              </a:lnSpc>
              <a:spcBef>
                <a:spcPts val="795"/>
              </a:spcBef>
              <a:buChar char="•"/>
              <a:tabLst>
                <a:tab pos="445134" algn="l"/>
                <a:tab pos="445770" algn="l"/>
              </a:tabLst>
            </a:pPr>
            <a:r>
              <a:rPr sz="2400" spc="-5" dirty="0">
                <a:latin typeface="Calibri"/>
                <a:cs typeface="Calibri"/>
              </a:rPr>
              <a:t>plícemi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(těkavé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látky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–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alkohol,</a:t>
            </a:r>
            <a:r>
              <a:rPr sz="2400" spc="14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anestetika)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4144" y="381000"/>
            <a:ext cx="6705600" cy="6296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cs-CZ" sz="4000" spc="-20" dirty="0"/>
              <a:t>F</a:t>
            </a:r>
            <a:r>
              <a:rPr sz="4000" spc="-20" dirty="0" err="1"/>
              <a:t>aktory</a:t>
            </a:r>
            <a:r>
              <a:rPr lang="cs-CZ" sz="4000" spc="-20" dirty="0"/>
              <a:t> ovlivňující exkreci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924889" y="2274838"/>
            <a:ext cx="7484109" cy="2308324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80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spc="-10" dirty="0">
                <a:latin typeface="Calibri"/>
                <a:cs typeface="Calibri"/>
              </a:rPr>
              <a:t>vazba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plazmatické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proteiny</a:t>
            </a: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69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spc="-5" dirty="0">
                <a:latin typeface="Calibri"/>
                <a:cs typeface="Calibri"/>
              </a:rPr>
              <a:t>příjem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tekutin</a:t>
            </a: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72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spc="-5" dirty="0">
                <a:latin typeface="Calibri"/>
                <a:cs typeface="Calibri"/>
              </a:rPr>
              <a:t>pH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moči</a:t>
            </a: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69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spc="-35" dirty="0">
                <a:latin typeface="Calibri"/>
                <a:cs typeface="Calibri"/>
              </a:rPr>
              <a:t>funkce</a:t>
            </a:r>
            <a:r>
              <a:rPr sz="2400" dirty="0">
                <a:latin typeface="Calibri"/>
                <a:cs typeface="Calibri"/>
              </a:rPr>
              <a:t> ledvin: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věk,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pohlaví,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choroby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ledvin</a:t>
            </a:r>
          </a:p>
          <a:p>
            <a:pPr marL="356870" indent="-344805">
              <a:lnSpc>
                <a:spcPct val="100000"/>
              </a:lnSpc>
              <a:spcBef>
                <a:spcPts val="70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dirty="0">
                <a:latin typeface="Calibri"/>
                <a:cs typeface="Calibri"/>
              </a:rPr>
              <a:t>jiné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látky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–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lékové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interakce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(digoxin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1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amiodaron</a:t>
            </a:r>
            <a:r>
              <a:rPr lang="cs-CZ" sz="2400" spc="-10" dirty="0">
                <a:latin typeface="Calibri"/>
                <a:cs typeface="Calibri"/>
              </a:rPr>
              <a:t> – P </a:t>
            </a:r>
            <a:r>
              <a:rPr lang="cs-CZ" sz="2400" spc="-10" dirty="0" err="1">
                <a:latin typeface="Calibri"/>
                <a:cs typeface="Calibri"/>
              </a:rPr>
              <a:t>gp</a:t>
            </a:r>
            <a:r>
              <a:rPr sz="2400" spc="-10" dirty="0">
                <a:latin typeface="Calibri"/>
                <a:cs typeface="Calibri"/>
              </a:rPr>
              <a:t>)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8308" y="415289"/>
            <a:ext cx="7012940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4000" spc="-30" dirty="0"/>
              <a:t>Farmakokinetika</a:t>
            </a:r>
            <a:r>
              <a:rPr sz="4000" spc="-5" dirty="0"/>
              <a:t> v</a:t>
            </a:r>
            <a:r>
              <a:rPr sz="4000" spc="-15" dirty="0"/>
              <a:t> </a:t>
            </a:r>
            <a:r>
              <a:rPr sz="4000" spc="-35" dirty="0"/>
              <a:t>těhotenství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7200" y="1295400"/>
            <a:ext cx="8305800" cy="44351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marR="905510" indent="-34480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spc="-35" dirty="0">
                <a:latin typeface="Calibri"/>
                <a:cs typeface="Calibri"/>
              </a:rPr>
              <a:t>změny farmakokinetiky </a:t>
            </a:r>
            <a:r>
              <a:rPr sz="2400" dirty="0">
                <a:latin typeface="Calibri"/>
                <a:cs typeface="Calibri"/>
              </a:rPr>
              <a:t>u </a:t>
            </a:r>
            <a:r>
              <a:rPr sz="2400" spc="-5" dirty="0">
                <a:latin typeface="Calibri"/>
                <a:cs typeface="Calibri"/>
              </a:rPr>
              <a:t>matky způsobené </a:t>
            </a:r>
            <a:r>
              <a:rPr sz="2400" spc="-6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fyziologickými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změnami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těhotenství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lang="cs-CZ" sz="2400" spc="-5" dirty="0">
                <a:latin typeface="Calibri"/>
                <a:cs typeface="Calibri"/>
              </a:rPr>
              <a:t>     </a:t>
            </a:r>
            <a:r>
              <a:rPr sz="2400" spc="-5" dirty="0">
                <a:latin typeface="Calibri"/>
                <a:cs typeface="Calibri"/>
              </a:rPr>
              <a:t>(absorpce,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distribuce,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eliminace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vliv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na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30" dirty="0" err="1">
                <a:latin typeface="Calibri"/>
                <a:cs typeface="Calibri"/>
              </a:rPr>
              <a:t>hladiny</a:t>
            </a:r>
            <a:r>
              <a:rPr lang="cs-CZ" sz="2400" spc="-30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léčiv</a:t>
            </a:r>
            <a:r>
              <a:rPr sz="2400" dirty="0">
                <a:latin typeface="Calibri"/>
                <a:cs typeface="Calibri"/>
              </a:rPr>
              <a:t>)</a:t>
            </a:r>
          </a:p>
          <a:p>
            <a:pPr marL="356870" indent="-344805">
              <a:lnSpc>
                <a:spcPct val="100000"/>
              </a:lnSpc>
              <a:spcBef>
                <a:spcPts val="72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spc="-40" dirty="0">
                <a:latin typeface="Calibri"/>
                <a:cs typeface="Calibri"/>
              </a:rPr>
              <a:t>teratogenní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nežádoucí</a:t>
            </a:r>
            <a:r>
              <a:rPr sz="2400" spc="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vliv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určitých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léčiv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na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plod</a:t>
            </a:r>
          </a:p>
          <a:p>
            <a:pPr marL="356870">
              <a:lnSpc>
                <a:spcPct val="100000"/>
              </a:lnSpc>
              <a:tabLst>
                <a:tab pos="5161915" algn="l"/>
              </a:tabLst>
            </a:pPr>
            <a:r>
              <a:rPr lang="cs-CZ" sz="2400" spc="-10" dirty="0">
                <a:latin typeface="Calibri"/>
                <a:cs typeface="Calibri"/>
              </a:rPr>
              <a:t>- </a:t>
            </a:r>
            <a:r>
              <a:rPr sz="2400" spc="-10" dirty="0" err="1">
                <a:latin typeface="Calibri"/>
                <a:cs typeface="Calibri"/>
              </a:rPr>
              <a:t>nejcitlivější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období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15.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56.den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(1.trimestr)</a:t>
            </a: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70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dirty="0">
                <a:latin typeface="Calibri"/>
                <a:cs typeface="Calibri"/>
              </a:rPr>
              <a:t>KI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určitých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80" dirty="0">
                <a:latin typeface="Calibri"/>
                <a:cs typeface="Calibri"/>
              </a:rPr>
              <a:t>léčiv,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zvážení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poměru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rizika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pro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plod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spc="-30" dirty="0" err="1">
                <a:latin typeface="Calibri"/>
                <a:cs typeface="Calibri"/>
              </a:rPr>
              <a:t>prospěchu</a:t>
            </a:r>
            <a:r>
              <a:rPr sz="2400" spc="6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matk</a:t>
            </a:r>
            <a:r>
              <a:rPr lang="cs-CZ" sz="2400" spc="-10" dirty="0">
                <a:latin typeface="Calibri"/>
                <a:cs typeface="Calibri"/>
              </a:rPr>
              <a:t>y</a:t>
            </a:r>
            <a:endParaRPr lang="cs-CZ" sz="2400" dirty="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endParaRPr lang="cs-CZ" sz="2400" spc="-35" dirty="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endParaRPr lang="cs-CZ" sz="2400" spc="-35" dirty="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r>
              <a:rPr lang="cs-CZ" sz="2400" u="sng" spc="-35" dirty="0">
                <a:latin typeface="Calibri"/>
                <a:cs typeface="Calibri"/>
              </a:rPr>
              <a:t>nejčastěji</a:t>
            </a:r>
            <a:r>
              <a:rPr lang="cs-CZ" sz="2400" u="sng" spc="30" dirty="0">
                <a:latin typeface="Calibri"/>
                <a:cs typeface="Calibri"/>
              </a:rPr>
              <a:t> </a:t>
            </a:r>
            <a:r>
              <a:rPr lang="cs-CZ" sz="2400" u="sng" spc="-30" dirty="0">
                <a:latin typeface="Calibri"/>
                <a:cs typeface="Calibri"/>
              </a:rPr>
              <a:t>užívané</a:t>
            </a:r>
            <a:r>
              <a:rPr lang="cs-CZ" sz="2400" u="sng" spc="15" dirty="0">
                <a:latin typeface="Calibri"/>
                <a:cs typeface="Calibri"/>
              </a:rPr>
              <a:t> </a:t>
            </a:r>
            <a:r>
              <a:rPr lang="cs-CZ" sz="2400" u="sng" spc="-10" dirty="0">
                <a:latin typeface="Calibri"/>
                <a:cs typeface="Calibri"/>
              </a:rPr>
              <a:t>léčiva</a:t>
            </a:r>
            <a:r>
              <a:rPr lang="cs-CZ" sz="2400" u="sng" spc="-85" dirty="0">
                <a:latin typeface="Calibri"/>
                <a:cs typeface="Calibri"/>
              </a:rPr>
              <a:t> </a:t>
            </a:r>
            <a:r>
              <a:rPr lang="cs-CZ" sz="2400" u="sng" dirty="0">
                <a:latin typeface="Calibri"/>
                <a:cs typeface="Calibri"/>
              </a:rPr>
              <a:t>v</a:t>
            </a:r>
            <a:r>
              <a:rPr lang="cs-CZ" sz="2400" u="sng" spc="-10" dirty="0">
                <a:latin typeface="Calibri"/>
                <a:cs typeface="Calibri"/>
              </a:rPr>
              <a:t> </a:t>
            </a:r>
            <a:r>
              <a:rPr lang="cs-CZ" sz="2400" u="sng" spc="-30" dirty="0">
                <a:latin typeface="Calibri"/>
                <a:cs typeface="Calibri"/>
              </a:rPr>
              <a:t>těhotenství</a:t>
            </a:r>
            <a:r>
              <a:rPr lang="cs-CZ" sz="2400" u="sng" spc="-5" dirty="0">
                <a:latin typeface="Calibri"/>
                <a:cs typeface="Calibri"/>
              </a:rPr>
              <a:t> </a:t>
            </a:r>
            <a:r>
              <a:rPr lang="cs-CZ" sz="2400" u="sng" dirty="0">
                <a:latin typeface="Calibri"/>
                <a:cs typeface="Calibri"/>
              </a:rPr>
              <a:t>jsou:</a:t>
            </a:r>
          </a:p>
          <a:p>
            <a:pPr marL="253365">
              <a:lnSpc>
                <a:spcPct val="100000"/>
              </a:lnSpc>
              <a:spcBef>
                <a:spcPts val="675"/>
              </a:spcBef>
            </a:pP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a</a:t>
            </a:r>
            <a:r>
              <a:rPr sz="2400" spc="-35" dirty="0" err="1">
                <a:latin typeface="Calibri"/>
                <a:cs typeface="Calibri"/>
              </a:rPr>
              <a:t>n</a:t>
            </a:r>
            <a:r>
              <a:rPr sz="2400" dirty="0" err="1">
                <a:latin typeface="Calibri"/>
                <a:cs typeface="Calibri"/>
              </a:rPr>
              <a:t>timik</a:t>
            </a:r>
            <a:r>
              <a:rPr sz="2400" spc="-75" dirty="0" err="1">
                <a:latin typeface="Calibri"/>
                <a:cs typeface="Calibri"/>
              </a:rPr>
              <a:t>r</a:t>
            </a:r>
            <a:r>
              <a:rPr sz="2400" spc="-15" dirty="0" err="1">
                <a:latin typeface="Calibri"/>
                <a:cs typeface="Calibri"/>
              </a:rPr>
              <a:t>o</a:t>
            </a:r>
            <a:r>
              <a:rPr sz="2400" spc="-5" dirty="0" err="1">
                <a:latin typeface="Calibri"/>
                <a:cs typeface="Calibri"/>
              </a:rPr>
              <a:t>b</a:t>
            </a:r>
            <a:r>
              <a:rPr sz="2400" spc="-30" dirty="0" err="1">
                <a:latin typeface="Calibri"/>
                <a:cs typeface="Calibri"/>
              </a:rPr>
              <a:t>i</a:t>
            </a:r>
            <a:r>
              <a:rPr sz="2400" dirty="0" err="1">
                <a:latin typeface="Calibri"/>
                <a:cs typeface="Calibri"/>
              </a:rPr>
              <a:t>á</a:t>
            </a:r>
            <a:r>
              <a:rPr sz="2400" spc="-20" dirty="0" err="1">
                <a:latin typeface="Calibri"/>
                <a:cs typeface="Calibri"/>
              </a:rPr>
              <a:t>l</a:t>
            </a:r>
            <a:r>
              <a:rPr sz="2400" spc="-5" dirty="0" err="1">
                <a:latin typeface="Calibri"/>
                <a:cs typeface="Calibri"/>
              </a:rPr>
              <a:t>n</a:t>
            </a:r>
            <a:r>
              <a:rPr sz="2400" dirty="0" err="1">
                <a:latin typeface="Calibri"/>
                <a:cs typeface="Calibri"/>
              </a:rPr>
              <a:t>í</a:t>
            </a:r>
            <a:r>
              <a:rPr sz="2400" spc="-13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l</a:t>
            </a:r>
            <a:r>
              <a:rPr sz="2400" spc="-75" dirty="0">
                <a:latin typeface="Calibri"/>
                <a:cs typeface="Calibri"/>
              </a:rPr>
              <a:t>á</a:t>
            </a:r>
            <a:r>
              <a:rPr sz="2400" spc="-55" dirty="0">
                <a:latin typeface="Calibri"/>
                <a:cs typeface="Calibri"/>
              </a:rPr>
              <a:t>tk</a:t>
            </a:r>
            <a:r>
              <a:rPr sz="2400" spc="-240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a</a:t>
            </a:r>
            <a:r>
              <a:rPr sz="2400" spc="-65" dirty="0">
                <a:latin typeface="Calibri"/>
                <a:cs typeface="Calibri"/>
              </a:rPr>
              <a:t>n</a:t>
            </a:r>
            <a:r>
              <a:rPr sz="2400" spc="-30" dirty="0">
                <a:latin typeface="Calibri"/>
                <a:cs typeface="Calibri"/>
              </a:rPr>
              <a:t>t</a:t>
            </a:r>
            <a:r>
              <a:rPr sz="2400" spc="-25" dirty="0">
                <a:latin typeface="Calibri"/>
                <a:cs typeface="Calibri"/>
              </a:rPr>
              <a:t>i</a:t>
            </a:r>
            <a:r>
              <a:rPr sz="2400" spc="-30" dirty="0">
                <a:latin typeface="Calibri"/>
                <a:cs typeface="Calibri"/>
              </a:rPr>
              <a:t>e</a:t>
            </a:r>
            <a:r>
              <a:rPr sz="2400" spc="-35" dirty="0">
                <a:latin typeface="Calibri"/>
                <a:cs typeface="Calibri"/>
              </a:rPr>
              <a:t>m</a:t>
            </a:r>
            <a:r>
              <a:rPr sz="2400" spc="-55" dirty="0">
                <a:latin typeface="Calibri"/>
                <a:cs typeface="Calibri"/>
              </a:rPr>
              <a:t>e</a:t>
            </a:r>
            <a:r>
              <a:rPr sz="2400" spc="-30" dirty="0">
                <a:latin typeface="Calibri"/>
                <a:cs typeface="Calibri"/>
              </a:rPr>
              <a:t>t</a:t>
            </a:r>
            <a:r>
              <a:rPr sz="2400" spc="-25" dirty="0">
                <a:latin typeface="Calibri"/>
                <a:cs typeface="Calibri"/>
              </a:rPr>
              <a:t>i</a:t>
            </a:r>
            <a:r>
              <a:rPr sz="2400" spc="-80" dirty="0">
                <a:latin typeface="Calibri"/>
                <a:cs typeface="Calibri"/>
              </a:rPr>
              <a:t>k</a:t>
            </a:r>
            <a:r>
              <a:rPr sz="2400" spc="-3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18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n</a:t>
            </a:r>
            <a:r>
              <a:rPr sz="2400" spc="-3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l</a:t>
            </a:r>
            <a:r>
              <a:rPr sz="2400" spc="-50" dirty="0">
                <a:latin typeface="Calibri"/>
                <a:cs typeface="Calibri"/>
              </a:rPr>
              <a:t>g</a:t>
            </a:r>
            <a:r>
              <a:rPr sz="2400" spc="-55" dirty="0">
                <a:latin typeface="Calibri"/>
                <a:cs typeface="Calibri"/>
              </a:rPr>
              <a:t>e</a:t>
            </a:r>
            <a:r>
              <a:rPr sz="2400" spc="-30" dirty="0">
                <a:latin typeface="Calibri"/>
                <a:cs typeface="Calibri"/>
              </a:rPr>
              <a:t>t</a:t>
            </a:r>
            <a:r>
              <a:rPr sz="2400" spc="-25" dirty="0">
                <a:latin typeface="Calibri"/>
                <a:cs typeface="Calibri"/>
              </a:rPr>
              <a:t>i</a:t>
            </a:r>
            <a:r>
              <a:rPr sz="2400" spc="-80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20D709D-46C4-3BC6-5EC5-8E4D5BF85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170" y="4368786"/>
            <a:ext cx="2514601" cy="2055264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1208" y="269570"/>
            <a:ext cx="6537959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Léčiva</a:t>
            </a:r>
            <a:r>
              <a:rPr sz="4000" spc="-40" dirty="0"/>
              <a:t> </a:t>
            </a:r>
            <a:r>
              <a:rPr sz="4000" spc="-5" dirty="0"/>
              <a:t>v </a:t>
            </a:r>
            <a:r>
              <a:rPr sz="4000" spc="-35" dirty="0"/>
              <a:t>těhotenství</a:t>
            </a:r>
            <a:r>
              <a:rPr sz="4000" spc="75" dirty="0"/>
              <a:t> </a:t>
            </a:r>
            <a:r>
              <a:rPr sz="4000" spc="-5" dirty="0"/>
              <a:t>a</a:t>
            </a:r>
            <a:r>
              <a:rPr sz="4000" spc="-50" dirty="0"/>
              <a:t> </a:t>
            </a:r>
            <a:r>
              <a:rPr sz="4000" spc="-30" dirty="0"/>
              <a:t>kojení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2000" y="1219200"/>
            <a:ext cx="7426959" cy="51751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spc="-40" dirty="0">
                <a:latin typeface="Calibri"/>
                <a:cs typeface="Calibri"/>
              </a:rPr>
              <a:t>určitá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léčiva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užívaná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5" dirty="0">
                <a:latin typeface="Calibri"/>
                <a:cs typeface="Calibri"/>
              </a:rPr>
              <a:t>matkou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40" dirty="0" err="1">
                <a:latin typeface="Calibri"/>
                <a:cs typeface="Calibri"/>
              </a:rPr>
              <a:t>procházejí</a:t>
            </a:r>
            <a:r>
              <a:rPr sz="2400" spc="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do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spc="-40" dirty="0" err="1">
                <a:latin typeface="Calibri"/>
                <a:cs typeface="Calibri"/>
              </a:rPr>
              <a:t>mléka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–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nežádoucí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účinky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na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25" dirty="0" err="1">
                <a:latin typeface="Calibri"/>
                <a:cs typeface="Calibri"/>
              </a:rPr>
              <a:t>dítě</a:t>
            </a:r>
            <a:endParaRPr lang="cs-CZ" sz="2400" spc="-25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79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spc="-35" dirty="0">
                <a:latin typeface="Calibri"/>
                <a:cs typeface="Calibri"/>
              </a:rPr>
              <a:t>zvážit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poměr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výhod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kojení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pro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matku</a:t>
            </a:r>
            <a:r>
              <a:rPr sz="2400" spc="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5" dirty="0" err="1">
                <a:latin typeface="Calibri"/>
                <a:cs typeface="Calibri"/>
              </a:rPr>
              <a:t>dítě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rizika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expozice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pro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0" dirty="0" err="1">
                <a:latin typeface="Calibri"/>
                <a:cs typeface="Calibri"/>
              </a:rPr>
              <a:t>kojené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25" dirty="0" err="1">
                <a:latin typeface="Calibri"/>
                <a:cs typeface="Calibri"/>
              </a:rPr>
              <a:t>dítě</a:t>
            </a:r>
            <a:endParaRPr lang="cs-CZ" sz="2400" spc="-25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79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82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lang="cs-CZ" sz="2400" b="1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</a:t>
            </a:r>
            <a:r>
              <a:rPr sz="2400" b="1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žitečné</a:t>
            </a:r>
            <a:r>
              <a:rPr sz="2400" b="1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zdroje</a:t>
            </a:r>
            <a:r>
              <a:rPr sz="2400" b="1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informací:</a:t>
            </a:r>
            <a:endParaRPr sz="2400" dirty="0">
              <a:latin typeface="Calibri"/>
              <a:cs typeface="Calibri"/>
            </a:endParaRPr>
          </a:p>
          <a:p>
            <a:pPr marL="812165" lvl="1" indent="-342900">
              <a:spcBef>
                <a:spcPts val="790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sz="2000" u="heavy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2"/>
              </a:rPr>
              <a:t>www.sukl.cz</a:t>
            </a:r>
            <a:r>
              <a:rPr sz="2000" u="heavy" spc="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2000" spc="-10" dirty="0">
                <a:latin typeface="Calibri"/>
                <a:cs typeface="Calibri"/>
              </a:rPr>
              <a:t>(SPC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–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nic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moc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informací)</a:t>
            </a:r>
            <a:endParaRPr sz="2000" dirty="0">
              <a:latin typeface="Calibri"/>
              <a:cs typeface="Calibri"/>
            </a:endParaRPr>
          </a:p>
          <a:p>
            <a:pPr marL="812165" lvl="1" indent="-342900">
              <a:spcBef>
                <a:spcPts val="795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sz="2000" u="heavy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3"/>
              </a:rPr>
              <a:t>www.fda.gov</a:t>
            </a:r>
            <a:endParaRPr sz="2000" dirty="0">
              <a:latin typeface="Calibri"/>
              <a:cs typeface="Calibri"/>
            </a:endParaRPr>
          </a:p>
          <a:p>
            <a:pPr marL="812165" lvl="1" indent="-342900">
              <a:spcBef>
                <a:spcPts val="795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sz="2000" spc="-50" dirty="0">
                <a:latin typeface="Calibri"/>
                <a:cs typeface="Calibri"/>
              </a:rPr>
              <a:t>Farmakoterapie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v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těhotenství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při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0" dirty="0" err="1">
                <a:latin typeface="Calibri"/>
                <a:cs typeface="Calibri"/>
              </a:rPr>
              <a:t>kojení</a:t>
            </a:r>
            <a:r>
              <a:rPr lang="cs-CZ" sz="2000" dirty="0">
                <a:latin typeface="Calibri"/>
                <a:cs typeface="Calibri"/>
              </a:rPr>
              <a:t>                                      </a:t>
            </a:r>
            <a:r>
              <a:rPr sz="2000" spc="-40" dirty="0">
                <a:latin typeface="Calibri"/>
                <a:cs typeface="Calibri"/>
              </a:rPr>
              <a:t>(</a:t>
            </a:r>
            <a:r>
              <a:rPr sz="2000" spc="-30" dirty="0">
                <a:latin typeface="Calibri"/>
                <a:cs typeface="Calibri"/>
              </a:rPr>
              <a:t>M</a:t>
            </a:r>
            <a:r>
              <a:rPr sz="2000" spc="-50" dirty="0">
                <a:latin typeface="Calibri"/>
                <a:cs typeface="Calibri"/>
              </a:rPr>
              <a:t>a</a:t>
            </a:r>
            <a:r>
              <a:rPr sz="2000" spc="-95" dirty="0">
                <a:latin typeface="Calibri"/>
                <a:cs typeface="Calibri"/>
              </a:rPr>
              <a:t>x</a:t>
            </a:r>
            <a:r>
              <a:rPr sz="2000" spc="-30" dirty="0">
                <a:latin typeface="Calibri"/>
                <a:cs typeface="Calibri"/>
              </a:rPr>
              <a:t>d</a:t>
            </a:r>
            <a:r>
              <a:rPr sz="2000" spc="-35" dirty="0">
                <a:latin typeface="Calibri"/>
                <a:cs typeface="Calibri"/>
              </a:rPr>
              <a:t>o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210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,</a:t>
            </a:r>
            <a:r>
              <a:rPr sz="2000" spc="-130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2</a:t>
            </a:r>
            <a:r>
              <a:rPr sz="2000" spc="-140" dirty="0">
                <a:latin typeface="Calibri"/>
                <a:cs typeface="Calibri"/>
              </a:rPr>
              <a:t>.</a:t>
            </a:r>
            <a:r>
              <a:rPr sz="2000" spc="-5" dirty="0">
                <a:latin typeface="Calibri"/>
                <a:cs typeface="Calibri"/>
              </a:rPr>
              <a:t>v</a:t>
            </a:r>
            <a:r>
              <a:rPr sz="2000" spc="-85" dirty="0">
                <a:latin typeface="Calibri"/>
                <a:cs typeface="Calibri"/>
              </a:rPr>
              <a:t>y</a:t>
            </a:r>
            <a:r>
              <a:rPr sz="2000" spc="-25" dirty="0">
                <a:latin typeface="Calibri"/>
                <a:cs typeface="Calibri"/>
              </a:rPr>
              <a:t>dán</a:t>
            </a:r>
            <a:r>
              <a:rPr sz="2000" spc="-20" dirty="0">
                <a:latin typeface="Calibri"/>
                <a:cs typeface="Calibri"/>
              </a:rPr>
              <a:t>í</a:t>
            </a:r>
            <a:r>
              <a:rPr sz="2000" spc="-5" dirty="0">
                <a:latin typeface="Calibri"/>
                <a:cs typeface="Calibri"/>
              </a:rPr>
              <a:t>,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210" dirty="0">
                <a:latin typeface="Calibri"/>
                <a:cs typeface="Calibri"/>
              </a:rPr>
              <a:t>V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spc="-35" dirty="0">
                <a:latin typeface="Calibri"/>
                <a:cs typeface="Calibri"/>
              </a:rPr>
              <a:t>c</a:t>
            </a:r>
            <a:r>
              <a:rPr sz="2000" spc="-30" dirty="0">
                <a:latin typeface="Calibri"/>
                <a:cs typeface="Calibri"/>
              </a:rPr>
              <a:t>h</a:t>
            </a:r>
            <a:r>
              <a:rPr sz="2000" spc="-35" dirty="0">
                <a:latin typeface="Calibri"/>
                <a:cs typeface="Calibri"/>
              </a:rPr>
              <a:t>e</a:t>
            </a:r>
            <a:r>
              <a:rPr sz="2000" spc="-40" dirty="0">
                <a:latin typeface="Calibri"/>
                <a:cs typeface="Calibri"/>
              </a:rPr>
              <a:t>k</a:t>
            </a:r>
            <a:r>
              <a:rPr sz="2000" spc="-5" dirty="0">
                <a:latin typeface="Calibri"/>
                <a:cs typeface="Calibri"/>
              </a:rPr>
              <a:t>,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360" dirty="0" err="1">
                <a:latin typeface="Calibri"/>
                <a:cs typeface="Calibri"/>
              </a:rPr>
              <a:t>T</a:t>
            </a:r>
            <a:r>
              <a:rPr sz="2000" spc="-85" dirty="0" err="1">
                <a:latin typeface="Calibri"/>
                <a:cs typeface="Calibri"/>
              </a:rPr>
              <a:t>e</a:t>
            </a:r>
            <a:r>
              <a:rPr sz="2000" spc="-80" dirty="0" err="1">
                <a:latin typeface="Calibri"/>
                <a:cs typeface="Calibri"/>
              </a:rPr>
              <a:t>s</a:t>
            </a:r>
            <a:r>
              <a:rPr sz="2000" spc="-70" dirty="0" err="1">
                <a:latin typeface="Calibri"/>
                <a:cs typeface="Calibri"/>
              </a:rPr>
              <a:t>a</a:t>
            </a:r>
            <a:r>
              <a:rPr sz="2000" spc="-350" dirty="0" err="1">
                <a:latin typeface="Calibri"/>
                <a:cs typeface="Calibri"/>
              </a:rPr>
              <a:t>ř</a:t>
            </a:r>
            <a:r>
              <a:rPr sz="2000" spc="-80" dirty="0">
                <a:latin typeface="Calibri"/>
                <a:cs typeface="Calibri"/>
              </a:rPr>
              <a:t>,…</a:t>
            </a:r>
            <a:r>
              <a:rPr sz="2000" spc="-5" dirty="0">
                <a:latin typeface="Calibri"/>
                <a:cs typeface="Calibri"/>
              </a:rPr>
              <a:t>)</a:t>
            </a:r>
            <a:endParaRPr lang="cs-CZ" sz="2000" spc="-5" dirty="0">
              <a:latin typeface="Calibri"/>
              <a:cs typeface="Calibri"/>
            </a:endParaRPr>
          </a:p>
          <a:p>
            <a:pPr marL="812165" lvl="1" indent="-342900">
              <a:spcBef>
                <a:spcPts val="795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lang="cs-CZ" sz="2000" spc="-5" dirty="0">
                <a:latin typeface="Calibri"/>
                <a:cs typeface="Calibri"/>
              </a:rPr>
              <a:t>Tabulky léčiv v těhotenství a při kojení</a:t>
            </a:r>
          </a:p>
          <a:p>
            <a:pPr marL="356870">
              <a:spcBef>
                <a:spcPts val="5"/>
              </a:spcBef>
            </a:pPr>
            <a:r>
              <a:rPr lang="cs-CZ" sz="2000" spc="-5" dirty="0">
                <a:latin typeface="Calibri"/>
                <a:cs typeface="Calibri"/>
              </a:rPr>
              <a:t>        (</a:t>
            </a:r>
            <a:r>
              <a:rPr lang="cs-CZ" sz="2000" spc="-5" dirty="0" err="1">
                <a:latin typeface="Calibri"/>
                <a:cs typeface="Calibri"/>
              </a:rPr>
              <a:t>Maxdorf</a:t>
            </a:r>
            <a:r>
              <a:rPr lang="cs-CZ" sz="2000" spc="-5" dirty="0">
                <a:latin typeface="Calibri"/>
                <a:cs typeface="Calibri"/>
              </a:rPr>
              <a:t>, Tížková, 2023)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3025B88-F4A0-3C40-8C5E-7D175FB7AE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5322" y="3137659"/>
            <a:ext cx="2293637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6657" y="3051759"/>
            <a:ext cx="456120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" dirty="0"/>
              <a:t>FARMAKOKINETIKA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5450" y="529458"/>
            <a:ext cx="567055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4000" spc="-30" dirty="0"/>
              <a:t>Farmakokinetika</a:t>
            </a:r>
            <a:r>
              <a:rPr sz="4000" spc="-10" dirty="0"/>
              <a:t> </a:t>
            </a:r>
            <a:r>
              <a:rPr sz="4000" spc="-15" dirty="0"/>
              <a:t>ve</a:t>
            </a:r>
            <a:r>
              <a:rPr sz="4000" spc="-75" dirty="0"/>
              <a:t> </a:t>
            </a:r>
            <a:r>
              <a:rPr sz="4000" spc="-30" dirty="0"/>
              <a:t>stáří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8519" y="1613563"/>
            <a:ext cx="7622540" cy="4833374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420370" indent="-344805">
              <a:lnSpc>
                <a:spcPct val="100000"/>
              </a:lnSpc>
              <a:spcBef>
                <a:spcPts val="790"/>
              </a:spcBef>
              <a:buFont typeface="Arial MT"/>
              <a:buChar char="•"/>
              <a:tabLst>
                <a:tab pos="420370" algn="l"/>
                <a:tab pos="421005" algn="l"/>
              </a:tabLst>
            </a:pPr>
            <a:r>
              <a:rPr sz="2000" spc="-35" dirty="0">
                <a:latin typeface="Calibri"/>
                <a:cs typeface="Calibri"/>
              </a:rPr>
              <a:t>změny </a:t>
            </a:r>
            <a:r>
              <a:rPr sz="2000" spc="-5" dirty="0">
                <a:latin typeface="Calibri"/>
                <a:cs typeface="Calibri"/>
              </a:rPr>
              <a:t>absorpce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biologické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dostupnosti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spc="-20" dirty="0" err="1">
                <a:latin typeface="Calibri"/>
                <a:cs typeface="Calibri"/>
              </a:rPr>
              <a:t>ve</a:t>
            </a:r>
            <a:r>
              <a:rPr sz="2000" spc="110" dirty="0">
                <a:latin typeface="Calibri"/>
                <a:cs typeface="Calibri"/>
              </a:rPr>
              <a:t> </a:t>
            </a:r>
            <a:r>
              <a:rPr sz="2000" spc="-30" dirty="0" err="1">
                <a:latin typeface="Calibri"/>
                <a:cs typeface="Calibri"/>
              </a:rPr>
              <a:t>stáří</a:t>
            </a:r>
            <a:endParaRPr lang="cs-CZ" sz="2000" spc="-30" dirty="0">
              <a:latin typeface="Calibri"/>
              <a:cs typeface="Calibri"/>
            </a:endParaRPr>
          </a:p>
          <a:p>
            <a:pPr marL="75565">
              <a:lnSpc>
                <a:spcPct val="100000"/>
              </a:lnSpc>
              <a:spcBef>
                <a:spcPts val="790"/>
              </a:spcBef>
              <a:tabLst>
                <a:tab pos="420370" algn="l"/>
                <a:tab pos="421005" algn="l"/>
              </a:tabLst>
            </a:pPr>
            <a:endParaRPr sz="2000" dirty="0">
              <a:latin typeface="Calibri"/>
              <a:cs typeface="Calibri"/>
            </a:endParaRPr>
          </a:p>
          <a:p>
            <a:pPr marL="420370" marR="81280" indent="-344805">
              <a:lnSpc>
                <a:spcPct val="100000"/>
              </a:lnSpc>
              <a:spcBef>
                <a:spcPts val="695"/>
              </a:spcBef>
              <a:buFont typeface="Arial MT"/>
              <a:buChar char="•"/>
              <a:tabLst>
                <a:tab pos="420370" algn="l"/>
                <a:tab pos="421005" algn="l"/>
              </a:tabLst>
            </a:pPr>
            <a:r>
              <a:rPr sz="2000" spc="-35" dirty="0">
                <a:latin typeface="Calibri"/>
                <a:cs typeface="Calibri"/>
              </a:rPr>
              <a:t>změny </a:t>
            </a:r>
            <a:r>
              <a:rPr sz="2000" dirty="0">
                <a:latin typeface="Calibri"/>
                <a:cs typeface="Calibri"/>
              </a:rPr>
              <a:t>v </a:t>
            </a:r>
            <a:r>
              <a:rPr sz="2000" spc="-10" dirty="0">
                <a:latin typeface="Calibri"/>
                <a:cs typeface="Calibri"/>
              </a:rPr>
              <a:t>distribučním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objemu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(↓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svalové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hmoty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a </a:t>
            </a:r>
            <a:r>
              <a:rPr sz="2000" spc="-615" dirty="0">
                <a:latin typeface="Calibri"/>
                <a:cs typeface="Calibri"/>
              </a:rPr>
              <a:t> </a:t>
            </a:r>
            <a:r>
              <a:rPr sz="2000" spc="-45" dirty="0">
                <a:latin typeface="Calibri"/>
                <a:cs typeface="Calibri"/>
              </a:rPr>
              <a:t>celkové </a:t>
            </a:r>
            <a:r>
              <a:rPr sz="2000" spc="-20" dirty="0">
                <a:latin typeface="Calibri"/>
                <a:cs typeface="Calibri"/>
              </a:rPr>
              <a:t>vody </a:t>
            </a:r>
            <a:r>
              <a:rPr sz="2000" dirty="0">
                <a:latin typeface="Calibri"/>
                <a:cs typeface="Calibri"/>
              </a:rPr>
              <a:t>v </a:t>
            </a:r>
            <a:r>
              <a:rPr sz="2000" spc="-5" dirty="0">
                <a:latin typeface="Calibri"/>
                <a:cs typeface="Calibri"/>
              </a:rPr>
              <a:t>těle, </a:t>
            </a:r>
            <a:r>
              <a:rPr sz="2000" spc="5" dirty="0">
                <a:latin typeface="Calibri"/>
                <a:cs typeface="Calibri"/>
              </a:rPr>
              <a:t>↑ </a:t>
            </a:r>
            <a:r>
              <a:rPr sz="2000" spc="-35" dirty="0">
                <a:latin typeface="Calibri"/>
                <a:cs typeface="Calibri"/>
              </a:rPr>
              <a:t>množství </a:t>
            </a:r>
            <a:r>
              <a:rPr sz="2000" spc="-30" dirty="0">
                <a:latin typeface="Calibri"/>
                <a:cs typeface="Calibri"/>
              </a:rPr>
              <a:t>tuku) </a:t>
            </a:r>
            <a:r>
              <a:rPr sz="2000" spc="5" dirty="0">
                <a:latin typeface="Calibri"/>
                <a:cs typeface="Calibri"/>
              </a:rPr>
              <a:t>→ 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prodloužení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</a:t>
            </a:r>
            <a:r>
              <a:rPr sz="2000" spc="-7" baseline="-16516" dirty="0">
                <a:latin typeface="Calibri"/>
                <a:cs typeface="Calibri"/>
              </a:rPr>
              <a:t>1/2</a:t>
            </a:r>
            <a:r>
              <a:rPr sz="2000" spc="22" baseline="-16516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lipofilních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léčiv</a:t>
            </a:r>
            <a:endParaRPr lang="cs-CZ" sz="2000" spc="-5" dirty="0">
              <a:latin typeface="Calibri"/>
              <a:cs typeface="Calibri"/>
            </a:endParaRPr>
          </a:p>
          <a:p>
            <a:pPr marL="420370" marR="81280" indent="-344805">
              <a:lnSpc>
                <a:spcPct val="100000"/>
              </a:lnSpc>
              <a:spcBef>
                <a:spcPts val="695"/>
              </a:spcBef>
              <a:buFont typeface="Arial MT"/>
              <a:buChar char="•"/>
              <a:tabLst>
                <a:tab pos="420370" algn="l"/>
                <a:tab pos="421005" algn="l"/>
              </a:tabLst>
            </a:pPr>
            <a:endParaRPr sz="2000" dirty="0">
              <a:latin typeface="Calibri"/>
              <a:cs typeface="Calibri"/>
            </a:endParaRPr>
          </a:p>
          <a:p>
            <a:pPr marL="420370" indent="-344805">
              <a:lnSpc>
                <a:spcPct val="100000"/>
              </a:lnSpc>
              <a:spcBef>
                <a:spcPts val="725"/>
              </a:spcBef>
              <a:buFont typeface="Arial MT"/>
              <a:buChar char="•"/>
              <a:tabLst>
                <a:tab pos="420370" algn="l"/>
                <a:tab pos="421005" algn="l"/>
              </a:tabLst>
            </a:pPr>
            <a:r>
              <a:rPr sz="2000" spc="-35" dirty="0">
                <a:latin typeface="Calibri"/>
                <a:cs typeface="Calibri"/>
              </a:rPr>
              <a:t>změny </a:t>
            </a:r>
            <a:r>
              <a:rPr sz="2000" spc="-10" dirty="0">
                <a:latin typeface="Calibri"/>
                <a:cs typeface="Calibri"/>
              </a:rPr>
              <a:t>metabolismu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játrech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(↓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30" dirty="0" err="1">
                <a:latin typeface="Calibri"/>
                <a:cs typeface="Calibri"/>
              </a:rPr>
              <a:t>průtoku</a:t>
            </a:r>
            <a:r>
              <a:rPr lang="cs-CZ" sz="2000" spc="-30" dirty="0">
                <a:latin typeface="Calibri"/>
                <a:cs typeface="Calibri"/>
              </a:rPr>
              <a:t> </a:t>
            </a:r>
            <a:r>
              <a:rPr sz="2000" dirty="0" err="1">
                <a:latin typeface="Calibri"/>
                <a:cs typeface="Calibri"/>
              </a:rPr>
              <a:t>krve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75" dirty="0">
                <a:latin typeface="Calibri"/>
                <a:cs typeface="Calibri"/>
              </a:rPr>
              <a:t>játry,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↓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40" dirty="0" err="1">
                <a:latin typeface="Calibri"/>
                <a:cs typeface="Calibri"/>
              </a:rPr>
              <a:t>metabolické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aktivity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enzymů</a:t>
            </a:r>
            <a:r>
              <a:rPr lang="cs-CZ" sz="2000" spc="-5" dirty="0">
                <a:latin typeface="Calibri"/>
                <a:cs typeface="Calibri"/>
              </a:rPr>
              <a:t>)</a:t>
            </a:r>
          </a:p>
          <a:p>
            <a:pPr marL="420370">
              <a:lnSpc>
                <a:spcPct val="100000"/>
              </a:lnSpc>
              <a:spcBef>
                <a:spcPts val="5"/>
              </a:spcBef>
            </a:pPr>
            <a:endParaRPr sz="2000" dirty="0">
              <a:latin typeface="Calibri"/>
              <a:cs typeface="Calibri"/>
            </a:endParaRPr>
          </a:p>
          <a:p>
            <a:pPr marL="420370" indent="-344805">
              <a:lnSpc>
                <a:spcPct val="100000"/>
              </a:lnSpc>
              <a:spcBef>
                <a:spcPts val="695"/>
              </a:spcBef>
              <a:buFont typeface="Arial MT"/>
              <a:buChar char="•"/>
              <a:tabLst>
                <a:tab pos="420370" algn="l"/>
                <a:tab pos="421005" algn="l"/>
              </a:tabLst>
            </a:pPr>
            <a:r>
              <a:rPr sz="2000" spc="-10" dirty="0">
                <a:latin typeface="Calibri"/>
                <a:cs typeface="Calibri"/>
              </a:rPr>
              <a:t>renální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insuficience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35" dirty="0" err="1">
                <a:latin typeface="Calibri"/>
                <a:cs typeface="Calibri"/>
              </a:rPr>
              <a:t>snížené</a:t>
            </a:r>
            <a:r>
              <a:rPr sz="2000" spc="95" dirty="0">
                <a:latin typeface="Calibri"/>
                <a:cs typeface="Calibri"/>
              </a:rPr>
              <a:t> </a:t>
            </a:r>
            <a:r>
              <a:rPr sz="2000" spc="-30" dirty="0" err="1">
                <a:latin typeface="Calibri"/>
                <a:cs typeface="Calibri"/>
              </a:rPr>
              <a:t>vylučování</a:t>
            </a:r>
            <a:endParaRPr lang="cs-CZ" sz="2000" spc="-30" dirty="0">
              <a:latin typeface="Calibri"/>
              <a:cs typeface="Calibri"/>
            </a:endParaRPr>
          </a:p>
          <a:p>
            <a:pPr marL="420370" indent="-344805">
              <a:lnSpc>
                <a:spcPct val="100000"/>
              </a:lnSpc>
              <a:spcBef>
                <a:spcPts val="695"/>
              </a:spcBef>
              <a:buFont typeface="Arial MT"/>
              <a:buChar char="•"/>
              <a:tabLst>
                <a:tab pos="420370" algn="l"/>
                <a:tab pos="421005" algn="l"/>
              </a:tabLst>
            </a:pPr>
            <a:endParaRPr sz="2000" dirty="0">
              <a:latin typeface="Calibri"/>
              <a:cs typeface="Calibri"/>
            </a:endParaRPr>
          </a:p>
          <a:p>
            <a:pPr marL="420370" indent="-344805">
              <a:lnSpc>
                <a:spcPct val="100000"/>
              </a:lnSpc>
              <a:spcBef>
                <a:spcPts val="700"/>
              </a:spcBef>
              <a:buFont typeface="Arial MT"/>
              <a:buChar char="•"/>
              <a:tabLst>
                <a:tab pos="420370" algn="l"/>
                <a:tab pos="421005" algn="l"/>
              </a:tabLst>
            </a:pPr>
            <a:r>
              <a:rPr sz="2000" spc="-35" dirty="0">
                <a:latin typeface="Calibri"/>
                <a:cs typeface="Calibri"/>
              </a:rPr>
              <a:t>náchylnost: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85" dirty="0">
                <a:latin typeface="Calibri"/>
                <a:cs typeface="Calibri"/>
              </a:rPr>
              <a:t>pády,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zácpa,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zmatenost,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30" dirty="0" err="1">
                <a:latin typeface="Calibri"/>
                <a:cs typeface="Calibri"/>
              </a:rPr>
              <a:t>zhoršení</a:t>
            </a:r>
            <a:r>
              <a:rPr lang="cs-CZ" sz="2000" dirty="0">
                <a:latin typeface="Calibri"/>
                <a:cs typeface="Calibri"/>
              </a:rPr>
              <a:t> k</a:t>
            </a:r>
            <a:r>
              <a:rPr sz="2000" spc="-40" dirty="0" err="1">
                <a:latin typeface="Calibri"/>
                <a:cs typeface="Calibri"/>
              </a:rPr>
              <a:t>ognice</a:t>
            </a:r>
            <a:endParaRPr lang="cs-CZ" sz="2000" spc="-40" dirty="0">
              <a:latin typeface="Calibri"/>
              <a:cs typeface="Calibri"/>
            </a:endParaRPr>
          </a:p>
          <a:p>
            <a:pPr marL="420370"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  <a:p>
            <a:pPr marL="420370" marR="281940" indent="-344805">
              <a:lnSpc>
                <a:spcPct val="100000"/>
              </a:lnSpc>
              <a:spcBef>
                <a:spcPts val="700"/>
              </a:spcBef>
              <a:buFont typeface="Arial MT"/>
              <a:buChar char="•"/>
              <a:tabLst>
                <a:tab pos="420370" algn="l"/>
                <a:tab pos="421005" algn="l"/>
              </a:tabLst>
            </a:pPr>
            <a:r>
              <a:rPr sz="2000" spc="-35" dirty="0">
                <a:latin typeface="Calibri"/>
                <a:cs typeface="Calibri"/>
              </a:rPr>
              <a:t>Beersova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kritéria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seznamy </a:t>
            </a:r>
            <a:r>
              <a:rPr sz="2000" spc="-5" dirty="0">
                <a:latin typeface="Calibri"/>
                <a:cs typeface="Calibri"/>
              </a:rPr>
              <a:t>léčiv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nevhodných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ve </a:t>
            </a:r>
            <a:r>
              <a:rPr sz="2000" spc="-62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stáří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E827010-9E54-5A9E-D3E8-250EE7C06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472640"/>
            <a:ext cx="2929164" cy="1825478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5069" y="2895600"/>
            <a:ext cx="5253862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pc="-30" dirty="0"/>
              <a:t>FARMAK</a:t>
            </a:r>
            <a:r>
              <a:rPr lang="cs-CZ" spc="-30" dirty="0"/>
              <a:t>ODYNAMIKA</a:t>
            </a:r>
            <a:endParaRPr spc="-30" dirty="0"/>
          </a:p>
        </p:txBody>
      </p:sp>
    </p:spTree>
    <p:extLst>
      <p:ext uri="{BB962C8B-B14F-4D97-AF65-F5344CB8AC3E}">
        <p14:creationId xmlns:p14="http://schemas.microsoft.com/office/powerpoint/2010/main" val="35756300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2650" y="429260"/>
            <a:ext cx="4824730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4000" spc="-45" dirty="0">
                <a:latin typeface="Calibri"/>
                <a:cs typeface="Calibri"/>
              </a:rPr>
              <a:t>F</a:t>
            </a:r>
            <a:r>
              <a:rPr lang="cs-CZ" sz="4000" spc="-45" dirty="0" err="1">
                <a:latin typeface="Calibri"/>
                <a:cs typeface="Calibri"/>
              </a:rPr>
              <a:t>armakodynamika</a:t>
            </a:r>
            <a:endParaRPr sz="4000" spc="-45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635" y="1483030"/>
            <a:ext cx="6701155" cy="3290002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894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lang="cs-CZ" sz="2400" spc="-20" dirty="0">
                <a:latin typeface="Calibri"/>
                <a:cs typeface="Calibri"/>
              </a:rPr>
              <a:t>z</a:t>
            </a:r>
            <a:r>
              <a:rPr sz="2400" spc="-20" dirty="0" err="1">
                <a:latin typeface="Calibri"/>
                <a:cs typeface="Calibri"/>
              </a:rPr>
              <a:t>abývá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účinky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léčiva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na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35" dirty="0" err="1">
                <a:latin typeface="Calibri"/>
                <a:cs typeface="Calibri"/>
              </a:rPr>
              <a:t>organismus</a:t>
            </a:r>
            <a:r>
              <a:rPr sz="2400" spc="-35" dirty="0">
                <a:latin typeface="Calibri"/>
                <a:cs typeface="Calibri"/>
              </a:rPr>
              <a:t>:</a:t>
            </a:r>
            <a:endParaRPr lang="cs-CZ" sz="2400" spc="-35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894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endParaRPr sz="2400" dirty="0">
              <a:latin typeface="Calibri"/>
              <a:cs typeface="Calibri"/>
            </a:endParaRPr>
          </a:p>
          <a:p>
            <a:pPr marL="814070" lvl="1" indent="-344805">
              <a:spcBef>
                <a:spcPts val="79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lang="cs-CZ"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le</a:t>
            </a:r>
            <a:r>
              <a:rPr sz="2400" u="heavy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efektu:</a:t>
            </a:r>
            <a:endParaRPr sz="2400" dirty="0">
              <a:latin typeface="Calibri"/>
              <a:cs typeface="Calibri"/>
            </a:endParaRPr>
          </a:p>
          <a:p>
            <a:pPr marL="1213485" lvl="2" indent="-287020">
              <a:spcBef>
                <a:spcPts val="735"/>
              </a:spcBef>
              <a:buFont typeface="Arial MT"/>
              <a:buChar char="–"/>
              <a:tabLst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žádoucí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35" dirty="0" err="1">
                <a:latin typeface="Calibri"/>
                <a:cs typeface="Calibri"/>
              </a:rPr>
              <a:t>nežádoucí</a:t>
            </a:r>
            <a:endParaRPr lang="cs-CZ" sz="2400" spc="-35" dirty="0">
              <a:latin typeface="Calibri"/>
              <a:cs typeface="Calibri"/>
            </a:endParaRPr>
          </a:p>
          <a:p>
            <a:pPr marL="926465" lvl="2">
              <a:spcBef>
                <a:spcPts val="735"/>
              </a:spcBef>
              <a:tabLst>
                <a:tab pos="756920" algn="l"/>
              </a:tabLst>
            </a:pPr>
            <a:endParaRPr sz="2400" dirty="0">
              <a:latin typeface="Calibri"/>
              <a:cs typeface="Calibri"/>
            </a:endParaRPr>
          </a:p>
          <a:p>
            <a:pPr marL="814070" lvl="1" indent="-344805">
              <a:spcBef>
                <a:spcPts val="78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lang="cs-CZ"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le</a:t>
            </a:r>
            <a:r>
              <a:rPr sz="2400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mechanismu</a:t>
            </a:r>
            <a:r>
              <a:rPr sz="2400" u="heavy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účinku:</a:t>
            </a:r>
            <a:endParaRPr sz="2400" dirty="0">
              <a:latin typeface="Calibri"/>
              <a:cs typeface="Calibri"/>
            </a:endParaRPr>
          </a:p>
          <a:p>
            <a:pPr marL="1213485" lvl="2" indent="-287020">
              <a:spcBef>
                <a:spcPts val="710"/>
              </a:spcBef>
              <a:buFont typeface="Arial MT"/>
              <a:buChar char="–"/>
              <a:tabLst>
                <a:tab pos="756920" algn="l"/>
              </a:tabLst>
            </a:pPr>
            <a:r>
              <a:rPr sz="2400" spc="-35" dirty="0">
                <a:latin typeface="Calibri"/>
                <a:cs typeface="Calibri"/>
              </a:rPr>
              <a:t>specifické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nespecifické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1800" y="462737"/>
            <a:ext cx="2667000" cy="6296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sz="4000" dirty="0"/>
              <a:t>Účinek</a:t>
            </a:r>
            <a:r>
              <a:rPr sz="4000" spc="-110" dirty="0"/>
              <a:t> </a:t>
            </a:r>
            <a:r>
              <a:rPr sz="4000" spc="-35" dirty="0"/>
              <a:t>LČ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498157" y="1284330"/>
            <a:ext cx="4914900" cy="1261243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1800" b="1" u="heavy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</a:t>
            </a:r>
            <a:r>
              <a:rPr sz="1800" b="1" u="heavy" spc="-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</a:t>
            </a:r>
            <a:r>
              <a:rPr sz="1800" b="1" u="heavy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</a:t>
            </a:r>
            <a:r>
              <a:rPr sz="1800" b="1" u="heavy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</a:t>
            </a:r>
            <a:r>
              <a:rPr sz="1800" b="1" u="heavy" spc="-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ec</a:t>
            </a:r>
            <a:r>
              <a:rPr sz="1800" b="1" u="heavy" spc="-4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</a:t>
            </a:r>
            <a:r>
              <a:rPr sz="1800" b="1" u="heavy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</a:t>
            </a:r>
            <a:r>
              <a:rPr sz="1800" b="1" u="heavy" spc="-1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</a:t>
            </a:r>
            <a:r>
              <a:rPr sz="1800" b="1" u="heavy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</a:t>
            </a:r>
            <a:r>
              <a:rPr sz="1800" b="1" u="heavy" spc="-7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</a:t>
            </a:r>
            <a:r>
              <a:rPr sz="1800" b="1" u="heavy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é</a:t>
            </a:r>
            <a:r>
              <a:rPr sz="1800" b="1" u="heavy" spc="-8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pů</a:t>
            </a:r>
            <a:r>
              <a:rPr sz="1800" b="1" u="heavy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</a:t>
            </a:r>
            <a:r>
              <a:rPr sz="1800" b="1" u="heavy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ob</a:t>
            </a:r>
            <a:r>
              <a:rPr sz="1800" b="1" u="heavy" spc="-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en</a:t>
            </a:r>
            <a:r>
              <a:rPr sz="1800" b="1" u="heavy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í</a:t>
            </a:r>
            <a:endParaRPr lang="cs-CZ" sz="1800" b="1" u="heavy" spc="-10" dirty="0">
              <a:uFill>
                <a:solidFill>
                  <a:srgbClr val="000000"/>
                </a:solidFill>
              </a:uFill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295"/>
              </a:spcBef>
              <a:buFont typeface="Arial" panose="020B0604020202020204" pitchFamily="34" charset="0"/>
              <a:buChar char="•"/>
            </a:pPr>
            <a:r>
              <a:rPr sz="1800" spc="-20" dirty="0" err="1">
                <a:latin typeface="Calibri"/>
                <a:cs typeface="Calibri"/>
              </a:rPr>
              <a:t>z</a:t>
            </a:r>
            <a:r>
              <a:rPr sz="1800" spc="-25" dirty="0" err="1">
                <a:latin typeface="Calibri"/>
                <a:cs typeface="Calibri"/>
              </a:rPr>
              <a:t>á</a:t>
            </a:r>
            <a:r>
              <a:rPr sz="1800" dirty="0" err="1">
                <a:latin typeface="Calibri"/>
                <a:cs typeface="Calibri"/>
              </a:rPr>
              <a:t>vi</a:t>
            </a:r>
            <a:r>
              <a:rPr sz="1800" spc="-15" dirty="0" err="1">
                <a:latin typeface="Calibri"/>
                <a:cs typeface="Calibri"/>
              </a:rPr>
              <a:t>s</a:t>
            </a:r>
            <a:r>
              <a:rPr sz="1800" dirty="0" err="1">
                <a:latin typeface="Calibri"/>
                <a:cs typeface="Calibri"/>
              </a:rPr>
              <a:t>í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F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5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 err="1">
                <a:latin typeface="Calibri"/>
                <a:cs typeface="Calibri"/>
              </a:rPr>
              <a:t>vla</a:t>
            </a:r>
            <a:r>
              <a:rPr sz="1800" spc="-40" dirty="0" err="1">
                <a:latin typeface="Calibri"/>
                <a:cs typeface="Calibri"/>
              </a:rPr>
              <a:t>s</a:t>
            </a:r>
            <a:r>
              <a:rPr sz="1800" dirty="0" err="1">
                <a:latin typeface="Calibri"/>
                <a:cs typeface="Calibri"/>
              </a:rPr>
              <a:t>t</a:t>
            </a:r>
            <a:r>
              <a:rPr sz="1800" spc="-15" dirty="0" err="1">
                <a:latin typeface="Calibri"/>
                <a:cs typeface="Calibri"/>
              </a:rPr>
              <a:t>n</a:t>
            </a:r>
            <a:r>
              <a:rPr sz="1800" spc="5" dirty="0" err="1">
                <a:latin typeface="Calibri"/>
                <a:cs typeface="Calibri"/>
              </a:rPr>
              <a:t>o</a:t>
            </a:r>
            <a:r>
              <a:rPr sz="1800" spc="-35" dirty="0" err="1">
                <a:latin typeface="Calibri"/>
                <a:cs typeface="Calibri"/>
              </a:rPr>
              <a:t>s</a:t>
            </a:r>
            <a:r>
              <a:rPr sz="1800" spc="-30" dirty="0" err="1">
                <a:latin typeface="Calibri"/>
                <a:cs typeface="Calibri"/>
              </a:rPr>
              <a:t>t</a:t>
            </a:r>
            <a:r>
              <a:rPr sz="1800" spc="-10" dirty="0" err="1">
                <a:latin typeface="Calibri"/>
                <a:cs typeface="Calibri"/>
              </a:rPr>
              <a:t>e</a:t>
            </a:r>
            <a:r>
              <a:rPr sz="1800" dirty="0" err="1">
                <a:latin typeface="Calibri"/>
                <a:cs typeface="Calibri"/>
              </a:rPr>
              <a:t>ch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LČ</a:t>
            </a:r>
            <a:endParaRPr lang="cs-CZ"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295"/>
              </a:spcBef>
              <a:buFont typeface="Arial" panose="020B0604020202020204" pitchFamily="34" charset="0"/>
              <a:buChar char="•"/>
            </a:pPr>
            <a:r>
              <a:rPr sz="1800" spc="-10" dirty="0" err="1">
                <a:latin typeface="Calibri"/>
                <a:cs typeface="Calibri"/>
              </a:rPr>
              <a:t>látky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 err="1">
                <a:latin typeface="Calibri"/>
                <a:cs typeface="Calibri"/>
              </a:rPr>
              <a:t>nevykazují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5" dirty="0" err="1">
                <a:latin typeface="Calibri"/>
                <a:cs typeface="Calibri"/>
              </a:rPr>
              <a:t>stereospecificitu</a:t>
            </a:r>
            <a:endParaRPr lang="cs-CZ"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295"/>
              </a:spcBef>
              <a:buFont typeface="Arial" panose="020B0604020202020204" pitchFamily="34" charset="0"/>
              <a:buChar char="•"/>
            </a:pPr>
            <a:r>
              <a:rPr sz="1800" spc="-30" dirty="0">
                <a:latin typeface="Calibri"/>
                <a:cs typeface="Calibri"/>
              </a:rPr>
              <a:t>pro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účinek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jsou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nutné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vyšší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40" dirty="0">
                <a:latin typeface="Calibri"/>
                <a:cs typeface="Calibri"/>
              </a:rPr>
              <a:t>koncentrace</a:t>
            </a:r>
            <a:r>
              <a:rPr sz="1800" b="1" spc="5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LČ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5800" y="2768608"/>
            <a:ext cx="2946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p</a:t>
            </a:r>
            <a:r>
              <a:rPr sz="1800" spc="-390" dirty="0">
                <a:latin typeface="Calibri"/>
                <a:cs typeface="Calibri"/>
              </a:rPr>
              <a:t>ř</a:t>
            </a:r>
            <a:r>
              <a:rPr sz="1800" dirty="0">
                <a:latin typeface="Calibri"/>
                <a:cs typeface="Calibri"/>
              </a:rPr>
              <a:t>.: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19200" y="2737506"/>
            <a:ext cx="5568315" cy="123888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1800" spc="-5" dirty="0">
                <a:latin typeface="Calibri"/>
                <a:cs typeface="Calibri"/>
              </a:rPr>
              <a:t>adsorbencia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Carbo</a:t>
            </a:r>
            <a:r>
              <a:rPr sz="1800" spc="-5" dirty="0">
                <a:latin typeface="Calibri"/>
                <a:cs typeface="Calibri"/>
              </a:rPr>
              <a:t> medicinalis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1800" spc="-5" dirty="0">
                <a:latin typeface="Calibri"/>
                <a:cs typeface="Calibri"/>
              </a:rPr>
              <a:t>osmoticky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působící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látky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osmotická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laxativa,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infúzní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roztoky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800" spc="-10" dirty="0">
                <a:latin typeface="Calibri"/>
                <a:cs typeface="Calibri"/>
              </a:rPr>
              <a:t>d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gn</a:t>
            </a:r>
            <a:r>
              <a:rPr sz="1800" spc="5" dirty="0">
                <a:latin typeface="Calibri"/>
                <a:cs typeface="Calibri"/>
              </a:rPr>
              <a:t>o</a:t>
            </a:r>
            <a:r>
              <a:rPr sz="1800" spc="-3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30" dirty="0">
                <a:latin typeface="Calibri"/>
                <a:cs typeface="Calibri"/>
              </a:rPr>
              <a:t>k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6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G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100" dirty="0">
                <a:latin typeface="Calibri"/>
                <a:cs typeface="Calibri"/>
              </a:rPr>
              <a:t>k</a:t>
            </a:r>
            <a:r>
              <a:rPr sz="1800" spc="-15" dirty="0">
                <a:latin typeface="Calibri"/>
                <a:cs typeface="Calibri"/>
              </a:rPr>
              <a:t>o</a:t>
            </a:r>
            <a:r>
              <a:rPr sz="1800" spc="-60" dirty="0">
                <a:latin typeface="Calibri"/>
                <a:cs typeface="Calibri"/>
              </a:rPr>
              <a:t>n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spc="-75" dirty="0">
                <a:latin typeface="Calibri"/>
                <a:cs typeface="Calibri"/>
              </a:rPr>
              <a:t>r</a:t>
            </a:r>
            <a:r>
              <a:rPr sz="1800" spc="-25" dirty="0">
                <a:latin typeface="Calibri"/>
                <a:cs typeface="Calibri"/>
              </a:rPr>
              <a:t>a</a:t>
            </a:r>
            <a:r>
              <a:rPr sz="1800" spc="-60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40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í</a:t>
            </a:r>
            <a:r>
              <a:rPr sz="1800" spc="1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spc="-25" dirty="0">
                <a:latin typeface="Calibri"/>
                <a:cs typeface="Calibri"/>
              </a:rPr>
              <a:t>á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k</a:t>
            </a:r>
            <a:r>
              <a:rPr sz="1800" dirty="0">
                <a:latin typeface="Calibri"/>
                <a:cs typeface="Calibri"/>
              </a:rPr>
              <a:t>y</a:t>
            </a: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800" spc="-40" dirty="0">
                <a:latin typeface="Calibri"/>
                <a:cs typeface="Calibri"/>
              </a:rPr>
              <a:t>celková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anestetika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498157" y="4114800"/>
            <a:ext cx="8382000" cy="2480166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err="1"/>
              <a:t>spe</a:t>
            </a:r>
            <a:r>
              <a:rPr spc="-10" dirty="0" err="1"/>
              <a:t>c</a:t>
            </a:r>
            <a:r>
              <a:rPr spc="-15" dirty="0" err="1"/>
              <a:t>i</a:t>
            </a:r>
            <a:r>
              <a:rPr dirty="0" err="1"/>
              <a:t>f</a:t>
            </a:r>
            <a:r>
              <a:rPr spc="-15" dirty="0" err="1"/>
              <a:t>i</a:t>
            </a:r>
            <a:r>
              <a:rPr spc="-10" dirty="0" err="1"/>
              <a:t>c</a:t>
            </a:r>
            <a:r>
              <a:rPr spc="-25" dirty="0" err="1"/>
              <a:t>k</a:t>
            </a:r>
            <a:r>
              <a:rPr dirty="0" err="1"/>
              <a:t>é</a:t>
            </a:r>
            <a:r>
              <a:rPr spc="-90" dirty="0"/>
              <a:t> </a:t>
            </a:r>
            <a:r>
              <a:rPr spc="-10" dirty="0" err="1"/>
              <a:t>pů</a:t>
            </a:r>
            <a:r>
              <a:rPr dirty="0" err="1"/>
              <a:t>s</a:t>
            </a:r>
            <a:r>
              <a:rPr spc="-10" dirty="0" err="1"/>
              <a:t>ob</a:t>
            </a:r>
            <a:r>
              <a:rPr dirty="0" err="1"/>
              <a:t>e</a:t>
            </a:r>
            <a:r>
              <a:rPr spc="-10" dirty="0" err="1"/>
              <a:t>n</a:t>
            </a:r>
            <a:r>
              <a:rPr dirty="0" err="1"/>
              <a:t>í</a:t>
            </a:r>
            <a:endParaRPr lang="cs-CZ" dirty="0"/>
          </a:p>
          <a:p>
            <a:pPr marL="298450" indent="-285750"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b="0" u="none" spc="-5" dirty="0" err="1">
                <a:latin typeface="Calibri"/>
                <a:cs typeface="Calibri"/>
              </a:rPr>
              <a:t>mechanismus</a:t>
            </a:r>
            <a:r>
              <a:rPr b="0" u="none" spc="-5" dirty="0">
                <a:latin typeface="Calibri"/>
                <a:cs typeface="Calibri"/>
              </a:rPr>
              <a:t> účinku je dán především specifickými </a:t>
            </a:r>
            <a:r>
              <a:rPr b="0" u="none" spc="-30" dirty="0">
                <a:latin typeface="Calibri"/>
                <a:cs typeface="Calibri"/>
              </a:rPr>
              <a:t>interakcemi </a:t>
            </a:r>
            <a:r>
              <a:rPr b="0" u="none" spc="-5" dirty="0">
                <a:latin typeface="Calibri"/>
                <a:cs typeface="Calibri"/>
              </a:rPr>
              <a:t>léčiv </a:t>
            </a:r>
            <a:r>
              <a:rPr b="0" u="none" dirty="0">
                <a:latin typeface="Calibri"/>
                <a:cs typeface="Calibri"/>
              </a:rPr>
              <a:t>s </a:t>
            </a:r>
            <a:r>
              <a:rPr b="0" u="none" spc="-395" dirty="0">
                <a:latin typeface="Calibri"/>
                <a:cs typeface="Calibri"/>
              </a:rPr>
              <a:t> </a:t>
            </a:r>
            <a:r>
              <a:rPr u="none" spc="-10" dirty="0"/>
              <a:t>receptory (cílová </a:t>
            </a:r>
            <a:r>
              <a:rPr u="none" spc="-5" dirty="0"/>
              <a:t>struktura) </a:t>
            </a:r>
            <a:r>
              <a:rPr b="0" u="none" spc="-10" dirty="0">
                <a:latin typeface="Calibri"/>
                <a:cs typeface="Calibri"/>
              </a:rPr>
              <a:t>za </a:t>
            </a:r>
            <a:r>
              <a:rPr b="0" u="none" spc="-5" dirty="0">
                <a:latin typeface="Calibri"/>
                <a:cs typeface="Calibri"/>
              </a:rPr>
              <a:t>vzniku </a:t>
            </a:r>
            <a:r>
              <a:rPr u="none" spc="-5" dirty="0"/>
              <a:t>komplexu </a:t>
            </a:r>
            <a:r>
              <a:rPr u="none" spc="-10" dirty="0"/>
              <a:t>receptoru </a:t>
            </a:r>
            <a:r>
              <a:rPr u="none" dirty="0"/>
              <a:t>s </a:t>
            </a:r>
            <a:r>
              <a:rPr u="none" spc="-10" dirty="0"/>
              <a:t>léčivem, </a:t>
            </a:r>
            <a:r>
              <a:rPr u="none" spc="-5" dirty="0"/>
              <a:t> </a:t>
            </a:r>
            <a:r>
              <a:rPr b="0" u="none" spc="-5" dirty="0">
                <a:latin typeface="Calibri"/>
                <a:cs typeface="Calibri"/>
              </a:rPr>
              <a:t>aktivací</a:t>
            </a:r>
            <a:r>
              <a:rPr b="0" u="none" spc="-100" dirty="0">
                <a:latin typeface="Calibri"/>
                <a:cs typeface="Calibri"/>
              </a:rPr>
              <a:t> </a:t>
            </a:r>
            <a:r>
              <a:rPr b="0" u="none" spc="-5" dirty="0">
                <a:latin typeface="Calibri"/>
                <a:cs typeface="Calibri"/>
              </a:rPr>
              <a:t>receptoru</a:t>
            </a:r>
            <a:r>
              <a:rPr b="0" u="none" spc="-55" dirty="0">
                <a:latin typeface="Calibri"/>
                <a:cs typeface="Calibri"/>
              </a:rPr>
              <a:t> </a:t>
            </a:r>
            <a:r>
              <a:rPr b="0" u="none" spc="-25" dirty="0">
                <a:latin typeface="Calibri"/>
                <a:cs typeface="Calibri"/>
              </a:rPr>
              <a:t>vzniká</a:t>
            </a:r>
            <a:r>
              <a:rPr b="0" u="none" spc="25" dirty="0">
                <a:latin typeface="Calibri"/>
                <a:cs typeface="Calibri"/>
              </a:rPr>
              <a:t> </a:t>
            </a:r>
            <a:r>
              <a:rPr u="none" spc="-5" dirty="0"/>
              <a:t>signál, </a:t>
            </a:r>
            <a:r>
              <a:rPr b="0" u="none" spc="-5" dirty="0">
                <a:latin typeface="Calibri"/>
                <a:cs typeface="Calibri"/>
              </a:rPr>
              <a:t>který</a:t>
            </a:r>
            <a:r>
              <a:rPr b="0" u="none" spc="-55" dirty="0">
                <a:latin typeface="Calibri"/>
                <a:cs typeface="Calibri"/>
              </a:rPr>
              <a:t> </a:t>
            </a:r>
            <a:r>
              <a:rPr b="0" u="none" spc="-5" dirty="0" err="1">
                <a:latin typeface="Calibri"/>
                <a:cs typeface="Calibri"/>
              </a:rPr>
              <a:t>ovlivňuje</a:t>
            </a:r>
            <a:r>
              <a:rPr b="0" u="none" spc="15" dirty="0">
                <a:latin typeface="Calibri"/>
                <a:cs typeface="Calibri"/>
              </a:rPr>
              <a:t> </a:t>
            </a:r>
            <a:r>
              <a:rPr b="0" u="none" spc="-25" dirty="0" err="1">
                <a:latin typeface="Calibri"/>
                <a:cs typeface="Calibri"/>
              </a:rPr>
              <a:t>efektor</a:t>
            </a:r>
            <a:endParaRPr lang="cs-CZ" b="0" u="none" spc="-25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endParaRPr lang="cs-CZ" sz="2000" b="0" u="none" spc="-25" dirty="0">
              <a:solidFill>
                <a:srgbClr val="00AE50"/>
              </a:solidFill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lang="cs-CZ" sz="2000" b="0" u="none" spc="-5" dirty="0">
                <a:solidFill>
                  <a:srgbClr val="00AE50"/>
                </a:solidFill>
              </a:rPr>
              <a:t>   </a:t>
            </a:r>
            <a:r>
              <a:rPr lang="cs-CZ" sz="2000" u="none" spc="-5" dirty="0">
                <a:solidFill>
                  <a:srgbClr val="00B050"/>
                </a:solidFill>
              </a:rPr>
              <a:t>r</a:t>
            </a:r>
            <a:r>
              <a:rPr sz="2000" u="none" spc="-5" dirty="0" err="1">
                <a:solidFill>
                  <a:srgbClr val="00B050"/>
                </a:solidFill>
                <a:latin typeface="Calibri"/>
                <a:cs typeface="Calibri"/>
              </a:rPr>
              <a:t>eceptor</a:t>
            </a:r>
            <a:r>
              <a:rPr lang="cs-CZ" sz="2000" u="none" spc="-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2000" b="0" u="none" spc="-5" dirty="0">
                <a:latin typeface="Calibri"/>
                <a:cs typeface="Calibri"/>
              </a:rPr>
              <a:t>=</a:t>
            </a:r>
            <a:r>
              <a:rPr sz="2000" u="none" spc="-4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2000" b="0" u="none" spc="-30" dirty="0">
                <a:latin typeface="Calibri"/>
                <a:cs typeface="Calibri"/>
              </a:rPr>
              <a:t>proteinová</a:t>
            </a:r>
            <a:r>
              <a:rPr sz="2000" b="0" u="none" spc="95" dirty="0">
                <a:latin typeface="Calibri"/>
                <a:cs typeface="Calibri"/>
              </a:rPr>
              <a:t> </a:t>
            </a:r>
            <a:r>
              <a:rPr sz="2000" b="0" u="none" spc="-5" dirty="0" err="1">
                <a:latin typeface="Calibri"/>
                <a:cs typeface="Calibri"/>
              </a:rPr>
              <a:t>makromolekula</a:t>
            </a:r>
            <a:r>
              <a:rPr sz="2000" b="0" u="none" spc="-85" dirty="0">
                <a:latin typeface="Calibri"/>
                <a:cs typeface="Calibri"/>
              </a:rPr>
              <a:t> </a:t>
            </a:r>
            <a:endParaRPr lang="cs-CZ" sz="2000" b="0" u="none" spc="-5" dirty="0"/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lang="cs-CZ" sz="2000" b="0" u="none" spc="-5" dirty="0"/>
              <a:t>   - </a:t>
            </a:r>
            <a:r>
              <a:rPr sz="2000" b="0" u="none" spc="-5" dirty="0" err="1">
                <a:latin typeface="Calibri"/>
                <a:cs typeface="Calibri"/>
              </a:rPr>
              <a:t>odpovídající</a:t>
            </a:r>
            <a:r>
              <a:rPr sz="2000" b="0" u="none" spc="-60" dirty="0">
                <a:latin typeface="Calibri"/>
                <a:cs typeface="Calibri"/>
              </a:rPr>
              <a:t> </a:t>
            </a:r>
            <a:r>
              <a:rPr sz="2000" u="none" spc="-30" dirty="0" err="1">
                <a:solidFill>
                  <a:srgbClr val="00AE50"/>
                </a:solidFill>
                <a:latin typeface="Calibri"/>
                <a:cs typeface="Calibri"/>
              </a:rPr>
              <a:t>místo</a:t>
            </a:r>
            <a:r>
              <a:rPr sz="2000" u="none" spc="65" dirty="0">
                <a:solidFill>
                  <a:srgbClr val="00AE50"/>
                </a:solidFill>
                <a:latin typeface="Calibri"/>
                <a:cs typeface="Calibri"/>
              </a:rPr>
              <a:t> </a:t>
            </a:r>
            <a:r>
              <a:rPr sz="2000" u="none" spc="-10" dirty="0" err="1">
                <a:solidFill>
                  <a:srgbClr val="00AE50"/>
                </a:solidFill>
                <a:latin typeface="Calibri"/>
                <a:cs typeface="Calibri"/>
              </a:rPr>
              <a:t>cílového</a:t>
            </a:r>
            <a:r>
              <a:rPr lang="cs-CZ" sz="2000" u="none" spc="-10" dirty="0">
                <a:solidFill>
                  <a:srgbClr val="00AE50"/>
                </a:solidFill>
                <a:latin typeface="Calibri"/>
                <a:cs typeface="Calibri"/>
              </a:rPr>
              <a:t> </a:t>
            </a:r>
            <a:r>
              <a:rPr sz="2000" u="none" spc="-5" dirty="0" err="1">
                <a:solidFill>
                  <a:srgbClr val="00AE50"/>
                </a:solidFill>
                <a:latin typeface="Calibri"/>
                <a:cs typeface="Calibri"/>
              </a:rPr>
              <a:t>orgánu</a:t>
            </a:r>
            <a:r>
              <a:rPr sz="2000" b="0" u="none" spc="-5" dirty="0">
                <a:latin typeface="Calibri"/>
                <a:cs typeface="Calibri"/>
              </a:rPr>
              <a:t>,</a:t>
            </a:r>
            <a:r>
              <a:rPr sz="2000" b="0" u="none" spc="-90" dirty="0">
                <a:latin typeface="Calibri"/>
                <a:cs typeface="Calibri"/>
              </a:rPr>
              <a:t> </a:t>
            </a:r>
            <a:r>
              <a:rPr sz="2000" b="0" u="none" spc="-5" dirty="0">
                <a:latin typeface="Calibri"/>
                <a:cs typeface="Calibri"/>
              </a:rPr>
              <a:t>na</a:t>
            </a:r>
            <a:r>
              <a:rPr sz="2000" b="0" u="none" spc="-20" dirty="0">
                <a:latin typeface="Calibri"/>
                <a:cs typeface="Calibri"/>
              </a:rPr>
              <a:t> </a:t>
            </a:r>
            <a:r>
              <a:rPr sz="2000" b="0" u="none" spc="-25" dirty="0">
                <a:latin typeface="Calibri"/>
                <a:cs typeface="Calibri"/>
              </a:rPr>
              <a:t>které</a:t>
            </a:r>
            <a:r>
              <a:rPr sz="2000" b="0" u="none" spc="20" dirty="0">
                <a:latin typeface="Calibri"/>
                <a:cs typeface="Calibri"/>
              </a:rPr>
              <a:t> </a:t>
            </a:r>
            <a:r>
              <a:rPr sz="2000" b="0" u="none" spc="-15" dirty="0">
                <a:latin typeface="Calibri"/>
                <a:cs typeface="Calibri"/>
              </a:rPr>
              <a:t>se</a:t>
            </a:r>
            <a:r>
              <a:rPr sz="2000" b="0" u="none" spc="10" dirty="0">
                <a:latin typeface="Calibri"/>
                <a:cs typeface="Calibri"/>
              </a:rPr>
              <a:t> </a:t>
            </a:r>
            <a:r>
              <a:rPr sz="2000" b="0" u="none" spc="-25" dirty="0">
                <a:latin typeface="Calibri"/>
                <a:cs typeface="Calibri"/>
              </a:rPr>
              <a:t>naváže</a:t>
            </a:r>
            <a:r>
              <a:rPr sz="2000" b="0" u="none" spc="-10" dirty="0">
                <a:latin typeface="Calibri"/>
                <a:cs typeface="Calibri"/>
              </a:rPr>
              <a:t> </a:t>
            </a:r>
            <a:r>
              <a:rPr sz="2000" b="0" u="none" spc="-5" dirty="0">
                <a:latin typeface="Calibri"/>
                <a:cs typeface="Calibri"/>
              </a:rPr>
              <a:t>molekula</a:t>
            </a:r>
            <a:r>
              <a:rPr sz="2000" b="0" u="none" spc="10" dirty="0">
                <a:latin typeface="Calibri"/>
                <a:cs typeface="Calibri"/>
              </a:rPr>
              <a:t> </a:t>
            </a:r>
            <a:r>
              <a:rPr sz="2000" b="0" u="none" spc="-10" dirty="0">
                <a:latin typeface="Calibri"/>
                <a:cs typeface="Calibri"/>
              </a:rPr>
              <a:t>léčiva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81069" y="274396"/>
            <a:ext cx="158153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45" dirty="0"/>
              <a:t>P</a:t>
            </a:r>
            <a:r>
              <a:rPr sz="4000" spc="5" dirty="0"/>
              <a:t>o</a:t>
            </a:r>
            <a:r>
              <a:rPr sz="4000" spc="-10" dirty="0"/>
              <a:t>j</a:t>
            </a:r>
            <a:r>
              <a:rPr sz="4000" spc="-75" dirty="0"/>
              <a:t>m</a:t>
            </a:r>
            <a:r>
              <a:rPr sz="4000" dirty="0"/>
              <a:t>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9600" y="1633124"/>
            <a:ext cx="8161846" cy="3591751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353695" marR="310515" indent="-341630">
              <a:lnSpc>
                <a:spcPts val="3000"/>
              </a:lnSpc>
              <a:spcBef>
                <a:spcPts val="509"/>
              </a:spcBef>
              <a:buFont typeface="Arial MT"/>
              <a:buChar char="•"/>
              <a:tabLst>
                <a:tab pos="353695" algn="l"/>
                <a:tab pos="354330" algn="l"/>
              </a:tabLst>
            </a:pPr>
            <a:r>
              <a:rPr sz="2400" b="1" spc="-25" dirty="0">
                <a:latin typeface="Calibri"/>
                <a:cs typeface="Calibri"/>
              </a:rPr>
              <a:t>afinita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-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schopnost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léku</a:t>
            </a:r>
            <a:r>
              <a:rPr sz="2400" u="heavy" spc="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vázat</a:t>
            </a:r>
            <a:r>
              <a:rPr sz="2400" b="1" u="heavy" spc="-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při </a:t>
            </a:r>
            <a:r>
              <a:rPr sz="2400" spc="-35" dirty="0">
                <a:latin typeface="Calibri"/>
                <a:cs typeface="Calibri"/>
              </a:rPr>
              <a:t>určité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koncentraci </a:t>
            </a:r>
            <a:r>
              <a:rPr sz="2400" spc="-61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na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receptor</a:t>
            </a:r>
            <a:endParaRPr lang="cs-CZ" sz="2400" spc="-35" dirty="0">
              <a:latin typeface="Calibri"/>
              <a:cs typeface="Calibri"/>
            </a:endParaRPr>
          </a:p>
          <a:p>
            <a:pPr marL="12065" marR="310515">
              <a:lnSpc>
                <a:spcPts val="3000"/>
              </a:lnSpc>
              <a:spcBef>
                <a:spcPts val="509"/>
              </a:spcBef>
              <a:tabLst>
                <a:tab pos="353695" algn="l"/>
                <a:tab pos="354330" algn="l"/>
              </a:tabLst>
            </a:pPr>
            <a:endParaRPr lang="cs-CZ" sz="2400" dirty="0">
              <a:latin typeface="Calibri"/>
              <a:cs typeface="Calibri"/>
            </a:endParaRPr>
          </a:p>
          <a:p>
            <a:pPr marL="12065" marR="310515">
              <a:lnSpc>
                <a:spcPts val="3000"/>
              </a:lnSpc>
              <a:spcBef>
                <a:spcPts val="509"/>
              </a:spcBef>
              <a:tabLst>
                <a:tab pos="353695" algn="l"/>
                <a:tab pos="354330" algn="l"/>
              </a:tabLst>
            </a:pPr>
            <a:endParaRPr lang="cs-CZ" sz="2400" dirty="0">
              <a:latin typeface="Calibri"/>
              <a:cs typeface="Calibri"/>
            </a:endParaRPr>
          </a:p>
          <a:p>
            <a:pPr marL="12065" marR="310515">
              <a:lnSpc>
                <a:spcPts val="3000"/>
              </a:lnSpc>
              <a:spcBef>
                <a:spcPts val="509"/>
              </a:spcBef>
              <a:tabLst>
                <a:tab pos="353695" algn="l"/>
                <a:tab pos="354330" algn="l"/>
              </a:tabLst>
            </a:pPr>
            <a:endParaRPr sz="2400" dirty="0">
              <a:latin typeface="Calibri"/>
              <a:cs typeface="Calibri"/>
            </a:endParaRPr>
          </a:p>
          <a:p>
            <a:pPr marL="353695" marR="5080" indent="-341630">
              <a:lnSpc>
                <a:spcPct val="92200"/>
              </a:lnSpc>
              <a:spcBef>
                <a:spcPts val="370"/>
              </a:spcBef>
              <a:buFont typeface="Arial MT"/>
              <a:buChar char="•"/>
              <a:tabLst>
                <a:tab pos="436245" algn="l"/>
                <a:tab pos="436880" algn="l"/>
              </a:tabLst>
            </a:pPr>
            <a:r>
              <a:rPr sz="2400" b="1" dirty="0" err="1">
                <a:latin typeface="Calibri"/>
                <a:cs typeface="Calibri"/>
              </a:rPr>
              <a:t>vnitřní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aktivita </a:t>
            </a:r>
            <a:r>
              <a:rPr sz="2400" b="1" dirty="0">
                <a:latin typeface="Calibri"/>
                <a:cs typeface="Calibri"/>
              </a:rPr>
              <a:t>- </a:t>
            </a:r>
            <a:r>
              <a:rPr sz="2400" spc="-25" dirty="0">
                <a:latin typeface="Calibri"/>
                <a:cs typeface="Calibri"/>
              </a:rPr>
              <a:t>schopnost léku </a:t>
            </a:r>
            <a:r>
              <a:rPr sz="2400" dirty="0">
                <a:latin typeface="Calibri"/>
                <a:cs typeface="Calibri"/>
              </a:rPr>
              <a:t>po </a:t>
            </a:r>
            <a:r>
              <a:rPr sz="2400" spc="-45" dirty="0">
                <a:latin typeface="Calibri"/>
                <a:cs typeface="Calibri"/>
              </a:rPr>
              <a:t>navázání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na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70" dirty="0">
                <a:latin typeface="Calibri"/>
                <a:cs typeface="Calibri"/>
              </a:rPr>
              <a:t>r</a:t>
            </a:r>
            <a:r>
              <a:rPr sz="2400" spc="-25" dirty="0">
                <a:latin typeface="Calibri"/>
                <a:cs typeface="Calibri"/>
              </a:rPr>
              <a:t>e</a:t>
            </a:r>
            <a:r>
              <a:rPr sz="2400" spc="-40" dirty="0">
                <a:latin typeface="Calibri"/>
                <a:cs typeface="Calibri"/>
              </a:rPr>
              <a:t>c</a:t>
            </a:r>
            <a:r>
              <a:rPr sz="2400" spc="-25" dirty="0">
                <a:latin typeface="Calibri"/>
                <a:cs typeface="Calibri"/>
              </a:rPr>
              <a:t>e</a:t>
            </a:r>
            <a:r>
              <a:rPr sz="2400" spc="-55" dirty="0">
                <a:latin typeface="Calibri"/>
                <a:cs typeface="Calibri"/>
              </a:rPr>
              <a:t>pt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vy</a:t>
            </a:r>
            <a:r>
              <a:rPr sz="2400" spc="-40" dirty="0">
                <a:latin typeface="Calibri"/>
                <a:cs typeface="Calibri"/>
              </a:rPr>
              <a:t>v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25" dirty="0">
                <a:latin typeface="Calibri"/>
                <a:cs typeface="Calibri"/>
              </a:rPr>
              <a:t>l</a:t>
            </a:r>
            <a:r>
              <a:rPr sz="2400" spc="-4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je</a:t>
            </a:r>
            <a:r>
              <a:rPr sz="2400" spc="-20" dirty="0">
                <a:latin typeface="Calibri"/>
                <a:cs typeface="Calibri"/>
              </a:rPr>
              <a:t>h</a:t>
            </a:r>
            <a:r>
              <a:rPr sz="2400" spc="5" dirty="0">
                <a:latin typeface="Calibri"/>
                <a:cs typeface="Calibri"/>
              </a:rPr>
              <a:t>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30" dirty="0">
                <a:latin typeface="Calibri"/>
                <a:cs typeface="Calibri"/>
              </a:rPr>
              <a:t>k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60" dirty="0">
                <a:latin typeface="Calibri"/>
                <a:cs typeface="Calibri"/>
              </a:rPr>
              <a:t>n</a:t>
            </a:r>
            <a:r>
              <a:rPr sz="2400" spc="-20" dirty="0">
                <a:latin typeface="Calibri"/>
                <a:cs typeface="Calibri"/>
              </a:rPr>
              <a:t>f</a:t>
            </a:r>
            <a:r>
              <a:rPr sz="2400" spc="-25" dirty="0">
                <a:latin typeface="Calibri"/>
                <a:cs typeface="Calibri"/>
              </a:rPr>
              <a:t>i</a:t>
            </a:r>
            <a:r>
              <a:rPr sz="2400" spc="-30" dirty="0">
                <a:latin typeface="Calibri"/>
                <a:cs typeface="Calibri"/>
              </a:rPr>
              <a:t>g</a:t>
            </a:r>
            <a:r>
              <a:rPr sz="2400" spc="-35" dirty="0">
                <a:latin typeface="Calibri"/>
                <a:cs typeface="Calibri"/>
              </a:rPr>
              <a:t>u</a:t>
            </a:r>
            <a:r>
              <a:rPr sz="2400" spc="-70" dirty="0">
                <a:latin typeface="Calibri"/>
                <a:cs typeface="Calibri"/>
              </a:rPr>
              <a:t>r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5" dirty="0">
                <a:latin typeface="Calibri"/>
                <a:cs typeface="Calibri"/>
              </a:rPr>
              <a:t>z</a:t>
            </a:r>
            <a:r>
              <a:rPr sz="2400" spc="-60" dirty="0">
                <a:latin typeface="Calibri"/>
                <a:cs typeface="Calibri"/>
              </a:rPr>
              <a:t>m</a:t>
            </a:r>
            <a:r>
              <a:rPr sz="2400" spc="-50" dirty="0">
                <a:latin typeface="Calibri"/>
                <a:cs typeface="Calibri"/>
              </a:rPr>
              <a:t>ě</a:t>
            </a:r>
            <a:r>
              <a:rPr sz="2400" spc="-105" dirty="0">
                <a:latin typeface="Calibri"/>
                <a:cs typeface="Calibri"/>
              </a:rPr>
              <a:t>n</a:t>
            </a:r>
            <a:r>
              <a:rPr sz="2400" spc="-245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135" dirty="0">
                <a:latin typeface="Calibri"/>
                <a:cs typeface="Calibri"/>
              </a:rPr>
              <a:t> </a:t>
            </a:r>
            <a:r>
              <a:rPr sz="2400" spc="-55" dirty="0">
                <a:latin typeface="Calibri"/>
                <a:cs typeface="Calibri"/>
              </a:rPr>
              <a:t>kt</a:t>
            </a:r>
            <a:r>
              <a:rPr sz="2400" spc="-25" dirty="0">
                <a:latin typeface="Calibri"/>
                <a:cs typeface="Calibri"/>
              </a:rPr>
              <a:t>e</a:t>
            </a:r>
            <a:r>
              <a:rPr sz="2400" spc="-70" dirty="0">
                <a:latin typeface="Calibri"/>
                <a:cs typeface="Calibri"/>
              </a:rPr>
              <a:t>r</a:t>
            </a:r>
            <a:r>
              <a:rPr sz="2400" spc="5" dirty="0">
                <a:latin typeface="Calibri"/>
                <a:cs typeface="Calibri"/>
              </a:rPr>
              <a:t>é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v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1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5" dirty="0">
                <a:latin typeface="Calibri"/>
                <a:cs typeface="Calibri"/>
              </a:rPr>
              <a:t>u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  </a:t>
            </a:r>
            <a:r>
              <a:rPr sz="2400" spc="-5" dirty="0">
                <a:latin typeface="Calibri"/>
                <a:cs typeface="Calibri"/>
              </a:rPr>
              <a:t>signálu,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ovlivnění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efektoru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buněčné</a:t>
            </a:r>
            <a:r>
              <a:rPr sz="2400" u="heavy" spc="1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2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odpovědi</a:t>
            </a:r>
            <a:r>
              <a:rPr lang="cs-CZ" sz="240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- </a:t>
            </a:r>
            <a:r>
              <a:rPr sz="2400" spc="-40" dirty="0">
                <a:latin typeface="Calibri"/>
                <a:cs typeface="Calibri"/>
              </a:rPr>
              <a:t>charakterizována </a:t>
            </a:r>
            <a:r>
              <a:rPr sz="2400" spc="-10" dirty="0">
                <a:latin typeface="Calibri"/>
                <a:cs typeface="Calibri"/>
              </a:rPr>
              <a:t>maximálním </a:t>
            </a:r>
            <a:r>
              <a:rPr sz="2400" spc="-62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dosažitelným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účinkem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1400" y="166878"/>
            <a:ext cx="167716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000" spc="-45" dirty="0"/>
              <a:t>P</a:t>
            </a:r>
            <a:r>
              <a:rPr sz="4000" spc="5" dirty="0"/>
              <a:t>o</a:t>
            </a:r>
            <a:r>
              <a:rPr sz="4000" spc="-10" dirty="0"/>
              <a:t>j</a:t>
            </a:r>
            <a:r>
              <a:rPr sz="4000" spc="-70" dirty="0"/>
              <a:t>m</a:t>
            </a:r>
            <a:r>
              <a:rPr sz="4000" dirty="0"/>
              <a:t>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0027" y="1066800"/>
            <a:ext cx="8703945" cy="51962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b="1" spc="-25" dirty="0">
                <a:solidFill>
                  <a:srgbClr val="00B050"/>
                </a:solidFill>
                <a:uFill>
                  <a:solidFill>
                    <a:srgbClr val="92D050"/>
                  </a:solidFill>
                </a:uFill>
                <a:latin typeface="Calibri"/>
                <a:cs typeface="Calibri"/>
              </a:rPr>
              <a:t>agonista</a:t>
            </a:r>
            <a:r>
              <a:rPr sz="2400" b="1" spc="-30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-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lék,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který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aktivuje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receptory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podobně</a:t>
            </a:r>
            <a:r>
              <a:rPr sz="2400" spc="105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jako</a:t>
            </a:r>
            <a:endParaRPr sz="2400" dirty="0">
              <a:latin typeface="Calibri"/>
              <a:cs typeface="Calibri"/>
            </a:endParaRPr>
          </a:p>
          <a:p>
            <a:pPr marL="356870" marR="394335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endogenní </a:t>
            </a:r>
            <a:r>
              <a:rPr sz="2400" spc="-15" dirty="0">
                <a:latin typeface="Calibri"/>
                <a:cs typeface="Calibri"/>
              </a:rPr>
              <a:t>látky </a:t>
            </a:r>
            <a:r>
              <a:rPr sz="2400" spc="-50" dirty="0">
                <a:latin typeface="Calibri"/>
                <a:cs typeface="Calibri"/>
              </a:rPr>
              <a:t>(naváže </a:t>
            </a:r>
            <a:r>
              <a:rPr sz="2400" dirty="0">
                <a:latin typeface="Calibri"/>
                <a:cs typeface="Calibri"/>
              </a:rPr>
              <a:t>se </a:t>
            </a:r>
            <a:r>
              <a:rPr sz="2400" spc="-5" dirty="0">
                <a:latin typeface="Calibri"/>
                <a:cs typeface="Calibri"/>
              </a:rPr>
              <a:t>na </a:t>
            </a:r>
            <a:r>
              <a:rPr sz="2400" spc="-35" dirty="0">
                <a:latin typeface="Calibri"/>
                <a:cs typeface="Calibri"/>
              </a:rPr>
              <a:t>receptor </a:t>
            </a:r>
            <a:r>
              <a:rPr sz="2400" spc="5" dirty="0">
                <a:latin typeface="Calibri"/>
                <a:cs typeface="Calibri"/>
              </a:rPr>
              <a:t>a </a:t>
            </a:r>
            <a:r>
              <a:rPr sz="2400" spc="-45" dirty="0">
                <a:latin typeface="Calibri"/>
                <a:cs typeface="Calibri"/>
              </a:rPr>
              <a:t>interakcí </a:t>
            </a:r>
            <a:r>
              <a:rPr sz="2400" dirty="0">
                <a:latin typeface="Calibri"/>
                <a:cs typeface="Calibri"/>
              </a:rPr>
              <a:t>s ním </a:t>
            </a:r>
            <a:r>
              <a:rPr sz="2400" spc="-62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vyvolává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účinek</a:t>
            </a:r>
            <a:r>
              <a:rPr sz="2400" spc="-5" dirty="0">
                <a:latin typeface="Calibri"/>
                <a:cs typeface="Calibri"/>
              </a:rPr>
              <a:t>)</a:t>
            </a:r>
            <a:r>
              <a:rPr lang="cs-CZ" sz="2400" spc="-5" dirty="0"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  <a:p>
            <a:pPr>
              <a:spcBef>
                <a:spcPts val="340"/>
              </a:spcBef>
              <a:buSzPct val="116666"/>
              <a:tabLst>
                <a:tab pos="284480" algn="l"/>
              </a:tabLst>
            </a:pPr>
            <a:r>
              <a:rPr lang="cs-CZ" sz="2400" b="1" spc="-25" dirty="0">
                <a:latin typeface="Calibri"/>
                <a:cs typeface="Calibri"/>
              </a:rPr>
              <a:t>     </a:t>
            </a:r>
            <a:r>
              <a:rPr lang="cs-CZ" sz="2000" b="1" spc="-25" dirty="0">
                <a:latin typeface="Calibri"/>
                <a:cs typeface="Calibri"/>
              </a:rPr>
              <a:t>p</a:t>
            </a:r>
            <a:r>
              <a:rPr sz="2000" b="1" spc="-25" dirty="0" err="1">
                <a:latin typeface="Calibri"/>
                <a:cs typeface="Calibri"/>
              </a:rPr>
              <a:t>lný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15" dirty="0" err="1">
                <a:latin typeface="Calibri"/>
                <a:cs typeface="Calibri"/>
              </a:rPr>
              <a:t>agonista</a:t>
            </a:r>
            <a:r>
              <a:rPr sz="2000" b="1" spc="-100" dirty="0">
                <a:latin typeface="Calibri"/>
                <a:cs typeface="Calibri"/>
              </a:rPr>
              <a:t> </a:t>
            </a:r>
            <a:r>
              <a:rPr lang="cs-CZ" sz="2000" spc="-100" dirty="0">
                <a:latin typeface="Calibri"/>
                <a:cs typeface="Calibri"/>
              </a:rPr>
              <a:t>- </a:t>
            </a:r>
            <a:r>
              <a:rPr sz="2000" spc="-5" dirty="0" err="1">
                <a:latin typeface="Calibri"/>
                <a:cs typeface="Calibri"/>
              </a:rPr>
              <a:t>vyvolá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maximální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možnou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odpověď</a:t>
            </a:r>
            <a:endParaRPr lang="cs-CZ" sz="2000" spc="-5" dirty="0">
              <a:latin typeface="Calibri"/>
              <a:cs typeface="Calibri"/>
            </a:endParaRPr>
          </a:p>
          <a:p>
            <a:pPr>
              <a:spcBef>
                <a:spcPts val="340"/>
              </a:spcBef>
              <a:buSzPct val="116666"/>
              <a:tabLst>
                <a:tab pos="284480" algn="l"/>
              </a:tabLst>
            </a:pPr>
            <a:endParaRPr lang="cs-CZ" sz="2000" dirty="0">
              <a:latin typeface="Calibri"/>
              <a:cs typeface="Calibri"/>
            </a:endParaRPr>
          </a:p>
          <a:p>
            <a:pPr marL="91440" lvl="1">
              <a:lnSpc>
                <a:spcPct val="100000"/>
              </a:lnSpc>
              <a:spcBef>
                <a:spcPts val="340"/>
              </a:spcBef>
              <a:buSzPct val="116666"/>
              <a:tabLst>
                <a:tab pos="284480" algn="l"/>
              </a:tabLst>
            </a:pPr>
            <a:r>
              <a:rPr lang="cs-CZ" sz="2000" b="1" spc="-10" dirty="0">
                <a:latin typeface="Calibri"/>
                <a:cs typeface="Calibri"/>
              </a:rPr>
              <a:t>    </a:t>
            </a:r>
            <a:r>
              <a:rPr sz="2000" b="1" spc="-10" dirty="0" err="1">
                <a:latin typeface="Calibri"/>
                <a:cs typeface="Calibri"/>
              </a:rPr>
              <a:t>parciální</a:t>
            </a:r>
            <a:r>
              <a:rPr sz="2000" b="1" spc="-9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agonista</a:t>
            </a:r>
            <a:r>
              <a:rPr sz="2000" b="1" spc="-8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(dualista)</a:t>
            </a:r>
            <a:r>
              <a:rPr sz="2000" b="1" spc="-85" dirty="0">
                <a:latin typeface="Calibri"/>
                <a:cs typeface="Calibri"/>
              </a:rPr>
              <a:t> </a:t>
            </a:r>
            <a:r>
              <a:rPr lang="cs-CZ" sz="2000" spc="-85" dirty="0">
                <a:latin typeface="Calibri"/>
                <a:cs typeface="Calibri"/>
              </a:rPr>
              <a:t>- </a:t>
            </a:r>
            <a:r>
              <a:rPr sz="2000" spc="-5" dirty="0" err="1">
                <a:latin typeface="Calibri"/>
                <a:cs typeface="Calibri"/>
              </a:rPr>
              <a:t>vyvolá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nižší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než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maximální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odpověď</a:t>
            </a:r>
            <a:endParaRPr lang="cs-CZ" sz="2000" spc="-5" dirty="0">
              <a:latin typeface="Calibri"/>
              <a:cs typeface="Calibri"/>
            </a:endParaRPr>
          </a:p>
          <a:p>
            <a:pPr marL="91440" lvl="1">
              <a:spcBef>
                <a:spcPts val="340"/>
              </a:spcBef>
              <a:buSzPct val="116666"/>
              <a:tabLst>
                <a:tab pos="284480" algn="l"/>
              </a:tabLst>
            </a:pPr>
            <a:r>
              <a:rPr lang="cs-CZ" sz="2000" spc="-5" dirty="0">
                <a:latin typeface="Calibri"/>
                <a:cs typeface="Calibri"/>
              </a:rPr>
              <a:t>     - </a:t>
            </a:r>
            <a:r>
              <a:rPr sz="2000" dirty="0">
                <a:latin typeface="Calibri"/>
                <a:cs typeface="Calibri"/>
              </a:rPr>
              <a:t>v </a:t>
            </a:r>
            <a:r>
              <a:rPr lang="cs-CZ" sz="2000" spc="-15" dirty="0">
                <a:latin typeface="Calibri"/>
                <a:cs typeface="Calibri"/>
              </a:rPr>
              <a:t>nepřítomnosti </a:t>
            </a:r>
            <a:r>
              <a:rPr lang="cs-CZ" sz="2000" spc="5" dirty="0">
                <a:latin typeface="Calibri"/>
                <a:cs typeface="Calibri"/>
              </a:rPr>
              <a:t>plného </a:t>
            </a:r>
            <a:r>
              <a:rPr lang="cs-CZ" sz="2000" spc="-10" dirty="0">
                <a:latin typeface="Calibri"/>
                <a:cs typeface="Calibri"/>
              </a:rPr>
              <a:t>agonisty </a:t>
            </a:r>
            <a:r>
              <a:rPr lang="cs-CZ" sz="2000" dirty="0">
                <a:latin typeface="Calibri"/>
                <a:cs typeface="Calibri"/>
              </a:rPr>
              <a:t>působí </a:t>
            </a:r>
            <a:r>
              <a:rPr lang="cs-CZ" sz="2000" spc="-40" dirty="0">
                <a:latin typeface="Calibri"/>
                <a:cs typeface="Calibri"/>
              </a:rPr>
              <a:t>jako </a:t>
            </a:r>
            <a:r>
              <a:rPr lang="cs-CZ" sz="2000" spc="-10" dirty="0">
                <a:latin typeface="Calibri"/>
                <a:cs typeface="Calibri"/>
              </a:rPr>
              <a:t>agonista, </a:t>
            </a:r>
            <a:r>
              <a:rPr lang="cs-CZ" sz="2000" dirty="0">
                <a:latin typeface="Calibri"/>
                <a:cs typeface="Calibri"/>
              </a:rPr>
              <a:t>v</a:t>
            </a:r>
            <a:r>
              <a:rPr lang="cs-CZ" sz="2000" spc="-10" dirty="0">
                <a:latin typeface="Calibri"/>
                <a:cs typeface="Calibri"/>
              </a:rPr>
              <a:t> přítomnosti</a:t>
            </a:r>
            <a:r>
              <a:rPr lang="cs-CZ" sz="2000" spc="-5" dirty="0">
                <a:latin typeface="Calibri"/>
                <a:cs typeface="Calibri"/>
              </a:rPr>
              <a:t> </a:t>
            </a:r>
            <a:r>
              <a:rPr lang="cs-CZ" sz="2000" dirty="0">
                <a:latin typeface="Calibri"/>
                <a:cs typeface="Calibri"/>
              </a:rPr>
              <a:t>plného</a:t>
            </a:r>
            <a:r>
              <a:rPr lang="cs-CZ" sz="2000" spc="-75" dirty="0">
                <a:latin typeface="Calibri"/>
                <a:cs typeface="Calibri"/>
              </a:rPr>
              <a:t>  </a:t>
            </a:r>
          </a:p>
          <a:p>
            <a:pPr marL="91440" lvl="1">
              <a:spcBef>
                <a:spcPts val="340"/>
              </a:spcBef>
              <a:buSzPct val="116666"/>
              <a:tabLst>
                <a:tab pos="284480" algn="l"/>
              </a:tabLst>
            </a:pPr>
            <a:r>
              <a:rPr lang="cs-CZ" sz="2000" spc="-75" dirty="0">
                <a:latin typeface="Calibri"/>
                <a:cs typeface="Calibri"/>
              </a:rPr>
              <a:t>         </a:t>
            </a:r>
            <a:r>
              <a:rPr lang="cs-CZ" sz="2000" spc="-10" dirty="0">
                <a:latin typeface="Calibri"/>
                <a:cs typeface="Calibri"/>
              </a:rPr>
              <a:t>agonisty</a:t>
            </a:r>
            <a:r>
              <a:rPr lang="cs-CZ" sz="2000" spc="-95" dirty="0">
                <a:latin typeface="Calibri"/>
                <a:cs typeface="Calibri"/>
              </a:rPr>
              <a:t> </a:t>
            </a:r>
            <a:r>
              <a:rPr lang="cs-CZ" sz="2000" dirty="0">
                <a:latin typeface="Calibri"/>
                <a:cs typeface="Calibri"/>
              </a:rPr>
              <a:t>mu</a:t>
            </a:r>
            <a:r>
              <a:rPr lang="cs-CZ" sz="2000" spc="-30" dirty="0">
                <a:latin typeface="Calibri"/>
                <a:cs typeface="Calibri"/>
              </a:rPr>
              <a:t> </a:t>
            </a:r>
            <a:r>
              <a:rPr lang="cs-CZ" sz="2000" spc="-5" dirty="0">
                <a:latin typeface="Calibri"/>
                <a:cs typeface="Calibri"/>
              </a:rPr>
              <a:t>neumožní</a:t>
            </a:r>
            <a:r>
              <a:rPr lang="cs-CZ" sz="2000" spc="-120" dirty="0">
                <a:latin typeface="Calibri"/>
                <a:cs typeface="Calibri"/>
              </a:rPr>
              <a:t> </a:t>
            </a:r>
            <a:r>
              <a:rPr lang="cs-CZ" sz="2000" dirty="0">
                <a:latin typeface="Calibri"/>
                <a:cs typeface="Calibri"/>
              </a:rPr>
              <a:t>uplatnit</a:t>
            </a:r>
            <a:r>
              <a:rPr lang="cs-CZ" sz="2000" spc="-95" dirty="0">
                <a:latin typeface="Calibri"/>
                <a:cs typeface="Calibri"/>
              </a:rPr>
              <a:t> </a:t>
            </a:r>
            <a:r>
              <a:rPr lang="cs-CZ" sz="2000" dirty="0">
                <a:latin typeface="Calibri"/>
                <a:cs typeface="Calibri"/>
              </a:rPr>
              <a:t>jeho</a:t>
            </a:r>
            <a:r>
              <a:rPr lang="cs-CZ" sz="2000" spc="-15" dirty="0">
                <a:latin typeface="Calibri"/>
                <a:cs typeface="Calibri"/>
              </a:rPr>
              <a:t> </a:t>
            </a:r>
            <a:r>
              <a:rPr lang="cs-CZ" sz="2000" spc="-30" dirty="0">
                <a:latin typeface="Calibri"/>
                <a:cs typeface="Calibri"/>
              </a:rPr>
              <a:t>plný</a:t>
            </a:r>
            <a:r>
              <a:rPr lang="cs-CZ" sz="2000" spc="-50" dirty="0">
                <a:latin typeface="Calibri"/>
                <a:cs typeface="Calibri"/>
              </a:rPr>
              <a:t> </a:t>
            </a:r>
            <a:r>
              <a:rPr lang="cs-CZ" sz="2000" dirty="0">
                <a:latin typeface="Calibri"/>
                <a:cs typeface="Calibri"/>
              </a:rPr>
              <a:t>vliv</a:t>
            </a:r>
            <a:r>
              <a:rPr lang="cs-CZ" sz="2000" spc="-25" dirty="0">
                <a:latin typeface="Calibri"/>
                <a:cs typeface="Calibri"/>
              </a:rPr>
              <a:t> </a:t>
            </a:r>
            <a:r>
              <a:rPr lang="cs-CZ" sz="2000" dirty="0">
                <a:latin typeface="Calibri"/>
                <a:cs typeface="Calibri"/>
              </a:rPr>
              <a:t>a</a:t>
            </a:r>
            <a:r>
              <a:rPr lang="cs-CZ" sz="2000" spc="10" dirty="0">
                <a:latin typeface="Calibri"/>
                <a:cs typeface="Calibri"/>
              </a:rPr>
              <a:t> </a:t>
            </a:r>
            <a:r>
              <a:rPr lang="cs-CZ" sz="2000" spc="-25" dirty="0">
                <a:latin typeface="Calibri"/>
                <a:cs typeface="Calibri"/>
              </a:rPr>
              <a:t>chová</a:t>
            </a:r>
            <a:r>
              <a:rPr lang="cs-CZ" sz="2000" spc="-35" dirty="0">
                <a:latin typeface="Calibri"/>
                <a:cs typeface="Calibri"/>
              </a:rPr>
              <a:t> </a:t>
            </a:r>
            <a:r>
              <a:rPr lang="cs-CZ" sz="2000" spc="-5" dirty="0">
                <a:latin typeface="Calibri"/>
                <a:cs typeface="Calibri"/>
              </a:rPr>
              <a:t>se</a:t>
            </a:r>
            <a:r>
              <a:rPr lang="cs-CZ" sz="2000" spc="-15" dirty="0">
                <a:latin typeface="Calibri"/>
                <a:cs typeface="Calibri"/>
              </a:rPr>
              <a:t> </a:t>
            </a:r>
            <a:r>
              <a:rPr lang="cs-CZ" sz="2000" spc="-40" dirty="0">
                <a:latin typeface="Calibri"/>
                <a:cs typeface="Calibri"/>
              </a:rPr>
              <a:t>jako </a:t>
            </a:r>
            <a:r>
              <a:rPr lang="cs-CZ" sz="2000" spc="-525" dirty="0">
                <a:latin typeface="Calibri"/>
                <a:cs typeface="Calibri"/>
              </a:rPr>
              <a:t> </a:t>
            </a:r>
            <a:r>
              <a:rPr lang="cs-CZ" sz="2000" spc="-35" dirty="0">
                <a:latin typeface="Calibri"/>
                <a:cs typeface="Calibri"/>
              </a:rPr>
              <a:t>antagonista</a:t>
            </a:r>
            <a:endParaRPr lang="cs-CZ" sz="2000" dirty="0">
              <a:latin typeface="Calibri"/>
              <a:cs typeface="Calibri"/>
            </a:endParaRPr>
          </a:p>
          <a:p>
            <a:pPr marL="91440" lvl="1">
              <a:lnSpc>
                <a:spcPct val="100000"/>
              </a:lnSpc>
              <a:spcBef>
                <a:spcPts val="340"/>
              </a:spcBef>
              <a:buSzPct val="116666"/>
              <a:tabLst>
                <a:tab pos="284480" algn="l"/>
              </a:tabLst>
            </a:pPr>
            <a:r>
              <a:rPr lang="cs-CZ" sz="2000" spc="-525" dirty="0">
                <a:latin typeface="Calibri"/>
                <a:cs typeface="Calibri"/>
              </a:rPr>
              <a:t> </a:t>
            </a:r>
          </a:p>
          <a:p>
            <a:pPr marL="91440" lvl="1">
              <a:lnSpc>
                <a:spcPct val="100000"/>
              </a:lnSpc>
              <a:spcBef>
                <a:spcPts val="340"/>
              </a:spcBef>
              <a:buSzPct val="116666"/>
              <a:tabLst>
                <a:tab pos="284480" algn="l"/>
              </a:tabLst>
            </a:pPr>
            <a:r>
              <a:rPr lang="cs-CZ" sz="2000" spc="-525" dirty="0">
                <a:latin typeface="Calibri"/>
                <a:cs typeface="Calibri"/>
              </a:rPr>
              <a:t> </a:t>
            </a:r>
          </a:p>
          <a:p>
            <a:pPr marL="434340" lvl="1" indent="-342900">
              <a:lnSpc>
                <a:spcPct val="100000"/>
              </a:lnSpc>
              <a:spcBef>
                <a:spcPts val="340"/>
              </a:spcBef>
              <a:buSzPct val="116666"/>
              <a:buFont typeface="Arial" panose="020B0604020202020204" pitchFamily="34" charset="0"/>
              <a:buChar char="•"/>
              <a:tabLst>
                <a:tab pos="284480" algn="l"/>
              </a:tabLst>
            </a:pPr>
            <a:r>
              <a:rPr sz="2400" b="1" spc="-30" dirty="0" err="1">
                <a:solidFill>
                  <a:srgbClr val="00B050"/>
                </a:solidFill>
                <a:uFill>
                  <a:solidFill>
                    <a:srgbClr val="92D050"/>
                  </a:solidFill>
                </a:uFill>
                <a:latin typeface="Calibri"/>
                <a:cs typeface="Calibri"/>
              </a:rPr>
              <a:t>antagonista</a:t>
            </a:r>
            <a:r>
              <a:rPr sz="2400" b="1" spc="-30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400" b="1" spc="5" dirty="0">
                <a:latin typeface="Calibri"/>
                <a:cs typeface="Calibri"/>
              </a:rPr>
              <a:t>– </a:t>
            </a:r>
            <a:r>
              <a:rPr sz="2400" dirty="0">
                <a:latin typeface="Calibri"/>
                <a:cs typeface="Calibri"/>
              </a:rPr>
              <a:t>lék, </a:t>
            </a:r>
            <a:r>
              <a:rPr sz="2400" spc="-20" dirty="0">
                <a:latin typeface="Calibri"/>
                <a:cs typeface="Calibri"/>
              </a:rPr>
              <a:t>který </a:t>
            </a:r>
            <a:r>
              <a:rPr sz="2400" spc="-5" dirty="0">
                <a:latin typeface="Calibri"/>
                <a:cs typeface="Calibri"/>
              </a:rPr>
              <a:t>po </a:t>
            </a:r>
            <a:r>
              <a:rPr sz="2400" spc="-45" dirty="0">
                <a:latin typeface="Calibri"/>
                <a:cs typeface="Calibri"/>
              </a:rPr>
              <a:t>navázání </a:t>
            </a:r>
            <a:r>
              <a:rPr sz="2400" spc="-5" dirty="0">
                <a:latin typeface="Calibri"/>
                <a:cs typeface="Calibri"/>
              </a:rPr>
              <a:t>na </a:t>
            </a:r>
            <a:r>
              <a:rPr sz="2400" spc="-25" dirty="0">
                <a:latin typeface="Calibri"/>
                <a:cs typeface="Calibri"/>
              </a:rPr>
              <a:t>receptor </a:t>
            </a:r>
            <a:r>
              <a:rPr sz="2400" spc="-30" dirty="0">
                <a:latin typeface="Calibri"/>
                <a:cs typeface="Calibri"/>
              </a:rPr>
              <a:t>brání 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navázání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0" dirty="0">
                <a:latin typeface="Calibri"/>
                <a:cs typeface="Calibri"/>
              </a:rPr>
              <a:t>účinku </a:t>
            </a:r>
            <a:r>
              <a:rPr sz="2400" spc="-15" dirty="0">
                <a:latin typeface="Calibri"/>
                <a:cs typeface="Calibri"/>
              </a:rPr>
              <a:t>endogenních </a:t>
            </a:r>
            <a:r>
              <a:rPr sz="2400" spc="-30" dirty="0">
                <a:latin typeface="Calibri"/>
                <a:cs typeface="Calibri"/>
              </a:rPr>
              <a:t>látek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25" dirty="0">
                <a:latin typeface="Calibri"/>
                <a:cs typeface="Calibri"/>
              </a:rPr>
              <a:t>agonistů, </a:t>
            </a:r>
            <a:r>
              <a:rPr sz="2400" spc="-35" dirty="0">
                <a:latin typeface="Calibri"/>
                <a:cs typeface="Calibri"/>
              </a:rPr>
              <a:t>pouze </a:t>
            </a:r>
            <a:r>
              <a:rPr sz="2400" spc="-30" dirty="0">
                <a:latin typeface="Calibri"/>
                <a:cs typeface="Calibri"/>
              </a:rPr>
              <a:t> receptor </a:t>
            </a:r>
            <a:r>
              <a:rPr sz="2400" spc="-5" dirty="0">
                <a:latin typeface="Calibri"/>
                <a:cs typeface="Calibri"/>
              </a:rPr>
              <a:t>obsadí </a:t>
            </a:r>
            <a:r>
              <a:rPr sz="2400" spc="5" dirty="0">
                <a:latin typeface="Calibri"/>
                <a:cs typeface="Calibri"/>
              </a:rPr>
              <a:t>a </a:t>
            </a:r>
            <a:r>
              <a:rPr sz="2400" spc="-15" dirty="0">
                <a:latin typeface="Calibri"/>
                <a:cs typeface="Calibri"/>
              </a:rPr>
              <a:t>neaktivuje (sám </a:t>
            </a:r>
            <a:r>
              <a:rPr sz="2400" spc="-30" dirty="0">
                <a:latin typeface="Calibri"/>
                <a:cs typeface="Calibri"/>
              </a:rPr>
              <a:t>žádné </a:t>
            </a:r>
            <a:r>
              <a:rPr sz="2400" spc="-10" dirty="0">
                <a:latin typeface="Calibri"/>
                <a:cs typeface="Calibri"/>
              </a:rPr>
              <a:t>účinky nemá,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vnitřní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aktivita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0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)</a:t>
            </a:r>
            <a:endParaRPr lang="cs-CZ" sz="2400" dirty="0">
              <a:latin typeface="Calibri"/>
              <a:cs typeface="Calibri"/>
            </a:endParaRPr>
          </a:p>
          <a:p>
            <a:pPr marL="12065" marR="458470" algn="just">
              <a:lnSpc>
                <a:spcPct val="80000"/>
              </a:lnSpc>
              <a:spcBef>
                <a:spcPts val="735"/>
              </a:spcBef>
              <a:buSzPct val="85714"/>
              <a:tabLst>
                <a:tab pos="357505" algn="l"/>
              </a:tabLst>
            </a:pPr>
            <a:r>
              <a:rPr lang="cs-CZ" sz="2800" b="1" dirty="0">
                <a:latin typeface="Calibri"/>
                <a:cs typeface="Calibri"/>
              </a:rPr>
              <a:t>  </a:t>
            </a:r>
            <a:r>
              <a:rPr lang="cs-CZ" sz="2400" b="1" dirty="0">
                <a:latin typeface="Calibri"/>
                <a:cs typeface="Calibri"/>
              </a:rPr>
              <a:t>                     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kompetitivní</a:t>
            </a:r>
            <a:r>
              <a:rPr sz="2000" b="1" spc="-10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x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nekompetitivní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7400" y="500634"/>
            <a:ext cx="47244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000" spc="-25" dirty="0" err="1"/>
              <a:t>Lékové</a:t>
            </a:r>
            <a:r>
              <a:rPr sz="4000" spc="-160" dirty="0"/>
              <a:t> </a:t>
            </a:r>
            <a:r>
              <a:rPr sz="4000" spc="-25" dirty="0" err="1"/>
              <a:t>interakce</a:t>
            </a:r>
            <a:r>
              <a:rPr lang="cs-CZ" sz="4000" spc="-25" dirty="0"/>
              <a:t> (LI)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535635" y="1483030"/>
            <a:ext cx="7943850" cy="416973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894"/>
              </a:spcBef>
              <a:buFont typeface="Arial" panose="020B0604020202020204" pitchFamily="34" charset="0"/>
              <a:buChar char="•"/>
            </a:pPr>
            <a:r>
              <a:rPr lang="cs-CZ" sz="2400" spc="-10" dirty="0">
                <a:latin typeface="Calibri"/>
                <a:cs typeface="Calibri"/>
              </a:rPr>
              <a:t>j</a:t>
            </a:r>
            <a:r>
              <a:rPr sz="2400" spc="-10" dirty="0" err="1">
                <a:latin typeface="Calibri"/>
                <a:cs typeface="Calibri"/>
              </a:rPr>
              <a:t>edná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</a:t>
            </a:r>
            <a:r>
              <a:rPr sz="2400" spc="-5" dirty="0">
                <a:latin typeface="Calibri"/>
                <a:cs typeface="Calibri"/>
              </a:rPr>
              <a:t> o </a:t>
            </a:r>
            <a:r>
              <a:rPr sz="2400" spc="-10" dirty="0">
                <a:latin typeface="Calibri"/>
                <a:cs typeface="Calibri"/>
              </a:rPr>
              <a:t>působení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mezi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dvěma</a:t>
            </a:r>
            <a:r>
              <a:rPr sz="2400" spc="-5" dirty="0">
                <a:latin typeface="Calibri"/>
                <a:cs typeface="Calibri"/>
              </a:rPr>
              <a:t> čí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více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20" dirty="0" err="1">
                <a:latin typeface="Calibri"/>
                <a:cs typeface="Calibri"/>
              </a:rPr>
              <a:t>farmaky</a:t>
            </a:r>
            <a:endParaRPr lang="cs-CZ" sz="2400" spc="-2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894"/>
              </a:spcBef>
              <a:buFont typeface="Arial" panose="020B0604020202020204" pitchFamily="34" charset="0"/>
              <a:buChar char="•"/>
            </a:pPr>
            <a:endParaRPr sz="2400" dirty="0">
              <a:latin typeface="Calibri"/>
              <a:cs typeface="Calibri"/>
            </a:endParaRPr>
          </a:p>
          <a:p>
            <a:pPr marL="469900" marR="160020" indent="-457200">
              <a:lnSpc>
                <a:spcPct val="100000"/>
              </a:lnSpc>
              <a:spcBef>
                <a:spcPts val="795"/>
              </a:spcBef>
              <a:buFont typeface="Arial" panose="020B0604020202020204" pitchFamily="34" charset="0"/>
              <a:buChar char="•"/>
            </a:pPr>
            <a:r>
              <a:rPr lang="cs-CZ" sz="2400" spc="-45" dirty="0">
                <a:latin typeface="Calibri"/>
                <a:cs typeface="Calibri"/>
              </a:rPr>
              <a:t>r</a:t>
            </a:r>
            <a:r>
              <a:rPr sz="2400" spc="-45" dirty="0" err="1">
                <a:latin typeface="Calibri"/>
                <a:cs typeface="Calibri"/>
              </a:rPr>
              <a:t>iziko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výskytů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interakcí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stoupá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počtem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podávaných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spc="-85" dirty="0">
                <a:latin typeface="Calibri"/>
                <a:cs typeface="Calibri"/>
              </a:rPr>
              <a:t>léčiv,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od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5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současně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0" dirty="0" err="1">
                <a:latin typeface="Calibri"/>
                <a:cs typeface="Calibri"/>
              </a:rPr>
              <a:t>podávaných</a:t>
            </a:r>
            <a:r>
              <a:rPr sz="2400" spc="130" dirty="0">
                <a:latin typeface="Calibri"/>
                <a:cs typeface="Calibri"/>
              </a:rPr>
              <a:t> </a:t>
            </a:r>
            <a:r>
              <a:rPr sz="2400" spc="-55" dirty="0">
                <a:latin typeface="Calibri"/>
                <a:cs typeface="Calibri"/>
              </a:rPr>
              <a:t>LČ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–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4%;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nad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16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LČ </a:t>
            </a:r>
            <a:r>
              <a:rPr sz="2400" spc="-5" dirty="0">
                <a:latin typeface="Calibri"/>
                <a:cs typeface="Calibri"/>
              </a:rPr>
              <a:t>&gt;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40%</a:t>
            </a:r>
            <a:endParaRPr lang="cs-CZ" sz="2400" spc="-20" dirty="0">
              <a:latin typeface="Calibri"/>
              <a:cs typeface="Calibri"/>
            </a:endParaRPr>
          </a:p>
          <a:p>
            <a:pPr marL="12700" marR="160020">
              <a:lnSpc>
                <a:spcPct val="100000"/>
              </a:lnSpc>
              <a:spcBef>
                <a:spcPts val="795"/>
              </a:spcBef>
            </a:pP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95"/>
              </a:spcBef>
              <a:buFont typeface="Arial" panose="020B0604020202020204" pitchFamily="34" charset="0"/>
              <a:buChar char="•"/>
            </a:pPr>
            <a:r>
              <a:rPr lang="cs-CZ" sz="2400" spc="-50" dirty="0">
                <a:latin typeface="Calibri"/>
                <a:cs typeface="Calibri"/>
              </a:rPr>
              <a:t> LI </a:t>
            </a:r>
            <a:r>
              <a:rPr sz="2400" spc="-15" dirty="0" err="1">
                <a:latin typeface="Calibri"/>
                <a:cs typeface="Calibri"/>
              </a:rPr>
              <a:t>probíhají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na 3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úrovních:</a:t>
            </a:r>
            <a:endParaRPr sz="2400" dirty="0">
              <a:latin typeface="Calibri"/>
              <a:cs typeface="Calibri"/>
            </a:endParaRPr>
          </a:p>
          <a:p>
            <a:pPr marL="4012565" lvl="8" indent="-342900">
              <a:spcBef>
                <a:spcPts val="820"/>
              </a:spcBef>
              <a:buFont typeface="Wingdings" panose="05000000000000000000" pitchFamily="2" charset="2"/>
              <a:buChar char="Ø"/>
              <a:tabLst>
                <a:tab pos="927100" algn="l"/>
                <a:tab pos="927735" algn="l"/>
              </a:tabLst>
            </a:pPr>
            <a:r>
              <a:rPr sz="2400" spc="-45" dirty="0">
                <a:latin typeface="Calibri"/>
                <a:cs typeface="Calibri"/>
              </a:rPr>
              <a:t>farmako</a:t>
            </a:r>
            <a:r>
              <a:rPr sz="2400" b="1" spc="-45" dirty="0">
                <a:latin typeface="Calibri"/>
                <a:cs typeface="Calibri"/>
              </a:rPr>
              <a:t>dynamické</a:t>
            </a:r>
            <a:endParaRPr sz="2400" dirty="0">
              <a:latin typeface="Calibri"/>
              <a:cs typeface="Calibri"/>
            </a:endParaRPr>
          </a:p>
          <a:p>
            <a:pPr marL="4012565" lvl="8" indent="-342900">
              <a:spcBef>
                <a:spcPts val="795"/>
              </a:spcBef>
              <a:buFont typeface="Wingdings" panose="05000000000000000000" pitchFamily="2" charset="2"/>
              <a:buChar char="Ø"/>
              <a:tabLst>
                <a:tab pos="927100" algn="l"/>
                <a:tab pos="927735" algn="l"/>
              </a:tabLst>
            </a:pPr>
            <a:r>
              <a:rPr sz="2400" spc="-45" dirty="0">
                <a:latin typeface="Calibri"/>
                <a:cs typeface="Calibri"/>
              </a:rPr>
              <a:t>farmako</a:t>
            </a:r>
            <a:r>
              <a:rPr sz="2400" b="1" spc="-45" dirty="0">
                <a:latin typeface="Calibri"/>
                <a:cs typeface="Calibri"/>
              </a:rPr>
              <a:t>kinetické</a:t>
            </a:r>
            <a:endParaRPr sz="2400" dirty="0">
              <a:latin typeface="Calibri"/>
              <a:cs typeface="Calibri"/>
            </a:endParaRPr>
          </a:p>
          <a:p>
            <a:pPr marL="4012565" lvl="8" indent="-342900">
              <a:spcBef>
                <a:spcPts val="790"/>
              </a:spcBef>
              <a:buFont typeface="Wingdings" panose="05000000000000000000" pitchFamily="2" charset="2"/>
              <a:buChar char="Ø"/>
              <a:tabLst>
                <a:tab pos="927100" algn="l"/>
                <a:tab pos="927735" algn="l"/>
              </a:tabLst>
            </a:pPr>
            <a:r>
              <a:rPr sz="2400" spc="-40" dirty="0">
                <a:latin typeface="Calibri"/>
                <a:cs typeface="Calibri"/>
              </a:rPr>
              <a:t>farmaceutické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5105" y="429260"/>
            <a:ext cx="6793788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0"/>
              </a:spcBef>
            </a:pPr>
            <a:r>
              <a:rPr sz="4000" spc="-25" dirty="0" err="1"/>
              <a:t>Farmakodynamick</a:t>
            </a:r>
            <a:r>
              <a:rPr lang="cs-CZ" sz="4000" spc="-25" dirty="0"/>
              <a:t>é</a:t>
            </a:r>
            <a:r>
              <a:rPr sz="4000" spc="-25" dirty="0"/>
              <a:t> </a:t>
            </a:r>
            <a:r>
              <a:rPr sz="4000" spc="-30" dirty="0"/>
              <a:t>interakce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8535" y="1505090"/>
            <a:ext cx="7623175" cy="3872214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2400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=</a:t>
            </a:r>
            <a:r>
              <a:rPr sz="2400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cs-CZ" sz="2400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na</a:t>
            </a:r>
            <a:r>
              <a:rPr sz="24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úrovni</a:t>
            </a:r>
            <a:r>
              <a:rPr sz="2400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receptorů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spc="-5" dirty="0">
                <a:latin typeface="Calibri"/>
                <a:cs typeface="Calibri"/>
              </a:rPr>
              <a:t>dochází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interakcím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cílové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struktuře,</a:t>
            </a:r>
            <a:r>
              <a:rPr sz="2400" spc="85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kde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se</a:t>
            </a:r>
            <a:r>
              <a:rPr sz="2400" spc="14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váže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cs-CZ" sz="2400" dirty="0">
                <a:latin typeface="Calibri"/>
                <a:cs typeface="Calibri"/>
              </a:rPr>
              <a:t>l</a:t>
            </a:r>
            <a:r>
              <a:rPr sz="2400" dirty="0" err="1">
                <a:latin typeface="Calibri"/>
                <a:cs typeface="Calibri"/>
              </a:rPr>
              <a:t>é</a:t>
            </a:r>
            <a:r>
              <a:rPr sz="2400" spc="-20" dirty="0" err="1">
                <a:latin typeface="Calibri"/>
                <a:cs typeface="Calibri"/>
              </a:rPr>
              <a:t>č</a:t>
            </a:r>
            <a:r>
              <a:rPr sz="2400" dirty="0" err="1">
                <a:latin typeface="Calibri"/>
                <a:cs typeface="Calibri"/>
              </a:rPr>
              <a:t>i</a:t>
            </a:r>
            <a:r>
              <a:rPr sz="2400" spc="-15" dirty="0" err="1">
                <a:latin typeface="Calibri"/>
                <a:cs typeface="Calibri"/>
              </a:rPr>
              <a:t>vo</a:t>
            </a:r>
            <a:r>
              <a:rPr lang="cs-CZ"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lé</a:t>
            </a:r>
            <a:r>
              <a:rPr sz="2400" spc="-30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„s</a:t>
            </a:r>
            <a:r>
              <a:rPr sz="2400" spc="15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u</a:t>
            </a:r>
            <a:r>
              <a:rPr sz="2400" spc="-30" dirty="0">
                <a:latin typeface="Calibri"/>
                <a:cs typeface="Calibri"/>
              </a:rPr>
              <a:t>tě</a:t>
            </a:r>
            <a:r>
              <a:rPr sz="2400" spc="-35" dirty="0">
                <a:latin typeface="Calibri"/>
                <a:cs typeface="Calibri"/>
              </a:rPr>
              <a:t>ž</a:t>
            </a:r>
            <a:r>
              <a:rPr sz="2400" dirty="0">
                <a:latin typeface="Calibri"/>
                <a:cs typeface="Calibri"/>
              </a:rPr>
              <a:t>í“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o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55" dirty="0">
                <a:latin typeface="Calibri"/>
                <a:cs typeface="Calibri"/>
              </a:rPr>
              <a:t>t</a:t>
            </a:r>
            <a:r>
              <a:rPr sz="2400" spc="5" dirty="0">
                <a:latin typeface="Calibri"/>
                <a:cs typeface="Calibri"/>
              </a:rPr>
              <a:t>o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5" dirty="0">
                <a:latin typeface="Calibri"/>
                <a:cs typeface="Calibri"/>
              </a:rPr>
              <a:t>k</a:t>
            </a:r>
            <a:r>
              <a:rPr sz="2400" spc="-35" dirty="0">
                <a:latin typeface="Calibri"/>
                <a:cs typeface="Calibri"/>
              </a:rPr>
              <a:t>d</a:t>
            </a:r>
            <a:r>
              <a:rPr sz="2400" spc="5" dirty="0">
                <a:latin typeface="Calibri"/>
                <a:cs typeface="Calibri"/>
              </a:rPr>
              <a:t>o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n</a:t>
            </a:r>
            <a:r>
              <a:rPr sz="2400" spc="-70" dirty="0">
                <a:latin typeface="Calibri"/>
                <a:cs typeface="Calibri"/>
              </a:rPr>
              <a:t>av</a:t>
            </a:r>
            <a:r>
              <a:rPr sz="2400" spc="-25" dirty="0">
                <a:latin typeface="Calibri"/>
                <a:cs typeface="Calibri"/>
              </a:rPr>
              <a:t>á</a:t>
            </a:r>
            <a:r>
              <a:rPr sz="2400" spc="-105" dirty="0">
                <a:latin typeface="Calibri"/>
                <a:cs typeface="Calibri"/>
              </a:rPr>
              <a:t>ž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spc="5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70" dirty="0">
                <a:latin typeface="Calibri"/>
                <a:cs typeface="Calibri"/>
              </a:rPr>
              <a:t>r</a:t>
            </a:r>
            <a:r>
              <a:rPr sz="2400" spc="-25" dirty="0">
                <a:latin typeface="Calibri"/>
                <a:cs typeface="Calibri"/>
              </a:rPr>
              <a:t>e</a:t>
            </a:r>
            <a:r>
              <a:rPr sz="2400" spc="-40" dirty="0">
                <a:latin typeface="Calibri"/>
                <a:cs typeface="Calibri"/>
              </a:rPr>
              <a:t>c</a:t>
            </a:r>
            <a:r>
              <a:rPr sz="2400" spc="-25" dirty="0">
                <a:latin typeface="Calibri"/>
                <a:cs typeface="Calibri"/>
              </a:rPr>
              <a:t>e</a:t>
            </a:r>
            <a:r>
              <a:rPr sz="2400" spc="-60" dirty="0">
                <a:latin typeface="Calibri"/>
                <a:cs typeface="Calibri"/>
              </a:rPr>
              <a:t>p</a:t>
            </a:r>
            <a:r>
              <a:rPr sz="2400" spc="-5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210" dirty="0">
                <a:latin typeface="Calibri"/>
                <a:cs typeface="Calibri"/>
              </a:rPr>
              <a:t> </a:t>
            </a:r>
            <a:endParaRPr lang="cs-CZ" sz="2400" spc="21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cs-CZ" sz="2400" spc="210" dirty="0">
                <a:latin typeface="Calibri"/>
                <a:ea typeface="Calibri" panose="020F0502020204030204" pitchFamily="34" charset="0"/>
                <a:cs typeface="Calibri"/>
              </a:rPr>
              <a:t>→</a:t>
            </a:r>
            <a:r>
              <a:rPr lang="cs-CZ" sz="2400" dirty="0">
                <a:latin typeface="Calibri"/>
                <a:ea typeface="Calibri" panose="020F0502020204030204" pitchFamily="34" charset="0"/>
                <a:cs typeface="Calibri"/>
              </a:rPr>
              <a:t>   </a:t>
            </a:r>
            <a:r>
              <a:rPr sz="2400" b="1" spc="-35" dirty="0">
                <a:solidFill>
                  <a:srgbClr val="00AE50"/>
                </a:solidFill>
                <a:latin typeface="Calibri"/>
                <a:cs typeface="Calibri"/>
              </a:rPr>
              <a:t>KOMPETICE</a:t>
            </a:r>
            <a:endParaRPr sz="2400" dirty="0">
              <a:latin typeface="Calibri"/>
              <a:cs typeface="Calibri"/>
            </a:endParaRPr>
          </a:p>
          <a:p>
            <a:pPr marL="12700" marR="21590">
              <a:lnSpc>
                <a:spcPct val="100000"/>
              </a:lnSpc>
              <a:spcBef>
                <a:spcPts val="725"/>
              </a:spcBef>
            </a:pPr>
            <a:endParaRPr lang="cs-CZ" sz="2400" spc="-5" dirty="0">
              <a:latin typeface="Calibri"/>
              <a:cs typeface="Calibri"/>
            </a:endParaRPr>
          </a:p>
          <a:p>
            <a:pPr marL="12700" marR="21590">
              <a:lnSpc>
                <a:spcPct val="100000"/>
              </a:lnSpc>
              <a:spcBef>
                <a:spcPts val="725"/>
              </a:spcBef>
            </a:pPr>
            <a:r>
              <a:rPr sz="2400" spc="-5" dirty="0" err="1">
                <a:latin typeface="Calibri"/>
                <a:cs typeface="Calibri"/>
              </a:rPr>
              <a:t>nebo</a:t>
            </a:r>
            <a:r>
              <a:rPr sz="2400" spc="-5" dirty="0">
                <a:latin typeface="Calibri"/>
                <a:cs typeface="Calibri"/>
              </a:rPr>
              <a:t> </a:t>
            </a:r>
            <a:endParaRPr lang="cs-CZ" sz="2400" spc="-5" dirty="0">
              <a:latin typeface="Calibri"/>
              <a:cs typeface="Calibri"/>
            </a:endParaRPr>
          </a:p>
          <a:p>
            <a:pPr marL="12700" marR="21590">
              <a:lnSpc>
                <a:spcPct val="100000"/>
              </a:lnSpc>
              <a:spcBef>
                <a:spcPts val="725"/>
              </a:spcBef>
            </a:pPr>
            <a:endParaRPr lang="cs-CZ" sz="2400" spc="-5" dirty="0">
              <a:latin typeface="Calibri"/>
              <a:cs typeface="Calibri"/>
            </a:endParaRPr>
          </a:p>
          <a:p>
            <a:pPr marL="12700" marR="21590">
              <a:lnSpc>
                <a:spcPct val="100000"/>
              </a:lnSpc>
              <a:spcBef>
                <a:spcPts val="725"/>
              </a:spcBef>
            </a:pPr>
            <a:r>
              <a:rPr sz="2400" spc="-35" dirty="0" err="1">
                <a:latin typeface="Calibri"/>
                <a:cs typeface="Calibri"/>
              </a:rPr>
              <a:t>neváží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se </a:t>
            </a:r>
            <a:r>
              <a:rPr sz="2400" dirty="0">
                <a:latin typeface="Calibri"/>
                <a:cs typeface="Calibri"/>
              </a:rPr>
              <a:t>na </a:t>
            </a:r>
            <a:r>
              <a:rPr sz="2400" spc="-30" dirty="0">
                <a:latin typeface="Calibri"/>
                <a:cs typeface="Calibri"/>
              </a:rPr>
              <a:t>stejné </a:t>
            </a:r>
            <a:r>
              <a:rPr sz="2400" spc="-35" dirty="0">
                <a:latin typeface="Calibri"/>
                <a:cs typeface="Calibri"/>
              </a:rPr>
              <a:t>místo, </a:t>
            </a:r>
            <a:r>
              <a:rPr sz="2400" dirty="0">
                <a:latin typeface="Calibri"/>
                <a:cs typeface="Calibri"/>
              </a:rPr>
              <a:t>ale </a:t>
            </a:r>
            <a:r>
              <a:rPr sz="2400" spc="-30" dirty="0">
                <a:latin typeface="Calibri"/>
                <a:cs typeface="Calibri"/>
              </a:rPr>
              <a:t>vyvolávají </a:t>
            </a:r>
            <a:r>
              <a:rPr sz="2400" spc="-40" dirty="0">
                <a:latin typeface="Calibri"/>
                <a:cs typeface="Calibri"/>
              </a:rPr>
              <a:t>stejný </a:t>
            </a:r>
            <a:r>
              <a:rPr sz="2400" spc="-6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účinek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synergismus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8744" y="429260"/>
            <a:ext cx="6362065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0" spc="-30" dirty="0"/>
              <a:t>Farmakokinetické</a:t>
            </a:r>
            <a:r>
              <a:rPr sz="4000" spc="-105" dirty="0"/>
              <a:t> </a:t>
            </a:r>
            <a:r>
              <a:rPr sz="4000" spc="-30" dirty="0"/>
              <a:t>interakce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635" y="1468704"/>
            <a:ext cx="7155180" cy="3113609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770"/>
              </a:spcBef>
              <a:buSzPct val="96428"/>
              <a:tabLst>
                <a:tab pos="138430" algn="l"/>
              </a:tabLst>
            </a:pP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1.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na</a:t>
            </a:r>
            <a:r>
              <a:rPr sz="24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úrovni</a:t>
            </a:r>
            <a:r>
              <a:rPr sz="24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absorbce</a:t>
            </a:r>
            <a:endParaRPr sz="24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675"/>
              </a:spcBef>
              <a:buFont typeface="Arial" panose="020B0604020202020204" pitchFamily="34" charset="0"/>
              <a:buChar char="•"/>
            </a:pPr>
            <a:r>
              <a:rPr sz="2400" dirty="0">
                <a:latin typeface="Calibri"/>
                <a:cs typeface="Calibri"/>
              </a:rPr>
              <a:t>vliv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změněného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pH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GIT</a:t>
            </a:r>
          </a:p>
          <a:p>
            <a:pPr marL="469900" marR="508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sz="2400" spc="-10" dirty="0">
                <a:latin typeface="Calibri"/>
                <a:cs typeface="Calibri"/>
              </a:rPr>
              <a:t>vazba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nebo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tvorba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chelátů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(TTC,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chinolonové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5" dirty="0">
                <a:latin typeface="Calibri"/>
                <a:cs typeface="Calibri"/>
              </a:rPr>
              <a:t>ATB) </a:t>
            </a:r>
            <a:r>
              <a:rPr sz="2400" spc="-620" dirty="0">
                <a:latin typeface="Calibri"/>
                <a:cs typeface="Calibri"/>
              </a:rPr>
              <a:t> </a:t>
            </a:r>
            <a:endParaRPr lang="cs-CZ" sz="2400" spc="-620" dirty="0">
              <a:latin typeface="Calibri"/>
              <a:cs typeface="Calibri"/>
            </a:endParaRPr>
          </a:p>
          <a:p>
            <a:pPr marL="469900" marR="508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sz="2400" dirty="0" err="1">
                <a:latin typeface="Calibri"/>
                <a:cs typeface="Calibri"/>
              </a:rPr>
              <a:t>vliv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na </a:t>
            </a:r>
            <a:r>
              <a:rPr sz="2400" spc="-10" dirty="0">
                <a:latin typeface="Calibri"/>
                <a:cs typeface="Calibri"/>
              </a:rPr>
              <a:t>žaludeční </a:t>
            </a:r>
            <a:r>
              <a:rPr sz="2400" spc="-40" dirty="0">
                <a:latin typeface="Calibri"/>
                <a:cs typeface="Calibri"/>
              </a:rPr>
              <a:t>vyprazdňování </a:t>
            </a:r>
            <a:r>
              <a:rPr sz="2400" spc="5" dirty="0">
                <a:latin typeface="Calibri"/>
                <a:cs typeface="Calibri"/>
              </a:rPr>
              <a:t>a </a:t>
            </a:r>
            <a:r>
              <a:rPr sz="2400" dirty="0">
                <a:latin typeface="Calibri"/>
                <a:cs typeface="Calibri"/>
              </a:rPr>
              <a:t>GIT </a:t>
            </a:r>
            <a:r>
              <a:rPr sz="2400" spc="-10" dirty="0" err="1">
                <a:latin typeface="Calibri"/>
                <a:cs typeface="Calibri"/>
              </a:rPr>
              <a:t>motilitu</a:t>
            </a:r>
            <a:endParaRPr lang="cs-CZ" sz="2400" spc="-10" dirty="0">
              <a:latin typeface="Calibri"/>
              <a:cs typeface="Calibri"/>
            </a:endParaRPr>
          </a:p>
          <a:p>
            <a:pPr marL="469900" marR="508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sz="2400" spc="-40" dirty="0" err="1">
                <a:latin typeface="Calibri"/>
                <a:cs typeface="Calibri"/>
              </a:rPr>
              <a:t>kompetice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 </a:t>
            </a:r>
            <a:r>
              <a:rPr sz="2400" spc="-5" dirty="0">
                <a:latin typeface="Calibri"/>
                <a:cs typeface="Calibri"/>
              </a:rPr>
              <a:t>aktivní </a:t>
            </a:r>
            <a:r>
              <a:rPr sz="2400" spc="-5" dirty="0" err="1">
                <a:latin typeface="Calibri"/>
                <a:cs typeface="Calibri"/>
              </a:rPr>
              <a:t>absorpční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mechanismus</a:t>
            </a:r>
            <a:endParaRPr lang="cs-CZ" sz="2400" spc="-5" dirty="0">
              <a:latin typeface="Calibri"/>
              <a:cs typeface="Calibri"/>
            </a:endParaRPr>
          </a:p>
          <a:p>
            <a:pPr marL="469900" marR="508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sz="2400" spc="-30" dirty="0" err="1">
                <a:latin typeface="Calibri"/>
                <a:cs typeface="Calibri"/>
              </a:rPr>
              <a:t>toxický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účinek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na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GIT</a:t>
            </a:r>
            <a:endParaRPr lang="cs-CZ" sz="2400" dirty="0">
              <a:latin typeface="Calibri"/>
              <a:cs typeface="Calibri"/>
            </a:endParaRPr>
          </a:p>
          <a:p>
            <a:pPr marL="469900" marR="508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sz="2400" spc="-5" dirty="0" err="1">
                <a:latin typeface="Calibri"/>
                <a:cs typeface="Calibri"/>
              </a:rPr>
              <a:t>změna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střevní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bakteriální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flóry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(sulfasalazin)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8744" y="429260"/>
            <a:ext cx="6362065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4000" spc="-30" dirty="0"/>
              <a:t>Farmakokinetické</a:t>
            </a:r>
            <a:r>
              <a:rPr sz="4000" spc="-105" dirty="0"/>
              <a:t> </a:t>
            </a:r>
            <a:r>
              <a:rPr sz="4000" spc="-30" dirty="0"/>
              <a:t>interakce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635" y="1506509"/>
            <a:ext cx="7954645" cy="4553234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430"/>
              </a:spcBef>
              <a:tabLst>
                <a:tab pos="356870" algn="l"/>
                <a:tab pos="357505" algn="l"/>
              </a:tabLst>
            </a:pP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2.</a:t>
            </a:r>
            <a:r>
              <a:rPr sz="24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na</a:t>
            </a:r>
            <a:r>
              <a:rPr sz="2400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3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úrovni</a:t>
            </a:r>
            <a:r>
              <a:rPr sz="2400" u="heavy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distribuce</a:t>
            </a:r>
            <a:endParaRPr lang="cs-CZ" sz="2400" u="heavy" spc="-10" dirty="0">
              <a:uFill>
                <a:solidFill>
                  <a:srgbClr val="000000"/>
                </a:solidFill>
              </a:uFill>
              <a:latin typeface="Calibri"/>
              <a:cs typeface="Calibri"/>
            </a:endParaRPr>
          </a:p>
          <a:p>
            <a:pPr marL="12065">
              <a:lnSpc>
                <a:spcPct val="100000"/>
              </a:lnSpc>
              <a:spcBef>
                <a:spcPts val="430"/>
              </a:spcBef>
              <a:tabLst>
                <a:tab pos="356870" algn="l"/>
                <a:tab pos="357505" algn="l"/>
              </a:tabLst>
            </a:pPr>
            <a:endParaRPr sz="2400" dirty="0">
              <a:latin typeface="Calibri"/>
              <a:cs typeface="Calibri"/>
            </a:endParaRPr>
          </a:p>
          <a:p>
            <a:pPr marL="469265" marR="205104" indent="-457200">
              <a:lnSpc>
                <a:spcPct val="90000"/>
              </a:lnSpc>
              <a:spcBef>
                <a:spcPts val="670"/>
              </a:spcBef>
              <a:buFont typeface="Arial" panose="020B0604020202020204" pitchFamily="34" charset="0"/>
              <a:buChar char="•"/>
            </a:pPr>
            <a:r>
              <a:rPr sz="2400" spc="-25" dirty="0">
                <a:latin typeface="Calibri"/>
                <a:cs typeface="Calibri"/>
              </a:rPr>
              <a:t>LČ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krevní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plazmě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vyskytují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ve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formě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volné</a:t>
            </a:r>
            <a:r>
              <a:rPr sz="2400" spc="-10" dirty="0">
                <a:latin typeface="Calibri"/>
                <a:cs typeface="Calibri"/>
              </a:rPr>
              <a:t> (účinná </a:t>
            </a:r>
            <a:r>
              <a:rPr sz="2400" spc="-620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frakce) </a:t>
            </a:r>
            <a:r>
              <a:rPr sz="2400" spc="-5" dirty="0">
                <a:latin typeface="Calibri"/>
                <a:cs typeface="Calibri"/>
              </a:rPr>
              <a:t>nebo </a:t>
            </a:r>
            <a:r>
              <a:rPr sz="2400" spc="-40" dirty="0">
                <a:latin typeface="Calibri"/>
                <a:cs typeface="Calibri"/>
              </a:rPr>
              <a:t>vázané </a:t>
            </a:r>
            <a:r>
              <a:rPr sz="2400" dirty="0">
                <a:latin typeface="Calibri"/>
                <a:cs typeface="Calibri"/>
              </a:rPr>
              <a:t>na </a:t>
            </a:r>
            <a:r>
              <a:rPr sz="2400" spc="-10" dirty="0">
                <a:latin typeface="Calibri"/>
                <a:cs typeface="Calibri"/>
              </a:rPr>
              <a:t>krevní </a:t>
            </a:r>
            <a:r>
              <a:rPr sz="2400" spc="-45" dirty="0">
                <a:latin typeface="Calibri"/>
                <a:cs typeface="Calibri"/>
              </a:rPr>
              <a:t>bílkoviny </a:t>
            </a:r>
            <a:r>
              <a:rPr sz="2400" spc="-35" dirty="0">
                <a:latin typeface="Calibri"/>
                <a:cs typeface="Calibri"/>
              </a:rPr>
              <a:t>(zejm. </a:t>
            </a:r>
            <a:r>
              <a:rPr sz="2400" spc="-5" dirty="0">
                <a:latin typeface="Calibri"/>
                <a:cs typeface="Calibri"/>
              </a:rPr>
              <a:t>na </a:t>
            </a:r>
            <a:r>
              <a:rPr sz="2400" dirty="0">
                <a:latin typeface="Calibri"/>
                <a:cs typeface="Calibri"/>
              </a:rPr>
              <a:t> albumin,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méně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glykoprotein)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–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rozsah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vazebnosti </a:t>
            </a:r>
            <a:r>
              <a:rPr sz="2400" spc="-62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LČ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35" dirty="0" err="1">
                <a:latin typeface="Calibri"/>
                <a:cs typeface="Calibri"/>
              </a:rPr>
              <a:t>různý</a:t>
            </a:r>
            <a:endParaRPr lang="cs-CZ" sz="2400" spc="-35" dirty="0">
              <a:latin typeface="Calibri"/>
              <a:cs typeface="Calibri"/>
            </a:endParaRPr>
          </a:p>
          <a:p>
            <a:pPr marL="12065" marR="205104">
              <a:lnSpc>
                <a:spcPct val="90000"/>
              </a:lnSpc>
              <a:spcBef>
                <a:spcPts val="670"/>
              </a:spcBef>
            </a:pPr>
            <a:endParaRPr lang="cs-CZ" sz="2400" dirty="0">
              <a:latin typeface="Calibri"/>
              <a:cs typeface="Calibri"/>
            </a:endParaRPr>
          </a:p>
          <a:p>
            <a:pPr marL="12065" marR="205104">
              <a:lnSpc>
                <a:spcPct val="90000"/>
              </a:lnSpc>
              <a:spcBef>
                <a:spcPts val="670"/>
              </a:spcBef>
            </a:pPr>
            <a:endParaRPr sz="2400" dirty="0">
              <a:latin typeface="Calibri"/>
              <a:cs typeface="Calibri"/>
            </a:endParaRPr>
          </a:p>
          <a:p>
            <a:pPr marL="469265" marR="5080" indent="-457200">
              <a:lnSpc>
                <a:spcPct val="87200"/>
              </a:lnSpc>
              <a:spcBef>
                <a:spcPts val="795"/>
              </a:spcBef>
              <a:buFont typeface="Arial" panose="020B0604020202020204" pitchFamily="34" charset="0"/>
              <a:buChar char="•"/>
            </a:pPr>
            <a:r>
              <a:rPr sz="2400" spc="-5" dirty="0">
                <a:latin typeface="Calibri"/>
                <a:cs typeface="Calibri"/>
              </a:rPr>
              <a:t>současné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podání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LČ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vysoce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vázaných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bílkoviny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krevní </a:t>
            </a:r>
            <a:r>
              <a:rPr sz="2400" spc="-61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p</a:t>
            </a:r>
            <a:r>
              <a:rPr sz="2400" spc="-25" dirty="0">
                <a:latin typeface="Calibri"/>
                <a:cs typeface="Calibri"/>
              </a:rPr>
              <a:t>la</a:t>
            </a:r>
            <a:r>
              <a:rPr sz="2400" spc="-35" dirty="0">
                <a:latin typeface="Calibri"/>
                <a:cs typeface="Calibri"/>
              </a:rPr>
              <a:t>z</a:t>
            </a:r>
            <a:r>
              <a:rPr sz="2400" spc="-80" dirty="0">
                <a:latin typeface="Calibri"/>
                <a:cs typeface="Calibri"/>
              </a:rPr>
              <a:t>m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(w</a:t>
            </a:r>
            <a:r>
              <a:rPr sz="2400" spc="-20" dirty="0">
                <a:latin typeface="Calibri"/>
                <a:cs typeface="Calibri"/>
              </a:rPr>
              <a:t>ar</a:t>
            </a:r>
            <a:r>
              <a:rPr sz="2400" spc="-70" dirty="0">
                <a:latin typeface="Calibri"/>
                <a:cs typeface="Calibri"/>
              </a:rPr>
              <a:t>f</a:t>
            </a:r>
            <a:r>
              <a:rPr sz="2400" spc="-20" dirty="0">
                <a:latin typeface="Calibri"/>
                <a:cs typeface="Calibri"/>
              </a:rPr>
              <a:t>ar</a:t>
            </a:r>
            <a:r>
              <a:rPr sz="2400" spc="-25" dirty="0">
                <a:latin typeface="Calibri"/>
                <a:cs typeface="Calibri"/>
              </a:rPr>
              <a:t>i</a:t>
            </a:r>
            <a:r>
              <a:rPr sz="2400" spc="-3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</a:t>
            </a:r>
            <a:r>
              <a:rPr sz="2400" spc="-35" dirty="0">
                <a:latin typeface="Calibri"/>
                <a:cs typeface="Calibri"/>
              </a:rPr>
              <a:t>u</a:t>
            </a:r>
            <a:r>
              <a:rPr sz="2400" spc="-25" dirty="0">
                <a:latin typeface="Calibri"/>
                <a:cs typeface="Calibri"/>
              </a:rPr>
              <a:t>l</a:t>
            </a:r>
            <a:r>
              <a:rPr sz="2400" spc="-70" dirty="0">
                <a:latin typeface="Calibri"/>
                <a:cs typeface="Calibri"/>
              </a:rPr>
              <a:t>f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35" dirty="0">
                <a:latin typeface="Calibri"/>
                <a:cs typeface="Calibri"/>
              </a:rPr>
              <a:t>n</a:t>
            </a:r>
            <a:r>
              <a:rPr sz="2400" spc="-5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m</a:t>
            </a:r>
            <a:r>
              <a:rPr sz="2400" spc="-25" dirty="0">
                <a:latin typeface="Calibri"/>
                <a:cs typeface="Calibri"/>
              </a:rPr>
              <a:t>i</a:t>
            </a:r>
            <a:r>
              <a:rPr sz="2400" spc="-35" dirty="0">
                <a:latin typeface="Calibri"/>
                <a:cs typeface="Calibri"/>
              </a:rPr>
              <a:t>d</a:t>
            </a:r>
            <a:r>
              <a:rPr sz="2400" spc="-245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130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N</a:t>
            </a:r>
            <a:r>
              <a:rPr sz="2400" spc="-20" dirty="0">
                <a:latin typeface="Calibri"/>
                <a:cs typeface="Calibri"/>
              </a:rPr>
              <a:t>S</a:t>
            </a:r>
            <a:r>
              <a:rPr sz="2400" spc="3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8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d</a:t>
            </a:r>
            <a:r>
              <a:rPr sz="2400" spc="-25" dirty="0">
                <a:latin typeface="Calibri"/>
                <a:cs typeface="Calibri"/>
              </a:rPr>
              <a:t>e</a:t>
            </a:r>
            <a:r>
              <a:rPr sz="2400" spc="-20" dirty="0">
                <a:latin typeface="Calibri"/>
                <a:cs typeface="Calibri"/>
              </a:rPr>
              <a:t>r</a:t>
            </a:r>
            <a:r>
              <a:rPr sz="2400" spc="-25" dirty="0">
                <a:latin typeface="Calibri"/>
                <a:cs typeface="Calibri"/>
              </a:rPr>
              <a:t>i</a:t>
            </a:r>
            <a:r>
              <a:rPr sz="2400" spc="-70" dirty="0">
                <a:latin typeface="Calibri"/>
                <a:cs typeface="Calibri"/>
              </a:rPr>
              <a:t>v</a:t>
            </a:r>
            <a:r>
              <a:rPr sz="2400" spc="-50" dirty="0">
                <a:latin typeface="Calibri"/>
                <a:cs typeface="Calibri"/>
              </a:rPr>
              <a:t>á</a:t>
            </a:r>
            <a:r>
              <a:rPr sz="2400" spc="-3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y  </a:t>
            </a:r>
            <a:r>
              <a:rPr sz="2400" spc="-20" dirty="0">
                <a:latin typeface="Calibri"/>
                <a:cs typeface="Calibri"/>
              </a:rPr>
              <a:t>s</a:t>
            </a:r>
            <a:r>
              <a:rPr sz="2400" spc="-35" dirty="0">
                <a:latin typeface="Calibri"/>
                <a:cs typeface="Calibri"/>
              </a:rPr>
              <a:t>u</a:t>
            </a:r>
            <a:r>
              <a:rPr sz="2400" spc="-25" dirty="0">
                <a:latin typeface="Calibri"/>
                <a:cs typeface="Calibri"/>
              </a:rPr>
              <a:t>l</a:t>
            </a:r>
            <a:r>
              <a:rPr sz="2400" spc="-70" dirty="0">
                <a:latin typeface="Calibri"/>
                <a:cs typeface="Calibri"/>
              </a:rPr>
              <a:t>f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80" dirty="0">
                <a:latin typeface="Calibri"/>
                <a:cs typeface="Calibri"/>
              </a:rPr>
              <a:t>n</a:t>
            </a:r>
            <a:r>
              <a:rPr sz="2400" spc="-45" dirty="0">
                <a:latin typeface="Calibri"/>
                <a:cs typeface="Calibri"/>
              </a:rPr>
              <a:t>y</a:t>
            </a:r>
            <a:r>
              <a:rPr sz="2400" spc="-25" dirty="0">
                <a:latin typeface="Calibri"/>
                <a:cs typeface="Calibri"/>
              </a:rPr>
              <a:t>l</a:t>
            </a:r>
            <a:r>
              <a:rPr sz="2400" spc="-30" dirty="0">
                <a:latin typeface="Calibri"/>
                <a:cs typeface="Calibri"/>
              </a:rPr>
              <a:t>m</a:t>
            </a:r>
            <a:r>
              <a:rPr sz="2400" spc="-40" dirty="0">
                <a:latin typeface="Calibri"/>
                <a:cs typeface="Calibri"/>
              </a:rPr>
              <a:t>o</a:t>
            </a:r>
            <a:r>
              <a:rPr sz="2400" spc="-60" dirty="0">
                <a:latin typeface="Calibri"/>
                <a:cs typeface="Calibri"/>
              </a:rPr>
              <a:t>č</a:t>
            </a:r>
            <a:r>
              <a:rPr sz="2400" spc="-40" dirty="0">
                <a:latin typeface="Calibri"/>
                <a:cs typeface="Calibri"/>
              </a:rPr>
              <a:t>o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spc="-25" dirty="0">
                <a:latin typeface="Calibri"/>
                <a:cs typeface="Calibri"/>
              </a:rPr>
              <a:t>i</a:t>
            </a:r>
            <a:r>
              <a:rPr sz="2400" spc="-80" dirty="0">
                <a:latin typeface="Calibri"/>
                <a:cs typeface="Calibri"/>
              </a:rPr>
              <a:t>n</a:t>
            </a:r>
            <a:r>
              <a:rPr sz="2400" spc="-240" dirty="0">
                <a:latin typeface="Calibri"/>
                <a:cs typeface="Calibri"/>
              </a:rPr>
              <a:t>y</a:t>
            </a:r>
            <a:r>
              <a:rPr sz="2400" spc="-30" dirty="0">
                <a:latin typeface="Calibri"/>
                <a:cs typeface="Calibri"/>
              </a:rPr>
              <a:t>,</a:t>
            </a:r>
            <a:r>
              <a:rPr sz="2400" spc="-40" dirty="0">
                <a:latin typeface="Calibri"/>
                <a:cs typeface="Calibri"/>
              </a:rPr>
              <a:t>..</a:t>
            </a:r>
            <a:r>
              <a:rPr sz="2400" dirty="0">
                <a:latin typeface="Calibri"/>
                <a:cs typeface="Calibri"/>
              </a:rPr>
              <a:t>)</a:t>
            </a:r>
            <a:r>
              <a:rPr sz="2400" spc="-1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25" dirty="0">
                <a:latin typeface="Calibri"/>
                <a:cs typeface="Calibri"/>
              </a:rPr>
              <a:t>v</a:t>
            </a:r>
            <a:r>
              <a:rPr sz="2400" spc="20" dirty="0">
                <a:latin typeface="Calibri"/>
                <a:cs typeface="Calibri"/>
              </a:rPr>
              <a:t>y</a:t>
            </a:r>
            <a:r>
              <a:rPr sz="2400" spc="-30" dirty="0">
                <a:latin typeface="Calibri"/>
                <a:cs typeface="Calibri"/>
              </a:rPr>
              <a:t>tě</a:t>
            </a:r>
            <a:r>
              <a:rPr sz="2400" spc="-5" dirty="0">
                <a:latin typeface="Calibri"/>
                <a:cs typeface="Calibri"/>
              </a:rPr>
              <a:t>sn</a:t>
            </a:r>
            <a:r>
              <a:rPr sz="2400" spc="-35" dirty="0">
                <a:latin typeface="Calibri"/>
                <a:cs typeface="Calibri"/>
              </a:rPr>
              <a:t>ě</a:t>
            </a:r>
            <a:r>
              <a:rPr sz="2400" spc="-1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í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z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70" dirty="0">
                <a:latin typeface="Calibri"/>
                <a:cs typeface="Calibri"/>
              </a:rPr>
              <a:t>v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30" dirty="0">
                <a:latin typeface="Calibri"/>
                <a:cs typeface="Calibri"/>
              </a:rPr>
              <a:t>z</a:t>
            </a:r>
            <a:r>
              <a:rPr sz="2400" spc="-60" dirty="0">
                <a:latin typeface="Calibri"/>
                <a:cs typeface="Calibri"/>
              </a:rPr>
              <a:t>b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15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na  </a:t>
            </a:r>
            <a:r>
              <a:rPr sz="2400" spc="-35" dirty="0">
                <a:latin typeface="Calibri"/>
                <a:cs typeface="Calibri"/>
              </a:rPr>
              <a:t>plazmatickou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bílkovinu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– </a:t>
            </a:r>
            <a:r>
              <a:rPr sz="2400" spc="-25" dirty="0">
                <a:latin typeface="Calibri"/>
                <a:cs typeface="Calibri"/>
              </a:rPr>
              <a:t>zvýšení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hladiny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LČ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</a:t>
            </a:r>
            <a:r>
              <a:rPr sz="2400" spc="13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plazmě</a:t>
            </a:r>
            <a:r>
              <a:rPr lang="cs-CZ"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možné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nežádoucí</a:t>
            </a:r>
            <a:r>
              <a:rPr sz="2400" spc="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až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toxické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účinky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9314" y="429260"/>
            <a:ext cx="6793865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4000" spc="-30" dirty="0" err="1">
                <a:latin typeface="Calibri"/>
                <a:cs typeface="Calibri"/>
              </a:rPr>
              <a:t>Farmakokinetické</a:t>
            </a:r>
            <a:r>
              <a:rPr sz="4000" spc="-70" dirty="0">
                <a:latin typeface="Calibri"/>
                <a:cs typeface="Calibri"/>
              </a:rPr>
              <a:t> </a:t>
            </a:r>
            <a:r>
              <a:rPr sz="4000" spc="-10" dirty="0" err="1">
                <a:latin typeface="Calibri"/>
                <a:cs typeface="Calibri"/>
              </a:rPr>
              <a:t>děje</a:t>
            </a:r>
            <a:r>
              <a:rPr lang="cs-CZ" sz="4000" spc="-10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-</a:t>
            </a:r>
            <a:r>
              <a:rPr sz="4000" spc="-135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ADME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8200" y="1828800"/>
            <a:ext cx="6793865" cy="298735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894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lang="cs-CZ" sz="3200" b="1" spc="-10" dirty="0">
                <a:latin typeface="Calibri"/>
                <a:cs typeface="Calibri"/>
              </a:rPr>
              <a:t>A</a:t>
            </a:r>
            <a:r>
              <a:rPr sz="3200" spc="-10" dirty="0" err="1">
                <a:latin typeface="Calibri"/>
                <a:cs typeface="Calibri"/>
              </a:rPr>
              <a:t>bsorpce</a:t>
            </a:r>
            <a:endParaRPr sz="32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79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lang="cs-CZ" sz="3200" b="1" spc="-10" dirty="0">
                <a:latin typeface="Calibri"/>
                <a:cs typeface="Calibri"/>
              </a:rPr>
              <a:t>D</a:t>
            </a:r>
            <a:r>
              <a:rPr sz="3200" spc="-10" dirty="0" err="1">
                <a:latin typeface="Calibri"/>
                <a:cs typeface="Calibri"/>
              </a:rPr>
              <a:t>istribuce</a:t>
            </a:r>
            <a:endParaRPr sz="32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79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lang="cs-CZ" sz="3200" b="1" spc="-10" dirty="0">
                <a:latin typeface="Calibri"/>
                <a:cs typeface="Calibri"/>
              </a:rPr>
              <a:t>M</a:t>
            </a:r>
            <a:r>
              <a:rPr sz="3200" spc="-10" dirty="0" err="1">
                <a:latin typeface="Calibri"/>
                <a:cs typeface="Calibri"/>
              </a:rPr>
              <a:t>etabolizmus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(biotransformace)</a:t>
            </a:r>
            <a:endParaRPr sz="32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819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lang="cs-CZ" sz="3200" b="1" spc="-15" dirty="0">
                <a:latin typeface="Calibri"/>
                <a:cs typeface="Calibri"/>
              </a:rPr>
              <a:t>E</a:t>
            </a:r>
            <a:r>
              <a:rPr sz="3200" spc="-15" dirty="0" err="1">
                <a:latin typeface="Calibri"/>
                <a:cs typeface="Calibri"/>
              </a:rPr>
              <a:t>xkrece</a:t>
            </a:r>
            <a:r>
              <a:rPr sz="3200" spc="-15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(vylučování)</a:t>
            </a:r>
            <a:endParaRPr sz="32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79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spc="-10" dirty="0">
                <a:latin typeface="Calibri"/>
                <a:cs typeface="Calibri"/>
              </a:rPr>
              <a:t>metabolizmus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+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exkrece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=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u="heavy" spc="-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eliminace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8744" y="429260"/>
            <a:ext cx="6362065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4000" spc="-30" dirty="0"/>
              <a:t>Farmakokinetické</a:t>
            </a:r>
            <a:r>
              <a:rPr sz="4000" spc="-105" dirty="0"/>
              <a:t> </a:t>
            </a:r>
            <a:r>
              <a:rPr sz="4000" spc="-30" dirty="0"/>
              <a:t>interakce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634" y="1489125"/>
            <a:ext cx="8227365" cy="3720248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869"/>
              </a:spcBef>
              <a:tabLst>
                <a:tab pos="356870" algn="l"/>
                <a:tab pos="357505" algn="l"/>
              </a:tabLst>
            </a:pP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3.</a:t>
            </a:r>
            <a:r>
              <a:rPr sz="2400" u="heavy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na</a:t>
            </a:r>
            <a:r>
              <a:rPr sz="2400" u="heavy" spc="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úrovni</a:t>
            </a:r>
            <a:r>
              <a:rPr sz="2400" u="heavy" spc="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metabolizmu</a:t>
            </a:r>
            <a:r>
              <a:rPr sz="2400" u="heavy" spc="-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endParaRPr lang="cs-CZ" sz="2400" u="heavy" spc="-60" dirty="0">
              <a:uFill>
                <a:solidFill>
                  <a:srgbClr val="000000"/>
                </a:solidFill>
              </a:uFill>
              <a:latin typeface="Calibri"/>
              <a:cs typeface="Calibri"/>
            </a:endParaRPr>
          </a:p>
          <a:p>
            <a:pPr marL="12065">
              <a:lnSpc>
                <a:spcPct val="100000"/>
              </a:lnSpc>
              <a:spcBef>
                <a:spcPts val="869"/>
              </a:spcBef>
              <a:tabLst>
                <a:tab pos="356870" algn="l"/>
                <a:tab pos="357505" algn="l"/>
              </a:tabLst>
            </a:pPr>
            <a:endParaRPr lang="cs-CZ" sz="2400" i="1" u="heavy" spc="-5" dirty="0">
              <a:uFill>
                <a:solidFill>
                  <a:srgbClr val="000000"/>
                </a:solidFill>
              </a:uFill>
              <a:latin typeface="Calibri"/>
              <a:cs typeface="Calibri"/>
            </a:endParaRPr>
          </a:p>
          <a:p>
            <a:pPr marL="469265" indent="-457200">
              <a:lnSpc>
                <a:spcPct val="100000"/>
              </a:lnSpc>
              <a:spcBef>
                <a:spcPts val="869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sz="2400" spc="-10" dirty="0" err="1">
                <a:latin typeface="Calibri"/>
                <a:cs typeface="Calibri"/>
              </a:rPr>
              <a:t>na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metabolizmu</a:t>
            </a:r>
            <a:r>
              <a:rPr lang="cs-CZ" sz="2400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LČ </a:t>
            </a:r>
            <a:r>
              <a:rPr sz="2400" spc="-10" dirty="0">
                <a:latin typeface="Calibri"/>
                <a:cs typeface="Calibri"/>
              </a:rPr>
              <a:t>se </a:t>
            </a:r>
            <a:r>
              <a:rPr sz="2400" spc="-5" dirty="0">
                <a:latin typeface="Calibri"/>
                <a:cs typeface="Calibri"/>
              </a:rPr>
              <a:t>nejvíce podílí </a:t>
            </a:r>
            <a:r>
              <a:rPr sz="2400" spc="-35" dirty="0" err="1">
                <a:latin typeface="Calibri"/>
                <a:cs typeface="Calibri"/>
              </a:rPr>
              <a:t>cytochrom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710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P-450</a:t>
            </a:r>
            <a:r>
              <a:rPr lang="cs-CZ" sz="2400" spc="25" dirty="0">
                <a:latin typeface="Calibri"/>
                <a:cs typeface="Calibri"/>
              </a:rPr>
              <a:t>:</a:t>
            </a:r>
            <a:r>
              <a:rPr lang="cs-CZ" sz="2400" spc="15" dirty="0">
                <a:latin typeface="Calibri"/>
                <a:cs typeface="Calibri"/>
              </a:rPr>
              <a:t> </a:t>
            </a:r>
          </a:p>
          <a:p>
            <a:pPr marL="12065">
              <a:lnSpc>
                <a:spcPct val="100000"/>
              </a:lnSpc>
              <a:spcBef>
                <a:spcPts val="869"/>
              </a:spcBef>
              <a:tabLst>
                <a:tab pos="356870" algn="l"/>
                <a:tab pos="357505" algn="l"/>
              </a:tabLst>
            </a:pPr>
            <a:r>
              <a:rPr lang="cs-CZ" sz="2400" spc="15" dirty="0">
                <a:latin typeface="Calibri"/>
                <a:cs typeface="Calibri"/>
              </a:rPr>
              <a:t>      </a:t>
            </a:r>
            <a:r>
              <a:rPr lang="cs-CZ" sz="2400" spc="-10" dirty="0">
                <a:latin typeface="Calibri"/>
                <a:cs typeface="Calibri"/>
              </a:rPr>
              <a:t>CYP</a:t>
            </a:r>
            <a:r>
              <a:rPr lang="cs-CZ" sz="2400" spc="-25" dirty="0">
                <a:latin typeface="Calibri"/>
                <a:cs typeface="Calibri"/>
              </a:rPr>
              <a:t> </a:t>
            </a:r>
            <a:r>
              <a:rPr lang="cs-CZ" sz="2400" spc="-15" dirty="0">
                <a:latin typeface="Calibri"/>
                <a:cs typeface="Calibri"/>
              </a:rPr>
              <a:t>1A2,</a:t>
            </a:r>
            <a:r>
              <a:rPr lang="cs-CZ" sz="2400" spc="10" dirty="0">
                <a:latin typeface="Calibri"/>
                <a:cs typeface="Calibri"/>
              </a:rPr>
              <a:t> </a:t>
            </a:r>
            <a:r>
              <a:rPr lang="cs-CZ" sz="2400" spc="-15" dirty="0">
                <a:latin typeface="Calibri"/>
                <a:cs typeface="Calibri"/>
              </a:rPr>
              <a:t>2C9,</a:t>
            </a:r>
            <a:r>
              <a:rPr lang="cs-CZ" sz="2400" spc="10" dirty="0">
                <a:latin typeface="Calibri"/>
                <a:cs typeface="Calibri"/>
              </a:rPr>
              <a:t> </a:t>
            </a:r>
            <a:r>
              <a:rPr lang="cs-CZ" sz="2400" spc="-15" dirty="0">
                <a:latin typeface="Calibri"/>
                <a:cs typeface="Calibri"/>
              </a:rPr>
              <a:t>2C19,</a:t>
            </a:r>
            <a:r>
              <a:rPr lang="cs-CZ" sz="2400" spc="35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2D6,</a:t>
            </a:r>
            <a:r>
              <a:rPr lang="cs-CZ" sz="2400" spc="30" dirty="0">
                <a:latin typeface="Calibri"/>
                <a:cs typeface="Calibri"/>
              </a:rPr>
              <a:t> </a:t>
            </a:r>
            <a:r>
              <a:rPr lang="cs-CZ" sz="2400" b="1" spc="-10" dirty="0">
                <a:solidFill>
                  <a:srgbClr val="FF0000"/>
                </a:solidFill>
                <a:latin typeface="Calibri"/>
                <a:cs typeface="Calibri"/>
              </a:rPr>
              <a:t>3A4</a:t>
            </a:r>
            <a:r>
              <a:rPr lang="cs-CZ" sz="2400" b="1" spc="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cs-CZ" sz="2400" b="1" spc="-15" dirty="0">
                <a:solidFill>
                  <a:srgbClr val="FF0000"/>
                </a:solidFill>
                <a:latin typeface="Calibri"/>
                <a:cs typeface="Calibri"/>
              </a:rPr>
              <a:t>(&gt;50%</a:t>
            </a:r>
            <a:r>
              <a:rPr lang="cs-CZ" sz="24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cs-CZ" sz="2400" b="1" spc="-5" dirty="0">
                <a:solidFill>
                  <a:srgbClr val="FF0000"/>
                </a:solidFill>
                <a:latin typeface="Calibri"/>
                <a:cs typeface="Calibri"/>
              </a:rPr>
              <a:t>všech</a:t>
            </a:r>
            <a:r>
              <a:rPr lang="cs-CZ" sz="2400" b="1" spc="-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cs-CZ" sz="2400" b="1" spc="-45" dirty="0">
                <a:solidFill>
                  <a:srgbClr val="FF0000"/>
                </a:solidFill>
                <a:latin typeface="Calibri"/>
                <a:cs typeface="Calibri"/>
              </a:rPr>
              <a:t>LČ)</a:t>
            </a:r>
          </a:p>
          <a:p>
            <a:pPr marL="469265" marR="233045" indent="-457200">
              <a:lnSpc>
                <a:spcPct val="100000"/>
              </a:lnSpc>
              <a:spcBef>
                <a:spcPts val="770"/>
              </a:spcBef>
              <a:buFont typeface="Arial" panose="020B0604020202020204" pitchFamily="34" charset="0"/>
              <a:buChar char="•"/>
            </a:pPr>
            <a:endParaRPr lang="cs-CZ" sz="2400" dirty="0">
              <a:latin typeface="Calibri"/>
              <a:cs typeface="Calibri"/>
            </a:endParaRPr>
          </a:p>
          <a:p>
            <a:pPr marL="469265" marR="233045" indent="-457200">
              <a:lnSpc>
                <a:spcPct val="100000"/>
              </a:lnSpc>
              <a:spcBef>
                <a:spcPts val="770"/>
              </a:spcBef>
              <a:buFont typeface="Arial" panose="020B0604020202020204" pitchFamily="34" charset="0"/>
              <a:buChar char="•"/>
            </a:pPr>
            <a:endParaRPr sz="2400" dirty="0">
              <a:latin typeface="Calibri"/>
              <a:cs typeface="Calibri"/>
            </a:endParaRPr>
          </a:p>
          <a:p>
            <a:pPr marL="469265" marR="5080" indent="-457200">
              <a:lnSpc>
                <a:spcPct val="100000"/>
              </a:lnSpc>
              <a:spcBef>
                <a:spcPts val="790"/>
              </a:spcBef>
              <a:buFont typeface="Arial" panose="020B0604020202020204" pitchFamily="34" charset="0"/>
              <a:buChar char="•"/>
            </a:pPr>
            <a:r>
              <a:rPr sz="2400" spc="-45" dirty="0">
                <a:latin typeface="Calibri"/>
                <a:cs typeface="Calibri"/>
              </a:rPr>
              <a:t>některé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LČ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působí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5" dirty="0">
                <a:latin typeface="Calibri"/>
                <a:cs typeface="Calibri"/>
              </a:rPr>
              <a:t>jako </a:t>
            </a:r>
            <a:r>
              <a:rPr sz="2400" spc="-10" dirty="0">
                <a:latin typeface="Calibri"/>
                <a:cs typeface="Calibri"/>
              </a:rPr>
              <a:t>inhibitory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nebo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induktory </a:t>
            </a:r>
            <a:r>
              <a:rPr sz="2400" spc="-7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cytochromů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–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mohou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zvyšovat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nebo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snižovat 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hladiny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jiných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55" dirty="0">
                <a:latin typeface="Calibri"/>
                <a:cs typeface="Calibri"/>
              </a:rPr>
              <a:t>LČ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8744" y="429260"/>
            <a:ext cx="6362065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4000" spc="-30" dirty="0"/>
              <a:t>Farmakokinetické</a:t>
            </a:r>
            <a:r>
              <a:rPr sz="4000" spc="-105" dirty="0"/>
              <a:t> </a:t>
            </a:r>
            <a:r>
              <a:rPr sz="4000" spc="-30" dirty="0"/>
              <a:t>interakce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3400" y="1447800"/>
            <a:ext cx="8382000" cy="41940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300"/>
              </a:lnSpc>
              <a:spcBef>
                <a:spcPts val="100"/>
              </a:spcBef>
              <a:tabLst>
                <a:tab pos="356870" algn="l"/>
                <a:tab pos="357505" algn="l"/>
              </a:tabLst>
            </a:pP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4.</a:t>
            </a:r>
            <a:r>
              <a:rPr sz="2400" u="heavy" spc="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na</a:t>
            </a:r>
            <a:r>
              <a:rPr sz="2400" u="heavy" spc="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úrovni</a:t>
            </a:r>
            <a:r>
              <a:rPr sz="2400" u="heavy" spc="1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renální</a:t>
            </a:r>
            <a:r>
              <a:rPr sz="2400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4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exkrece</a:t>
            </a:r>
            <a:r>
              <a:rPr sz="2400" u="heavy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 </a:t>
            </a:r>
            <a:endParaRPr lang="cs-CZ" sz="2400" spc="-40" dirty="0">
              <a:latin typeface="Calibri"/>
              <a:cs typeface="Calibri"/>
            </a:endParaRPr>
          </a:p>
          <a:p>
            <a:pPr marL="12700" marR="5080">
              <a:lnSpc>
                <a:spcPct val="111300"/>
              </a:lnSpc>
              <a:spcBef>
                <a:spcPts val="100"/>
              </a:spcBef>
              <a:tabLst>
                <a:tab pos="356870" algn="l"/>
                <a:tab pos="357505" algn="l"/>
              </a:tabLst>
            </a:pPr>
            <a:endParaRPr lang="cs-CZ" sz="2400" spc="-40" dirty="0">
              <a:latin typeface="Calibri"/>
              <a:cs typeface="Calibri"/>
            </a:endParaRPr>
          </a:p>
          <a:p>
            <a:pPr marL="469900" marR="5080" indent="-457200">
              <a:lnSpc>
                <a:spcPct val="1113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sz="2400" spc="-10" dirty="0" err="1">
                <a:latin typeface="Calibri"/>
                <a:cs typeface="Calibri"/>
              </a:rPr>
              <a:t>mechanizmem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kompetice</a:t>
            </a:r>
            <a:r>
              <a:rPr sz="2400" spc="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aktivní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transportní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lang="cs-CZ" sz="2400" spc="-50" dirty="0">
                <a:latin typeface="Calibri"/>
                <a:cs typeface="Calibri"/>
              </a:rPr>
              <a:t>s</a:t>
            </a:r>
            <a:r>
              <a:rPr sz="2400" spc="-50" dirty="0" err="1">
                <a:latin typeface="Calibri"/>
                <a:cs typeface="Calibri"/>
              </a:rPr>
              <a:t>ystém</a:t>
            </a:r>
            <a:endParaRPr lang="cs-CZ" sz="2400" spc="-50" dirty="0">
              <a:latin typeface="Calibri"/>
              <a:cs typeface="Calibri"/>
            </a:endParaRPr>
          </a:p>
          <a:p>
            <a:pPr marL="469900" marR="5080" indent="-457200">
              <a:lnSpc>
                <a:spcPct val="1113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endParaRPr lang="cs-CZ" sz="2400" dirty="0">
              <a:latin typeface="Calibri"/>
              <a:cs typeface="Calibri"/>
            </a:endParaRPr>
          </a:p>
          <a:p>
            <a:pPr marL="469900" marR="5080" indent="-457200">
              <a:lnSpc>
                <a:spcPct val="1113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sz="2400" spc="-5" dirty="0" err="1">
                <a:latin typeface="Calibri"/>
                <a:cs typeface="Calibri"/>
              </a:rPr>
              <a:t>využívá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 LI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probenecid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x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penicilin</a:t>
            </a:r>
            <a:endParaRPr lang="cs-CZ" sz="2400" spc="-5" dirty="0">
              <a:latin typeface="Calibri"/>
              <a:cs typeface="Calibri"/>
            </a:endParaRPr>
          </a:p>
          <a:p>
            <a:pPr marL="469900" marR="5080" indent="-457200">
              <a:lnSpc>
                <a:spcPct val="1113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endParaRPr lang="cs-CZ" sz="2400" dirty="0">
              <a:latin typeface="Calibri"/>
              <a:cs typeface="Calibri"/>
            </a:endParaRPr>
          </a:p>
          <a:p>
            <a:pPr marL="469900" marR="5080" indent="-457200">
              <a:lnSpc>
                <a:spcPct val="1113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sz="2400" spc="-10" dirty="0">
                <a:latin typeface="Calibri"/>
                <a:cs typeface="Calibri"/>
              </a:rPr>
              <a:t>NSA</a:t>
            </a:r>
            <a:r>
              <a:rPr sz="2400" spc="-35" dirty="0">
                <a:latin typeface="Calibri"/>
                <a:cs typeface="Calibri"/>
              </a:rPr>
              <a:t> snížením</a:t>
            </a:r>
            <a:r>
              <a:rPr sz="2400" spc="7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vylučování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zvyšují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35" dirty="0" err="1">
                <a:latin typeface="Calibri"/>
                <a:cs typeface="Calibri"/>
              </a:rPr>
              <a:t>toxicitu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lang="cs-CZ" sz="2400" spc="-40" dirty="0">
                <a:latin typeface="Calibri"/>
                <a:cs typeface="Calibri"/>
              </a:rPr>
              <a:t>m</a:t>
            </a:r>
            <a:r>
              <a:rPr sz="2400" spc="-40" dirty="0" err="1">
                <a:latin typeface="Calibri"/>
                <a:cs typeface="Calibri"/>
              </a:rPr>
              <a:t>ethotrexátu</a:t>
            </a:r>
            <a:endParaRPr lang="cs-CZ" sz="2400" spc="-40" dirty="0">
              <a:latin typeface="Calibri"/>
              <a:cs typeface="Calibri"/>
            </a:endParaRPr>
          </a:p>
          <a:p>
            <a:pPr marL="12700" marR="5080">
              <a:lnSpc>
                <a:spcPct val="111300"/>
              </a:lnSpc>
              <a:spcBef>
                <a:spcPts val="100"/>
              </a:spcBef>
              <a:tabLst>
                <a:tab pos="356870" algn="l"/>
                <a:tab pos="357505" algn="l"/>
              </a:tabLst>
            </a:pPr>
            <a:endParaRPr lang="cs-CZ" sz="2400" dirty="0">
              <a:latin typeface="Calibri"/>
              <a:cs typeface="Calibri"/>
            </a:endParaRPr>
          </a:p>
          <a:p>
            <a:pPr marL="469900" marR="5080" indent="-457200">
              <a:lnSpc>
                <a:spcPct val="1113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sz="2400" spc="-20" dirty="0" err="1">
                <a:latin typeface="Calibri"/>
                <a:cs typeface="Calibri"/>
              </a:rPr>
              <a:t>sekrece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digoxinu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je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snížena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chinidinem, </a:t>
            </a:r>
            <a:r>
              <a:rPr sz="2400" spc="-7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amiodaronem,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verapamilem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1920" y="429260"/>
            <a:ext cx="3813175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4000" spc="-30" dirty="0">
                <a:latin typeface="Calibri"/>
                <a:cs typeface="Calibri"/>
              </a:rPr>
              <a:t>Farmaceutické</a:t>
            </a:r>
            <a:r>
              <a:rPr sz="4000" spc="-40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LI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2782" y="1905000"/>
            <a:ext cx="7791450" cy="3492622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894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lang="cs-CZ" sz="2400" spc="-5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podkladě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</a:t>
            </a:r>
            <a:r>
              <a:rPr lang="cs-CZ" sz="2400" spc="-20" dirty="0">
                <a:latin typeface="Calibri"/>
                <a:cs typeface="Calibri"/>
              </a:rPr>
              <a:t>-</a:t>
            </a:r>
            <a:r>
              <a:rPr sz="2400" spc="-20" dirty="0">
                <a:latin typeface="Calibri"/>
                <a:cs typeface="Calibri"/>
              </a:rPr>
              <a:t>CH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vlastností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léčiv</a:t>
            </a:r>
            <a:endParaRPr lang="cs-CZ" sz="2400" spc="-5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894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79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lang="cs-CZ" sz="2400" spc="-50" dirty="0">
                <a:latin typeface="Calibri"/>
                <a:cs typeface="Calibri"/>
              </a:rPr>
              <a:t>r</a:t>
            </a:r>
            <a:r>
              <a:rPr sz="2400" spc="-50" dirty="0" err="1">
                <a:latin typeface="Calibri"/>
                <a:cs typeface="Calibri"/>
              </a:rPr>
              <a:t>eakce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40" dirty="0" err="1">
                <a:latin typeface="Calibri"/>
                <a:cs typeface="Calibri"/>
              </a:rPr>
              <a:t>rozpouštědly</a:t>
            </a:r>
            <a:endParaRPr lang="cs-CZ" sz="2400" spc="-40" dirty="0">
              <a:latin typeface="Calibri"/>
              <a:cs typeface="Calibri"/>
            </a:endParaRPr>
          </a:p>
          <a:p>
            <a:pPr marL="12065">
              <a:lnSpc>
                <a:spcPct val="100000"/>
              </a:lnSpc>
              <a:spcBef>
                <a:spcPts val="795"/>
              </a:spcBef>
              <a:tabLst>
                <a:tab pos="356870" algn="l"/>
                <a:tab pos="357505" algn="l"/>
              </a:tabLst>
            </a:pPr>
            <a:endParaRPr sz="2400" dirty="0">
              <a:latin typeface="Calibri"/>
              <a:cs typeface="Calibri"/>
            </a:endParaRPr>
          </a:p>
          <a:p>
            <a:pPr marL="356870" marR="5080" indent="-344805">
              <a:lnSpc>
                <a:spcPct val="100000"/>
              </a:lnSpc>
              <a:spcBef>
                <a:spcPts val="79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spc="-130" dirty="0" err="1">
                <a:latin typeface="Calibri"/>
                <a:cs typeface="Calibri"/>
              </a:rPr>
              <a:t>např</a:t>
            </a:r>
            <a:r>
              <a:rPr sz="2400" spc="-130" dirty="0">
                <a:latin typeface="Calibri"/>
                <a:cs typeface="Calibri"/>
              </a:rPr>
              <a:t>.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</a:t>
            </a:r>
            <a:r>
              <a:rPr sz="2400" spc="-10" dirty="0">
                <a:latin typeface="Calibri"/>
                <a:cs typeface="Calibri"/>
              </a:rPr>
              <a:t> jedná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LI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jedné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injekční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stříkačce/ </a:t>
            </a:r>
            <a:r>
              <a:rPr sz="2400" spc="-7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infúzi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–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vznik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90" dirty="0">
                <a:latin typeface="Calibri"/>
                <a:cs typeface="Calibri"/>
              </a:rPr>
              <a:t>sraženiny,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zákalu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spc="-20" dirty="0" err="1">
                <a:latin typeface="Calibri"/>
                <a:cs typeface="Calibri"/>
              </a:rPr>
              <a:t>i</a:t>
            </a:r>
            <a:r>
              <a:rPr sz="2400" spc="-55" dirty="0" err="1">
                <a:latin typeface="Calibri"/>
                <a:cs typeface="Calibri"/>
              </a:rPr>
              <a:t>n</a:t>
            </a:r>
            <a:r>
              <a:rPr sz="2400" spc="-95" dirty="0" err="1">
                <a:latin typeface="Calibri"/>
                <a:cs typeface="Calibri"/>
              </a:rPr>
              <a:t>f</a:t>
            </a:r>
            <a:r>
              <a:rPr sz="2400" spc="-35" dirty="0" err="1">
                <a:latin typeface="Calibri"/>
                <a:cs typeface="Calibri"/>
              </a:rPr>
              <a:t>o</a:t>
            </a:r>
            <a:r>
              <a:rPr sz="2400" spc="-40" dirty="0" err="1">
                <a:latin typeface="Calibri"/>
                <a:cs typeface="Calibri"/>
              </a:rPr>
              <a:t>rm</a:t>
            </a:r>
            <a:r>
              <a:rPr sz="2400" spc="-25" dirty="0" err="1">
                <a:latin typeface="Calibri"/>
                <a:cs typeface="Calibri"/>
              </a:rPr>
              <a:t>a</a:t>
            </a:r>
            <a:r>
              <a:rPr sz="2400" spc="-35" dirty="0" err="1">
                <a:latin typeface="Calibri"/>
                <a:cs typeface="Calibri"/>
              </a:rPr>
              <a:t>c</a:t>
            </a:r>
            <a:r>
              <a:rPr sz="2400" spc="-5" dirty="0" err="1">
                <a:latin typeface="Calibri"/>
                <a:cs typeface="Calibri"/>
              </a:rPr>
              <a:t>e</a:t>
            </a:r>
            <a:r>
              <a:rPr sz="2400" spc="8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–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220" dirty="0">
                <a:latin typeface="Calibri"/>
                <a:cs typeface="Calibri"/>
              </a:rPr>
              <a:t>T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20" dirty="0">
                <a:latin typeface="Calibri"/>
                <a:cs typeface="Calibri"/>
              </a:rPr>
              <a:t>i</a:t>
            </a:r>
            <a:r>
              <a:rPr sz="2400" spc="-35" dirty="0">
                <a:latin typeface="Calibri"/>
                <a:cs typeface="Calibri"/>
              </a:rPr>
              <a:t>sse</a:t>
            </a:r>
            <a:r>
              <a:rPr sz="2400" spc="-45" dirty="0">
                <a:latin typeface="Calibri"/>
                <a:cs typeface="Calibri"/>
              </a:rPr>
              <a:t>l</a:t>
            </a:r>
            <a:r>
              <a:rPr sz="2400" spc="-110" dirty="0">
                <a:latin typeface="Calibri"/>
                <a:cs typeface="Calibri"/>
              </a:rPr>
              <a:t>‘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V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Check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200" y="457200"/>
            <a:ext cx="6024880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cs-CZ" sz="4000" spc="-30" dirty="0"/>
              <a:t>Nežádoucí účinky (NÚ) léčiv</a:t>
            </a:r>
            <a:endParaRPr sz="4000" spc="-5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9600" y="2057400"/>
            <a:ext cx="8305800" cy="2307682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894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lang="cs-CZ" sz="2400" spc="-5" dirty="0">
                <a:latin typeface="Calibri"/>
                <a:cs typeface="Calibri"/>
              </a:rPr>
              <a:t>NÚ = nepříznivá nezamýšlená </a:t>
            </a:r>
            <a:r>
              <a:rPr lang="cs-CZ" sz="2400" spc="-5" dirty="0" err="1">
                <a:latin typeface="Calibri"/>
                <a:cs typeface="Calibri"/>
              </a:rPr>
              <a:t>odpověd´na</a:t>
            </a:r>
            <a:r>
              <a:rPr lang="cs-CZ" sz="2400" spc="-5" dirty="0">
                <a:latin typeface="Calibri"/>
                <a:cs typeface="Calibri"/>
              </a:rPr>
              <a:t> podání jakékoliv dávky LP</a:t>
            </a:r>
          </a:p>
          <a:p>
            <a:pPr marL="12065">
              <a:lnSpc>
                <a:spcPct val="100000"/>
              </a:lnSpc>
              <a:spcBef>
                <a:spcPts val="894"/>
              </a:spcBef>
              <a:tabLst>
                <a:tab pos="356870" algn="l"/>
                <a:tab pos="357505" algn="l"/>
              </a:tabLst>
            </a:pPr>
            <a:endParaRPr lang="cs-CZ" sz="2400" spc="-5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894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lang="cs-CZ" sz="2400" spc="-5" dirty="0">
                <a:latin typeface="Calibri"/>
                <a:cs typeface="Calibri"/>
              </a:rPr>
              <a:t>častá příčina hospitalizace pacientů</a:t>
            </a:r>
          </a:p>
          <a:p>
            <a:pPr marL="12065">
              <a:lnSpc>
                <a:spcPct val="100000"/>
              </a:lnSpc>
              <a:spcBef>
                <a:spcPts val="894"/>
              </a:spcBef>
              <a:tabLst>
                <a:tab pos="356870" algn="l"/>
                <a:tab pos="357505" algn="l"/>
              </a:tabLst>
            </a:pPr>
            <a:endParaRPr lang="cs-CZ" sz="2400" spc="-5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31260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3360" y="457200"/>
            <a:ext cx="6177280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cs-CZ" sz="4000" spc="-30" dirty="0"/>
              <a:t>NÚ léčiv - klasifikace</a:t>
            </a:r>
            <a:endParaRPr sz="4000" spc="-5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" y="1294121"/>
            <a:ext cx="8305800" cy="3392594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926465" lvl="1" indent="-457200">
              <a:spcBef>
                <a:spcPts val="894"/>
              </a:spcBef>
              <a:buFont typeface="+mj-lt"/>
              <a:buAutoNum type="alphaLcParenR"/>
              <a:tabLst>
                <a:tab pos="356870" algn="l"/>
                <a:tab pos="357505" algn="l"/>
              </a:tabLst>
            </a:pPr>
            <a:r>
              <a:rPr lang="cs-CZ" sz="2400" spc="-5" dirty="0">
                <a:latin typeface="Calibri"/>
                <a:cs typeface="Calibri"/>
              </a:rPr>
              <a:t>dle</a:t>
            </a:r>
            <a:r>
              <a:rPr lang="cs-CZ" sz="2400" b="1" spc="-5" dirty="0">
                <a:latin typeface="Calibri"/>
                <a:cs typeface="Calibri"/>
              </a:rPr>
              <a:t> četnosti </a:t>
            </a:r>
            <a:r>
              <a:rPr lang="cs-CZ" sz="2400" spc="-5" dirty="0">
                <a:latin typeface="Calibri"/>
                <a:cs typeface="Calibri"/>
              </a:rPr>
              <a:t>(najdeme v SPC):</a:t>
            </a:r>
          </a:p>
          <a:p>
            <a:pPr marL="469265" lvl="1">
              <a:spcBef>
                <a:spcPts val="894"/>
              </a:spcBef>
              <a:tabLst>
                <a:tab pos="356870" algn="l"/>
                <a:tab pos="357505" algn="l"/>
              </a:tabLst>
            </a:pPr>
            <a:endParaRPr lang="cs-CZ" sz="2400" spc="-5" dirty="0">
              <a:latin typeface="Calibri"/>
              <a:cs typeface="Calibri"/>
            </a:endParaRPr>
          </a:p>
          <a:p>
            <a:pPr marL="469265" lvl="1">
              <a:spcBef>
                <a:spcPts val="894"/>
              </a:spcBef>
              <a:tabLst>
                <a:tab pos="356870" algn="l"/>
                <a:tab pos="357505" algn="l"/>
              </a:tabLst>
            </a:pPr>
            <a:r>
              <a:rPr lang="cs-CZ" sz="2400" spc="-5" dirty="0">
                <a:latin typeface="Calibri"/>
                <a:cs typeface="Calibri"/>
              </a:rPr>
              <a:t>velmi časté (≥1/10)</a:t>
            </a:r>
          </a:p>
          <a:p>
            <a:pPr marL="469265" lvl="1">
              <a:spcBef>
                <a:spcPts val="894"/>
              </a:spcBef>
              <a:tabLst>
                <a:tab pos="356870" algn="l"/>
                <a:tab pos="357505" algn="l"/>
              </a:tabLst>
            </a:pPr>
            <a:r>
              <a:rPr lang="cs-CZ" sz="2400" spc="-5" dirty="0">
                <a:latin typeface="Calibri"/>
                <a:cs typeface="Calibri"/>
              </a:rPr>
              <a:t>časté (≥1/100 až &lt;1/10)</a:t>
            </a:r>
          </a:p>
          <a:p>
            <a:pPr marL="469265" lvl="1">
              <a:spcBef>
                <a:spcPts val="894"/>
              </a:spcBef>
              <a:tabLst>
                <a:tab pos="356870" algn="l"/>
                <a:tab pos="357505" algn="l"/>
              </a:tabLst>
            </a:pPr>
            <a:r>
              <a:rPr lang="cs-CZ" sz="2400" spc="-5" dirty="0">
                <a:latin typeface="Calibri"/>
                <a:cs typeface="Calibri"/>
              </a:rPr>
              <a:t>méně časté (≥1/1000 až &lt;1/100)</a:t>
            </a:r>
          </a:p>
          <a:p>
            <a:pPr marL="469265" lvl="1">
              <a:spcBef>
                <a:spcPts val="894"/>
              </a:spcBef>
              <a:tabLst>
                <a:tab pos="356870" algn="l"/>
                <a:tab pos="357505" algn="l"/>
              </a:tabLst>
            </a:pPr>
            <a:r>
              <a:rPr lang="cs-CZ" sz="2400" spc="-5" dirty="0">
                <a:latin typeface="Calibri"/>
                <a:cs typeface="Calibri"/>
              </a:rPr>
              <a:t>vzácné (≥1/10000 až &lt;1/1000)</a:t>
            </a:r>
          </a:p>
          <a:p>
            <a:pPr marL="469265" lvl="1">
              <a:spcBef>
                <a:spcPts val="894"/>
              </a:spcBef>
              <a:tabLst>
                <a:tab pos="356870" algn="l"/>
                <a:tab pos="357505" algn="l"/>
              </a:tabLst>
            </a:pPr>
            <a:r>
              <a:rPr lang="cs-CZ" sz="2400" spc="-5" dirty="0">
                <a:latin typeface="Calibri"/>
                <a:cs typeface="Calibri"/>
              </a:rPr>
              <a:t>není známo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9192705-9608-DC92-7CD8-9D774BA1C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905000"/>
            <a:ext cx="3733800" cy="386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56337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8800" y="457200"/>
            <a:ext cx="5415280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cs-CZ" sz="4000" spc="-30" dirty="0"/>
              <a:t>NÚ léčiv - klasifikace</a:t>
            </a:r>
            <a:endParaRPr sz="4000" spc="-5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6700" y="1371600"/>
            <a:ext cx="8610600" cy="4931477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926465" lvl="1" indent="-457200">
              <a:spcBef>
                <a:spcPts val="894"/>
              </a:spcBef>
              <a:buFont typeface="+mj-lt"/>
              <a:buAutoNum type="alphaLcParenR" startAt="2"/>
              <a:tabLst>
                <a:tab pos="356870" algn="l"/>
                <a:tab pos="357505" algn="l"/>
              </a:tabLst>
            </a:pPr>
            <a:r>
              <a:rPr lang="cs-CZ" sz="2400" spc="-5" dirty="0">
                <a:latin typeface="Calibri"/>
                <a:cs typeface="Calibri"/>
              </a:rPr>
              <a:t>dle </a:t>
            </a:r>
            <a:r>
              <a:rPr lang="cs-CZ" sz="2400" b="1" spc="-5" dirty="0">
                <a:latin typeface="Calibri"/>
                <a:cs typeface="Calibri"/>
              </a:rPr>
              <a:t>mechanismů a klinických projevů</a:t>
            </a:r>
            <a:r>
              <a:rPr lang="cs-CZ" sz="2400" spc="-5" dirty="0">
                <a:latin typeface="Calibri"/>
                <a:cs typeface="Calibri"/>
              </a:rPr>
              <a:t>: </a:t>
            </a:r>
          </a:p>
          <a:p>
            <a:pPr marL="469265" lvl="1">
              <a:spcBef>
                <a:spcPts val="894"/>
              </a:spcBef>
              <a:tabLst>
                <a:tab pos="356870" algn="l"/>
                <a:tab pos="357505" algn="l"/>
              </a:tabLst>
            </a:pPr>
            <a:endParaRPr lang="cs-CZ" sz="2400" spc="-5" dirty="0">
              <a:latin typeface="Calibri"/>
              <a:cs typeface="Calibri"/>
            </a:endParaRPr>
          </a:p>
          <a:p>
            <a:pPr marL="469265" lvl="1">
              <a:spcBef>
                <a:spcPts val="894"/>
              </a:spcBef>
              <a:tabLst>
                <a:tab pos="356870" algn="l"/>
                <a:tab pos="357505" algn="l"/>
              </a:tabLst>
            </a:pPr>
            <a:r>
              <a:rPr lang="cs-CZ" sz="2400" spc="-5" dirty="0">
                <a:solidFill>
                  <a:srgbClr val="00B0F0"/>
                </a:solidFill>
                <a:latin typeface="Calibri"/>
                <a:cs typeface="Calibri"/>
              </a:rPr>
              <a:t>typ A </a:t>
            </a:r>
            <a:r>
              <a:rPr lang="cs-CZ" sz="2400" spc="-5" dirty="0">
                <a:latin typeface="Calibri"/>
                <a:cs typeface="Calibri"/>
              </a:rPr>
              <a:t>(</a:t>
            </a:r>
            <a:r>
              <a:rPr lang="cs-CZ" sz="2400" b="1" spc="-5" dirty="0" err="1">
                <a:latin typeface="Calibri"/>
                <a:cs typeface="Calibri"/>
              </a:rPr>
              <a:t>a</a:t>
            </a:r>
            <a:r>
              <a:rPr lang="cs-CZ" sz="2400" spc="-5" dirty="0" err="1">
                <a:latin typeface="Calibri"/>
                <a:cs typeface="Calibri"/>
              </a:rPr>
              <a:t>ugmented</a:t>
            </a:r>
            <a:r>
              <a:rPr lang="cs-CZ" sz="2400" spc="-5" dirty="0">
                <a:latin typeface="Calibri"/>
                <a:cs typeface="Calibri"/>
              </a:rPr>
              <a:t>) - </a:t>
            </a:r>
            <a:r>
              <a:rPr lang="cs-CZ" sz="2000" spc="-5" dirty="0">
                <a:latin typeface="Calibri"/>
                <a:cs typeface="Calibri"/>
              </a:rPr>
              <a:t>vyvolané stejným mechanismem jako účinky terapeutické, závislé na dávce, předvídatelné, např. hypotenze po antihypertenzivech</a:t>
            </a:r>
          </a:p>
          <a:p>
            <a:pPr marL="469265" lvl="1">
              <a:spcBef>
                <a:spcPts val="894"/>
              </a:spcBef>
              <a:tabLst>
                <a:tab pos="356870" algn="l"/>
                <a:tab pos="357505" algn="l"/>
              </a:tabLst>
            </a:pPr>
            <a:r>
              <a:rPr lang="cs-CZ" sz="2400" spc="-5" dirty="0">
                <a:solidFill>
                  <a:srgbClr val="00B0F0"/>
                </a:solidFill>
                <a:latin typeface="Calibri"/>
                <a:cs typeface="Calibri"/>
              </a:rPr>
              <a:t>typ B </a:t>
            </a:r>
            <a:r>
              <a:rPr lang="cs-CZ" sz="2400" spc="-5" dirty="0">
                <a:latin typeface="Calibri"/>
                <a:cs typeface="Calibri"/>
              </a:rPr>
              <a:t>(</a:t>
            </a:r>
            <a:r>
              <a:rPr lang="cs-CZ" sz="2400" b="1" spc="-5" dirty="0" err="1">
                <a:latin typeface="Calibri"/>
                <a:cs typeface="Calibri"/>
              </a:rPr>
              <a:t>b</a:t>
            </a:r>
            <a:r>
              <a:rPr lang="cs-CZ" sz="2400" spc="-5" dirty="0" err="1">
                <a:latin typeface="Calibri"/>
                <a:cs typeface="Calibri"/>
              </a:rPr>
              <a:t>izzare</a:t>
            </a:r>
            <a:r>
              <a:rPr lang="cs-CZ" sz="2400" spc="-5" dirty="0">
                <a:latin typeface="Calibri"/>
                <a:cs typeface="Calibri"/>
              </a:rPr>
              <a:t>) - </a:t>
            </a:r>
            <a:r>
              <a:rPr lang="cs-CZ" sz="2000" spc="-5" dirty="0">
                <a:latin typeface="Calibri"/>
                <a:cs typeface="Calibri"/>
              </a:rPr>
              <a:t>vyvolané genetickým (</a:t>
            </a:r>
            <a:r>
              <a:rPr lang="cs-CZ" sz="2000" i="1" spc="-5" dirty="0" err="1">
                <a:latin typeface="Calibri"/>
                <a:cs typeface="Calibri"/>
              </a:rPr>
              <a:t>idosynkrazie</a:t>
            </a:r>
            <a:r>
              <a:rPr lang="cs-CZ" sz="2000" spc="-5" dirty="0">
                <a:latin typeface="Calibri"/>
                <a:cs typeface="Calibri"/>
              </a:rPr>
              <a:t>) nebo       imunologickým mechanismem (</a:t>
            </a:r>
            <a:r>
              <a:rPr lang="cs-CZ" sz="2000" i="1" spc="-5" dirty="0">
                <a:latin typeface="Calibri"/>
                <a:cs typeface="Calibri"/>
              </a:rPr>
              <a:t>alergie: </a:t>
            </a:r>
            <a:r>
              <a:rPr lang="cs-CZ" sz="2000" spc="-5" dirty="0">
                <a:latin typeface="Calibri"/>
                <a:cs typeface="Calibri"/>
              </a:rPr>
              <a:t>typ I – IV, typ I = anafylaktická </a:t>
            </a:r>
            <a:r>
              <a:rPr lang="cs-CZ" sz="2000" spc="-5" dirty="0">
                <a:cs typeface="Calibri"/>
              </a:rPr>
              <a:t>reakce)</a:t>
            </a:r>
            <a:endParaRPr lang="cs-CZ" sz="2000" spc="-5" dirty="0">
              <a:latin typeface="Calibri"/>
              <a:cs typeface="Calibri"/>
            </a:endParaRPr>
          </a:p>
          <a:p>
            <a:pPr marL="469265" lvl="1">
              <a:spcBef>
                <a:spcPts val="894"/>
              </a:spcBef>
              <a:tabLst>
                <a:tab pos="356870" algn="l"/>
                <a:tab pos="357505" algn="l"/>
              </a:tabLst>
            </a:pPr>
            <a:r>
              <a:rPr lang="cs-CZ" sz="2400" spc="-5" dirty="0">
                <a:solidFill>
                  <a:srgbClr val="00B0F0"/>
                </a:solidFill>
                <a:latin typeface="Calibri"/>
                <a:cs typeface="Calibri"/>
              </a:rPr>
              <a:t>typ C </a:t>
            </a:r>
            <a:r>
              <a:rPr lang="cs-CZ" sz="2400" spc="-5" dirty="0">
                <a:latin typeface="Calibri"/>
                <a:cs typeface="Calibri"/>
              </a:rPr>
              <a:t>(</a:t>
            </a:r>
            <a:r>
              <a:rPr lang="cs-CZ" sz="2400" b="1" spc="-5" dirty="0" err="1">
                <a:latin typeface="Calibri"/>
                <a:cs typeface="Calibri"/>
              </a:rPr>
              <a:t>c</a:t>
            </a:r>
            <a:r>
              <a:rPr lang="cs-CZ" sz="2400" spc="-5" dirty="0" err="1">
                <a:latin typeface="Calibri"/>
                <a:cs typeface="Calibri"/>
              </a:rPr>
              <a:t>ontinuous</a:t>
            </a:r>
            <a:r>
              <a:rPr lang="cs-CZ" sz="2400" spc="-5" dirty="0">
                <a:latin typeface="Calibri"/>
                <a:cs typeface="Calibri"/>
              </a:rPr>
              <a:t>/</a:t>
            </a:r>
            <a:r>
              <a:rPr lang="cs-CZ" sz="2400" b="1" spc="-5" dirty="0" err="1">
                <a:latin typeface="Calibri"/>
                <a:cs typeface="Calibri"/>
              </a:rPr>
              <a:t>c</a:t>
            </a:r>
            <a:r>
              <a:rPr lang="cs-CZ" sz="2400" spc="-5" dirty="0" err="1">
                <a:latin typeface="Calibri"/>
                <a:cs typeface="Calibri"/>
              </a:rPr>
              <a:t>hronic</a:t>
            </a:r>
            <a:r>
              <a:rPr lang="cs-CZ" sz="2400" spc="-5" dirty="0">
                <a:latin typeface="Calibri"/>
                <a:cs typeface="Calibri"/>
              </a:rPr>
              <a:t>) - </a:t>
            </a:r>
            <a:r>
              <a:rPr lang="cs-CZ" sz="2000" spc="-5" dirty="0">
                <a:latin typeface="Calibri"/>
                <a:cs typeface="Calibri"/>
              </a:rPr>
              <a:t>při dlouhodobém užívání,                           např. </a:t>
            </a:r>
            <a:r>
              <a:rPr lang="cs-CZ" sz="2000" spc="-5" dirty="0" err="1">
                <a:latin typeface="Calibri"/>
                <a:cs typeface="Calibri"/>
              </a:rPr>
              <a:t>prednison</a:t>
            </a:r>
            <a:r>
              <a:rPr lang="cs-CZ" sz="2000" spc="-5" dirty="0">
                <a:latin typeface="Calibri"/>
                <a:cs typeface="Calibri"/>
              </a:rPr>
              <a:t> – </a:t>
            </a:r>
            <a:r>
              <a:rPr lang="cs-CZ" sz="2000" spc="-5" dirty="0" err="1">
                <a:latin typeface="Calibri"/>
                <a:cs typeface="Calibri"/>
              </a:rPr>
              <a:t>iatrogenní</a:t>
            </a:r>
            <a:r>
              <a:rPr lang="cs-CZ" sz="2000" spc="-5" dirty="0">
                <a:latin typeface="Calibri"/>
                <a:cs typeface="Calibri"/>
              </a:rPr>
              <a:t> </a:t>
            </a:r>
            <a:r>
              <a:rPr lang="cs-CZ" sz="2000" spc="-5" dirty="0" err="1">
                <a:latin typeface="Calibri"/>
                <a:cs typeface="Calibri"/>
              </a:rPr>
              <a:t>Cushingův</a:t>
            </a:r>
            <a:r>
              <a:rPr lang="cs-CZ" sz="2000" spc="-5" dirty="0">
                <a:latin typeface="Calibri"/>
                <a:cs typeface="Calibri"/>
              </a:rPr>
              <a:t> </a:t>
            </a:r>
            <a:r>
              <a:rPr lang="cs-CZ" sz="2000" spc="-5" dirty="0" err="1">
                <a:latin typeface="Calibri"/>
                <a:cs typeface="Calibri"/>
              </a:rPr>
              <a:t>sy</a:t>
            </a:r>
            <a:r>
              <a:rPr lang="cs-CZ" sz="2000" spc="-5" dirty="0">
                <a:latin typeface="Calibri"/>
                <a:cs typeface="Calibri"/>
              </a:rPr>
              <a:t>.</a:t>
            </a:r>
          </a:p>
          <a:p>
            <a:pPr marL="469265" lvl="1">
              <a:spcBef>
                <a:spcPts val="894"/>
              </a:spcBef>
              <a:tabLst>
                <a:tab pos="356870" algn="l"/>
                <a:tab pos="357505" algn="l"/>
              </a:tabLst>
            </a:pPr>
            <a:r>
              <a:rPr lang="cs-CZ" sz="2400" spc="-5" dirty="0">
                <a:solidFill>
                  <a:srgbClr val="00B0F0"/>
                </a:solidFill>
                <a:latin typeface="Calibri"/>
                <a:cs typeface="Calibri"/>
              </a:rPr>
              <a:t>typ D </a:t>
            </a:r>
            <a:r>
              <a:rPr lang="cs-CZ" sz="2400" spc="-5" dirty="0">
                <a:latin typeface="Calibri"/>
                <a:cs typeface="Calibri"/>
              </a:rPr>
              <a:t>(</a:t>
            </a:r>
            <a:r>
              <a:rPr lang="cs-CZ" sz="2400" b="1" spc="-5" dirty="0" err="1">
                <a:latin typeface="Calibri"/>
                <a:cs typeface="Calibri"/>
              </a:rPr>
              <a:t>d</a:t>
            </a:r>
            <a:r>
              <a:rPr lang="cs-CZ" sz="2400" spc="-5" dirty="0" err="1">
                <a:latin typeface="Calibri"/>
                <a:cs typeface="Calibri"/>
              </a:rPr>
              <a:t>elayed</a:t>
            </a:r>
            <a:r>
              <a:rPr lang="cs-CZ" sz="2400" spc="-5" dirty="0">
                <a:latin typeface="Calibri"/>
                <a:cs typeface="Calibri"/>
              </a:rPr>
              <a:t>) - </a:t>
            </a:r>
            <a:r>
              <a:rPr lang="cs-CZ" sz="2000" spc="-5" dirty="0">
                <a:latin typeface="Calibri"/>
                <a:cs typeface="Calibri"/>
              </a:rPr>
              <a:t>např. teratogeneze, kancerogeneze</a:t>
            </a:r>
          </a:p>
          <a:p>
            <a:pPr marL="469265" lvl="1">
              <a:spcBef>
                <a:spcPts val="894"/>
              </a:spcBef>
              <a:tabLst>
                <a:tab pos="356870" algn="l"/>
                <a:tab pos="357505" algn="l"/>
              </a:tabLst>
            </a:pPr>
            <a:r>
              <a:rPr lang="cs-CZ" sz="2400" spc="-5" dirty="0">
                <a:solidFill>
                  <a:srgbClr val="00B0F0"/>
                </a:solidFill>
                <a:latin typeface="Calibri"/>
                <a:cs typeface="Calibri"/>
              </a:rPr>
              <a:t>typ E </a:t>
            </a:r>
            <a:r>
              <a:rPr lang="cs-CZ" sz="2400" spc="-5" dirty="0">
                <a:latin typeface="Calibri"/>
                <a:cs typeface="Calibri"/>
              </a:rPr>
              <a:t>(</a:t>
            </a:r>
            <a:r>
              <a:rPr lang="cs-CZ" sz="2400" b="1" spc="-5" dirty="0">
                <a:latin typeface="Calibri"/>
                <a:cs typeface="Calibri"/>
              </a:rPr>
              <a:t>e</a:t>
            </a:r>
            <a:r>
              <a:rPr lang="cs-CZ" sz="2400" spc="-5" dirty="0">
                <a:latin typeface="Calibri"/>
                <a:cs typeface="Calibri"/>
              </a:rPr>
              <a:t>nd </a:t>
            </a:r>
            <a:r>
              <a:rPr lang="cs-CZ" sz="2400" spc="-5" dirty="0" err="1">
                <a:latin typeface="Calibri"/>
                <a:cs typeface="Calibri"/>
              </a:rPr>
              <a:t>of</a:t>
            </a:r>
            <a:r>
              <a:rPr lang="cs-CZ" sz="2400" spc="-5" dirty="0">
                <a:latin typeface="Calibri"/>
                <a:cs typeface="Calibri"/>
              </a:rPr>
              <a:t> use) - </a:t>
            </a:r>
            <a:r>
              <a:rPr lang="cs-CZ" sz="2000" spc="-5" dirty="0">
                <a:latin typeface="Calibri"/>
                <a:cs typeface="Calibri"/>
              </a:rPr>
              <a:t>syndrom z vysazení léčby/</a:t>
            </a:r>
            <a:r>
              <a:rPr lang="cs-CZ" sz="2000" spc="-5" dirty="0" err="1">
                <a:latin typeface="Calibri"/>
                <a:cs typeface="Calibri"/>
              </a:rPr>
              <a:t>rebound</a:t>
            </a:r>
            <a:r>
              <a:rPr lang="cs-CZ" sz="2000" spc="-5" dirty="0">
                <a:latin typeface="Calibri"/>
                <a:cs typeface="Calibri"/>
              </a:rPr>
              <a:t> </a:t>
            </a:r>
            <a:r>
              <a:rPr lang="cs-CZ" sz="2000" spc="-5" dirty="0" err="1">
                <a:latin typeface="Calibri"/>
                <a:cs typeface="Calibri"/>
              </a:rPr>
              <a:t>fenomen</a:t>
            </a:r>
            <a:r>
              <a:rPr lang="cs-CZ" sz="2000" spc="-5" dirty="0">
                <a:latin typeface="Calibri"/>
                <a:cs typeface="Calibri"/>
              </a:rPr>
              <a:t>,             např. tachykardie po vysazení beta-blokátorů</a:t>
            </a:r>
            <a:endParaRPr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76017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8800" y="457200"/>
            <a:ext cx="5415280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cs-CZ" sz="4000" spc="-30" dirty="0"/>
              <a:t>NÚ léčiv - klasifikace</a:t>
            </a:r>
            <a:endParaRPr sz="4000" spc="-5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9100" y="1524000"/>
            <a:ext cx="8305800" cy="3269484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926465" lvl="1" indent="-457200">
              <a:spcBef>
                <a:spcPts val="894"/>
              </a:spcBef>
              <a:buFont typeface="+mj-lt"/>
              <a:buAutoNum type="alphaLcParenR" startAt="3"/>
              <a:tabLst>
                <a:tab pos="356870" algn="l"/>
                <a:tab pos="357505" algn="l"/>
              </a:tabLst>
            </a:pPr>
            <a:r>
              <a:rPr lang="cs-CZ" sz="2400" spc="-5" dirty="0">
                <a:latin typeface="Calibri"/>
                <a:cs typeface="Calibri"/>
              </a:rPr>
              <a:t>dle </a:t>
            </a:r>
            <a:r>
              <a:rPr lang="cs-CZ" sz="2400" b="1" spc="-5" dirty="0">
                <a:latin typeface="Calibri"/>
                <a:cs typeface="Calibri"/>
              </a:rPr>
              <a:t>klinického hodnocení léčiv </a:t>
            </a:r>
            <a:r>
              <a:rPr lang="cs-CZ" sz="2400" spc="-5" dirty="0">
                <a:latin typeface="Calibri"/>
                <a:cs typeface="Calibri"/>
              </a:rPr>
              <a:t>(kritéria </a:t>
            </a:r>
            <a:r>
              <a:rPr lang="cs-CZ" sz="2400" spc="-5" dirty="0" err="1">
                <a:latin typeface="Calibri"/>
                <a:cs typeface="Calibri"/>
              </a:rPr>
              <a:t>farmakovigilance</a:t>
            </a:r>
            <a:r>
              <a:rPr lang="cs-CZ" sz="2400" spc="-5" dirty="0">
                <a:latin typeface="Calibri"/>
                <a:cs typeface="Calibri"/>
              </a:rPr>
              <a:t>):</a:t>
            </a:r>
          </a:p>
          <a:p>
            <a:pPr marL="469265" lvl="1">
              <a:spcBef>
                <a:spcPts val="894"/>
              </a:spcBef>
              <a:tabLst>
                <a:tab pos="356870" algn="l"/>
                <a:tab pos="357505" algn="l"/>
              </a:tabLst>
            </a:pPr>
            <a:endParaRPr lang="cs-CZ" sz="2400" spc="-5" dirty="0">
              <a:latin typeface="Calibri"/>
              <a:cs typeface="Calibri"/>
            </a:endParaRPr>
          </a:p>
          <a:p>
            <a:pPr marL="469265" lvl="1">
              <a:spcBef>
                <a:spcPts val="894"/>
              </a:spcBef>
              <a:tabLst>
                <a:tab pos="356870" algn="l"/>
                <a:tab pos="357505" algn="l"/>
              </a:tabLst>
            </a:pPr>
            <a:r>
              <a:rPr lang="cs-CZ" sz="2400" spc="-5" dirty="0">
                <a:latin typeface="Calibri"/>
                <a:cs typeface="Calibri"/>
              </a:rPr>
              <a:t>závažné/nezávažné</a:t>
            </a:r>
          </a:p>
          <a:p>
            <a:pPr marL="469265" lvl="1">
              <a:spcBef>
                <a:spcPts val="894"/>
              </a:spcBef>
              <a:tabLst>
                <a:tab pos="356870" algn="l"/>
                <a:tab pos="357505" algn="l"/>
              </a:tabLst>
            </a:pPr>
            <a:endParaRPr lang="cs-CZ" sz="2400" spc="-5" dirty="0">
              <a:latin typeface="Calibri"/>
              <a:cs typeface="Calibri"/>
            </a:endParaRPr>
          </a:p>
          <a:p>
            <a:pPr marL="469265" lvl="1">
              <a:spcBef>
                <a:spcPts val="894"/>
              </a:spcBef>
              <a:tabLst>
                <a:tab pos="356870" algn="l"/>
                <a:tab pos="357505" algn="l"/>
              </a:tabLst>
            </a:pPr>
            <a:r>
              <a:rPr lang="cs-CZ" sz="2400" spc="-5" dirty="0">
                <a:latin typeface="Calibri"/>
                <a:cs typeface="Calibri"/>
              </a:rPr>
              <a:t>očekávané/neočekávané</a:t>
            </a:r>
          </a:p>
          <a:p>
            <a:pPr marL="469265" lvl="1">
              <a:spcBef>
                <a:spcPts val="894"/>
              </a:spcBef>
              <a:tabLst>
                <a:tab pos="356870" algn="l"/>
                <a:tab pos="357505" algn="l"/>
              </a:tabLst>
            </a:pPr>
            <a:endParaRPr lang="cs-CZ" sz="2400" spc="-5" dirty="0">
              <a:latin typeface="Calibri"/>
              <a:cs typeface="Calibri"/>
            </a:endParaRPr>
          </a:p>
          <a:p>
            <a:pPr marL="469265" lvl="1">
              <a:spcBef>
                <a:spcPts val="894"/>
              </a:spcBef>
              <a:tabLst>
                <a:tab pos="356870" algn="l"/>
                <a:tab pos="357505" algn="l"/>
              </a:tabLst>
            </a:pPr>
            <a:r>
              <a:rPr lang="cs-CZ" sz="1600" spc="-5" dirty="0">
                <a:latin typeface="Calibri"/>
                <a:cs typeface="Calibri"/>
              </a:rPr>
              <a:t>pozn</a:t>
            </a:r>
            <a:r>
              <a:rPr lang="cs-CZ" sz="1600" b="1" i="1" spc="-5" dirty="0">
                <a:latin typeface="Calibri"/>
                <a:cs typeface="Calibri"/>
              </a:rPr>
              <a:t>. </a:t>
            </a:r>
            <a:r>
              <a:rPr lang="cs-CZ" sz="1600" b="1" i="1" spc="-5" dirty="0" err="1">
                <a:latin typeface="Calibri"/>
                <a:cs typeface="Calibri"/>
              </a:rPr>
              <a:t>farmakovigilance</a:t>
            </a:r>
            <a:r>
              <a:rPr lang="cs-CZ" sz="1600" i="1" spc="-5" dirty="0">
                <a:latin typeface="Calibri"/>
                <a:cs typeface="Calibri"/>
              </a:rPr>
              <a:t> se zabývá sledováním NÚ léčivých přípravků po jejich uvedení na trh</a:t>
            </a:r>
          </a:p>
        </p:txBody>
      </p:sp>
    </p:spTree>
    <p:extLst>
      <p:ext uri="{BB962C8B-B14F-4D97-AF65-F5344CB8AC3E}">
        <p14:creationId xmlns:p14="http://schemas.microsoft.com/office/powerpoint/2010/main" val="111607296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6480" y="457200"/>
            <a:ext cx="7051040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cs-CZ" sz="4000" spc="-30" dirty="0"/>
              <a:t>Nežádoucí účinky léčiv - hlášení</a:t>
            </a:r>
            <a:endParaRPr sz="4000" spc="-5" dirty="0">
              <a:latin typeface="Calibri"/>
              <a:cs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629B1B8-A22C-1AEE-7C85-7B4AF424F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847215"/>
            <a:ext cx="5544324" cy="455358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03999E9F-A646-F2CE-4712-C74D6D87DD51}"/>
              </a:ext>
            </a:extLst>
          </p:cNvPr>
          <p:cNvSpPr txBox="1"/>
          <p:nvPr/>
        </p:nvSpPr>
        <p:spPr>
          <a:xfrm>
            <a:off x="1371600" y="128108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65">
              <a:lnSpc>
                <a:spcPct val="100000"/>
              </a:lnSpc>
              <a:spcBef>
                <a:spcPts val="894"/>
              </a:spcBef>
              <a:tabLst>
                <a:tab pos="356870" algn="l"/>
                <a:tab pos="357505" algn="l"/>
              </a:tabLst>
            </a:pPr>
            <a:r>
              <a:rPr lang="cs-CZ" spc="-5" dirty="0">
                <a:latin typeface="Calibri"/>
                <a:cs typeface="Calibri"/>
              </a:rPr>
              <a:t>www.sukl.cz</a:t>
            </a:r>
            <a:r>
              <a:rPr lang="cs-CZ" sz="1600" spc="-5" dirty="0">
                <a:latin typeface="Calibri"/>
                <a:cs typeface="Calibri"/>
              </a:rPr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605746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8800" y="457200"/>
            <a:ext cx="5415280" cy="124264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cs-CZ" sz="4000" spc="-30" dirty="0"/>
              <a:t>Nežádoucí účinky léčiv - hlášení</a:t>
            </a:r>
            <a:endParaRPr sz="4000" spc="-5" dirty="0">
              <a:latin typeface="Calibri"/>
              <a:cs typeface="Calibri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3FD635F-D48F-4D47-59C8-2FAFD514A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905000"/>
            <a:ext cx="7620000" cy="461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5824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8800" y="457200"/>
            <a:ext cx="5415280" cy="124264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cs-CZ" sz="4000" spc="-30" dirty="0"/>
              <a:t>Nežádoucí účinky léčiv - hlášení</a:t>
            </a:r>
            <a:endParaRPr sz="4000" spc="-5" dirty="0">
              <a:latin typeface="Calibri"/>
              <a:cs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DF91FDD-B5C4-B819-100A-98D03FB31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888" y="1975856"/>
            <a:ext cx="7602011" cy="103837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6F2DF4C-ABE3-BBFE-EDDA-AF1A82329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72" y="3276600"/>
            <a:ext cx="7744906" cy="155279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861B9AA-85D9-F9BB-853E-5346CF3D17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888" y="5105400"/>
            <a:ext cx="7678222" cy="91452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Rukopis 11">
                <a:extLst>
                  <a:ext uri="{FF2B5EF4-FFF2-40B4-BE49-F238E27FC236}">
                    <a16:creationId xmlns:a16="http://schemas.microsoft.com/office/drawing/2014/main" id="{1DC62AF5-87B6-81DC-B91F-9559C7B631BD}"/>
                  </a:ext>
                </a:extLst>
              </p14:cNvPr>
              <p14:cNvContentPartPr/>
              <p14:nvPr/>
            </p14:nvContentPartPr>
            <p14:xfrm>
              <a:off x="2332521" y="2368969"/>
              <a:ext cx="5927400" cy="19800"/>
            </p14:xfrm>
          </p:contentPart>
        </mc:Choice>
        <mc:Fallback xmlns="">
          <p:pic>
            <p:nvPicPr>
              <p:cNvPr id="12" name="Rukopis 11">
                <a:extLst>
                  <a:ext uri="{FF2B5EF4-FFF2-40B4-BE49-F238E27FC236}">
                    <a16:creationId xmlns:a16="http://schemas.microsoft.com/office/drawing/2014/main" id="{1DC62AF5-87B6-81DC-B91F-9559C7B631B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96521" y="2296969"/>
                <a:ext cx="599904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Rukopis 12">
                <a:extLst>
                  <a:ext uri="{FF2B5EF4-FFF2-40B4-BE49-F238E27FC236}">
                    <a16:creationId xmlns:a16="http://schemas.microsoft.com/office/drawing/2014/main" id="{535F8A67-FBD0-17C4-B22A-51D9366204C9}"/>
                  </a:ext>
                </a:extLst>
              </p14:cNvPr>
              <p14:cNvContentPartPr/>
              <p14:nvPr/>
            </p14:nvContentPartPr>
            <p14:xfrm>
              <a:off x="790281" y="2583169"/>
              <a:ext cx="2028240" cy="76320"/>
            </p14:xfrm>
          </p:contentPart>
        </mc:Choice>
        <mc:Fallback xmlns="">
          <p:pic>
            <p:nvPicPr>
              <p:cNvPr id="13" name="Rukopis 12">
                <a:extLst>
                  <a:ext uri="{FF2B5EF4-FFF2-40B4-BE49-F238E27FC236}">
                    <a16:creationId xmlns:a16="http://schemas.microsoft.com/office/drawing/2014/main" id="{535F8A67-FBD0-17C4-B22A-51D9366204C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54281" y="2511529"/>
                <a:ext cx="209988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Rukopis 13">
                <a:extLst>
                  <a:ext uri="{FF2B5EF4-FFF2-40B4-BE49-F238E27FC236}">
                    <a16:creationId xmlns:a16="http://schemas.microsoft.com/office/drawing/2014/main" id="{0D686C0D-BE2C-1B87-A080-0D874B66F2E5}"/>
                  </a:ext>
                </a:extLst>
              </p14:cNvPr>
              <p14:cNvContentPartPr/>
              <p14:nvPr/>
            </p14:nvContentPartPr>
            <p14:xfrm>
              <a:off x="2341521" y="2370049"/>
              <a:ext cx="5912640" cy="47160"/>
            </p14:xfrm>
          </p:contentPart>
        </mc:Choice>
        <mc:Fallback xmlns="">
          <p:pic>
            <p:nvPicPr>
              <p:cNvPr id="14" name="Rukopis 13">
                <a:extLst>
                  <a:ext uri="{FF2B5EF4-FFF2-40B4-BE49-F238E27FC236}">
                    <a16:creationId xmlns:a16="http://schemas.microsoft.com/office/drawing/2014/main" id="{0D686C0D-BE2C-1B87-A080-0D874B66F2E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05881" y="2298049"/>
                <a:ext cx="598428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Rukopis 14">
                <a:extLst>
                  <a:ext uri="{FF2B5EF4-FFF2-40B4-BE49-F238E27FC236}">
                    <a16:creationId xmlns:a16="http://schemas.microsoft.com/office/drawing/2014/main" id="{C89F517C-7B14-8FDD-5ED6-811ADEEDF74F}"/>
                  </a:ext>
                </a:extLst>
              </p14:cNvPr>
              <p14:cNvContentPartPr/>
              <p14:nvPr/>
            </p14:nvContentPartPr>
            <p14:xfrm>
              <a:off x="768681" y="2612689"/>
              <a:ext cx="2030760" cy="57960"/>
            </p14:xfrm>
          </p:contentPart>
        </mc:Choice>
        <mc:Fallback xmlns="">
          <p:pic>
            <p:nvPicPr>
              <p:cNvPr id="15" name="Rukopis 14">
                <a:extLst>
                  <a:ext uri="{FF2B5EF4-FFF2-40B4-BE49-F238E27FC236}">
                    <a16:creationId xmlns:a16="http://schemas.microsoft.com/office/drawing/2014/main" id="{C89F517C-7B14-8FDD-5ED6-811ADEEDF74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32681" y="2540689"/>
                <a:ext cx="210240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" name="Rukopis 15">
                <a:extLst>
                  <a:ext uri="{FF2B5EF4-FFF2-40B4-BE49-F238E27FC236}">
                    <a16:creationId xmlns:a16="http://schemas.microsoft.com/office/drawing/2014/main" id="{CC4D5D01-E2CE-4875-AB69-580614B71A21}"/>
                  </a:ext>
                </a:extLst>
              </p14:cNvPr>
              <p14:cNvContentPartPr/>
              <p14:nvPr/>
            </p14:nvContentPartPr>
            <p14:xfrm>
              <a:off x="3916521" y="3395329"/>
              <a:ext cx="597960" cy="67320"/>
            </p14:xfrm>
          </p:contentPart>
        </mc:Choice>
        <mc:Fallback xmlns="">
          <p:pic>
            <p:nvPicPr>
              <p:cNvPr id="16" name="Rukopis 15">
                <a:extLst>
                  <a:ext uri="{FF2B5EF4-FFF2-40B4-BE49-F238E27FC236}">
                    <a16:creationId xmlns:a16="http://schemas.microsoft.com/office/drawing/2014/main" id="{CC4D5D01-E2CE-4875-AB69-580614B71A2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80521" y="3323689"/>
                <a:ext cx="66960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" name="Rukopis 16">
                <a:extLst>
                  <a:ext uri="{FF2B5EF4-FFF2-40B4-BE49-F238E27FC236}">
                    <a16:creationId xmlns:a16="http://schemas.microsoft.com/office/drawing/2014/main" id="{12DE15C4-48DE-6225-957D-9BA07AD55E00}"/>
                  </a:ext>
                </a:extLst>
              </p14:cNvPr>
              <p14:cNvContentPartPr/>
              <p14:nvPr/>
            </p14:nvContentPartPr>
            <p14:xfrm>
              <a:off x="4892841" y="3423769"/>
              <a:ext cx="873720" cy="28800"/>
            </p14:xfrm>
          </p:contentPart>
        </mc:Choice>
        <mc:Fallback xmlns="">
          <p:pic>
            <p:nvPicPr>
              <p:cNvPr id="17" name="Rukopis 16">
                <a:extLst>
                  <a:ext uri="{FF2B5EF4-FFF2-40B4-BE49-F238E27FC236}">
                    <a16:creationId xmlns:a16="http://schemas.microsoft.com/office/drawing/2014/main" id="{12DE15C4-48DE-6225-957D-9BA07AD55E0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857201" y="3352129"/>
                <a:ext cx="94536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Rukopis 17">
                <a:extLst>
                  <a:ext uri="{FF2B5EF4-FFF2-40B4-BE49-F238E27FC236}">
                    <a16:creationId xmlns:a16="http://schemas.microsoft.com/office/drawing/2014/main" id="{FB234B40-4541-83A1-44C9-272E6DE3FF22}"/>
                  </a:ext>
                </a:extLst>
              </p14:cNvPr>
              <p14:cNvContentPartPr/>
              <p14:nvPr/>
            </p14:nvContentPartPr>
            <p14:xfrm>
              <a:off x="3946401" y="3424489"/>
              <a:ext cx="342000" cy="360"/>
            </p14:xfrm>
          </p:contentPart>
        </mc:Choice>
        <mc:Fallback xmlns="">
          <p:pic>
            <p:nvPicPr>
              <p:cNvPr id="18" name="Rukopis 17">
                <a:extLst>
                  <a:ext uri="{FF2B5EF4-FFF2-40B4-BE49-F238E27FC236}">
                    <a16:creationId xmlns:a16="http://schemas.microsoft.com/office/drawing/2014/main" id="{FB234B40-4541-83A1-44C9-272E6DE3FF2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910761" y="3352489"/>
                <a:ext cx="41364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Rukopis 18">
                <a:extLst>
                  <a:ext uri="{FF2B5EF4-FFF2-40B4-BE49-F238E27FC236}">
                    <a16:creationId xmlns:a16="http://schemas.microsoft.com/office/drawing/2014/main" id="{DDE9B765-119B-8D1B-AC99-C2DB712BCD22}"/>
                  </a:ext>
                </a:extLst>
              </p14:cNvPr>
              <p14:cNvContentPartPr/>
              <p14:nvPr/>
            </p14:nvContentPartPr>
            <p14:xfrm>
              <a:off x="5307201" y="5233849"/>
              <a:ext cx="1112400" cy="47880"/>
            </p14:xfrm>
          </p:contentPart>
        </mc:Choice>
        <mc:Fallback xmlns="">
          <p:pic>
            <p:nvPicPr>
              <p:cNvPr id="19" name="Rukopis 18">
                <a:extLst>
                  <a:ext uri="{FF2B5EF4-FFF2-40B4-BE49-F238E27FC236}">
                    <a16:creationId xmlns:a16="http://schemas.microsoft.com/office/drawing/2014/main" id="{DDE9B765-119B-8D1B-AC99-C2DB712BCD2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271561" y="5161849"/>
                <a:ext cx="1184040" cy="19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9765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399" y="458100"/>
            <a:ext cx="88392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000" spc="-25" dirty="0" err="1"/>
              <a:t>Fyzikálně-chemické</a:t>
            </a:r>
            <a:r>
              <a:rPr lang="cs-CZ" sz="4000" spc="-25" dirty="0"/>
              <a:t> (F-CH)</a:t>
            </a:r>
            <a:r>
              <a:rPr sz="4000" spc="45" dirty="0"/>
              <a:t> </a:t>
            </a:r>
            <a:r>
              <a:rPr sz="4000" spc="-5" dirty="0"/>
              <a:t>vlastnosti</a:t>
            </a:r>
            <a:r>
              <a:rPr sz="4000" spc="-90" dirty="0"/>
              <a:t> </a:t>
            </a:r>
            <a:r>
              <a:rPr sz="4000" spc="-5" dirty="0"/>
              <a:t>léčiv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496417" y="1371600"/>
            <a:ext cx="8151165" cy="4714111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457200" marR="1933575" indent="-457200">
              <a:lnSpc>
                <a:spcPct val="100000"/>
              </a:lnSpc>
              <a:spcBef>
                <a:spcPts val="380"/>
              </a:spcBef>
              <a:buFont typeface="Arial" panose="020B0604020202020204" pitchFamily="34" charset="0"/>
              <a:buChar char="•"/>
              <a:tabLst>
                <a:tab pos="340995" algn="l"/>
                <a:tab pos="341630" algn="l"/>
              </a:tabLst>
            </a:pPr>
            <a:r>
              <a:rPr sz="2800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dobrá </a:t>
            </a:r>
            <a:r>
              <a:rPr sz="2800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rozpustnost</a:t>
            </a:r>
            <a:r>
              <a:rPr sz="2800" u="heavy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</a:t>
            </a:r>
            <a:r>
              <a:rPr sz="2800" u="heavy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tucích:</a:t>
            </a:r>
            <a:endParaRPr sz="2800" dirty="0">
              <a:latin typeface="Calibri"/>
              <a:cs typeface="Calibri"/>
            </a:endParaRPr>
          </a:p>
          <a:p>
            <a:pPr marL="0" marR="2004060" lvl="1">
              <a:spcBef>
                <a:spcPts val="290"/>
              </a:spcBef>
              <a:tabLst>
                <a:tab pos="192405" algn="l"/>
              </a:tabLst>
            </a:pPr>
            <a:r>
              <a:rPr lang="cs-CZ" sz="2800" spc="-5" dirty="0">
                <a:latin typeface="Calibri"/>
                <a:cs typeface="Calibri"/>
              </a:rPr>
              <a:t>     - </a:t>
            </a:r>
            <a:r>
              <a:rPr sz="2800" spc="-5" dirty="0" err="1">
                <a:latin typeface="Calibri"/>
                <a:cs typeface="Calibri"/>
              </a:rPr>
              <a:t>látky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lipofilní</a:t>
            </a:r>
            <a:r>
              <a:rPr sz="2800" b="1" spc="-9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(hydrofobní)</a:t>
            </a:r>
            <a:endParaRPr sz="2800" dirty="0">
              <a:latin typeface="Calibri"/>
              <a:cs typeface="Calibri"/>
            </a:endParaRPr>
          </a:p>
          <a:p>
            <a:pPr marL="546100" lvl="2" indent="-193040">
              <a:lnSpc>
                <a:spcPct val="100000"/>
              </a:lnSpc>
              <a:spcBef>
                <a:spcPts val="290"/>
              </a:spcBef>
              <a:buChar char="-"/>
              <a:tabLst>
                <a:tab pos="546735" algn="l"/>
              </a:tabLst>
            </a:pPr>
            <a:r>
              <a:rPr sz="2800" spc="-5" dirty="0">
                <a:latin typeface="Calibri"/>
                <a:cs typeface="Calibri"/>
              </a:rPr>
              <a:t>snadno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procházejí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membránami</a:t>
            </a:r>
            <a:endParaRPr sz="2800" dirty="0">
              <a:latin typeface="Calibri"/>
              <a:cs typeface="Calibri"/>
            </a:endParaRPr>
          </a:p>
          <a:p>
            <a:pPr marL="546100" lvl="2" indent="-193040">
              <a:lnSpc>
                <a:spcPct val="100000"/>
              </a:lnSpc>
              <a:spcBef>
                <a:spcPts val="315"/>
              </a:spcBef>
              <a:buChar char="-"/>
              <a:tabLst>
                <a:tab pos="546735" algn="l"/>
              </a:tabLst>
            </a:pPr>
            <a:r>
              <a:rPr sz="2800" spc="-30" dirty="0">
                <a:latin typeface="Calibri"/>
                <a:cs typeface="Calibri"/>
              </a:rPr>
              <a:t>vstupují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do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CNS</a:t>
            </a:r>
            <a:endParaRPr sz="2800" dirty="0">
              <a:latin typeface="Calibri"/>
              <a:cs typeface="Calibri"/>
            </a:endParaRPr>
          </a:p>
          <a:p>
            <a:pPr marL="546100" lvl="2" indent="-193040">
              <a:lnSpc>
                <a:spcPct val="100000"/>
              </a:lnSpc>
              <a:spcBef>
                <a:spcPts val="290"/>
              </a:spcBef>
              <a:buChar char="-"/>
              <a:tabLst>
                <a:tab pos="546735" algn="l"/>
              </a:tabLst>
            </a:pPr>
            <a:r>
              <a:rPr sz="2800" spc="-10" dirty="0">
                <a:latin typeface="Calibri"/>
                <a:cs typeface="Calibri"/>
              </a:rPr>
              <a:t>špatně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vylučují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močí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25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800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dobrá</a:t>
            </a:r>
            <a:r>
              <a:rPr sz="2800" u="heavy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rozpustnost</a:t>
            </a:r>
            <a:r>
              <a:rPr sz="28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ve</a:t>
            </a:r>
            <a:r>
              <a:rPr sz="2800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vodě:</a:t>
            </a:r>
            <a:endParaRPr sz="2800" dirty="0">
              <a:latin typeface="Calibri"/>
              <a:cs typeface="Calibri"/>
            </a:endParaRPr>
          </a:p>
          <a:p>
            <a:pPr marL="253365">
              <a:lnSpc>
                <a:spcPct val="100000"/>
              </a:lnSpc>
              <a:spcBef>
                <a:spcPts val="290"/>
              </a:spcBef>
            </a:pPr>
            <a:r>
              <a:rPr lang="cs-CZ" sz="28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-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látky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hydrofilní</a:t>
            </a:r>
            <a:endParaRPr sz="2800" dirty="0">
              <a:latin typeface="Calibri"/>
              <a:cs typeface="Calibri"/>
            </a:endParaRPr>
          </a:p>
          <a:p>
            <a:pPr marL="417830" marR="5080" indent="-64135">
              <a:lnSpc>
                <a:spcPts val="3720"/>
              </a:lnSpc>
              <a:spcBef>
                <a:spcPts val="160"/>
              </a:spcBef>
            </a:pPr>
            <a:r>
              <a:rPr sz="2800" spc="-35" dirty="0">
                <a:latin typeface="Calibri"/>
                <a:cs typeface="Calibri"/>
              </a:rPr>
              <a:t>-</a:t>
            </a:r>
            <a:r>
              <a:rPr lang="cs-CZ" sz="2800" spc="-35" dirty="0">
                <a:latin typeface="Calibri"/>
                <a:cs typeface="Calibri"/>
              </a:rPr>
              <a:t> </a:t>
            </a:r>
            <a:r>
              <a:rPr sz="2800" spc="-35" dirty="0" err="1">
                <a:latin typeface="Calibri"/>
                <a:cs typeface="Calibri"/>
              </a:rPr>
              <a:t>procházejí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membránami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hůře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(špatně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resorbují)</a:t>
            </a:r>
            <a:endParaRPr sz="2800" dirty="0">
              <a:latin typeface="Calibri"/>
              <a:cs typeface="Calibri"/>
            </a:endParaRPr>
          </a:p>
          <a:p>
            <a:pPr marL="353695">
              <a:lnSpc>
                <a:spcPct val="100000"/>
              </a:lnSpc>
              <a:spcBef>
                <a:spcPts val="204"/>
              </a:spcBef>
            </a:pPr>
            <a:r>
              <a:rPr sz="2800" dirty="0">
                <a:latin typeface="Calibri"/>
                <a:cs typeface="Calibri"/>
              </a:rPr>
              <a:t>-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dobře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vylučují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močí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8800" y="457200"/>
            <a:ext cx="5415280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cs-CZ" sz="4000" spc="-30" dirty="0"/>
              <a:t>Nežádoucí účinky léčiv</a:t>
            </a:r>
            <a:endParaRPr sz="4000" spc="-5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400" y="1363371"/>
            <a:ext cx="8305800" cy="5062282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894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lang="cs-CZ" sz="2400" spc="-5" dirty="0">
                <a:latin typeface="Calibri"/>
                <a:cs typeface="Calibri"/>
              </a:rPr>
              <a:t>to, zda se projeví při podání léčiva </a:t>
            </a:r>
            <a:r>
              <a:rPr lang="cs-CZ" sz="2400" u="sng" spc="-5" dirty="0">
                <a:latin typeface="Calibri"/>
                <a:cs typeface="Calibri"/>
              </a:rPr>
              <a:t>NÚ závisí na řadě faktorů</a:t>
            </a:r>
            <a:r>
              <a:rPr lang="cs-CZ" sz="2400" spc="-5" dirty="0">
                <a:latin typeface="Calibri"/>
                <a:cs typeface="Calibri"/>
              </a:rPr>
              <a:t>: </a:t>
            </a:r>
          </a:p>
          <a:p>
            <a:pPr marL="12065">
              <a:lnSpc>
                <a:spcPct val="100000"/>
              </a:lnSpc>
              <a:spcBef>
                <a:spcPts val="894"/>
              </a:spcBef>
              <a:tabLst>
                <a:tab pos="356870" algn="l"/>
                <a:tab pos="357505" algn="l"/>
              </a:tabLst>
            </a:pPr>
            <a:r>
              <a:rPr lang="cs-CZ" sz="2400" spc="-5" dirty="0">
                <a:latin typeface="Calibri"/>
                <a:cs typeface="Calibri"/>
              </a:rPr>
              <a:t> </a:t>
            </a:r>
            <a:r>
              <a:rPr lang="cs-CZ" sz="20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cs-CZ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spc="-5" dirty="0">
                <a:latin typeface="Calibri"/>
                <a:cs typeface="Calibri"/>
              </a:rPr>
              <a:t>dávka, nevhodný způsob aplikace,  věk a stav pacienta (porucha jaterních, ledvinných funkcí), genetické rozdíly, pohlaví, tělesná váha, vznik toxických metabolitů léčiva, </a:t>
            </a:r>
            <a:r>
              <a:rPr lang="cs-CZ" sz="2000" spc="-5">
                <a:latin typeface="Calibri"/>
                <a:cs typeface="Calibri"/>
              </a:rPr>
              <a:t>lékové interakce</a:t>
            </a:r>
            <a:endParaRPr lang="cs-CZ" sz="2000" spc="-5" dirty="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spcBef>
                <a:spcPts val="894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lang="cs-CZ" sz="2400" u="sng" spc="-5" dirty="0">
                <a:latin typeface="Calibri"/>
                <a:cs typeface="Calibri"/>
              </a:rPr>
              <a:t>řešení</a:t>
            </a:r>
            <a:r>
              <a:rPr lang="cs-CZ" sz="2400" spc="-5" dirty="0">
                <a:latin typeface="Calibri"/>
                <a:cs typeface="Calibri"/>
              </a:rPr>
              <a:t>:</a:t>
            </a:r>
          </a:p>
          <a:p>
            <a:pPr marL="12065">
              <a:lnSpc>
                <a:spcPct val="100000"/>
              </a:lnSpc>
              <a:spcBef>
                <a:spcPts val="894"/>
              </a:spcBef>
              <a:tabLst>
                <a:tab pos="356870" algn="l"/>
                <a:tab pos="357505" algn="l"/>
              </a:tabLst>
            </a:pPr>
            <a:r>
              <a:rPr lang="cs-CZ" sz="20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dle závažnosti a charakteru reakce: vysazení (okamžitě při anafylaktické reakci + léčba akutního stavu), snížená dávky léčiva, pozorování pacienta, léčba vzniklé poruchy (např. substituce kaliem při terapii diuretiky), při toxické reakci – u některých léčiv možnost podání </a:t>
            </a:r>
            <a:r>
              <a:rPr lang="cs-CZ" sz="2000" spc="-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antidota</a:t>
            </a:r>
            <a:r>
              <a:rPr lang="cs-CZ" sz="20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(morfin – </a:t>
            </a:r>
            <a:r>
              <a:rPr lang="cs-CZ" sz="2000" spc="-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naloxon</a:t>
            </a:r>
            <a:r>
              <a:rPr lang="cs-CZ" sz="20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benzodiazepiny – </a:t>
            </a:r>
            <a:r>
              <a:rPr lang="cs-CZ" sz="2000" spc="-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flumazenil</a:t>
            </a:r>
            <a:r>
              <a:rPr lang="cs-CZ" sz="20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12065">
              <a:lnSpc>
                <a:spcPct val="100000"/>
              </a:lnSpc>
              <a:spcBef>
                <a:spcPts val="894"/>
              </a:spcBef>
              <a:tabLst>
                <a:tab pos="356870" algn="l"/>
                <a:tab pos="357505" algn="l"/>
              </a:tabLst>
            </a:pPr>
            <a:endParaRPr lang="cs-CZ" sz="2400" spc="-5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54965" indent="-342900">
              <a:lnSpc>
                <a:spcPct val="100000"/>
              </a:lnSpc>
              <a:spcBef>
                <a:spcPts val="894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lang="cs-CZ" sz="2400" spc="-5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 důležité znát (nejen) polékové alergie pacienta a typ reakce na léčivo (zaznamenat do dokumentace) !!!</a:t>
            </a:r>
            <a:endParaRPr sz="24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270538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57832" y="2414727"/>
            <a:ext cx="5313045" cy="124521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br>
              <a:rPr lang="cs-CZ" sz="4000" spc="-20" dirty="0"/>
            </a:br>
            <a:r>
              <a:rPr lang="cs-CZ" sz="4000" spc="-20" dirty="0"/>
              <a:t>Děkuji za pozornost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1040221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5122" y="301193"/>
            <a:ext cx="7839277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000" spc="-25" dirty="0"/>
              <a:t>Fyzikálně-chemické</a:t>
            </a:r>
            <a:r>
              <a:rPr sz="4000" spc="45" dirty="0"/>
              <a:t> </a:t>
            </a:r>
            <a:r>
              <a:rPr sz="4000" spc="-5" dirty="0"/>
              <a:t>vlastnosti</a:t>
            </a:r>
            <a:r>
              <a:rPr sz="4000" spc="-90" dirty="0"/>
              <a:t> </a:t>
            </a:r>
            <a:r>
              <a:rPr sz="4000" spc="-5" dirty="0"/>
              <a:t>léčiv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447243" y="1360373"/>
            <a:ext cx="8001634" cy="39668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68935" indent="-344805">
              <a:lnSpc>
                <a:spcPct val="100000"/>
              </a:lnSpc>
              <a:spcBef>
                <a:spcPts val="110"/>
              </a:spcBef>
              <a:buFont typeface="Arial MT"/>
              <a:buChar char="•"/>
              <a:tabLst>
                <a:tab pos="368935" algn="l"/>
                <a:tab pos="369570" algn="l"/>
              </a:tabLst>
            </a:pPr>
            <a:r>
              <a:rPr lang="cs-CZ"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sz="2800" u="heavy" spc="-1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cidobazické</a:t>
            </a:r>
            <a:r>
              <a:rPr sz="2800" u="heavy" spc="-1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vlastnosti</a:t>
            </a:r>
            <a:r>
              <a:rPr sz="2800" spc="-25" dirty="0">
                <a:latin typeface="Calibri"/>
                <a:cs typeface="Calibri"/>
              </a:rPr>
              <a:t>:</a:t>
            </a:r>
            <a:endParaRPr sz="2800" dirty="0">
              <a:latin typeface="Calibri"/>
              <a:cs typeface="Calibri"/>
            </a:endParaRPr>
          </a:p>
          <a:p>
            <a:pPr marL="295910" marR="5080" indent="-283845">
              <a:lnSpc>
                <a:spcPts val="2690"/>
              </a:lnSpc>
              <a:spcBef>
                <a:spcPts val="745"/>
              </a:spcBef>
              <a:buChar char="-"/>
              <a:tabLst>
                <a:tab pos="295910" algn="l"/>
                <a:tab pos="296545" algn="l"/>
              </a:tabLst>
            </a:pPr>
            <a:r>
              <a:rPr lang="cs-CZ" sz="2800" spc="-5" dirty="0">
                <a:latin typeface="Calibri"/>
                <a:cs typeface="Calibri"/>
              </a:rPr>
              <a:t> </a:t>
            </a:r>
            <a:r>
              <a:rPr sz="2800" spc="-5" dirty="0" err="1">
                <a:latin typeface="Calibri"/>
                <a:cs typeface="Calibri"/>
              </a:rPr>
              <a:t>většinu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LČ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tvoří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slabé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kyseliny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zásady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- v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závislosti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5" dirty="0" err="1">
                <a:latin typeface="Calibri"/>
                <a:cs typeface="Calibri"/>
              </a:rPr>
              <a:t>na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lang="cs-CZ" sz="2800" spc="-615" dirty="0">
                <a:latin typeface="Calibri"/>
                <a:cs typeface="Calibri"/>
              </a:rPr>
              <a:t>    </a:t>
            </a:r>
            <a:r>
              <a:rPr sz="2800" spc="-5" dirty="0">
                <a:latin typeface="Calibri"/>
                <a:cs typeface="Calibri"/>
              </a:rPr>
              <a:t>pH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prostředí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jsou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více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či méně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disociovány</a:t>
            </a:r>
            <a:endParaRPr sz="2800" dirty="0">
              <a:latin typeface="Calibri"/>
              <a:cs typeface="Calibri"/>
            </a:endParaRPr>
          </a:p>
          <a:p>
            <a:pPr marL="368935" marR="247650" indent="-344805">
              <a:lnSpc>
                <a:spcPct val="80000"/>
              </a:lnSpc>
              <a:spcBef>
                <a:spcPts val="720"/>
              </a:spcBef>
              <a:buChar char="-"/>
              <a:tabLst>
                <a:tab pos="368935" algn="l"/>
                <a:tab pos="369570" algn="l"/>
              </a:tabLst>
            </a:pPr>
            <a:r>
              <a:rPr sz="2800" spc="-30" dirty="0">
                <a:latin typeface="Calibri"/>
                <a:cs typeface="Calibri"/>
              </a:rPr>
              <a:t>disociované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LČ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má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nižší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lipofilitu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vyšší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hydrofilitu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–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špatná </a:t>
            </a:r>
            <a:r>
              <a:rPr sz="2800" spc="-35" dirty="0">
                <a:latin typeface="Calibri"/>
                <a:cs typeface="Calibri"/>
              </a:rPr>
              <a:t>rozpustnost </a:t>
            </a:r>
            <a:r>
              <a:rPr sz="2800" dirty="0">
                <a:latin typeface="Calibri"/>
                <a:cs typeface="Calibri"/>
              </a:rPr>
              <a:t>v </a:t>
            </a:r>
            <a:r>
              <a:rPr sz="2800" spc="-5" dirty="0">
                <a:latin typeface="Calibri"/>
                <a:cs typeface="Calibri"/>
              </a:rPr>
              <a:t>tucích </a:t>
            </a:r>
            <a:r>
              <a:rPr sz="2800" spc="5" dirty="0">
                <a:latin typeface="Calibri"/>
                <a:cs typeface="Calibri"/>
              </a:rPr>
              <a:t>– </a:t>
            </a:r>
            <a:r>
              <a:rPr sz="2800" spc="-30" dirty="0">
                <a:latin typeface="Calibri"/>
                <a:cs typeface="Calibri"/>
              </a:rPr>
              <a:t>horší </a:t>
            </a:r>
            <a:r>
              <a:rPr sz="2800" spc="-35" dirty="0">
                <a:latin typeface="Calibri"/>
                <a:cs typeface="Calibri"/>
              </a:rPr>
              <a:t>prostup přes 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biologické</a:t>
            </a:r>
            <a:r>
              <a:rPr sz="2800" spc="-40" dirty="0">
                <a:latin typeface="Calibri"/>
                <a:cs typeface="Calibri"/>
              </a:rPr>
              <a:t> membrány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50" dirty="0">
              <a:latin typeface="Calibri"/>
              <a:cs typeface="Calibri"/>
            </a:endParaRPr>
          </a:p>
          <a:p>
            <a:pPr marL="368935" indent="-344805">
              <a:lnSpc>
                <a:spcPct val="100000"/>
              </a:lnSpc>
              <a:buFont typeface="Arial MT"/>
              <a:buChar char="•"/>
              <a:tabLst>
                <a:tab pos="368935" algn="l"/>
                <a:tab pos="369570" algn="l"/>
              </a:tabLst>
            </a:pPr>
            <a:r>
              <a:rPr lang="cs-CZ" sz="2800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</a:t>
            </a:r>
            <a:r>
              <a:rPr sz="2800" u="heavy" spc="-3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olekulová</a:t>
            </a:r>
            <a:r>
              <a:rPr sz="2800" u="heavy" spc="-11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hmotnost:</a:t>
            </a:r>
            <a:endParaRPr sz="2800" dirty="0">
              <a:latin typeface="Calibri"/>
              <a:cs typeface="Calibri"/>
            </a:endParaRPr>
          </a:p>
          <a:p>
            <a:pPr marL="24765">
              <a:lnSpc>
                <a:spcPts val="3025"/>
              </a:lnSpc>
              <a:spcBef>
                <a:spcPts val="75"/>
              </a:spcBef>
            </a:pPr>
            <a:r>
              <a:rPr sz="2800" dirty="0">
                <a:latin typeface="Calibri"/>
                <a:cs typeface="Calibri"/>
              </a:rPr>
              <a:t>-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lang="cs-CZ" sz="2800" spc="-5" dirty="0">
                <a:latin typeface="Calibri"/>
                <a:cs typeface="Calibri"/>
              </a:rPr>
              <a:t>  </a:t>
            </a:r>
            <a:r>
              <a:rPr sz="2800" spc="-25" dirty="0">
                <a:latin typeface="Calibri"/>
                <a:cs typeface="Calibri"/>
              </a:rPr>
              <a:t>LČ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nižší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molekulovou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hmotností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procházejí</a:t>
            </a:r>
            <a:r>
              <a:rPr sz="2800" spc="-5" dirty="0">
                <a:latin typeface="Calibri"/>
                <a:cs typeface="Calibri"/>
              </a:rPr>
              <a:t> snadno</a:t>
            </a:r>
            <a:endParaRPr sz="2800" dirty="0">
              <a:latin typeface="Calibri"/>
              <a:cs typeface="Calibri"/>
            </a:endParaRPr>
          </a:p>
          <a:p>
            <a:pPr marL="368935">
              <a:lnSpc>
                <a:spcPts val="3025"/>
              </a:lnSpc>
            </a:pPr>
            <a:r>
              <a:rPr sz="2800" spc="-35" dirty="0">
                <a:latin typeface="Calibri"/>
                <a:cs typeface="Calibri"/>
              </a:rPr>
              <a:t>přes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póry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membránách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3838" y="429260"/>
            <a:ext cx="4103370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4000" spc="-30" dirty="0">
                <a:latin typeface="Calibri"/>
                <a:cs typeface="Calibri"/>
              </a:rPr>
              <a:t>Stavba</a:t>
            </a:r>
            <a:r>
              <a:rPr sz="4000" spc="-80" dirty="0">
                <a:latin typeface="Calibri"/>
                <a:cs typeface="Calibri"/>
              </a:rPr>
              <a:t> </a:t>
            </a:r>
            <a:r>
              <a:rPr sz="4000" spc="-30" dirty="0">
                <a:latin typeface="Calibri"/>
                <a:cs typeface="Calibri"/>
              </a:rPr>
              <a:t>membrány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1676400"/>
            <a:ext cx="8077200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2466" y="462737"/>
            <a:ext cx="664400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spc="-25" dirty="0"/>
              <a:t>Transport</a:t>
            </a:r>
            <a:r>
              <a:rPr sz="4000" spc="-170" dirty="0"/>
              <a:t> </a:t>
            </a:r>
            <a:r>
              <a:rPr sz="4000" spc="-20" dirty="0"/>
              <a:t>látek</a:t>
            </a:r>
            <a:r>
              <a:rPr sz="4000" spc="-55" dirty="0"/>
              <a:t> </a:t>
            </a:r>
            <a:r>
              <a:rPr sz="4000" spc="-20" dirty="0"/>
              <a:t>přes</a:t>
            </a:r>
            <a:r>
              <a:rPr sz="4000" spc="5" dirty="0"/>
              <a:t> </a:t>
            </a:r>
            <a:r>
              <a:rPr sz="4000" spc="-20" dirty="0"/>
              <a:t>membránu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914400" y="2339022"/>
            <a:ext cx="6662420" cy="2179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7350" indent="-375285">
              <a:lnSpc>
                <a:spcPts val="3550"/>
              </a:lnSpc>
              <a:buSzPct val="114285"/>
              <a:buAutoNum type="arabicPeriod"/>
              <a:tabLst>
                <a:tab pos="387985" algn="l"/>
              </a:tabLst>
            </a:pPr>
            <a:r>
              <a:rPr lang="cs-CZ" sz="2800" spc="-30" dirty="0">
                <a:latin typeface="Calibri"/>
                <a:cs typeface="Calibri"/>
              </a:rPr>
              <a:t>p</a:t>
            </a:r>
            <a:r>
              <a:rPr sz="2800" spc="-30" dirty="0" err="1">
                <a:latin typeface="Calibri"/>
                <a:cs typeface="Calibri"/>
              </a:rPr>
              <a:t>asivní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difúze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přes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lipoidní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stěnu</a:t>
            </a:r>
            <a:r>
              <a:rPr sz="2800" spc="10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membrány</a:t>
            </a:r>
            <a:endParaRPr sz="2800" dirty="0">
              <a:latin typeface="Calibri"/>
              <a:cs typeface="Calibri"/>
            </a:endParaRPr>
          </a:p>
          <a:p>
            <a:pPr marL="363220" indent="-350520">
              <a:lnSpc>
                <a:spcPct val="100000"/>
              </a:lnSpc>
              <a:spcBef>
                <a:spcPts val="65"/>
              </a:spcBef>
              <a:buAutoNum type="arabicPeriod"/>
              <a:tabLst>
                <a:tab pos="363220" algn="l"/>
              </a:tabLst>
            </a:pPr>
            <a:r>
              <a:rPr lang="cs-CZ" sz="2800" spc="-35" dirty="0">
                <a:latin typeface="Calibri"/>
                <a:cs typeface="Calibri"/>
              </a:rPr>
              <a:t>p</a:t>
            </a:r>
            <a:r>
              <a:rPr sz="2800" spc="-35" dirty="0" err="1">
                <a:latin typeface="Calibri"/>
                <a:cs typeface="Calibri"/>
              </a:rPr>
              <a:t>řestup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léčiva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přes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membránové</a:t>
            </a:r>
            <a:r>
              <a:rPr sz="2800" spc="15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póry</a:t>
            </a:r>
            <a:endParaRPr sz="2800" dirty="0">
              <a:latin typeface="Calibri"/>
              <a:cs typeface="Calibri"/>
            </a:endParaRPr>
          </a:p>
          <a:p>
            <a:pPr marL="363220" indent="-350520">
              <a:lnSpc>
                <a:spcPct val="100000"/>
              </a:lnSpc>
              <a:buAutoNum type="arabicPeriod"/>
              <a:tabLst>
                <a:tab pos="363220" algn="l"/>
              </a:tabLst>
            </a:pPr>
            <a:r>
              <a:rPr lang="cs-CZ" sz="2800" spc="-35" dirty="0">
                <a:latin typeface="Calibri"/>
                <a:cs typeface="Calibri"/>
              </a:rPr>
              <a:t>f</a:t>
            </a:r>
            <a:r>
              <a:rPr sz="2800" spc="-35" dirty="0" err="1">
                <a:latin typeface="Calibri"/>
                <a:cs typeface="Calibri"/>
              </a:rPr>
              <a:t>acilitovaná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difúze</a:t>
            </a:r>
            <a:endParaRPr sz="2800" dirty="0">
              <a:latin typeface="Calibri"/>
              <a:cs typeface="Calibri"/>
            </a:endParaRPr>
          </a:p>
          <a:p>
            <a:pPr marL="363220" indent="-350520">
              <a:lnSpc>
                <a:spcPct val="100000"/>
              </a:lnSpc>
              <a:buAutoNum type="arabicPeriod"/>
              <a:tabLst>
                <a:tab pos="363220" algn="l"/>
              </a:tabLst>
            </a:pPr>
            <a:r>
              <a:rPr lang="cs-CZ" sz="2800" spc="-5" dirty="0">
                <a:latin typeface="Calibri"/>
                <a:cs typeface="Calibri"/>
              </a:rPr>
              <a:t>a</a:t>
            </a:r>
            <a:r>
              <a:rPr sz="2800" spc="-5" dirty="0" err="1">
                <a:latin typeface="Calibri"/>
                <a:cs typeface="Calibri"/>
              </a:rPr>
              <a:t>ktivní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transport</a:t>
            </a:r>
            <a:endParaRPr sz="2800" dirty="0">
              <a:latin typeface="Calibri"/>
              <a:cs typeface="Calibri"/>
            </a:endParaRPr>
          </a:p>
          <a:p>
            <a:pPr marL="363220" indent="-35052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63220" algn="l"/>
              </a:tabLst>
            </a:pPr>
            <a:r>
              <a:rPr lang="cs-CZ" sz="2800" spc="-35" dirty="0">
                <a:latin typeface="Calibri"/>
                <a:cs typeface="Calibri"/>
              </a:rPr>
              <a:t>p</a:t>
            </a:r>
            <a:r>
              <a:rPr sz="2800" spc="-35" dirty="0" err="1">
                <a:latin typeface="Calibri"/>
                <a:cs typeface="Calibri"/>
              </a:rPr>
              <a:t>inocytóza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</TotalTime>
  <Words>2735</Words>
  <Application>Microsoft Office PowerPoint</Application>
  <PresentationFormat>Předvádění na obrazovce (4:3)</PresentationFormat>
  <Paragraphs>474</Paragraphs>
  <Slides>61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61</vt:i4>
      </vt:variant>
    </vt:vector>
  </HeadingPairs>
  <TitlesOfParts>
    <vt:vector size="67" baseType="lpstr">
      <vt:lpstr>Arial</vt:lpstr>
      <vt:lpstr>Arial MT</vt:lpstr>
      <vt:lpstr>Calibri</vt:lpstr>
      <vt:lpstr>Times New Roman</vt:lpstr>
      <vt:lpstr>Wingdings</vt:lpstr>
      <vt:lpstr>Office Theme</vt:lpstr>
      <vt:lpstr>Mgr. Karolína Russ karolina.russ@vtn.agel.cz  Mgr. Tereza Vaňková tereza.vankova@nnj.agel.cz  oddělení klinické farmacie nemocnice AGEL Ostrava-Vítkovice nemocnice AGEL Nový Jičín   www.coskf.cz</vt:lpstr>
      <vt:lpstr> OBECNÁ FARMAKOLOGIE</vt:lpstr>
      <vt:lpstr>FARMAKOKINETIKA</vt:lpstr>
      <vt:lpstr>FARMAKOKINETIKA</vt:lpstr>
      <vt:lpstr>Farmakokinetické děje - ADME</vt:lpstr>
      <vt:lpstr>Fyzikálně-chemické (F-CH) vlastnosti léčiv</vt:lpstr>
      <vt:lpstr>Fyzikálně-chemické vlastnosti léčiv</vt:lpstr>
      <vt:lpstr>Stavba membrány</vt:lpstr>
      <vt:lpstr>Transport látek přes membránu</vt:lpstr>
      <vt:lpstr>Transport látek přes membránu</vt:lpstr>
      <vt:lpstr>Transport látek přes membránu</vt:lpstr>
      <vt:lpstr>Transport látek přes membránu</vt:lpstr>
      <vt:lpstr>Farmakokinetické děje</vt:lpstr>
      <vt:lpstr>Absorpce</vt:lpstr>
      <vt:lpstr>Prezentace aplikace PowerPoint</vt:lpstr>
      <vt:lpstr>Cesty podání léčiva</vt:lpstr>
      <vt:lpstr>Cesty podání léčiva - parenterální</vt:lpstr>
      <vt:lpstr>Cesty podání léčiva - parenterální</vt:lpstr>
      <vt:lpstr>Cesty podání léčiva - parenterální</vt:lpstr>
      <vt:lpstr>Cesty podání léčiva - parenterální</vt:lpstr>
      <vt:lpstr>Cesty podání léčiva - parenterální</vt:lpstr>
      <vt:lpstr>Cesty podání léčiva - enterální</vt:lpstr>
      <vt:lpstr>Farmakokinetické děje</vt:lpstr>
      <vt:lpstr>Distribuce</vt:lpstr>
      <vt:lpstr>Distribuce - vazba na proteiny</vt:lpstr>
      <vt:lpstr>Distribuce</vt:lpstr>
      <vt:lpstr>Vazba na transportní proteiny - značné rozdíly mezi léčivy</vt:lpstr>
      <vt:lpstr>Farmakokinetické děje</vt:lpstr>
      <vt:lpstr>Metabolizmus</vt:lpstr>
      <vt:lpstr>Metabolismus</vt:lpstr>
      <vt:lpstr>Enzymy cytochromu P450</vt:lpstr>
      <vt:lpstr>Cytochrom P450</vt:lpstr>
      <vt:lpstr>Cytochrom P450</vt:lpstr>
      <vt:lpstr>Faktory ovlivňující biotransformaci</vt:lpstr>
      <vt:lpstr>Farmakokinetické děje</vt:lpstr>
      <vt:lpstr>Exkrece - vylučování</vt:lpstr>
      <vt:lpstr>Faktory ovlivňující exkreci</vt:lpstr>
      <vt:lpstr>Farmakokinetika v těhotenství</vt:lpstr>
      <vt:lpstr>Léčiva v těhotenství a kojení</vt:lpstr>
      <vt:lpstr>Farmakokinetika ve stáří</vt:lpstr>
      <vt:lpstr>FARMAKODYNAMIKA</vt:lpstr>
      <vt:lpstr>Farmakodynamika</vt:lpstr>
      <vt:lpstr>Účinek LČ</vt:lpstr>
      <vt:lpstr>Pojmy</vt:lpstr>
      <vt:lpstr>Pojmy</vt:lpstr>
      <vt:lpstr>Lékové interakce (LI)</vt:lpstr>
      <vt:lpstr>Farmakodynamické interakce</vt:lpstr>
      <vt:lpstr>Farmakokinetické interakce</vt:lpstr>
      <vt:lpstr>Farmakokinetické interakce</vt:lpstr>
      <vt:lpstr>Farmakokinetické interakce</vt:lpstr>
      <vt:lpstr>Farmakokinetické interakce</vt:lpstr>
      <vt:lpstr>Farmaceutické LI</vt:lpstr>
      <vt:lpstr>Nežádoucí účinky (NÚ) léčiv</vt:lpstr>
      <vt:lpstr>NÚ léčiv - klasifikace</vt:lpstr>
      <vt:lpstr>NÚ léčiv - klasifikace</vt:lpstr>
      <vt:lpstr>NÚ léčiv - klasifikace</vt:lpstr>
      <vt:lpstr>Nežádoucí účinky léčiv - hlášení</vt:lpstr>
      <vt:lpstr>Nežádoucí účinky léčiv - hlášení</vt:lpstr>
      <vt:lpstr>Nežádoucí účinky léčiv - hlášení</vt:lpstr>
      <vt:lpstr>Nežádoucí účinky léčiv</vt:lpstr>
      <vt:lpstr> 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 nadpisu</dc:title>
  <dc:creator>Jana Ďuricová</dc:creator>
  <cp:lastModifiedBy>Russ Karolína</cp:lastModifiedBy>
  <cp:revision>13</cp:revision>
  <dcterms:created xsi:type="dcterms:W3CDTF">2024-07-23T11:09:10Z</dcterms:created>
  <dcterms:modified xsi:type="dcterms:W3CDTF">2024-09-10T11:11:57Z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2021-01-07T00:00:00Z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2024-07-23T00:00:00Z</vt:filetime>
  </property>
</Properties>
</file>