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92" r:id="rId13"/>
    <p:sldId id="273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3"/>
  </p:normalViewPr>
  <p:slideViewPr>
    <p:cSldViewPr snapToGrid="0">
      <p:cViewPr varScale="1">
        <p:scale>
          <a:sx n="152" d="100"/>
          <a:sy n="152" d="100"/>
        </p:scale>
        <p:origin x="60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574B7-A966-E9E4-E09E-CE129650B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D7D807-B010-BBA1-1D52-5670605A0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62E8B9-E510-2FB4-3B9A-4BE749007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521E78-A758-FC05-7BD6-2C20EEDF0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60C131-1C57-6F7F-2774-0383FFD79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75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D7E9C7-4D61-0233-FA94-7ED9A7098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272511-BD8F-928C-C540-8C9C7A360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BBF870-0361-FF3B-12F5-809EF7EBB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1046DB-A65A-BF0E-F7CE-2E72EA436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3C181D-345F-6AD6-7340-3CD393EE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52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CBAF82-B007-DC70-57F2-461D2A8B6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102283-C728-6F8F-6A65-DC02F1EE4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D44842-8EFC-A93D-22B6-5843CF38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1B657C-7262-7061-0ACD-CD84A7590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6250F1-1664-DF6C-8A50-30829E2A2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03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0AACC-FA8E-54BD-1D3A-482B9C58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CF9ED-A969-4B82-F479-E47F0C6C2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479FFF-C9FD-20EE-0E2F-5EDE61141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4DA814-3ADE-EAEC-884B-C4898671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8BB45B-DF9A-E89A-17B7-0BB15A13E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53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FC7D5-7F44-560D-5A93-FD9D775F8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2FE758-EC37-16DD-67CA-9D3DC43C6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541DA5-15AD-ABAA-EBB7-9E6F4D3F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4D3C53-8042-CC3E-460D-34D356F95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1A3745-875A-02EA-49D6-5FB1648EB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07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BBC81-8C30-EFBC-5AC9-F2775C052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28ABE-3FD6-0B13-DAAA-04002A530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347C03-201D-796B-DD89-084833E57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CD470F-B1D0-472A-1EAB-008C1396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B400FF-DECA-9602-D881-9284120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7CD65A-2630-3DAB-308F-9136CAAF7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60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65A16-FDEC-F9A0-FB14-40DF9C106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46FA48-9AD4-0649-CFCF-7FDFBE39D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78E6C6-542A-EF55-E221-D121E1942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67D444-A869-31A0-AEA9-C2C059AD3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945B51-344A-418F-CCCF-5EE12CEF47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76C6D7-F11A-6D3F-97FD-EEBC2FF4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53E71B9-41C4-344A-FC2C-B923F0EA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8DFD45C-1270-DFFE-319E-9E2D468A0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5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00EFC-0B6C-0CD7-D00A-3BD30FB7D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7014BC3-EACF-CFAE-7220-DE6DAFA35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2E4F0E-4A0E-EC6E-B219-5B43FB314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B4B42-33AC-6971-21DF-96017527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9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F524F1-3575-9FDF-D187-191C42B15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72AA95-E332-7C5D-52EA-9368E49B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F1FB56-E98F-51D8-C0ED-0B7B12EAF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57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CAAA0-A487-5EB5-FB5A-46A938CD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387BF0-51C4-8E29-FE29-285DF21D9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09DC01-21F0-24D2-C749-DA03CE535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FDEBDD-9E14-78D2-E208-5A0DF2EE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00A29F-ABA9-0343-65EE-0C34E1608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430F88-6BEC-ADE1-44D8-EE804295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4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4053A-E539-2339-C0C0-94D4A4150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7047E80-3DFA-6606-D10A-0606021E80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EB7197-FCA6-8A68-B56F-C54A27677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7DCF4E-0130-6056-0ABC-93B7E513D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CFCA4E-C5B3-A21F-26FE-B1535571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7D977F-740B-52FC-F047-A215B43E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55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E84D6A-C608-720F-A006-E7E38A4C3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84E73A-5239-EEA2-4EF6-7D772301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40758A-8E34-75D2-2BAE-40D169EA4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6F7B7-D469-974D-BFC2-3ECA1847978A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E86327-E7BD-6E28-EDF3-82BE9B724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BEDA39-B546-C40D-0559-8BB8AAE24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3A895-F8D8-7C40-B034-80695999FB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1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C05AA-5F83-C5A3-3FFC-B7097666C6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Sdílená péče, dilemata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74598A-F25C-43F0-50A2-5FC08F0353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6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987DB-B343-2897-2937-2A876B7D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uzdravování – nikoliv léčení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794FE-D165-B7AE-143A-166C31AF5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Vědomí, že zdravotní péče není zdarma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Vědomí, že nemocnice není hotel a hotelové služby nepatří do ozdravného procesu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Vědomí, že pokud mám vysoce stresující zaměstnání, léky na vysoký tlak mi nepomohou, ale pomůže mi změna zaměstnání a případná změna životního stylu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Jít na vyšetření „pro jistotu“, udělat si ze záchranného systému taxík, je náklad do mojí peněženky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Neochotu farmaceutického průmyslu změnit způsob léčby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774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D49C8-33A2-0C72-0C66-52398AD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9CE3FA11-1CC9-4DD3-5D19-6FEDC99B9E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238" y="1336675"/>
            <a:ext cx="12166600" cy="49911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52CAA12C-5689-5F9A-A7A4-46542E460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3278" y="2279904"/>
            <a:ext cx="15276558" cy="58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1B0334B-FB6A-F5AE-6AEE-19AE4FA9AC00}"/>
              </a:ext>
            </a:extLst>
          </p:cNvPr>
          <p:cNvSpPr/>
          <p:nvPr/>
        </p:nvSpPr>
        <p:spPr>
          <a:xfrm>
            <a:off x="838200" y="5705856"/>
            <a:ext cx="2270760" cy="402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977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564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DC940-61E4-EEEB-C284-2065B2397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13E2B3-A77A-3E73-C0FF-4EF2B48FE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Jaká máme očekávání od svých partnerů?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Jaké byly očekávání rodičů a učitelů od nás?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 jsme z toho plnili? Na co jsme neměli sílu nebo odvahu – i odvahu se vzepřít.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Očekávání rodičů od poskytovatele zdravotních služeb.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Co nás naučila MŠ, ZŠ</a:t>
            </a:r>
          </a:p>
        </p:txBody>
      </p:sp>
    </p:spTree>
    <p:extLst>
      <p:ext uri="{BB962C8B-B14F-4D97-AF65-F5344CB8AC3E}">
        <p14:creationId xmlns:p14="http://schemas.microsoft.com/office/powerpoint/2010/main" val="1727644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11FA4-647C-7F39-A3F3-5BC240718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CBD485-B146-11BC-FE1F-F4B2A6E94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Očekávání :</a:t>
            </a:r>
          </a:p>
          <a:p>
            <a:pPr>
              <a:buFontTx/>
              <a:buChar char="-"/>
            </a:pPr>
            <a:r>
              <a:rPr lang="cs-CZ" dirty="0"/>
              <a:t>Rodiny – rodič, dítě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Zdrav. zařízení</a:t>
            </a:r>
          </a:p>
          <a:p>
            <a:pPr>
              <a:buFontTx/>
              <a:buChar char="-"/>
            </a:pPr>
            <a:r>
              <a:rPr lang="cs-CZ" dirty="0"/>
              <a:t>Personálu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Očekávání snižují adaptabilitu všech zúčastněných stran</a:t>
            </a:r>
          </a:p>
        </p:txBody>
      </p:sp>
    </p:spTree>
    <p:extLst>
      <p:ext uri="{BB962C8B-B14F-4D97-AF65-F5344CB8AC3E}">
        <p14:creationId xmlns:p14="http://schemas.microsoft.com/office/powerpoint/2010/main" val="1624743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D40C8-18C7-B2E9-1F8F-E093C44C0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Multikulturalismus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9FCB6F-5FBD-178D-DB29-4C4F1FA0F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Množství kultur ve vzájemné interakci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315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EAFFD-A3CF-C575-C453-9C47DDC76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Etnicita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91615-142A-06A1-368F-E38166118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naučených kulturních praktik, které slouží k sebedefinici skupiny.</a:t>
            </a:r>
          </a:p>
          <a:p>
            <a:r>
              <a:rPr lang="cs-CZ" dirty="0"/>
              <a:t>Zároveň se tímto odlišují</a:t>
            </a:r>
          </a:p>
          <a:p>
            <a:pPr>
              <a:buFontTx/>
              <a:buChar char="-"/>
            </a:pPr>
            <a:r>
              <a:rPr lang="cs-CZ" dirty="0"/>
              <a:t>Jazyk</a:t>
            </a:r>
          </a:p>
          <a:p>
            <a:pPr>
              <a:buFontTx/>
              <a:buChar char="-"/>
            </a:pPr>
            <a:r>
              <a:rPr lang="cs-CZ" dirty="0"/>
              <a:t>Oblečení</a:t>
            </a:r>
          </a:p>
          <a:p>
            <a:pPr>
              <a:buFontTx/>
              <a:buChar char="-"/>
            </a:pPr>
            <a:r>
              <a:rPr lang="cs-CZ" dirty="0"/>
              <a:t>Zvyky</a:t>
            </a:r>
          </a:p>
          <a:p>
            <a:pPr>
              <a:buFontTx/>
              <a:buChar char="-"/>
            </a:pPr>
            <a:r>
              <a:rPr lang="cs-CZ" dirty="0"/>
              <a:t>Tradice – jídla, rodina, vztah k tělu</a:t>
            </a:r>
          </a:p>
          <a:p>
            <a:pPr>
              <a:buFontTx/>
              <a:buChar char="-"/>
            </a:pPr>
            <a:r>
              <a:rPr lang="cs-CZ" dirty="0"/>
              <a:t>Dějiny 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653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4D851-A681-1B48-00CA-CB192576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Etnicita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D94CF-C877-A18D-B84C-E8ACF4606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Neexistují země etnicky singulární</a:t>
            </a:r>
          </a:p>
          <a:p>
            <a:r>
              <a:rPr lang="cs-CZ" dirty="0"/>
              <a:t>Etnicita – zdroj konfliktů, nebezpečí genocidy</a:t>
            </a:r>
          </a:p>
          <a:p>
            <a:r>
              <a:rPr lang="cs-CZ" dirty="0"/>
              <a:t>Rozdělení země – USA – dodnes je sever a jih v pojetí otroctví – Green </a:t>
            </a:r>
            <a:r>
              <a:rPr lang="cs-CZ" dirty="0" err="1"/>
              <a:t>book</a:t>
            </a:r>
            <a:endParaRPr lang="cs-CZ" dirty="0"/>
          </a:p>
          <a:p>
            <a:r>
              <a:rPr lang="cs-CZ" dirty="0"/>
              <a:t>Etnicita – jiný přístup ke vzdělání, k majetku – ale i uvnitř skupiny</a:t>
            </a:r>
          </a:p>
        </p:txBody>
      </p:sp>
    </p:spTree>
    <p:extLst>
      <p:ext uri="{BB962C8B-B14F-4D97-AF65-F5344CB8AC3E}">
        <p14:creationId xmlns:p14="http://schemas.microsoft.com/office/powerpoint/2010/main" val="1688134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21A22-1DC3-B671-834F-E6E1C7DD6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Menšina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D018EB-8371-7FF5-5F79-186BB4520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Menšina – jako popis nevýhodného postavení. V USA je stejný počet </a:t>
            </a:r>
            <a:r>
              <a:rPr lang="cs-CZ" dirty="0" err="1"/>
              <a:t>hispánců</a:t>
            </a:r>
            <a:r>
              <a:rPr lang="cs-CZ" dirty="0"/>
              <a:t> jako bílých </a:t>
            </a:r>
            <a:r>
              <a:rPr lang="cs-CZ" dirty="0" err="1"/>
              <a:t>američanů</a:t>
            </a:r>
            <a:r>
              <a:rPr lang="cs-CZ" dirty="0"/>
              <a:t>, jsou označováni jako menšina</a:t>
            </a:r>
          </a:p>
          <a:p>
            <a:r>
              <a:rPr lang="cs-CZ" dirty="0"/>
              <a:t>Menšiny – vzájemná solidarita, nevratné půjčky v rodině, </a:t>
            </a:r>
            <a:r>
              <a:rPr lang="cs-CZ" dirty="0" err="1"/>
              <a:t>gheta</a:t>
            </a:r>
            <a:r>
              <a:rPr lang="cs-CZ" dirty="0"/>
              <a:t>, endogamie )sňatky uvnitř skupiny),</a:t>
            </a:r>
          </a:p>
          <a:p>
            <a:r>
              <a:rPr lang="cs-CZ" dirty="0"/>
              <a:t>kulturní svébytnost</a:t>
            </a:r>
          </a:p>
          <a:p>
            <a:r>
              <a:rPr lang="cs-CZ" dirty="0"/>
              <a:t>Historie – genocida – židé, </a:t>
            </a:r>
            <a:r>
              <a:rPr lang="cs-CZ" dirty="0" err="1"/>
              <a:t>rómové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602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F0D60-90E7-1113-D68E-672FE5C7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Rasa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C525D1-AF0E-4F89-B791-0D4C5FB28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Antropologický a biologický pojem</a:t>
            </a:r>
          </a:p>
          <a:p>
            <a:r>
              <a:rPr lang="cs-CZ" dirty="0"/>
              <a:t>Jednoduchá kategorizace – negroidní, europoidní, mongoloidní</a:t>
            </a:r>
          </a:p>
          <a:p>
            <a:r>
              <a:rPr lang="cs-CZ" dirty="0"/>
              <a:t>Je často odmítána</a:t>
            </a:r>
          </a:p>
          <a:p>
            <a:r>
              <a:rPr lang="cs-CZ" dirty="0"/>
              <a:t>Rasa je důvodem předsudků – diskriminace.</a:t>
            </a:r>
          </a:p>
          <a:p>
            <a:r>
              <a:rPr lang="cs-CZ" dirty="0"/>
              <a:t>Diskriminace je spojena s úzkostmi, strachem, a následně agresí z obou stran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32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02A46-44CE-CDFD-6846-148DA9B3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ZZ a domácí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0F2AE-2974-26CF-F62C-0E2615788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ZZ vstupuje do života rodiny na krátké období</a:t>
            </a:r>
          </a:p>
          <a:p>
            <a:r>
              <a:rPr lang="cs-CZ" dirty="0"/>
              <a:t>Více je jeho úkolem stabilizovat rodinu, než poskytovat z. výkony dítěti</a:t>
            </a:r>
          </a:p>
          <a:p>
            <a:r>
              <a:rPr lang="cs-CZ" dirty="0"/>
              <a:t>Pomoci rodině zvládnout běžný režim doma</a:t>
            </a:r>
          </a:p>
          <a:p>
            <a:r>
              <a:rPr lang="cs-CZ" dirty="0"/>
              <a:t>Umožnit vidět svět jinak, </a:t>
            </a:r>
          </a:p>
          <a:p>
            <a:r>
              <a:rPr lang="cs-CZ" dirty="0"/>
              <a:t>Popsat “jejich“ svět</a:t>
            </a:r>
          </a:p>
        </p:txBody>
      </p:sp>
    </p:spTree>
    <p:extLst>
      <p:ext uri="{BB962C8B-B14F-4D97-AF65-F5344CB8AC3E}">
        <p14:creationId xmlns:p14="http://schemas.microsoft.com/office/powerpoint/2010/main" val="3441384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C868E-A18D-2F28-C414-2B5145B25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Rasa a chování k menšinám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894408-886D-1331-47C8-04D9025ED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Neochvějný liberál</a:t>
            </a:r>
          </a:p>
          <a:p>
            <a:r>
              <a:rPr lang="cs-CZ" dirty="0"/>
              <a:t>Přizpůsobivý liberál</a:t>
            </a:r>
          </a:p>
          <a:p>
            <a:r>
              <a:rPr lang="cs-CZ" dirty="0"/>
              <a:t>Opatrný rasista</a:t>
            </a:r>
          </a:p>
          <a:p>
            <a:r>
              <a:rPr lang="cs-CZ" dirty="0"/>
              <a:t>Aktivní rasista</a:t>
            </a:r>
          </a:p>
        </p:txBody>
      </p:sp>
    </p:spTree>
    <p:extLst>
      <p:ext uri="{BB962C8B-B14F-4D97-AF65-F5344CB8AC3E}">
        <p14:creationId xmlns:p14="http://schemas.microsoft.com/office/powerpoint/2010/main" val="787771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D8FB0-7101-514D-C96D-D24EE9A2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Vzorce </a:t>
            </a:r>
            <a:r>
              <a:rPr lang="cs-CZ" dirty="0" err="1"/>
              <a:t>meziskupinových</a:t>
            </a:r>
            <a:r>
              <a:rPr lang="cs-CZ" dirty="0"/>
              <a:t> vztahů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D331D5-CA3F-7F15-43BC-E2A058B57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Amalgamace – A+B+C=D – smíšení</a:t>
            </a:r>
          </a:p>
          <a:p>
            <a:r>
              <a:rPr lang="cs-CZ" dirty="0"/>
              <a:t>Asimilace – A+B+C=A</a:t>
            </a:r>
          </a:p>
          <a:p>
            <a:r>
              <a:rPr lang="cs-CZ" dirty="0"/>
              <a:t>Segregace </a:t>
            </a:r>
            <a:r>
              <a:rPr lang="cs-CZ" dirty="0" err="1"/>
              <a:t>AxB</a:t>
            </a:r>
            <a:r>
              <a:rPr lang="cs-CZ" dirty="0"/>
              <a:t> fyzické oddělení členů dvou skupin</a:t>
            </a:r>
          </a:p>
          <a:p>
            <a:r>
              <a:rPr lang="cs-CZ"/>
              <a:t>Pluralismus A+B+C =A+B+C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029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AAD11-7F97-5CEE-FFA1-EF8E494E3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Předsudky a diskriminace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35EA3-1F0E-BAB6-A87E-B833272B1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Rasa je pojem XIX století. </a:t>
            </a:r>
          </a:p>
          <a:p>
            <a:r>
              <a:rPr lang="cs-CZ" dirty="0"/>
              <a:t>Antagonismus – nesmiřitelný rozdíl, protiklad mezi dvěma stranami</a:t>
            </a:r>
          </a:p>
          <a:p>
            <a:r>
              <a:rPr lang="cs-CZ" dirty="0"/>
              <a:t>Předsudek – zakořeněný úsudek či názor bez spolehlivého poznání</a:t>
            </a:r>
          </a:p>
          <a:p>
            <a:r>
              <a:rPr lang="cs-CZ" dirty="0"/>
              <a:t>Etnický antagonismus a předsudek – byly odedávna, názorový jev či směr, informace z doslechu. Jsou odolné vůči změnám. Pozitivní předsudky vůči skupinám se kterými se ztotožňuji.</a:t>
            </a:r>
          </a:p>
          <a:p>
            <a:r>
              <a:rPr lang="cs-CZ" dirty="0"/>
              <a:t>Diskriminace – konkrétní jednání, upírání některých práv, kterými disponují jiní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69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EFB71-6769-EE78-2A60-1BCE70776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Předsudky a diskriminace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DE41DF-39E7-FD5C-A754-C0082EEBD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Předpojatost </a:t>
            </a:r>
          </a:p>
          <a:p>
            <a:r>
              <a:rPr lang="cs-CZ" dirty="0"/>
              <a:t>Diskriminace nemusí plynout z předsudku</a:t>
            </a:r>
          </a:p>
          <a:p>
            <a:r>
              <a:rPr lang="cs-CZ" dirty="0"/>
              <a:t>Ne - nákup v určité čtvrti, kde je např. větší množství jiného etnika, nemusí být z důvodů, nepřátelského postoje, ale z obavy z klesající ceny nemovitosti</a:t>
            </a:r>
          </a:p>
        </p:txBody>
      </p:sp>
    </p:spTree>
    <p:extLst>
      <p:ext uri="{BB962C8B-B14F-4D97-AF65-F5344CB8AC3E}">
        <p14:creationId xmlns:p14="http://schemas.microsoft.com/office/powerpoint/2010/main" val="2328040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17995-C004-2934-935F-EF0EC011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1D2125"/>
                </a:solidFill>
                <a:effectLst/>
                <a:latin typeface="-apple-system"/>
              </a:rPr>
              <a:t>Vznik stereotypů a předsudků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DA0AE-7018-C461-519C-C3531DF84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Učíme se jim prostřednictvím reakcí a komentářů sociálního okolí (rodiče, vrstevníci, média). Stereotypy a předsudky vznikají jako asociace mezi idejemi a city. Stereotypy jsou snadno přijímány, protože vyžadují málo kognitivního úsilí a vytvářejí emocionální bezpečí a jsou obtížně odstranitelné ze stejných důvodů.</a:t>
            </a:r>
          </a:p>
          <a:p>
            <a:pPr algn="l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Předsudky a stereotypy jsou také významně posilovány pocitem ohrožení, který v nás druhá skupina vyvolává. Čím více je druhá skupina (kultura, menšina atd.) odlišná, tím větší pocit nebezpečí zažíváme.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175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99879-C8B3-A4F0-4086-B9A0679A0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1D2125"/>
                </a:solidFill>
                <a:effectLst/>
                <a:latin typeface="-apple-system"/>
              </a:rPr>
              <a:t>Působení stereotypů a předsudků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0E5B6-F4AB-EE47-7605-F16DBC36C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cs-CZ" b="0" i="0" dirty="0" err="1">
                <a:solidFill>
                  <a:srgbClr val="1D2125"/>
                </a:solidFill>
                <a:effectLst/>
                <a:latin typeface="-apple-system"/>
              </a:rPr>
              <a:t>Stereotypizování</a:t>
            </a:r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 poskytuje skupině (společnosti) možnost vymezit se vůči jiným společnostem a kulturám, případně posilovat vlastní skupinovou identitu. Sdílení předsudků zvyšuje soudržnost ve skupině, stejně jako pocit bezpečí a podporu uvnitř skupiny. Vymezení vlastní identity je stavěno proti identifikaci s ostatními skupinami.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1" dirty="0" err="1">
                <a:solidFill>
                  <a:srgbClr val="1D2125"/>
                </a:solidFill>
                <a:effectLst/>
                <a:latin typeface="-apple-system"/>
              </a:rPr>
              <a:t>Autostereotypy</a:t>
            </a:r>
            <a:r>
              <a:rPr lang="cs-CZ" b="0" i="1" dirty="0">
                <a:solidFill>
                  <a:srgbClr val="1D2125"/>
                </a:solidFill>
                <a:effectLst/>
                <a:latin typeface="-apple-system"/>
              </a:rPr>
              <a:t> </a:t>
            </a:r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: vztahující se na naši vlastní skupinu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1" dirty="0" err="1">
                <a:solidFill>
                  <a:srgbClr val="1D2125"/>
                </a:solidFill>
                <a:effectLst/>
                <a:latin typeface="-apple-system"/>
              </a:rPr>
              <a:t>Heterostereotypy</a:t>
            </a:r>
            <a:r>
              <a:rPr lang="cs-CZ" b="0" i="1" dirty="0">
                <a:solidFill>
                  <a:srgbClr val="1D2125"/>
                </a:solidFill>
                <a:effectLst/>
                <a:latin typeface="-apple-system"/>
              </a:rPr>
              <a:t> </a:t>
            </a:r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: vztahující se na ostatní skupiny</a:t>
            </a:r>
          </a:p>
          <a:p>
            <a:pPr algn="l"/>
            <a:r>
              <a:rPr lang="cs-CZ" b="0" i="0" dirty="0" err="1">
                <a:solidFill>
                  <a:srgbClr val="1D2125"/>
                </a:solidFill>
                <a:effectLst/>
                <a:latin typeface="-apple-system"/>
              </a:rPr>
              <a:t>Autostereotypy</a:t>
            </a:r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 jsou většinou pozitivnější než </a:t>
            </a:r>
            <a:r>
              <a:rPr lang="cs-CZ" b="0" i="0" dirty="0" err="1">
                <a:solidFill>
                  <a:srgbClr val="1D2125"/>
                </a:solidFill>
                <a:effectLst/>
                <a:latin typeface="-apple-system"/>
              </a:rPr>
              <a:t>heterostereotypy</a:t>
            </a:r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 - vlastní skupinu (nebo kulturu) posuzujeme příznivěji než skupiny či kultury cizí. </a:t>
            </a:r>
          </a:p>
          <a:p>
            <a:pPr algn="l"/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Hovoříme pak o tzv. </a:t>
            </a:r>
            <a:r>
              <a:rPr lang="cs-CZ" b="0" i="1" dirty="0">
                <a:solidFill>
                  <a:srgbClr val="1D2125"/>
                </a:solidFill>
                <a:effectLst/>
                <a:latin typeface="-apple-system"/>
              </a:rPr>
              <a:t>ohrožení stereotypem</a:t>
            </a:r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 – chování příslušníka skupiny se řídí negativním stereotypem, který přejal z jiné skupiny. Nejčastěji se to týká příslušníků menšin nebo historicky zakořeněných stereotypů (např. postavení žen ve společnosti).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39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63B6C-9DDF-022A-AE2C-5E8804185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Psychologický vznik předsudku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71518-04B8-E80B-96F1-268FD6B53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Stereotypní uvažování – usnadňuje sebepojetí a vymezení se.</a:t>
            </a:r>
          </a:p>
          <a:p>
            <a:r>
              <a:rPr lang="cs-CZ" dirty="0"/>
              <a:t>Osobnostní sklon k přijímání předsudků a stereotypů</a:t>
            </a:r>
          </a:p>
        </p:txBody>
      </p:sp>
    </p:spTree>
    <p:extLst>
      <p:ext uri="{BB962C8B-B14F-4D97-AF65-F5344CB8AC3E}">
        <p14:creationId xmlns:p14="http://schemas.microsoft.com/office/powerpoint/2010/main" val="3931659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E9D11-43AA-0DC7-2C1E-A3B58DD4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Kořeny rasismu – kde jsme k tomu přišli, jak to stále podporujeme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33167-CEC5-D363-7B3D-37F52B1D7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Černá – ne-bílá – symbol špinavosti, zla atd…</a:t>
            </a:r>
          </a:p>
          <a:p>
            <a:r>
              <a:rPr lang="cs-CZ" dirty="0"/>
              <a:t>Pojetí rasy – již je 300 n.l. – v Číně – barbaři podobni zvířatům</a:t>
            </a:r>
          </a:p>
          <a:p>
            <a:r>
              <a:rPr lang="cs-CZ" dirty="0"/>
              <a:t>XVIII a XIX století – rasa jako soubor vrozených vlastností</a:t>
            </a:r>
          </a:p>
          <a:p>
            <a:r>
              <a:rPr lang="cs-CZ" dirty="0"/>
              <a:t>Opak – bílá rasa jako utlačující</a:t>
            </a:r>
          </a:p>
          <a:p>
            <a:r>
              <a:rPr lang="cs-CZ" dirty="0"/>
              <a:t>KU-KLUX-KLAN</a:t>
            </a:r>
          </a:p>
          <a:p>
            <a:r>
              <a:rPr lang="cs-CZ" dirty="0"/>
              <a:t>Brazílie – bohatý černoch je bílý, chudý běloch je černý</a:t>
            </a:r>
          </a:p>
          <a:p>
            <a:r>
              <a:rPr lang="cs-CZ" dirty="0"/>
              <a:t>Jižní Afrika</a:t>
            </a:r>
          </a:p>
        </p:txBody>
      </p:sp>
    </p:spTree>
    <p:extLst>
      <p:ext uri="{BB962C8B-B14F-4D97-AF65-F5344CB8AC3E}">
        <p14:creationId xmlns:p14="http://schemas.microsoft.com/office/powerpoint/2010/main" val="264504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8F70C-78EA-B790-7EDD-1BBD368B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Etnické antagonismy z historické perspektivy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366A55-6C82-D781-892D-8D522D2C5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XV století – evropská expanze do světa, trh s otroky</a:t>
            </a:r>
          </a:p>
          <a:p>
            <a:r>
              <a:rPr lang="cs-CZ" dirty="0"/>
              <a:t>Od XVII století po dnešek, emigrovalo do USA a Kanady cca. 45 miliónu lidí</a:t>
            </a:r>
          </a:p>
          <a:p>
            <a:r>
              <a:rPr lang="cs-CZ" dirty="0"/>
              <a:t>Do Jižní Ameriky cca 20 miliónů</a:t>
            </a:r>
          </a:p>
          <a:p>
            <a:r>
              <a:rPr lang="cs-CZ" dirty="0"/>
              <a:t>Afrika, Oceánie, Austrálie je na tom podobně.</a:t>
            </a:r>
          </a:p>
          <a:p>
            <a:r>
              <a:rPr lang="cs-CZ" dirty="0"/>
              <a:t>Na konci koloniálního období vládli Evropané na většině světa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618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5FC6D-EA12-EDD4-9A67-18F2A7FC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Utváření postojů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9F91FB-F520-374C-E83F-49441AEFE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Dětství – jako potlačení úzkostí, přetrvá do dospělosti</a:t>
            </a:r>
          </a:p>
          <a:p>
            <a:r>
              <a:rPr lang="cs-CZ" dirty="0"/>
              <a:t>Stereotypizace knížek, hraček atd.</a:t>
            </a:r>
          </a:p>
          <a:p>
            <a:r>
              <a:rPr lang="cs-CZ" dirty="0"/>
              <a:t>Historické pohledy – etnocentrismus majoritní kultury – je vždy a všude</a:t>
            </a:r>
          </a:p>
          <a:p>
            <a:r>
              <a:rPr lang="cs-CZ" dirty="0"/>
              <a:t>Etnocentrismus prorůstá kulturou – sňatky, publikace, vyjadřování, srovnávání …</a:t>
            </a:r>
          </a:p>
          <a:p>
            <a:r>
              <a:rPr lang="cs-CZ" dirty="0"/>
              <a:t>Alokace zdrojů – zaměstnání, bydlení – obchod s chudobou je podobným zdrojem etnického rozdělování </a:t>
            </a:r>
          </a:p>
        </p:txBody>
      </p:sp>
    </p:spTree>
    <p:extLst>
      <p:ext uri="{BB962C8B-B14F-4D97-AF65-F5344CB8AC3E}">
        <p14:creationId xmlns:p14="http://schemas.microsoft.com/office/powerpoint/2010/main" val="397982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A8E56-99B5-D10F-553F-B51EBDB00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Sdílená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AE966-585F-BBB5-AB55-9DE0D4463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jejím základem je výpomoc rodině s dítětem se zdravotním postižením nebo rodině starající se o nemocného člena rodiny  jinou rodinou, která je ochotna pravidelně pomáhat</a:t>
            </a:r>
            <a:r>
              <a:rPr lang="cs-CZ" sz="2400" dirty="0"/>
              <a:t> </a:t>
            </a:r>
          </a:p>
          <a:p>
            <a:r>
              <a:rPr lang="cs-CZ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Obecně lze říci, že pojem sdílená péče se objevuje v různých zemích a je vysvětlován na základě kulturních odlišností s mírnými odchylkami významu.</a:t>
            </a:r>
          </a:p>
          <a:p>
            <a:r>
              <a:rPr lang="cs-CZ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 případě zdravotních služeb jde převážně o multidisciplinární přístup k péči a aktivní zapojení jedince či rodinných příslušníků do péče</a:t>
            </a:r>
            <a:r>
              <a:rPr lang="cs-CZ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</a:p>
          <a:p>
            <a:r>
              <a:rPr lang="cs-CZ" sz="2400" i="1" dirty="0">
                <a:solidFill>
                  <a:srgbClr val="FF0000"/>
                </a:solidFill>
              </a:rPr>
              <a:t>Jedná se o zásadní odklon od pacientského přístupu (kontrolní), k aktivnímu přístupu (podpůrný)</a:t>
            </a:r>
          </a:p>
          <a:p>
            <a:r>
              <a:rPr lang="cs-CZ" sz="2400" dirty="0"/>
              <a:t>Rodič se často stává celoživotním pečovatelem, v jeho osobě se snoubí – sociální pracovník, pracovník v sociálních službách, zdravotní sestra, rehabilitační pracovník, lékař, učitel, vychovatel</a:t>
            </a:r>
          </a:p>
        </p:txBody>
      </p:sp>
    </p:spTree>
    <p:extLst>
      <p:ext uri="{BB962C8B-B14F-4D97-AF65-F5344CB8AC3E}">
        <p14:creationId xmlns:p14="http://schemas.microsoft.com/office/powerpoint/2010/main" val="18779843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3108E-3EFC-0D08-3131-41298D66E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Stereotypy a role obětního beránka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3334ED-0870-C240-80CD-4510A6436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myšlení používáme kategorie – ty zjednodušuje mozek, podle zkušenosti a hledá nápodobu</a:t>
            </a:r>
          </a:p>
          <a:p>
            <a:r>
              <a:rPr lang="cs-CZ" dirty="0"/>
              <a:t>Vytváříme tak představu – je neškodná, pokud je emočně neutrální</a:t>
            </a:r>
          </a:p>
          <a:p>
            <a:r>
              <a:rPr lang="cs-CZ" dirty="0"/>
              <a:t>Stereotyp – a teorie přenosu v rámci určité sociální skupiny</a:t>
            </a:r>
          </a:p>
          <a:p>
            <a:r>
              <a:rPr lang="cs-CZ" dirty="0"/>
              <a:t>Skupiny se mohou postavit do role obětního beránka – stereotypizací představy – oni mohou za náš diskomfort – lečím si </a:t>
            </a:r>
            <a:r>
              <a:rPr lang="cs-CZ"/>
              <a:t>svou frustraci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554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958D5-8D49-16CC-92F2-F0D748AC3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Integrace a antagonismy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5F29E-D7B5-D8AC-B42F-940FB765F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Integrace – sjednocení, ucelení, proces spojování ve vyšší celek</a:t>
            </a:r>
          </a:p>
          <a:p>
            <a:r>
              <a:rPr lang="cs-CZ" dirty="0"/>
              <a:t>Antagonismus – soupeření dvou neslučitelných či oponujících si subjektů</a:t>
            </a:r>
          </a:p>
          <a:p>
            <a:r>
              <a:rPr lang="cs-CZ" dirty="0"/>
              <a:t>Počty úředníků i podnikatelů z řad minorit roste, neroste integrace</a:t>
            </a:r>
          </a:p>
          <a:p>
            <a:r>
              <a:rPr lang="cs-CZ" dirty="0"/>
              <a:t>České stereotypy k Vietnamcům, </a:t>
            </a:r>
            <a:r>
              <a:rPr lang="cs-CZ" dirty="0" err="1"/>
              <a:t>Rómům</a:t>
            </a:r>
            <a:r>
              <a:rPr lang="cs-CZ" dirty="0"/>
              <a:t> atd.</a:t>
            </a:r>
          </a:p>
          <a:p>
            <a:r>
              <a:rPr lang="cs-CZ" dirty="0"/>
              <a:t>Anglie – vládnoucí král, má spíše evropskou národnost než britskou</a:t>
            </a:r>
          </a:p>
          <a:p>
            <a:r>
              <a:rPr lang="cs-CZ" dirty="0"/>
              <a:t>Anglie – více než 60% obyvatel karibského nebo jihoasijského kontinentu, již se v Anglii narodili, současný ministerský předseda</a:t>
            </a:r>
          </a:p>
        </p:txBody>
      </p:sp>
    </p:spTree>
    <p:extLst>
      <p:ext uri="{BB962C8B-B14F-4D97-AF65-F5344CB8AC3E}">
        <p14:creationId xmlns:p14="http://schemas.microsoft.com/office/powerpoint/2010/main" val="35291087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3ACC8-C1EC-72BC-A1A0-9ACE623F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F4F162-ECB5-3872-8F44-A7ABF8D88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Zkušenost s utečeneckými krizemi od 70 let.</a:t>
            </a:r>
          </a:p>
          <a:p>
            <a:r>
              <a:rPr lang="cs-CZ" dirty="0"/>
              <a:t>Restrikce na příjezd příbuzných</a:t>
            </a:r>
          </a:p>
          <a:p>
            <a:r>
              <a:rPr lang="cs-CZ" dirty="0"/>
              <a:t>Vládní opatření a ochránci lidských práv jsou v kolizi.</a:t>
            </a:r>
          </a:p>
          <a:p>
            <a:r>
              <a:rPr lang="cs-CZ" dirty="0"/>
              <a:t>Rozvoj populistických stran</a:t>
            </a:r>
          </a:p>
          <a:p>
            <a:r>
              <a:rPr lang="cs-CZ" dirty="0"/>
              <a:t>Navzdory všemu, vytváří se mísení kultur a žije si </a:t>
            </a:r>
            <a:r>
              <a:rPr lang="cs-CZ"/>
              <a:t>svým životem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39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91067-90D2-BD79-3CE3-5DA6CA742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strategií v péči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13B095-3EC1-1DCF-DC3C-03A98ED1D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Umožnit rozvoj jeho kompetencí</a:t>
            </a:r>
          </a:p>
          <a:p>
            <a:r>
              <a:rPr lang="cs-CZ" sz="2400" dirty="0"/>
              <a:t>Umožnit zkušenost, že o dítě může pečovat někdo kdo není zdrav. profesionál</a:t>
            </a:r>
          </a:p>
          <a:p>
            <a:r>
              <a:rPr lang="cs-CZ" sz="2400" dirty="0"/>
              <a:t>Podpora jeho osobnosti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Sdílená péče je tedy proces, který probíhá v rámci tzv. komplexní péče o dítě se zdravotním postižením</a:t>
            </a:r>
            <a:r>
              <a:rPr lang="cs-CZ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979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F23AEE-B941-78A2-1371-FD733423C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A79723-6D40-267C-69FC-04C4D3030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Smyslem je oboustranná změna – rodiny i výkonu zdravotní či sociální služby.</a:t>
            </a:r>
          </a:p>
          <a:p>
            <a:r>
              <a:rPr lang="cs-CZ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Smyslem procesu sdílené péče je nastavení aktivní spolupráce rodičů a jejich dětí se ZP na zajištění aktivit všedního dne (soběstačnost a sebeobsluha) s cílem zvyšování kvality života celé rodiny.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rgbClr val="000000"/>
                </a:solidFill>
              </a:rPr>
              <a:t>Umožnit dítěti se v budoucnu osamostatnit v podporovaném bydlení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2634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C9393-A9D3-F973-BF62-77761AB1D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rodičů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F6F36C-1F9A-5C4A-D6CE-967F9EC81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psychický stav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neporozumění odborné terminologie ze strany odborníků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nedostatek podpory/času ze strany odborníků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nedostatek dobrých a kvalitních informačních zdrojů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nedostatek sdílení příkladů dobré praxe jinými rodiči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674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7BA78-3F8C-BADF-1D7B-034F70EC6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rodiče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DE261-A22A-F462-D0B3-2159E5F4F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kvalitní informační zdroje, kterým rozumí a může se k nim kdykoliv vracet a které reflektují měnící se potřeby dítěte se ZP s ohledem na věk, druh a stupeň postižení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psychologickou pomoc a podporu rodiče se zaměřením na jeho stabilizaci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partnerský a trpělivý přístup odborníků k rodiči a jeho dítěti, se schopností změny zdravotnického zařízení či zdrav. pracovníka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sdílet s ostatními, vyměňovat si zkušenosti (např. ve svépomocných skupinách)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693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21704-20F6-E2E2-5371-DB4062254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EF2D1E-53EA-32AE-92BE-9FE798796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mít možnost participovat na všedních denních aktivitách úměrně svému věku a schopnostech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84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podporu odpovídající jeho vyspělosti a aktuálními zdravotnímu stavu na všech jeho úrovních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přiměřenou pomoc, která by se dala vyjádřit „Pomoz mi, abych to dokázal sám.“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5133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9D7CD-CF90-CCCC-EC1D-CB971AF2B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ZZ a jeho pozadí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DB977-8B46-1DE1-AAA0-CEAF11E3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Lingvistika – je člověk nebo pacient, odborný jazyk</a:t>
            </a:r>
          </a:p>
          <a:p>
            <a:r>
              <a:rPr lang="cs-CZ" dirty="0"/>
              <a:t>Prostředí – sterilní či domácí</a:t>
            </a:r>
          </a:p>
          <a:p>
            <a:r>
              <a:rPr lang="cs-CZ" dirty="0"/>
              <a:t>Finanční pozadí – vše je zdarma – opravte mne</a:t>
            </a:r>
          </a:p>
          <a:p>
            <a:r>
              <a:rPr lang="cs-CZ" dirty="0"/>
              <a:t>Finanční pozadí – výkony – dělat výkony pro ZP</a:t>
            </a:r>
          </a:p>
          <a:p>
            <a:r>
              <a:rPr lang="cs-CZ" dirty="0"/>
              <a:t>Zdravotník jako šaman, zpětně on má roli policie – ukázňování, nastavení režimu, </a:t>
            </a:r>
          </a:p>
          <a:p>
            <a:r>
              <a:rPr lang="cs-CZ" dirty="0"/>
              <a:t>Zdravotník je rovněž stavěn do role sluhy – mám na péči nárok</a:t>
            </a:r>
          </a:p>
          <a:p>
            <a:r>
              <a:rPr lang="cs-CZ" dirty="0"/>
              <a:t>Prostor ryzí totality</a:t>
            </a:r>
          </a:p>
        </p:txBody>
      </p:sp>
    </p:spTree>
    <p:extLst>
      <p:ext uri="{BB962C8B-B14F-4D97-AF65-F5344CB8AC3E}">
        <p14:creationId xmlns:p14="http://schemas.microsoft.com/office/powerpoint/2010/main" val="2251946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1548</Words>
  <Application>Microsoft Office PowerPoint</Application>
  <PresentationFormat>Širokoúhlá obrazovka</PresentationFormat>
  <Paragraphs>160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-apple-system</vt:lpstr>
      <vt:lpstr>Arial</vt:lpstr>
      <vt:lpstr>Calibri</vt:lpstr>
      <vt:lpstr>Calibri Light</vt:lpstr>
      <vt:lpstr>Symbol</vt:lpstr>
      <vt:lpstr>Times New Roman</vt:lpstr>
      <vt:lpstr>Motiv Office</vt:lpstr>
      <vt:lpstr>Sdílená péče, dilemata</vt:lpstr>
      <vt:lpstr>ZZ a domácí péče</vt:lpstr>
      <vt:lpstr>Sdílená péče</vt:lpstr>
      <vt:lpstr>Změna strategií v péči</vt:lpstr>
      <vt:lpstr>Prezentace aplikace PowerPoint</vt:lpstr>
      <vt:lpstr>Limity rodičů</vt:lpstr>
      <vt:lpstr>Potřeby rodiče</vt:lpstr>
      <vt:lpstr>Potřeby dítěte</vt:lpstr>
      <vt:lpstr>ZZ a jeho pozadí</vt:lpstr>
      <vt:lpstr>Proces uzdravování – nikoliv léčení</vt:lpstr>
      <vt:lpstr>Prezentace aplikace PowerPoint</vt:lpstr>
      <vt:lpstr>Prezentace aplikace PowerPoint</vt:lpstr>
      <vt:lpstr>Očekávání </vt:lpstr>
      <vt:lpstr>Rodina </vt:lpstr>
      <vt:lpstr>Multikulturalismus </vt:lpstr>
      <vt:lpstr>Etnicita </vt:lpstr>
      <vt:lpstr>Etnicita 2</vt:lpstr>
      <vt:lpstr>Menšina </vt:lpstr>
      <vt:lpstr>Rasa </vt:lpstr>
      <vt:lpstr>Rasa a chování k menšinám</vt:lpstr>
      <vt:lpstr>Vzorce meziskupinových vztahů</vt:lpstr>
      <vt:lpstr>Předsudky a diskriminace</vt:lpstr>
      <vt:lpstr>Předsudky a diskriminace II</vt:lpstr>
      <vt:lpstr>Vznik stereotypů a předsudků</vt:lpstr>
      <vt:lpstr>Působení stereotypů a předsudků</vt:lpstr>
      <vt:lpstr>Psychologický vznik předsudku</vt:lpstr>
      <vt:lpstr>Kořeny rasismu – kde jsme k tomu přišli, jak to stále podporujeme</vt:lpstr>
      <vt:lpstr>Etnické antagonismy z historické perspektivy</vt:lpstr>
      <vt:lpstr>Utváření postojů</vt:lpstr>
      <vt:lpstr>Stereotypy a role obětního beránka</vt:lpstr>
      <vt:lpstr>Integrace a antagonismy</vt:lpstr>
      <vt:lpstr>Současnost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Sdílená péče, dilemata</dc:title>
  <dc:creator>Petr Fabián</dc:creator>
  <cp:lastModifiedBy>Petr Fabián</cp:lastModifiedBy>
  <cp:revision>8</cp:revision>
  <dcterms:created xsi:type="dcterms:W3CDTF">2022-11-22T09:02:14Z</dcterms:created>
  <dcterms:modified xsi:type="dcterms:W3CDTF">2024-10-30T12:20:53Z</dcterms:modified>
</cp:coreProperties>
</file>