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Josefin Sans Regular" panose="020B0604020202020204" charset="-18"/>
      <p:regular r:id="rId19"/>
    </p:embeddedFont>
    <p:embeddedFont>
      <p:font typeface="Josefin Sans Regular Bold" panose="020B0604020202020204" charset="-18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 charset="0"/>
      <p:regular r:id="rId25"/>
      <p:bold r:id="rId26"/>
    </p:embeddedFont>
    <p:embeddedFont>
      <p:font typeface="Rajdhani Bold" panose="020B0604020202020204" charset="-18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Bold" panose="02000000000000000000" charset="0"/>
      <p:regular r:id="rId32"/>
    </p:embeddedFont>
    <p:embeddedFont>
      <p:font typeface="Sifonn Outline" panose="020B0604020202020204" charset="-1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25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21E97-D5A5-48D5-8CFA-51E9C46988F5}" type="datetimeFigureOut">
              <a:rPr lang="cs-CZ" smtClean="0"/>
              <a:t>18.10.2023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77D33-6F59-4522-B78F-695352EA4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35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7D33-6F59-4522-B78F-695352EA41C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82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7D33-6F59-4522-B78F-695352EA41C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88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7D33-6F59-4522-B78F-695352EA41C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55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3" y="4311"/>
            <a:ext cx="18266313" cy="10274801"/>
            <a:chOff x="0" y="0"/>
            <a:chExt cx="24355083" cy="136997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90" b="3190"/>
            <a:stretch>
              <a:fillRect/>
            </a:stretch>
          </p:blipFill>
          <p:spPr>
            <a:xfrm>
              <a:off x="0" y="0"/>
              <a:ext cx="24355083" cy="13699734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117899" y="6372038"/>
            <a:ext cx="8666477" cy="122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19"/>
              </a:lnSpc>
              <a:spcBef>
                <a:spcPct val="0"/>
              </a:spcBef>
            </a:pPr>
            <a:r>
              <a:rPr lang="en-US" sz="8654" dirty="0" err="1">
                <a:solidFill>
                  <a:srgbClr val="FFFFFF"/>
                </a:solidFill>
                <a:latin typeface="Open Sans Bold"/>
              </a:rPr>
              <a:t>Bolest</a:t>
            </a:r>
            <a:r>
              <a:rPr lang="en-US" sz="86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8654" dirty="0" err="1">
                <a:solidFill>
                  <a:srgbClr val="FFFFFF"/>
                </a:solidFill>
                <a:latin typeface="Open Sans Bold"/>
              </a:rPr>
              <a:t>hlavy</a:t>
            </a:r>
            <a:endParaRPr lang="en-US" sz="8654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200" y="7429500"/>
            <a:ext cx="6273501" cy="79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62"/>
              </a:lnSpc>
            </a:pPr>
            <a:r>
              <a:rPr lang="en-US" sz="4687" dirty="0" err="1">
                <a:solidFill>
                  <a:srgbClr val="00C2CB"/>
                </a:solidFill>
                <a:latin typeface="Open Sans"/>
              </a:rPr>
              <a:t>MUDr</a:t>
            </a:r>
            <a:r>
              <a:rPr lang="en-US" sz="4687" dirty="0">
                <a:solidFill>
                  <a:srgbClr val="00C2CB"/>
                </a:solidFill>
                <a:latin typeface="Open Sans"/>
              </a:rPr>
              <a:t>. Renata </a:t>
            </a:r>
            <a:r>
              <a:rPr lang="en-US" sz="4687" dirty="0" err="1">
                <a:solidFill>
                  <a:srgbClr val="00C2CB"/>
                </a:solidFill>
                <a:latin typeface="Open Sans"/>
              </a:rPr>
              <a:t>Slaná</a:t>
            </a:r>
            <a:endParaRPr lang="en-US" sz="4687" dirty="0">
              <a:solidFill>
                <a:srgbClr val="00C2C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56" t="19436" r="25458" b="4029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72605" y="-738838"/>
            <a:ext cx="8778694" cy="9223542"/>
          </a:xfrm>
          <a:prstGeom prst="rect">
            <a:avLst/>
          </a:prstGeom>
          <a:solidFill>
            <a:srgbClr val="03313D">
              <a:alpha val="85882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758339" y="556709"/>
            <a:ext cx="6008265" cy="2604106"/>
            <a:chOff x="0" y="0"/>
            <a:chExt cx="8011019" cy="3472141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8011019" cy="3021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100"/>
                </a:lnSpc>
              </a:pPr>
              <a:r>
                <a:rPr lang="en-US" sz="7000" spc="70">
                  <a:solidFill>
                    <a:srgbClr val="FFFFFF"/>
                  </a:solidFill>
                  <a:latin typeface="Rajdhani Bold Bold"/>
                </a:rPr>
                <a:t>KOMPLIKACE </a:t>
              </a:r>
              <a:r>
                <a:rPr lang="en-US" sz="7000" spc="70">
                  <a:solidFill>
                    <a:srgbClr val="00C2CB"/>
                  </a:solidFill>
                  <a:latin typeface="Rajdhani Bold Bold"/>
                </a:rPr>
                <a:t>MIGRÉNY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7147419" y="3268941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10689168">
            <a:off x="-5890157" y="5592168"/>
            <a:ext cx="20151723" cy="7712014"/>
            <a:chOff x="0" y="0"/>
            <a:chExt cx="4227830" cy="1617980"/>
          </a:xfrm>
        </p:grpSpPr>
        <p:sp>
          <p:nvSpPr>
            <p:cNvPr id="8" name="Freeform 8"/>
            <p:cNvSpPr/>
            <p:nvPr/>
          </p:nvSpPr>
          <p:spPr>
            <a:xfrm>
              <a:off x="-7620" y="0"/>
              <a:ext cx="4239261" cy="1624330"/>
            </a:xfrm>
            <a:custGeom>
              <a:avLst/>
              <a:gdLst/>
              <a:ahLst/>
              <a:cxnLst/>
              <a:rect l="l" t="t" r="r" b="b"/>
              <a:pathLst>
                <a:path w="4239261" h="1624330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29" y="862330"/>
                    <a:pt x="4131309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1" y="497840"/>
                    <a:pt x="3373120" y="500380"/>
                    <a:pt x="3388361" y="500380"/>
                  </a:cubicBezTo>
                  <a:cubicBezTo>
                    <a:pt x="3403601" y="501650"/>
                    <a:pt x="3420111" y="500380"/>
                    <a:pt x="3422651" y="513080"/>
                  </a:cubicBezTo>
                  <a:cubicBezTo>
                    <a:pt x="3418841" y="533400"/>
                    <a:pt x="3403601" y="554990"/>
                    <a:pt x="3383281" y="570230"/>
                  </a:cubicBezTo>
                  <a:cubicBezTo>
                    <a:pt x="3364231" y="585470"/>
                    <a:pt x="3340101" y="601980"/>
                    <a:pt x="3322321" y="614680"/>
                  </a:cubicBezTo>
                  <a:lnTo>
                    <a:pt x="3343911" y="642620"/>
                  </a:lnTo>
                  <a:cubicBezTo>
                    <a:pt x="3357881" y="632460"/>
                    <a:pt x="3370581" y="621030"/>
                    <a:pt x="3382011" y="610870"/>
                  </a:cubicBezTo>
                  <a:cubicBezTo>
                    <a:pt x="3392171" y="600710"/>
                    <a:pt x="3402331" y="591820"/>
                    <a:pt x="3411221" y="581660"/>
                  </a:cubicBezTo>
                  <a:cubicBezTo>
                    <a:pt x="3429001" y="561340"/>
                    <a:pt x="3446781" y="541020"/>
                    <a:pt x="3463291" y="514350"/>
                  </a:cubicBezTo>
                  <a:cubicBezTo>
                    <a:pt x="3487421" y="492760"/>
                    <a:pt x="3510281" y="481330"/>
                    <a:pt x="3530601" y="478790"/>
                  </a:cubicBezTo>
                  <a:cubicBezTo>
                    <a:pt x="3550921" y="474980"/>
                    <a:pt x="3567431" y="480060"/>
                    <a:pt x="3571241" y="495300"/>
                  </a:cubicBezTo>
                  <a:cubicBezTo>
                    <a:pt x="3569971" y="547370"/>
                    <a:pt x="3540761" y="603250"/>
                    <a:pt x="3500121" y="648970"/>
                  </a:cubicBezTo>
                  <a:cubicBezTo>
                    <a:pt x="3459481" y="693420"/>
                    <a:pt x="3407411" y="730250"/>
                    <a:pt x="3361691" y="759460"/>
                  </a:cubicBezTo>
                  <a:cubicBezTo>
                    <a:pt x="3384551" y="744220"/>
                    <a:pt x="3394711" y="758190"/>
                    <a:pt x="3404871" y="773430"/>
                  </a:cubicBezTo>
                  <a:cubicBezTo>
                    <a:pt x="3416301" y="765810"/>
                    <a:pt x="3364231" y="803910"/>
                    <a:pt x="3293111" y="839470"/>
                  </a:cubicBezTo>
                  <a:cubicBezTo>
                    <a:pt x="3221991" y="873760"/>
                    <a:pt x="3145791" y="899160"/>
                    <a:pt x="3060701" y="911860"/>
                  </a:cubicBezTo>
                  <a:lnTo>
                    <a:pt x="3065781" y="947420"/>
                  </a:lnTo>
                  <a:cubicBezTo>
                    <a:pt x="3086101" y="944880"/>
                    <a:pt x="3105151" y="941070"/>
                    <a:pt x="3125471" y="935990"/>
                  </a:cubicBezTo>
                  <a:cubicBezTo>
                    <a:pt x="3129281" y="953770"/>
                    <a:pt x="3136901" y="988060"/>
                    <a:pt x="3140711" y="1004570"/>
                  </a:cubicBezTo>
                  <a:cubicBezTo>
                    <a:pt x="3121661" y="1010920"/>
                    <a:pt x="3098801" y="1017270"/>
                    <a:pt x="3073401" y="1022350"/>
                  </a:cubicBezTo>
                  <a:cubicBezTo>
                    <a:pt x="3048001" y="1028700"/>
                    <a:pt x="3021331" y="1031240"/>
                    <a:pt x="2994661" y="1035050"/>
                  </a:cubicBezTo>
                  <a:cubicBezTo>
                    <a:pt x="2938781" y="1041400"/>
                    <a:pt x="2881631" y="1043940"/>
                    <a:pt x="2830831" y="1046480"/>
                  </a:cubicBezTo>
                  <a:cubicBezTo>
                    <a:pt x="2805431" y="1047750"/>
                    <a:pt x="2781301" y="1049020"/>
                    <a:pt x="2760981" y="1051560"/>
                  </a:cubicBezTo>
                  <a:cubicBezTo>
                    <a:pt x="2750821" y="1052830"/>
                    <a:pt x="2740661" y="1054100"/>
                    <a:pt x="2731771" y="1056640"/>
                  </a:cubicBezTo>
                  <a:cubicBezTo>
                    <a:pt x="2722881" y="1057910"/>
                    <a:pt x="2713991" y="1060450"/>
                    <a:pt x="2707641" y="1064260"/>
                  </a:cubicBezTo>
                  <a:cubicBezTo>
                    <a:pt x="2678431" y="1075690"/>
                    <a:pt x="2664461" y="1096010"/>
                    <a:pt x="2674621" y="1129030"/>
                  </a:cubicBezTo>
                  <a:cubicBezTo>
                    <a:pt x="2697481" y="1132840"/>
                    <a:pt x="2719071" y="1136650"/>
                    <a:pt x="2741931" y="1139190"/>
                  </a:cubicBezTo>
                  <a:cubicBezTo>
                    <a:pt x="2739391" y="1156970"/>
                    <a:pt x="2734311" y="1191260"/>
                    <a:pt x="2734311" y="1191260"/>
                  </a:cubicBezTo>
                  <a:cubicBezTo>
                    <a:pt x="2802891" y="1209040"/>
                    <a:pt x="2885441" y="1224280"/>
                    <a:pt x="2971801" y="1230630"/>
                  </a:cubicBezTo>
                  <a:lnTo>
                    <a:pt x="3004821" y="1231900"/>
                  </a:lnTo>
                  <a:lnTo>
                    <a:pt x="3070861" y="1231900"/>
                  </a:lnTo>
                  <a:cubicBezTo>
                    <a:pt x="3082291" y="1231900"/>
                    <a:pt x="3092451" y="1230630"/>
                    <a:pt x="3103881" y="1230630"/>
                  </a:cubicBezTo>
                  <a:cubicBezTo>
                    <a:pt x="3147061" y="1229360"/>
                    <a:pt x="3191511" y="1224280"/>
                    <a:pt x="3232151" y="1217930"/>
                  </a:cubicBezTo>
                  <a:cubicBezTo>
                    <a:pt x="3232151" y="1217930"/>
                    <a:pt x="3241041" y="1252220"/>
                    <a:pt x="3246121" y="1268730"/>
                  </a:cubicBezTo>
                  <a:cubicBezTo>
                    <a:pt x="3205481" y="1278890"/>
                    <a:pt x="3162301" y="1289050"/>
                    <a:pt x="3120391" y="1294130"/>
                  </a:cubicBezTo>
                  <a:cubicBezTo>
                    <a:pt x="3152141" y="1290320"/>
                    <a:pt x="3178811" y="1287780"/>
                    <a:pt x="3201671" y="1287780"/>
                  </a:cubicBezTo>
                  <a:cubicBezTo>
                    <a:pt x="3213101" y="1287780"/>
                    <a:pt x="3224531" y="1287780"/>
                    <a:pt x="3234691" y="1289050"/>
                  </a:cubicBezTo>
                  <a:cubicBezTo>
                    <a:pt x="3244851" y="1290320"/>
                    <a:pt x="3253741" y="1291590"/>
                    <a:pt x="3263901" y="1292860"/>
                  </a:cubicBezTo>
                  <a:cubicBezTo>
                    <a:pt x="3281681" y="1296670"/>
                    <a:pt x="3296921" y="1299210"/>
                    <a:pt x="3312161" y="1303020"/>
                  </a:cubicBezTo>
                  <a:cubicBezTo>
                    <a:pt x="3326131" y="1306830"/>
                    <a:pt x="3338831" y="1309370"/>
                    <a:pt x="3351531" y="1309370"/>
                  </a:cubicBezTo>
                  <a:cubicBezTo>
                    <a:pt x="3426461" y="1320800"/>
                    <a:pt x="3540761" y="1285240"/>
                    <a:pt x="3655061" y="1212850"/>
                  </a:cubicBezTo>
                  <a:cubicBezTo>
                    <a:pt x="3684271" y="1195070"/>
                    <a:pt x="3712211" y="1174750"/>
                    <a:pt x="3740151" y="1153160"/>
                  </a:cubicBezTo>
                  <a:cubicBezTo>
                    <a:pt x="3754121" y="1143000"/>
                    <a:pt x="3768091" y="1131570"/>
                    <a:pt x="3782061" y="1120140"/>
                  </a:cubicBezTo>
                  <a:cubicBezTo>
                    <a:pt x="3788411" y="1113790"/>
                    <a:pt x="3796031" y="1108710"/>
                    <a:pt x="3802381" y="1102360"/>
                  </a:cubicBezTo>
                  <a:cubicBezTo>
                    <a:pt x="3808731" y="1096010"/>
                    <a:pt x="3816351" y="1090930"/>
                    <a:pt x="3823971" y="1083310"/>
                  </a:cubicBezTo>
                  <a:cubicBezTo>
                    <a:pt x="3884931" y="1028700"/>
                    <a:pt x="3939541" y="967740"/>
                    <a:pt x="3990341" y="902970"/>
                  </a:cubicBezTo>
                  <a:cubicBezTo>
                    <a:pt x="3997961" y="891540"/>
                    <a:pt x="4005581" y="883920"/>
                    <a:pt x="4013201" y="880110"/>
                  </a:cubicBezTo>
                  <a:cubicBezTo>
                    <a:pt x="4020821" y="875030"/>
                    <a:pt x="4027171" y="873760"/>
                    <a:pt x="4033521" y="873760"/>
                  </a:cubicBezTo>
                  <a:cubicBezTo>
                    <a:pt x="4046221" y="873760"/>
                    <a:pt x="4057651" y="880110"/>
                    <a:pt x="4065271" y="885190"/>
                  </a:cubicBezTo>
                  <a:cubicBezTo>
                    <a:pt x="4093211" y="833120"/>
                    <a:pt x="4117341" y="781050"/>
                    <a:pt x="4140201" y="727710"/>
                  </a:cubicBezTo>
                  <a:cubicBezTo>
                    <a:pt x="4145281" y="713740"/>
                    <a:pt x="4151631" y="699770"/>
                    <a:pt x="4156711" y="685800"/>
                  </a:cubicBezTo>
                  <a:cubicBezTo>
                    <a:pt x="4159251" y="679450"/>
                    <a:pt x="4161791" y="671830"/>
                    <a:pt x="4164331" y="665480"/>
                  </a:cubicBezTo>
                  <a:cubicBezTo>
                    <a:pt x="4166871" y="657860"/>
                    <a:pt x="4169411" y="651510"/>
                    <a:pt x="4171951" y="643890"/>
                  </a:cubicBezTo>
                  <a:cubicBezTo>
                    <a:pt x="4177031" y="628650"/>
                    <a:pt x="4182111" y="614680"/>
                    <a:pt x="4187191" y="600710"/>
                  </a:cubicBezTo>
                  <a:cubicBezTo>
                    <a:pt x="4192271" y="585470"/>
                    <a:pt x="4196081" y="570230"/>
                    <a:pt x="4199891" y="553720"/>
                  </a:cubicBezTo>
                  <a:lnTo>
                    <a:pt x="4206241" y="529590"/>
                  </a:lnTo>
                  <a:cubicBezTo>
                    <a:pt x="4208781" y="521970"/>
                    <a:pt x="4210051" y="513080"/>
                    <a:pt x="4211321" y="504190"/>
                  </a:cubicBezTo>
                  <a:cubicBezTo>
                    <a:pt x="4215131" y="487680"/>
                    <a:pt x="4217671" y="471170"/>
                    <a:pt x="4220211" y="453390"/>
                  </a:cubicBezTo>
                  <a:cubicBezTo>
                    <a:pt x="4222751" y="440690"/>
                    <a:pt x="4239261" y="582930"/>
                    <a:pt x="4235451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3"/>
              <a:stretch>
                <a:fillRect t="-83108" b="-7722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82760" y="6307555"/>
            <a:ext cx="2402797" cy="646673"/>
            <a:chOff x="0" y="0"/>
            <a:chExt cx="3203729" cy="86223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67910" cy="862230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67910" y="0"/>
              <a:ext cx="1067910" cy="862230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135819" y="0"/>
              <a:ext cx="1067910" cy="862230"/>
              <a:chOff x="0" y="0"/>
              <a:chExt cx="6350000" cy="51269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654746" y="3269773"/>
            <a:ext cx="7814413" cy="30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•Chronická migréna – bolest více než 15x/měsíc</a:t>
            </a:r>
          </a:p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•Status migrenosus- bolest je delší než 72hodin</a:t>
            </a:r>
          </a:p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•Persistující aura </a:t>
            </a:r>
          </a:p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•Migrenosní infarkt( CT,MRI ischemie )</a:t>
            </a:r>
          </a:p>
          <a:p>
            <a:pPr>
              <a:lnSpc>
                <a:spcPts val="3994"/>
              </a:lnSpc>
            </a:pPr>
            <a:endParaRPr lang="en-US" sz="2852" spc="28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5" b="7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944868">
            <a:off x="4281498" y="-2306170"/>
            <a:ext cx="17689779" cy="10934829"/>
          </a:xfrm>
          <a:prstGeom prst="rect">
            <a:avLst/>
          </a:prstGeom>
          <a:solidFill>
            <a:srgbClr val="03313D">
              <a:alpha val="80000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989080" y="4299953"/>
            <a:ext cx="15407434" cy="9916694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>
                <a:alphaModFix amt="78000"/>
              </a:blip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03269" y="718520"/>
            <a:ext cx="9734159" cy="4664036"/>
            <a:chOff x="0" y="0"/>
            <a:chExt cx="12978879" cy="6218715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12978879" cy="261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spc="60">
                  <a:solidFill>
                    <a:srgbClr val="FFFFFF"/>
                  </a:solidFill>
                  <a:latin typeface="Roboto Bold"/>
                </a:rPr>
                <a:t>EPIZODICKÉ SYNDROMY</a:t>
              </a:r>
              <a:r>
                <a:rPr lang="en-US" sz="6000" spc="60">
                  <a:solidFill>
                    <a:srgbClr val="00C2CB"/>
                  </a:solidFill>
                  <a:latin typeface="Roboto Bold"/>
                </a:rPr>
                <a:t> ASOCIOVANÉ S MIGRÉNOU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37340"/>
              <a:ext cx="12978879" cy="3211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•Cyklické zvracení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•Abdominální migréna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•Benigní paroxysmální vertigo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•Benigní paroxysmální torticollis</a:t>
              </a:r>
            </a:p>
            <a:p>
              <a:pPr>
                <a:lnSpc>
                  <a:spcPts val="3884"/>
                </a:lnSpc>
              </a:pPr>
              <a:endParaRPr lang="en-US" sz="2775" spc="27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18609" y="3455983"/>
            <a:ext cx="2430262" cy="654065"/>
            <a:chOff x="0" y="0"/>
            <a:chExt cx="3240349" cy="87208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80116" cy="872086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80116" y="0"/>
              <a:ext cx="1080116" cy="872086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160233" y="0"/>
              <a:ext cx="1080116" cy="872086"/>
              <a:chOff x="0" y="0"/>
              <a:chExt cx="6350000" cy="51269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181" t="26496" r="15060" b="33745"/>
          <a:stretch>
            <a:fillRect/>
          </a:stretch>
        </p:blipFill>
        <p:spPr>
          <a:xfrm>
            <a:off x="0" y="-1524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644" y="2435265"/>
            <a:ext cx="16230656" cy="642649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839009">
            <a:off x="-2795437" y="1682990"/>
            <a:ext cx="13101844" cy="8432746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7305" t="-33796" r="-40854" b="-94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02928" y="2672339"/>
            <a:ext cx="6734427" cy="5792770"/>
            <a:chOff x="0" y="-57150"/>
            <a:chExt cx="8979236" cy="7723693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8979236" cy="1111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77"/>
                </a:lnSpc>
              </a:pPr>
              <a:r>
                <a:rPr lang="en-US" sz="5213" spc="52">
                  <a:solidFill>
                    <a:srgbClr val="00C2CB"/>
                  </a:solidFill>
                  <a:latin typeface="Roboto Bold"/>
                </a:rPr>
                <a:t>LÉČBA MIGRENY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13865"/>
              <a:ext cx="8979236" cy="635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Běžná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analgetika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- ibuprofen, paracetamol ,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algifen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Triptany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-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selektivní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vasokonstrikce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mening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.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cév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(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dilatovány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při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reaktivním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zánětu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) a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inhibují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trigeminovaskulární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přenos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Profylaktická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léčba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-  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četnější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nebo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  </a:t>
              </a: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dlouhotrvající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záchvaty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: </a:t>
              </a:r>
              <a:endParaRPr lang="cs-CZ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TPX, VPA,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VGB, 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cinarizin,antidepresiva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Monoklonální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protilátky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proti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CGRP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nebo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endParaRPr lang="cs-CZ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receptoru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CGRP ( Aimovig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…)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499" t="32525" r="35801" b="5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226" y="4527332"/>
            <a:ext cx="6008265" cy="4676775"/>
            <a:chOff x="0" y="0"/>
            <a:chExt cx="8011019" cy="6235700"/>
          </a:xfrm>
        </p:grpSpPr>
        <p:sp>
          <p:nvSpPr>
            <p:cNvPr id="4" name="TextBox 4"/>
            <p:cNvSpPr txBox="1"/>
            <p:nvPr/>
          </p:nvSpPr>
          <p:spPr>
            <a:xfrm>
              <a:off x="0" y="-70908"/>
              <a:ext cx="8011019" cy="3021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100"/>
                </a:lnSpc>
              </a:pPr>
              <a:r>
                <a:rPr lang="en-US" sz="7000" spc="70" dirty="0">
                  <a:solidFill>
                    <a:srgbClr val="FFFFFF"/>
                  </a:solidFill>
                  <a:latin typeface="Rajdhani Bold Bold"/>
                </a:rPr>
                <a:t>BOLEST HLAVY </a:t>
              </a:r>
              <a:r>
                <a:rPr lang="en-US" sz="7000" spc="70" dirty="0">
                  <a:solidFill>
                    <a:srgbClr val="00C2CB"/>
                  </a:solidFill>
                  <a:latin typeface="Rajdhani Bold Bold"/>
                </a:rPr>
                <a:t>PRIMÁRNÍ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7147419" y="3264708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4166927" y="5201127"/>
              <a:ext cx="1281364" cy="1034573"/>
              <a:chOff x="0" y="0"/>
              <a:chExt cx="6350000" cy="5126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5448291" y="5201127"/>
              <a:ext cx="1281364" cy="1034573"/>
              <a:chOff x="0" y="0"/>
              <a:chExt cx="6350000" cy="5126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6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729655" y="5201127"/>
              <a:ext cx="1281364" cy="1034573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24706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6846615" y="5527830"/>
            <a:ext cx="7018549" cy="534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migréna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tenzní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best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hlavy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trigeminové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autonomní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bolesti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hlavy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cluster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headeache</a:t>
            </a:r>
            <a:r>
              <a:rPr lang="cs-CZ" sz="3000" spc="30" dirty="0">
                <a:solidFill>
                  <a:srgbClr val="FFFFFF"/>
                </a:solidFill>
                <a:latin typeface="Roboto"/>
              </a:rPr>
              <a:t>  ( častěji muži)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paroxysmální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hemikranie</a:t>
            </a:r>
            <a:r>
              <a:rPr lang="cs-CZ" sz="3000" spc="30" dirty="0">
                <a:solidFill>
                  <a:srgbClr val="FFFFFF"/>
                </a:solidFill>
                <a:latin typeface="Roboto"/>
              </a:rPr>
              <a:t>  (ženy)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SUNCT syndrom  (děti)- jednostranná</a:t>
            </a:r>
            <a:br>
              <a:rPr lang="cs-CZ" sz="3000" spc="30" dirty="0">
                <a:solidFill>
                  <a:srgbClr val="FFFFFF"/>
                </a:solidFill>
                <a:latin typeface="Roboto"/>
              </a:rPr>
            </a:b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       bolest v oblasti orbity, překrvení</a:t>
            </a:r>
            <a:br>
              <a:rPr lang="cs-CZ" sz="3000" spc="30" dirty="0">
                <a:solidFill>
                  <a:srgbClr val="FFFFFF"/>
                </a:solidFill>
                <a:latin typeface="Roboto"/>
              </a:rPr>
            </a:b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       spojivky a slzení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4200"/>
              </a:lnSpc>
            </a:pPr>
            <a:endParaRPr lang="en-US" sz="3000" spc="30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562043" y="8377357"/>
            <a:ext cx="30565" cy="2587707"/>
          </a:xfrm>
          <a:prstGeom prst="rect">
            <a:avLst/>
          </a:prstGeom>
          <a:solidFill>
            <a:srgbClr val="8B9694">
              <a:alpha val="7098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3" name="AutoShape 3"/>
          <p:cNvSpPr/>
          <p:nvPr/>
        </p:nvSpPr>
        <p:spPr>
          <a:xfrm rot="2700000">
            <a:off x="8487742" y="-741804"/>
            <a:ext cx="30565" cy="2587707"/>
          </a:xfrm>
          <a:prstGeom prst="rect">
            <a:avLst/>
          </a:prstGeom>
          <a:solidFill>
            <a:srgbClr val="8B9694">
              <a:alpha val="70980"/>
            </a:srgbClr>
          </a:solidFill>
        </p:spPr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t="11270" b="11270"/>
          <a:stretch>
            <a:fillRect/>
          </a:stretch>
        </p:blipFill>
        <p:spPr>
          <a:xfrm>
            <a:off x="-11481625" y="-375533"/>
            <a:ext cx="28603075" cy="124624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151995" y="1500552"/>
            <a:ext cx="740023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85" dirty="0">
                <a:solidFill>
                  <a:srgbClr val="F4F3E6"/>
                </a:solidFill>
                <a:latin typeface="Josefin Sans Regular Bold"/>
              </a:rPr>
              <a:t>EXTRAKRANIÁLNÍPŘÍČINY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130224" y="3139354"/>
            <a:ext cx="7835557" cy="3621537"/>
            <a:chOff x="-29028" y="453809"/>
            <a:chExt cx="10447409" cy="4828717"/>
          </a:xfrm>
        </p:grpSpPr>
        <p:sp>
          <p:nvSpPr>
            <p:cNvPr id="7" name="TextBox 7"/>
            <p:cNvSpPr txBox="1"/>
            <p:nvPr/>
          </p:nvSpPr>
          <p:spPr>
            <a:xfrm>
              <a:off x="0" y="453809"/>
              <a:ext cx="10418381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0"/>
                </a:lnSpc>
              </a:pPr>
              <a:r>
                <a:rPr lang="en-US" sz="3700" spc="185" dirty="0">
                  <a:solidFill>
                    <a:srgbClr val="F4F3E6"/>
                  </a:solidFill>
                  <a:latin typeface="Josefin Sans Regular Bold"/>
                </a:rPr>
                <a:t>INTRAKRANIÁLNÍ PŘÍČINY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9028" y="1529676"/>
              <a:ext cx="10418381" cy="375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Potraumatická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bolest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(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komoce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, EDH, SDH) 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expanzivní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procesy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nitrolební</a:t>
              </a:r>
              <a:endParaRPr lang="en-US" sz="3000" spc="30" dirty="0">
                <a:solidFill>
                  <a:srgbClr val="F4F3E6"/>
                </a:solidFill>
                <a:latin typeface="Josefin Sans Regular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infekce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CNS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Cévní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příčina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- SA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krvácení</a:t>
              </a:r>
              <a:endParaRPr lang="en-US" sz="3000" spc="30" dirty="0">
                <a:solidFill>
                  <a:srgbClr val="F4F3E6"/>
                </a:solidFill>
                <a:latin typeface="Josefin Sans Regular"/>
              </a:endParaRPr>
            </a:p>
            <a:p>
              <a:pPr>
                <a:lnSpc>
                  <a:spcPts val="4500"/>
                </a:lnSpc>
              </a:pPr>
              <a:endParaRPr lang="en-US" sz="3000" spc="30" dirty="0">
                <a:solidFill>
                  <a:srgbClr val="F4F3E6"/>
                </a:solidFill>
                <a:latin typeface="Josefin Sans Regular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135667" y="7652201"/>
            <a:ext cx="7813786" cy="1615731"/>
            <a:chOff x="0" y="0"/>
            <a:chExt cx="10418381" cy="21543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7408"/>
              <a:ext cx="10418381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0"/>
                </a:lnSpc>
              </a:pPr>
              <a:r>
                <a:rPr lang="en-US" sz="3700" spc="185" dirty="0">
                  <a:solidFill>
                    <a:srgbClr val="F4F3E6"/>
                  </a:solidFill>
                  <a:latin typeface="Josefin Sans Regular Bold"/>
                </a:rPr>
                <a:t>SYSTÉMOVÉ PŘÍČINY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68458"/>
              <a:ext cx="10418381" cy="14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3E6"/>
                  </a:solidFill>
                  <a:latin typeface="Josefin Sans Regular"/>
                </a:rPr>
                <a:t>•Horečka, hypertenze, anemie, analgetika…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F4F3E6"/>
                </a:solidFill>
                <a:latin typeface="Josefin Sans Regular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248050" y="857615"/>
            <a:ext cx="20117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1"/>
              </a:lnSpc>
            </a:pPr>
            <a:r>
              <a:rPr lang="en-US" sz="8359" spc="167" dirty="0">
                <a:solidFill>
                  <a:srgbClr val="00C2CB"/>
                </a:solidFill>
                <a:latin typeface="Sifonn Outline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48050" y="2485677"/>
            <a:ext cx="20117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1"/>
              </a:lnSpc>
            </a:pPr>
            <a:r>
              <a:rPr lang="en-US" sz="8359" spc="167" dirty="0">
                <a:solidFill>
                  <a:srgbClr val="00C2CB"/>
                </a:solidFill>
                <a:latin typeface="Sifonn Outline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48050" y="7060281"/>
            <a:ext cx="20117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1"/>
              </a:lnSpc>
            </a:pPr>
            <a:r>
              <a:rPr lang="en-US" sz="8359" spc="167" dirty="0">
                <a:solidFill>
                  <a:srgbClr val="00C2CB"/>
                </a:solidFill>
                <a:latin typeface="Sifonn Outline"/>
              </a:rPr>
              <a:t>03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66550" y="3771552"/>
            <a:ext cx="6008265" cy="4676775"/>
            <a:chOff x="0" y="0"/>
            <a:chExt cx="8011019" cy="62357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70908"/>
              <a:ext cx="8011019" cy="3021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100"/>
                </a:lnSpc>
              </a:pPr>
              <a:r>
                <a:rPr lang="en-US" sz="7000" spc="70" dirty="0">
                  <a:solidFill>
                    <a:srgbClr val="FFFFFF"/>
                  </a:solidFill>
                  <a:latin typeface="Rajdhani Bold Bold"/>
                </a:rPr>
                <a:t>BOLEST HLAVY </a:t>
              </a:r>
              <a:r>
                <a:rPr lang="en-US" sz="7000" spc="70" dirty="0">
                  <a:solidFill>
                    <a:srgbClr val="00C2CB"/>
                  </a:solidFill>
                  <a:latin typeface="Rajdhani Bold Bold"/>
                </a:rPr>
                <a:t>SEKUNDÁRNÍ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7147419" y="3264708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4166927" y="5201127"/>
              <a:ext cx="1281364" cy="1034573"/>
              <a:chOff x="0" y="0"/>
              <a:chExt cx="6350000" cy="51269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5448291" y="5201127"/>
              <a:ext cx="1281364" cy="1034573"/>
              <a:chOff x="0" y="0"/>
              <a:chExt cx="6350000" cy="51269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6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6729655" y="5201127"/>
              <a:ext cx="1281364" cy="1034573"/>
              <a:chOff x="0" y="0"/>
              <a:chExt cx="6350000" cy="512699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24706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49613" y="-1179287"/>
            <a:ext cx="6931132" cy="956121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437116" y="-2590071"/>
            <a:ext cx="14738853" cy="9486375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3781" y="4822658"/>
            <a:ext cx="6008265" cy="4676775"/>
            <a:chOff x="0" y="0"/>
            <a:chExt cx="8011019" cy="62357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61383"/>
              <a:ext cx="8011019" cy="3012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099"/>
                </a:lnSpc>
              </a:pPr>
              <a:r>
                <a:rPr lang="en-US" sz="6999" spc="69" dirty="0">
                  <a:solidFill>
                    <a:srgbClr val="FFFFFF"/>
                  </a:solidFill>
                  <a:latin typeface="Rajdhani Bold Bold"/>
                </a:rPr>
                <a:t>TENZNÍ </a:t>
              </a:r>
            </a:p>
            <a:p>
              <a:pPr algn="just">
                <a:lnSpc>
                  <a:spcPts val="9100"/>
                </a:lnSpc>
              </a:pPr>
              <a:r>
                <a:rPr lang="en-US" sz="7000" spc="70" dirty="0">
                  <a:solidFill>
                    <a:srgbClr val="00C2CB"/>
                  </a:solidFill>
                  <a:latin typeface="Rajdhani Bold Bold"/>
                </a:rPr>
                <a:t>BOLEST HLAVY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7147419" y="3264708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166927" y="5201127"/>
              <a:ext cx="1281364" cy="1034573"/>
              <a:chOff x="0" y="0"/>
              <a:chExt cx="6350000" cy="5126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448291" y="5201127"/>
              <a:ext cx="1281364" cy="1034573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6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6729655" y="5201127"/>
              <a:ext cx="1281364" cy="1034573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24706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8591032" y="3525120"/>
            <a:ext cx="8668268" cy="508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Svíravé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a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tlakové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bolesti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hlavy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Oboustranné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Mírné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až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střední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intenzity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Nezhoršují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se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běžnou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fyzickou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aktivitou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Není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nevolnost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ani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zvracení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Někdy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foto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a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fonofobie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Epizodická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nebo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chronická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forma</a:t>
            </a:r>
          </a:p>
          <a:p>
            <a:pPr>
              <a:lnSpc>
                <a:spcPts val="5021"/>
              </a:lnSpc>
            </a:pPr>
            <a:endParaRPr lang="en-US" sz="3586" spc="35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1374" y="-1396573"/>
            <a:ext cx="7494361" cy="10905250"/>
          </a:xfrm>
          <a:prstGeom prst="rect">
            <a:avLst/>
          </a:prstGeom>
          <a:solidFill>
            <a:srgbClr val="000000">
              <a:alpha val="63922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760937" y="-3064437"/>
            <a:ext cx="18602219" cy="1197295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1713" r="-17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601912" y="5508656"/>
            <a:ext cx="7686088" cy="444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•Magnesium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•Úprava životosprávy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•Odpočinek, studený obklad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•Cinarizin, Gingko biloba 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•Výjimečně analgetika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•Psycholog, psychiatr</a:t>
            </a:r>
          </a:p>
          <a:p>
            <a:pPr>
              <a:lnSpc>
                <a:spcPts val="5021"/>
              </a:lnSpc>
            </a:pPr>
            <a:endParaRPr lang="en-US" sz="3586" spc="35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66550" y="3852446"/>
            <a:ext cx="5949040" cy="2582108"/>
            <a:chOff x="0" y="0"/>
            <a:chExt cx="7932054" cy="3442811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7932054" cy="3006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010"/>
                </a:lnSpc>
              </a:pPr>
              <a:r>
                <a:rPr lang="en-US" sz="6930" spc="69" dirty="0">
                  <a:solidFill>
                    <a:srgbClr val="FFFFFF"/>
                  </a:solidFill>
                  <a:latin typeface="Rajdhani Bold Bold"/>
                </a:rPr>
                <a:t>TENZNÍ </a:t>
              </a:r>
            </a:p>
            <a:p>
              <a:pPr algn="just">
                <a:lnSpc>
                  <a:spcPts val="9010"/>
                </a:lnSpc>
              </a:pPr>
              <a:r>
                <a:rPr lang="en-US" sz="6930" spc="471" dirty="0">
                  <a:solidFill>
                    <a:srgbClr val="FFFFFF"/>
                  </a:solidFill>
                  <a:latin typeface="Rajdhani Bold Bold"/>
                </a:rPr>
                <a:t>BOLEST HLAVY 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7076966" y="3241614"/>
              <a:ext cx="855087" cy="20119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69937" y="6937344"/>
            <a:ext cx="3427542" cy="120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2"/>
              </a:lnSpc>
            </a:pPr>
            <a:r>
              <a:rPr lang="en-US" sz="7425" spc="74">
                <a:solidFill>
                  <a:srgbClr val="00C2CB"/>
                </a:solidFill>
                <a:latin typeface="Roboto Bold"/>
              </a:rPr>
              <a:t>LÉČBA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610837" y="7013544"/>
            <a:ext cx="4077717" cy="1097450"/>
            <a:chOff x="0" y="0"/>
            <a:chExt cx="5436956" cy="146326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812319" cy="1463266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812319" y="0"/>
              <a:ext cx="1812319" cy="1463266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624638" y="0"/>
              <a:ext cx="1812319" cy="1463266"/>
              <a:chOff x="0" y="0"/>
              <a:chExt cx="6350000" cy="51269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6654" t="11520" r="26874" b="27030"/>
          <a:stretch>
            <a:fillRect/>
          </a:stretch>
        </p:blipFill>
        <p:spPr>
          <a:xfrm>
            <a:off x="4711986" y="-223972"/>
            <a:ext cx="13940218" cy="107539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7392062" cy="8229600"/>
          </a:xfrm>
          <a:prstGeom prst="rect">
            <a:avLst/>
          </a:prstGeom>
          <a:solidFill>
            <a:srgbClr val="182722">
              <a:alpha val="80784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091972" y="4950637"/>
            <a:ext cx="10582318" cy="6811103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1472" r="-14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28385" y="6590112"/>
            <a:ext cx="8634563" cy="3011088"/>
          </a:xfrm>
          <a:prstGeom prst="rect">
            <a:avLst/>
          </a:prstGeom>
          <a:solidFill>
            <a:srgbClr val="182722">
              <a:alpha val="88627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6461722" y="7608841"/>
            <a:ext cx="3617649" cy="973630"/>
            <a:chOff x="0" y="0"/>
            <a:chExt cx="4823532" cy="129817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07844" cy="1298173"/>
              <a:chOff x="0" y="0"/>
              <a:chExt cx="6350000" cy="5126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07844" y="0"/>
              <a:ext cx="1607844" cy="1298173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215688" y="0"/>
              <a:ext cx="1607844" cy="1298173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629972" y="1441489"/>
            <a:ext cx="6790790" cy="3673436"/>
            <a:chOff x="0" y="0"/>
            <a:chExt cx="9054387" cy="489791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76200"/>
              <a:ext cx="9054387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spc="60">
                  <a:solidFill>
                    <a:srgbClr val="00C2CB"/>
                  </a:solidFill>
                  <a:latin typeface="Roboto Bold"/>
                </a:rPr>
                <a:t>MIGRÉNA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16540"/>
              <a:ext cx="9054387" cy="3211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11% populace ( 15-18%žen, 6% mužů), příčinná úloha CGRP- calcitonin gene- realtedpeptide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 (neuropeptid s vasodilatační účinkem)</a:t>
              </a:r>
            </a:p>
            <a:p>
              <a:pPr>
                <a:lnSpc>
                  <a:spcPts val="3884"/>
                </a:lnSpc>
              </a:pPr>
              <a:endParaRPr lang="en-US" sz="2775" spc="27">
                <a:solidFill>
                  <a:srgbClr val="FFFFFF"/>
                </a:solidFill>
                <a:latin typeface="Roboto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073803" y="6752595"/>
            <a:ext cx="6903078" cy="335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Recidivující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bolest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hlavy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Pulsatorní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hemikranie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,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střídají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se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strany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většinou</a:t>
            </a:r>
            <a:br>
              <a:rPr lang="cs-CZ" sz="2377" spc="23" dirty="0">
                <a:solidFill>
                  <a:srgbClr val="FFFFFF"/>
                </a:solidFill>
                <a:latin typeface="Roboto"/>
              </a:rPr>
            </a:br>
            <a:r>
              <a:rPr lang="cs-CZ" sz="2377" spc="23" dirty="0">
                <a:solidFill>
                  <a:srgbClr val="FFFFFF"/>
                </a:solidFill>
                <a:latin typeface="Roboto"/>
              </a:rPr>
              <a:t>  u dětí oboustranně , F nebo T</a:t>
            </a:r>
            <a:endParaRPr lang="en-US" sz="2377" spc="23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Nauzea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či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zvracení</a:t>
            </a:r>
            <a:endParaRPr lang="en-US" sz="2377" spc="23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•Foto,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fonofobie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Trvání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u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dětí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30min – 48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hodin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    u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dospělých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cs-CZ" sz="2377" spc="23" dirty="0">
                <a:solidFill>
                  <a:srgbClr val="FFFFFF"/>
                </a:solidFill>
                <a:latin typeface="Roboto"/>
              </a:rPr>
              <a:t>4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-72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hodin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endParaRPr lang="en-US" sz="2377" spc="23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190382" y="-3224150"/>
            <a:ext cx="24237670" cy="13633519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23347" t="-43996" r="-30120" b="-2375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694487" y="5366113"/>
            <a:ext cx="5386782" cy="4920887"/>
          </a:xfrm>
          <a:prstGeom prst="rect">
            <a:avLst/>
          </a:prstGeom>
          <a:solidFill>
            <a:srgbClr val="03313D">
              <a:alpha val="87843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-1320239" y="5987413"/>
            <a:ext cx="6008265" cy="1451581"/>
            <a:chOff x="0" y="0"/>
            <a:chExt cx="8011019" cy="1935441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8011019" cy="1484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100"/>
                </a:lnSpc>
              </a:pPr>
              <a:r>
                <a:rPr lang="en-US" sz="7000" spc="70">
                  <a:solidFill>
                    <a:srgbClr val="00C2CB"/>
                  </a:solidFill>
                  <a:latin typeface="Rajdhani Bold Bold"/>
                </a:rPr>
                <a:t>MIGRÉNA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7147419" y="1732241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71995" y="2427047"/>
            <a:ext cx="13774610" cy="8865759"/>
            <a:chOff x="0" y="0"/>
            <a:chExt cx="5513070" cy="3548380"/>
          </a:xfrm>
        </p:grpSpPr>
        <p:sp>
          <p:nvSpPr>
            <p:cNvPr id="9" name="Freeform 9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>
                <a:alphaModFix amt="94000"/>
              </a:blip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2969" y="7826556"/>
            <a:ext cx="4317299" cy="1161929"/>
            <a:chOff x="0" y="0"/>
            <a:chExt cx="5756398" cy="154923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918799" cy="1549239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918799" y="0"/>
              <a:ext cx="1918799" cy="1549239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37599" y="0"/>
              <a:ext cx="1918799" cy="1549239"/>
              <a:chOff x="0" y="0"/>
              <a:chExt cx="6350000" cy="51269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6578535" y="6092823"/>
            <a:ext cx="9378951" cy="3815961"/>
            <a:chOff x="0" y="0"/>
            <a:chExt cx="12505268" cy="508794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12505268" cy="813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3"/>
                </a:lnSpc>
              </a:pPr>
              <a:r>
                <a:rPr lang="en-US" sz="3879" spc="193">
                  <a:solidFill>
                    <a:srgbClr val="00C2CB"/>
                  </a:solidFill>
                  <a:latin typeface="Rajdhani Bold"/>
                </a:rPr>
                <a:t>POKRAČOVÁNÍ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336460"/>
              <a:ext cx="12505268" cy="3751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12"/>
                </a:lnSpc>
              </a:pPr>
              <a:r>
                <a:rPr lang="en-US" sz="4008" spc="40">
                  <a:solidFill>
                    <a:srgbClr val="FFFFFF"/>
                  </a:solidFill>
                  <a:latin typeface="Roboto"/>
                </a:rPr>
                <a:t>•Migréna s aurou</a:t>
              </a:r>
            </a:p>
            <a:p>
              <a:pPr>
                <a:lnSpc>
                  <a:spcPts val="5612"/>
                </a:lnSpc>
              </a:pPr>
              <a:r>
                <a:rPr lang="en-US" sz="4008" spc="40">
                  <a:solidFill>
                    <a:srgbClr val="FFFFFF"/>
                  </a:solidFill>
                  <a:latin typeface="Roboto"/>
                </a:rPr>
                <a:t>•Migréna bez aury</a:t>
              </a:r>
            </a:p>
            <a:p>
              <a:pPr>
                <a:lnSpc>
                  <a:spcPts val="5612"/>
                </a:lnSpc>
              </a:pPr>
              <a:r>
                <a:rPr lang="en-US" sz="4008" spc="40">
                  <a:solidFill>
                    <a:srgbClr val="FFFFFF"/>
                  </a:solidFill>
                  <a:latin typeface="Roboto"/>
                </a:rPr>
                <a:t>•Komplikace migrény </a:t>
              </a:r>
            </a:p>
            <a:p>
              <a:pPr>
                <a:lnSpc>
                  <a:spcPts val="5612"/>
                </a:lnSpc>
              </a:pPr>
              <a:endParaRPr lang="en-US" sz="4008" spc="40">
                <a:solidFill>
                  <a:srgbClr val="FFFFFF"/>
                </a:solidFill>
                <a:latin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590" b="6208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234028"/>
            <a:ext cx="7993334" cy="8753432"/>
          </a:xfrm>
          <a:prstGeom prst="rect">
            <a:avLst/>
          </a:prstGeom>
          <a:solidFill>
            <a:srgbClr val="03313D">
              <a:alpha val="80784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730478" y="0"/>
            <a:ext cx="16477283" cy="10605282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23648" t="-27368" r="-26679" b="-1797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9069" y="2026188"/>
            <a:ext cx="7072595" cy="6660026"/>
            <a:chOff x="0" y="-76200"/>
            <a:chExt cx="9430127" cy="8880035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9430127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spc="60">
                  <a:solidFill>
                    <a:srgbClr val="00C2CB"/>
                  </a:solidFill>
                  <a:latin typeface="Roboto Bold"/>
                </a:rPr>
                <a:t>AURA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16540"/>
              <a:ext cx="9430127" cy="7287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84"/>
                </a:lnSpc>
              </a:pP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Aura 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přechodné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ložiskové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příznaky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obvykle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předcházející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bolesti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hlavy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</a:p>
            <a:p>
              <a:pPr>
                <a:lnSpc>
                  <a:spcPts val="3884"/>
                </a:lnSpc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Obvykle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odezní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do 60 min</a:t>
              </a:r>
            </a:p>
            <a:p>
              <a:pPr>
                <a:lnSpc>
                  <a:spcPts val="3884"/>
                </a:lnSpc>
              </a:pPr>
              <a:endParaRPr lang="cs-CZ" sz="2775" spc="27" dirty="0">
                <a:solidFill>
                  <a:srgbClr val="FFFFFF"/>
                </a:solidFill>
                <a:latin typeface="Roboto"/>
              </a:endParaRPr>
            </a:p>
            <a:p>
              <a:pPr marL="457200" indent="-457200">
                <a:lnSpc>
                  <a:spcPts val="3884"/>
                </a:lnSpc>
                <a:buFont typeface="Arial" panose="020B0604020202020204" pitchFamily="34" charset="0"/>
                <a:buChar char="•"/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Zraková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aura-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pozitivní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zrakové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fenomény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 (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skvrny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tečky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záblesky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…)</a:t>
              </a:r>
            </a:p>
            <a:p>
              <a:pPr>
                <a:lnSpc>
                  <a:spcPts val="3884"/>
                </a:lnSpc>
              </a:pP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cs-CZ" sz="2775" spc="27" dirty="0">
                  <a:solidFill>
                    <a:srgbClr val="FFFFFF"/>
                  </a:solidFill>
                  <a:latin typeface="Roboto"/>
                </a:rPr>
                <a:t>    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negativní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zrakové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fenomény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(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skotom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- </a:t>
              </a:r>
              <a:r>
                <a:rPr lang="cs-CZ" sz="2775" spc="27" dirty="0">
                  <a:solidFill>
                    <a:srgbClr val="FFFFFF"/>
                  </a:solidFill>
                  <a:latin typeface="Roboto"/>
                </a:rPr>
                <a:t>     </a:t>
              </a:r>
            </a:p>
            <a:p>
              <a:pPr>
                <a:lnSpc>
                  <a:spcPts val="3884"/>
                </a:lnSpc>
              </a:pPr>
              <a:r>
                <a:rPr lang="cs-CZ" sz="2775" spc="27" dirty="0">
                  <a:solidFill>
                    <a:srgbClr val="FFFFFF"/>
                  </a:solidFill>
                  <a:latin typeface="Roboto"/>
                </a:rPr>
                <a:t>    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ztráta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zraku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v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části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ZP)</a:t>
              </a:r>
            </a:p>
            <a:p>
              <a:pPr marL="457200" indent="-457200">
                <a:lnSpc>
                  <a:spcPts val="3884"/>
                </a:lnSpc>
                <a:buFont typeface="Arial" panose="020B0604020202020204" pitchFamily="34" charset="0"/>
                <a:buChar char="•"/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Senzitivní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aura –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parestesie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dysestezie</a:t>
              </a:r>
              <a:endParaRPr lang="en-US" sz="2775" spc="27" dirty="0">
                <a:solidFill>
                  <a:srgbClr val="FFFFFF"/>
                </a:solidFill>
                <a:latin typeface="Roboto"/>
              </a:endParaRPr>
            </a:p>
            <a:p>
              <a:pPr marL="457200" indent="-457200">
                <a:lnSpc>
                  <a:spcPts val="3884"/>
                </a:lnSpc>
                <a:buFont typeface="Arial" panose="020B0604020202020204" pitchFamily="34" charset="0"/>
                <a:buChar char="•"/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Řečová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aura-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fatická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porucha</a:t>
              </a:r>
              <a:endParaRPr lang="en-US" sz="2775" spc="27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884"/>
                </a:lnSpc>
              </a:pPr>
              <a:endParaRPr lang="en-US" sz="2775" spc="27" dirty="0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07226" y="7996495"/>
            <a:ext cx="2613536" cy="703390"/>
            <a:chOff x="0" y="0"/>
            <a:chExt cx="3484715" cy="93785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61572" cy="937853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161572" y="0"/>
              <a:ext cx="1161572" cy="937853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323143" y="0"/>
              <a:ext cx="1161572" cy="937853"/>
              <a:chOff x="0" y="0"/>
              <a:chExt cx="6350000" cy="51269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000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585156" y="-2078629"/>
            <a:ext cx="30018029" cy="16884930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795811" y="-617726"/>
            <a:ext cx="8778694" cy="9223542"/>
          </a:xfrm>
          <a:prstGeom prst="rect">
            <a:avLst/>
          </a:prstGeom>
          <a:solidFill>
            <a:srgbClr val="03313D">
              <a:alpha val="66667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120579">
            <a:off x="5769650" y="-2584951"/>
            <a:ext cx="18693325" cy="12031594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 r="-14910" b="-2375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975432" y="868094"/>
            <a:ext cx="6008265" cy="1873228"/>
            <a:chOff x="0" y="0"/>
            <a:chExt cx="8011019" cy="2497637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0"/>
              <a:ext cx="8011019" cy="207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739"/>
                </a:lnSpc>
              </a:pPr>
              <a:r>
                <a:rPr lang="en-US" sz="9799" spc="97">
                  <a:solidFill>
                    <a:srgbClr val="00C2CB"/>
                  </a:solidFill>
                  <a:latin typeface="Rajdhani Bold Bold"/>
                </a:rPr>
                <a:t>AURA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7147419" y="2294437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66319" y="3055647"/>
            <a:ext cx="2788204" cy="750399"/>
            <a:chOff x="0" y="0"/>
            <a:chExt cx="3717606" cy="100053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39202" cy="1000532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39202" y="0"/>
              <a:ext cx="1239202" cy="1000532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478404" y="0"/>
              <a:ext cx="1239202" cy="1000532"/>
              <a:chOff x="0" y="0"/>
              <a:chExt cx="6350000" cy="51269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000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466319" y="4100425"/>
            <a:ext cx="5957539" cy="5075997"/>
            <a:chOff x="0" y="-28575"/>
            <a:chExt cx="7943385" cy="676799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7943385" cy="8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92"/>
                </a:lnSpc>
              </a:pPr>
              <a:r>
                <a:rPr lang="en-US" sz="3840" spc="192">
                  <a:solidFill>
                    <a:srgbClr val="00C2CB"/>
                  </a:solidFill>
                  <a:latin typeface="Rajdhani Bold"/>
                </a:rPr>
                <a:t>POKRAČOVÁNÍ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181660"/>
              <a:ext cx="7943385" cy="5557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082"/>
                </a:lnSpc>
                <a:buFont typeface="Arial" panose="020B0604020202020204" pitchFamily="34" charset="0"/>
                <a:buChar char="•"/>
              </a:pP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Hemiparesa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–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tzv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hemiplegická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migrena</a:t>
              </a:r>
              <a:endParaRPr lang="en-US" sz="2915" spc="29" dirty="0">
                <a:solidFill>
                  <a:srgbClr val="FFFFFF"/>
                </a:solidFill>
                <a:latin typeface="Roboto"/>
              </a:endParaRPr>
            </a:p>
            <a:p>
              <a:pPr marL="457200" indent="-457200">
                <a:lnSpc>
                  <a:spcPts val="4082"/>
                </a:lnSpc>
                <a:buFont typeface="Arial" panose="020B0604020202020204" pitchFamily="34" charset="0"/>
                <a:buChar char="•"/>
              </a:pP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Kmenová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aura (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diplopie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tinnitus,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závrať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dysatrie,ataxie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hypakuze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)</a:t>
              </a:r>
            </a:p>
            <a:p>
              <a:pPr marL="457200" indent="-457200">
                <a:lnSpc>
                  <a:spcPts val="4082"/>
                </a:lnSpc>
                <a:buFont typeface="Arial" panose="020B0604020202020204" pitchFamily="34" charset="0"/>
                <a:buChar char="•"/>
              </a:pP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Vestibulární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migrena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–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závrať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nevolnost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bolest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hlavy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</a:p>
            <a:p>
              <a:pPr>
                <a:lnSpc>
                  <a:spcPts val="4082"/>
                </a:lnSpc>
              </a:pPr>
              <a:endParaRPr lang="en-US" sz="2915" spc="29" dirty="0">
                <a:solidFill>
                  <a:srgbClr val="FFFFFF"/>
                </a:solidFill>
                <a:latin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442</Words>
  <Application>Microsoft Office PowerPoint</Application>
  <PresentationFormat>Vlastní</PresentationFormat>
  <Paragraphs>91</Paragraphs>
  <Slides>12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4" baseType="lpstr">
      <vt:lpstr>Josefin Sans Regular</vt:lpstr>
      <vt:lpstr>Josefin Sans Regular Bold</vt:lpstr>
      <vt:lpstr>Rajdhani Bold</vt:lpstr>
      <vt:lpstr>Open Sans Bold</vt:lpstr>
      <vt:lpstr>Rajdhani Bold Bold</vt:lpstr>
      <vt:lpstr>Sifonn Outline</vt:lpstr>
      <vt:lpstr>Roboto Bold</vt:lpstr>
      <vt:lpstr>Calibri</vt:lpstr>
      <vt:lpstr>Arial</vt:lpstr>
      <vt:lpstr>Roboto</vt:lpstr>
      <vt:lpstr>Open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Bolest hlavy</dc:title>
  <dc:creator>Matěj Žárský</dc:creator>
  <cp:lastModifiedBy>Renáa Slana</cp:lastModifiedBy>
  <cp:revision>11</cp:revision>
  <dcterms:created xsi:type="dcterms:W3CDTF">2006-08-16T00:00:00Z</dcterms:created>
  <dcterms:modified xsi:type="dcterms:W3CDTF">2023-10-18T16:24:00Z</dcterms:modified>
  <dc:identifier>DAFOQT9vp_M</dc:identifier>
</cp:coreProperties>
</file>