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30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302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3" r:id="rId49"/>
    <p:sldId id="304" r:id="rId50"/>
  </p:sldIdLst>
  <p:sldSz cx="9144000" cy="6858000" type="screen4x3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8466" y="2247583"/>
            <a:ext cx="7322641" cy="12696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680" marR="0">
              <a:lnSpc>
                <a:spcPts val="4895"/>
              </a:lnSpc>
              <a:spcBef>
                <a:spcPts val="0"/>
              </a:spcBef>
              <a:spcAft>
                <a:spcPts val="0"/>
              </a:spcAft>
            </a:pPr>
            <a:r>
              <a:rPr sz="4000" spc="-34" dirty="0">
                <a:solidFill>
                  <a:srgbClr val="000000"/>
                </a:solidFill>
                <a:latin typeface="Calibri"/>
                <a:cs typeface="Calibri"/>
              </a:rPr>
              <a:t>LÉČIVA</a:t>
            </a:r>
            <a:r>
              <a:rPr sz="40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spc="-23" dirty="0">
                <a:solidFill>
                  <a:srgbClr val="000000"/>
                </a:solidFill>
                <a:latin typeface="Calibri"/>
                <a:cs typeface="Calibri"/>
              </a:rPr>
              <a:t>UŽÍVANÁ</a:t>
            </a:r>
            <a:r>
              <a:rPr sz="4000" dirty="0">
                <a:solidFill>
                  <a:srgbClr val="000000"/>
                </a:solidFill>
                <a:latin typeface="Calibri"/>
                <a:cs typeface="Calibri"/>
              </a:rPr>
              <a:t> U</a:t>
            </a:r>
            <a:r>
              <a:rPr sz="40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spc="12" dirty="0">
                <a:solidFill>
                  <a:srgbClr val="000000"/>
                </a:solidFill>
                <a:latin typeface="Calibri"/>
                <a:cs typeface="Calibri"/>
              </a:rPr>
              <a:t>ONEMOCNĚNÍ</a:t>
            </a:r>
          </a:p>
          <a:p>
            <a:pPr marL="0" marR="0">
              <a:lnSpc>
                <a:spcPts val="4801"/>
              </a:lnSpc>
              <a:spcBef>
                <a:spcPts val="0"/>
              </a:spcBef>
              <a:spcAft>
                <a:spcPts val="0"/>
              </a:spcAft>
            </a:pPr>
            <a:r>
              <a:rPr sz="4000" spc="-14" dirty="0">
                <a:solidFill>
                  <a:srgbClr val="000000"/>
                </a:solidFill>
                <a:latin typeface="Calibri"/>
                <a:cs typeface="Calibri"/>
              </a:rPr>
              <a:t>NEUROLOGICKÝCH</a:t>
            </a:r>
            <a:r>
              <a:rPr sz="40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4000" spc="-24" dirty="0">
                <a:solidFill>
                  <a:srgbClr val="000000"/>
                </a:solidFill>
                <a:latin typeface="Calibri"/>
                <a:cs typeface="Calibri"/>
              </a:rPr>
              <a:t>PSYCHICKÝCH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56918" y="3926088"/>
            <a:ext cx="5786426" cy="1327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898989"/>
                </a:solidFill>
                <a:latin typeface="Calibri"/>
                <a:cs typeface="Calibri"/>
              </a:rPr>
              <a:t>ANTIPARKINSONIKA</a:t>
            </a:r>
            <a:r>
              <a:rPr sz="2800" spc="-42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898989"/>
                </a:solidFill>
                <a:latin typeface="Calibri"/>
                <a:cs typeface="Calibri"/>
              </a:rPr>
              <a:t>-</a:t>
            </a:r>
            <a:r>
              <a:rPr sz="2800" spc="22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898989"/>
                </a:solidFill>
                <a:latin typeface="Calibri"/>
                <a:cs typeface="Calibri"/>
              </a:rPr>
              <a:t>ANTIEPILEPTIKA</a:t>
            </a:r>
            <a:r>
              <a:rPr sz="2800" spc="-24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898989"/>
                </a:solidFill>
                <a:latin typeface="Calibri"/>
                <a:cs typeface="Calibri"/>
              </a:rPr>
              <a:t>-</a:t>
            </a:r>
          </a:p>
          <a:p>
            <a:pPr marL="204216" marR="0">
              <a:lnSpc>
                <a:spcPts val="336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898989"/>
                </a:solidFill>
                <a:latin typeface="Calibri"/>
                <a:cs typeface="Calibri"/>
              </a:rPr>
              <a:t>ANTIDEPRESIVA</a:t>
            </a:r>
            <a:r>
              <a:rPr sz="2800" spc="-27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898989"/>
                </a:solidFill>
                <a:latin typeface="Calibri"/>
                <a:cs typeface="Calibri"/>
              </a:rPr>
              <a:t>–</a:t>
            </a:r>
            <a:r>
              <a:rPr sz="2800" spc="-13" dirty="0">
                <a:solidFill>
                  <a:srgbClr val="898989"/>
                </a:solidFill>
                <a:latin typeface="Calibri"/>
                <a:cs typeface="Calibri"/>
              </a:rPr>
              <a:t>ANTIPSYCHOTIKA</a:t>
            </a:r>
            <a:r>
              <a:rPr sz="2800" dirty="0">
                <a:solidFill>
                  <a:srgbClr val="898989"/>
                </a:solidFill>
                <a:latin typeface="Calibri"/>
                <a:cs typeface="Calibri"/>
              </a:rPr>
              <a:t> -</a:t>
            </a:r>
          </a:p>
          <a:p>
            <a:pPr marL="1600708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27" dirty="0">
                <a:solidFill>
                  <a:srgbClr val="898989"/>
                </a:solidFill>
                <a:latin typeface="Calibri"/>
                <a:cs typeface="Calibri"/>
              </a:rPr>
              <a:t>HYPNOSEDATIVA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763901" y="1230106"/>
            <a:ext cx="3770439" cy="719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ANTIEPILEPTIKA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3368D0C-9729-8FE6-965C-DA30F06E3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132856"/>
            <a:ext cx="5965730" cy="38715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766060" y="504591"/>
            <a:ext cx="3768463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ANTIEPILEPTIKA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576050"/>
            <a:ext cx="3627224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400" spc="12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podkladem</a:t>
            </a:r>
            <a:r>
              <a:rPr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epileptického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3368" y="1868367"/>
            <a:ext cx="3472193" cy="187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6" dirty="0">
                <a:solidFill>
                  <a:srgbClr val="000000"/>
                </a:solidFill>
                <a:latin typeface="Calibri"/>
                <a:cs typeface="Calibri"/>
              </a:rPr>
              <a:t>záchvatu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je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přehnaně</a:t>
            </a:r>
            <a:r>
              <a:rPr sz="2400" b="1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silná</a:t>
            </a:r>
          </a:p>
          <a:p>
            <a:pPr marL="0" marR="0">
              <a:lnSpc>
                <a:spcPts val="230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synchronizovaná</a:t>
            </a:r>
            <a:r>
              <a:rPr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aktivita</a:t>
            </a:r>
          </a:p>
          <a:p>
            <a:pPr marL="0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určité</a:t>
            </a:r>
            <a:r>
              <a:rPr sz="24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skupiny</a:t>
            </a:r>
            <a:r>
              <a:rPr sz="24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neuronů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;</a:t>
            </a:r>
          </a:p>
          <a:p>
            <a:pPr marL="0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vyskytuje</a:t>
            </a:r>
            <a:r>
              <a:rPr sz="24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buď</a:t>
            </a:r>
            <a:r>
              <a:rPr sz="24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ložiskově</a:t>
            </a:r>
          </a:p>
          <a:p>
            <a:pPr marL="0" marR="0">
              <a:lnSpc>
                <a:spcPts val="2305"/>
              </a:lnSpc>
              <a:spcBef>
                <a:spcPts val="50"/>
              </a:spcBef>
              <a:spcAft>
                <a:spcPts val="0"/>
              </a:spcAft>
            </a:pP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2400" b="1" i="1" dirty="0">
                <a:solidFill>
                  <a:srgbClr val="000000"/>
                </a:solidFill>
                <a:latin typeface="Calibri"/>
                <a:cs typeface="Calibri"/>
              </a:rPr>
              <a:t>parciální</a:t>
            </a:r>
            <a:r>
              <a:rPr sz="2400" b="1" i="1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0000"/>
                </a:solidFill>
                <a:latin typeface="Calibri"/>
                <a:cs typeface="Calibri"/>
              </a:rPr>
              <a:t>záchvaty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sz="2400" i="1" spc="-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nebo</a:t>
            </a:r>
          </a:p>
          <a:p>
            <a:pPr marL="0" marR="0">
              <a:lnSpc>
                <a:spcPts val="230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generalizovaně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3368" y="3625195"/>
            <a:ext cx="3446187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2400" b="1" i="1" dirty="0">
                <a:solidFill>
                  <a:srgbClr val="000000"/>
                </a:solidFill>
                <a:latin typeface="Calibri"/>
                <a:cs typeface="Calibri"/>
              </a:rPr>
              <a:t>generalizované</a:t>
            </a:r>
            <a:r>
              <a:rPr sz="2400" b="1" i="1" spc="-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0000"/>
                </a:solidFill>
                <a:latin typeface="Calibri"/>
                <a:cs typeface="Calibri"/>
              </a:rPr>
              <a:t>záchvaty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944" y="3990665"/>
            <a:ext cx="3557832" cy="1874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400" spc="12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antiepileptika</a:t>
            </a:r>
            <a:r>
              <a:rPr sz="2400" b="1" spc="-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jsou </a:t>
            </a:r>
            <a:r>
              <a:rPr sz="2400" spc="-24" dirty="0">
                <a:solidFill>
                  <a:srgbClr val="000000"/>
                </a:solidFill>
                <a:latin typeface="Calibri"/>
                <a:cs typeface="Calibri"/>
              </a:rPr>
              <a:t>LČ</a:t>
            </a:r>
          </a:p>
          <a:p>
            <a:pPr marL="344424" marR="0">
              <a:lnSpc>
                <a:spcPts val="2306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k </a:t>
            </a:r>
            <a:r>
              <a:rPr sz="2400" b="1" spc="-13" dirty="0">
                <a:solidFill>
                  <a:srgbClr val="000000"/>
                </a:solidFill>
                <a:latin typeface="Calibri"/>
                <a:cs typeface="Calibri"/>
              </a:rPr>
              <a:t>symptomatické</a:t>
            </a:r>
            <a:r>
              <a:rPr sz="2400" b="1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terapii</a:t>
            </a:r>
          </a:p>
          <a:p>
            <a:pPr marL="344424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různých</a:t>
            </a:r>
            <a:r>
              <a:rPr sz="24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forem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epilepsie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</a:p>
          <a:p>
            <a:pPr marL="344424" marR="0">
              <a:lnSpc>
                <a:spcPts val="2303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6" dirty="0">
                <a:solidFill>
                  <a:srgbClr val="000000"/>
                </a:solidFill>
                <a:latin typeface="Calibri"/>
                <a:cs typeface="Calibri"/>
              </a:rPr>
              <a:t>protože</a:t>
            </a:r>
            <a:r>
              <a:rPr sz="24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zvyšují křečový</a:t>
            </a:r>
          </a:p>
          <a:p>
            <a:pPr marL="344424" marR="0">
              <a:lnSpc>
                <a:spcPts val="2305"/>
              </a:lnSpc>
              <a:spcBef>
                <a:spcPts val="50"/>
              </a:spcBef>
              <a:spcAft>
                <a:spcPts val="0"/>
              </a:spcAft>
            </a:pPr>
            <a:r>
              <a:rPr sz="2400" b="1" spc="-13" dirty="0">
                <a:solidFill>
                  <a:srgbClr val="000000"/>
                </a:solidFill>
                <a:latin typeface="Calibri"/>
                <a:cs typeface="Calibri"/>
              </a:rPr>
              <a:t>práh</a:t>
            </a:r>
            <a:r>
              <a:rPr sz="2400" b="1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(snižují</a:t>
            </a:r>
            <a:r>
              <a:rPr sz="2400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křečovou</a:t>
            </a:r>
          </a:p>
          <a:p>
            <a:pPr marL="344424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pohotovost</a:t>
            </a:r>
            <a:r>
              <a:rPr sz="2400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neuronů)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95E8556-21A0-E403-8B88-45F057C41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554" y="1494112"/>
            <a:ext cx="4529659" cy="45116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91738" y="504591"/>
            <a:ext cx="2317626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EPILEPSIE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593055"/>
            <a:ext cx="7794806" cy="30210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etiologie: primární</a:t>
            </a:r>
            <a:r>
              <a:rPr sz="3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(idiopatické)</a:t>
            </a:r>
          </a:p>
          <a:p>
            <a:pPr marL="1920824" marR="0">
              <a:lnSpc>
                <a:spcPts val="3896"/>
              </a:lnSpc>
              <a:spcBef>
                <a:spcPts val="330"/>
              </a:spcBef>
              <a:spcAft>
                <a:spcPts val="0"/>
              </a:spcAft>
            </a:pP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sekundární</a:t>
            </a:r>
          </a:p>
          <a:p>
            <a:pPr marL="0" marR="0">
              <a:lnSpc>
                <a:spcPts val="3899"/>
              </a:lnSpc>
              <a:spcBef>
                <a:spcPts val="325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spc="-22" dirty="0">
                <a:solidFill>
                  <a:srgbClr val="000000"/>
                </a:solidFill>
                <a:latin typeface="Calibri"/>
                <a:cs typeface="Calibri"/>
              </a:rPr>
              <a:t>status</a:t>
            </a:r>
            <a:r>
              <a:rPr sz="3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epilepticus</a:t>
            </a:r>
            <a:r>
              <a:rPr sz="3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0000"/>
                </a:solidFill>
                <a:latin typeface="Calibri"/>
                <a:cs typeface="Calibri"/>
              </a:rPr>
              <a:t>záchvat</a:t>
            </a:r>
            <a:r>
              <a:rPr sz="3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trvající</a:t>
            </a:r>
            <a:r>
              <a:rPr sz="3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více</a:t>
            </a:r>
          </a:p>
          <a:p>
            <a:pPr marL="0" marR="0">
              <a:lnSpc>
                <a:spcPts val="3899"/>
              </a:lnSpc>
              <a:spcBef>
                <a:spcPts val="376"/>
              </a:spcBef>
              <a:spcAft>
                <a:spcPts val="0"/>
              </a:spcAft>
            </a:pPr>
            <a:r>
              <a:rPr sz="3200" spc="-17" dirty="0">
                <a:solidFill>
                  <a:srgbClr val="000000"/>
                </a:solidFill>
                <a:latin typeface="Calibri"/>
                <a:cs typeface="Calibri"/>
              </a:rPr>
              <a:t>než</a:t>
            </a:r>
            <a:r>
              <a:rPr sz="3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30</a:t>
            </a:r>
            <a:r>
              <a:rPr sz="32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minut</a:t>
            </a:r>
            <a:r>
              <a:rPr sz="3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nebo</a:t>
            </a:r>
            <a:r>
              <a:rPr sz="3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intermitentní</a:t>
            </a:r>
            <a:r>
              <a:rPr sz="3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4" dirty="0">
                <a:solidFill>
                  <a:srgbClr val="000000"/>
                </a:solidFill>
                <a:latin typeface="Calibri"/>
                <a:cs typeface="Calibri"/>
              </a:rPr>
              <a:t>záchvaty</a:t>
            </a:r>
          </a:p>
          <a:p>
            <a:pPr marL="344424" marR="0">
              <a:lnSpc>
                <a:spcPts val="3457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trvající</a:t>
            </a:r>
            <a:r>
              <a:rPr sz="3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více </a:t>
            </a:r>
            <a:r>
              <a:rPr sz="3200" spc="-20" dirty="0">
                <a:solidFill>
                  <a:srgbClr val="000000"/>
                </a:solidFill>
                <a:latin typeface="Calibri"/>
                <a:cs typeface="Calibri"/>
              </a:rPr>
              <a:t>než</a:t>
            </a:r>
            <a:r>
              <a:rPr sz="3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6" dirty="0">
                <a:solidFill>
                  <a:srgbClr val="000000"/>
                </a:solidFill>
                <a:latin typeface="Calibri"/>
                <a:cs typeface="Calibri"/>
              </a:rPr>
              <a:t>30</a:t>
            </a:r>
            <a:r>
              <a:rPr sz="32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min,</a:t>
            </a:r>
            <a:r>
              <a:rPr sz="3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3" dirty="0">
                <a:solidFill>
                  <a:srgbClr val="000000"/>
                </a:solidFill>
                <a:latin typeface="Calibri"/>
                <a:cs typeface="Calibri"/>
              </a:rPr>
              <a:t>mezi</a:t>
            </a:r>
            <a:r>
              <a:rPr sz="3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nimiž</a:t>
            </a:r>
            <a:r>
              <a:rPr sz="3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nemocný</a:t>
            </a:r>
          </a:p>
          <a:p>
            <a:pPr marL="344424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nenabude</a:t>
            </a:r>
            <a:r>
              <a:rPr sz="32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vědomí</a:t>
            </a:r>
            <a:r>
              <a:rPr sz="3200" spc="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(5 min)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4617651"/>
            <a:ext cx="6689466" cy="533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9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léčba:</a:t>
            </a:r>
            <a:r>
              <a:rPr sz="3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chirurgická,</a:t>
            </a:r>
            <a:r>
              <a:rPr sz="3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stimulace</a:t>
            </a:r>
            <a:r>
              <a:rPr sz="3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n.</a:t>
            </a:r>
            <a:r>
              <a:rPr sz="3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vagus,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3368" y="5057107"/>
            <a:ext cx="2777301" cy="532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b="1" spc="-23" dirty="0">
                <a:solidFill>
                  <a:srgbClr val="000000"/>
                </a:solidFill>
                <a:latin typeface="Calibri"/>
                <a:cs typeface="Calibri"/>
              </a:rPr>
              <a:t>farmakoterapie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66060" y="504591"/>
            <a:ext cx="3768463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ANTIEPILEPTIKA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594936"/>
            <a:ext cx="6995584" cy="50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srgbClr val="000000"/>
                </a:solidFill>
                <a:latin typeface="Calibri"/>
                <a:cs typeface="Calibri"/>
              </a:rPr>
              <a:t>farmakologické</a:t>
            </a:r>
            <a:r>
              <a:rPr sz="30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mechanismy</a:t>
            </a:r>
            <a:r>
              <a:rPr sz="30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antiepileptik: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2098237"/>
            <a:ext cx="6506103" cy="13734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1.</a:t>
            </a:r>
            <a:r>
              <a:rPr sz="3000" spc="-2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u="sng" dirty="0">
                <a:solidFill>
                  <a:srgbClr val="000000"/>
                </a:solidFill>
                <a:latin typeface="Calibri"/>
                <a:cs typeface="Calibri"/>
              </a:rPr>
              <a:t>Léky</a:t>
            </a:r>
            <a:r>
              <a:rPr sz="3000" u="sng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u="sng" dirty="0">
                <a:solidFill>
                  <a:srgbClr val="000000"/>
                </a:solidFill>
                <a:latin typeface="Calibri"/>
                <a:cs typeface="Calibri"/>
              </a:rPr>
              <a:t>přispívající</a:t>
            </a:r>
            <a:r>
              <a:rPr sz="3000" u="sng" spc="-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u="sng" spc="-92" dirty="0">
                <a:solidFill>
                  <a:srgbClr val="000000"/>
                </a:solidFill>
                <a:latin typeface="Calibri"/>
                <a:cs typeface="Calibri"/>
              </a:rPr>
              <a:t>ke</a:t>
            </a:r>
            <a:r>
              <a:rPr sz="3000" u="sng" spc="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u="sng" spc="-10" dirty="0">
                <a:solidFill>
                  <a:srgbClr val="000000"/>
                </a:solidFill>
                <a:latin typeface="Calibri"/>
                <a:cs typeface="Calibri"/>
              </a:rPr>
              <a:t>stabilizaci</a:t>
            </a:r>
            <a:r>
              <a:rPr sz="3000" u="sng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u="sng" dirty="0">
                <a:solidFill>
                  <a:srgbClr val="000000"/>
                </a:solidFill>
                <a:latin typeface="Calibri"/>
                <a:cs typeface="Calibri"/>
              </a:rPr>
              <a:t>membrán</a:t>
            </a:r>
          </a:p>
          <a:p>
            <a:pPr marL="457200" marR="0">
              <a:lnSpc>
                <a:spcPts val="3166"/>
              </a:lnSpc>
              <a:spcBef>
                <a:spcPts val="202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600" spc="-11" dirty="0">
                <a:solidFill>
                  <a:srgbClr val="000000"/>
                </a:solidFill>
                <a:latin typeface="Calibri"/>
                <a:cs typeface="Calibri"/>
              </a:rPr>
              <a:t>vazba</a:t>
            </a:r>
            <a:r>
              <a:rPr sz="26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na napěťově řízené</a:t>
            </a:r>
            <a:r>
              <a:rPr sz="26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spc="16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1750" dirty="0">
                <a:solidFill>
                  <a:srgbClr val="000000"/>
                </a:solidFill>
                <a:latin typeface="Calibri"/>
                <a:cs typeface="Calibri"/>
              </a:rPr>
              <a:t>+</a:t>
            </a:r>
            <a:r>
              <a:rPr sz="1750" spc="1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kanály</a:t>
            </a:r>
          </a:p>
          <a:p>
            <a:pPr marL="457200" marR="0">
              <a:lnSpc>
                <a:spcPts val="3164"/>
              </a:lnSpc>
              <a:spcBef>
                <a:spcPts val="219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600" spc="-12" dirty="0">
                <a:solidFill>
                  <a:srgbClr val="000000"/>
                </a:solidFill>
                <a:latin typeface="Calibri"/>
                <a:cs typeface="Calibri"/>
              </a:rPr>
              <a:t>vazba</a:t>
            </a:r>
            <a:r>
              <a:rPr sz="26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na napěťově řízené Ca</a:t>
            </a:r>
            <a:r>
              <a:rPr sz="2650" baseline="30461" dirty="0">
                <a:solidFill>
                  <a:srgbClr val="000000"/>
                </a:solidFill>
                <a:latin typeface="Calibri"/>
                <a:cs typeface="Calibri"/>
              </a:rPr>
              <a:t>2+</a:t>
            </a:r>
            <a:r>
              <a:rPr sz="2650" spc="-242" baseline="304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0000"/>
                </a:solidFill>
                <a:latin typeface="Calibri"/>
                <a:cs typeface="Calibri"/>
              </a:rPr>
              <a:t>kanály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944" y="3473393"/>
            <a:ext cx="5764750" cy="50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2.</a:t>
            </a:r>
            <a:r>
              <a:rPr sz="3000" spc="-2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u="sng" dirty="0">
                <a:solidFill>
                  <a:srgbClr val="000000"/>
                </a:solidFill>
                <a:latin typeface="Calibri"/>
                <a:cs typeface="Calibri"/>
              </a:rPr>
              <a:t>Inhibice</a:t>
            </a:r>
            <a:r>
              <a:rPr sz="3000" u="sng" spc="-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u="sng" spc="-12" dirty="0">
                <a:solidFill>
                  <a:srgbClr val="000000"/>
                </a:solidFill>
                <a:latin typeface="Calibri"/>
                <a:cs typeface="Calibri"/>
              </a:rPr>
              <a:t>funkce</a:t>
            </a:r>
            <a:r>
              <a:rPr sz="3000" u="sng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u="sng" dirty="0">
                <a:solidFill>
                  <a:srgbClr val="000000"/>
                </a:solidFill>
                <a:latin typeface="Calibri"/>
                <a:cs typeface="Calibri"/>
              </a:rPr>
              <a:t>neurotransmiterů: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63675" y="4025359"/>
            <a:ext cx="4785412" cy="888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6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snížení</a:t>
            </a:r>
            <a:r>
              <a:rPr sz="2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degradace/</a:t>
            </a:r>
            <a:r>
              <a:rPr sz="2600" spc="-23" dirty="0">
                <a:solidFill>
                  <a:srgbClr val="000000"/>
                </a:solidFill>
                <a:latin typeface="Calibri"/>
                <a:cs typeface="Calibri"/>
              </a:rPr>
              <a:t>reuptake</a:t>
            </a:r>
            <a:r>
              <a:rPr sz="26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000000"/>
                </a:solidFill>
                <a:latin typeface="Calibri"/>
                <a:cs typeface="Calibri"/>
              </a:rPr>
              <a:t>GABA</a:t>
            </a:r>
          </a:p>
          <a:p>
            <a:pPr marL="0" marR="0">
              <a:lnSpc>
                <a:spcPts val="3164"/>
              </a:lnSpc>
              <a:spcBef>
                <a:spcPts val="316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-přímá</a:t>
            </a:r>
            <a:r>
              <a:rPr sz="26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stimulace</a:t>
            </a:r>
            <a:r>
              <a:rPr sz="26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000000"/>
                </a:solidFill>
                <a:latin typeface="Calibri"/>
                <a:cs typeface="Calibri"/>
              </a:rPr>
              <a:t>GABA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 receptoru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8944" y="4915732"/>
            <a:ext cx="7729233" cy="50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z </a:t>
            </a:r>
            <a:r>
              <a:rPr sz="3000" spc="-11" dirty="0">
                <a:solidFill>
                  <a:srgbClr val="000000"/>
                </a:solidFill>
                <a:latin typeface="Calibri"/>
                <a:cs typeface="Calibri"/>
              </a:rPr>
              <a:t>historického</a:t>
            </a:r>
            <a:r>
              <a:rPr sz="3000" spc="-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hlediska</a:t>
            </a:r>
            <a:r>
              <a:rPr sz="3000" spc="-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jsou</a:t>
            </a:r>
            <a:r>
              <a:rPr sz="30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antiepi</a:t>
            </a:r>
            <a:r>
              <a:rPr sz="3000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28" dirty="0">
                <a:solidFill>
                  <a:srgbClr val="000000"/>
                </a:solidFill>
                <a:latin typeface="Calibri"/>
                <a:cs typeface="Calibri"/>
              </a:rPr>
              <a:t>řazena</a:t>
            </a:r>
            <a:r>
              <a:rPr sz="30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do 3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93368" y="5326947"/>
            <a:ext cx="1475982" cy="503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5"/>
              </a:lnSpc>
              <a:spcBef>
                <a:spcPts val="0"/>
              </a:spcBef>
              <a:spcAft>
                <a:spcPts val="0"/>
              </a:spcAft>
            </a:pPr>
            <a:r>
              <a:rPr sz="3000" spc="-11" dirty="0">
                <a:solidFill>
                  <a:srgbClr val="000000"/>
                </a:solidFill>
                <a:latin typeface="Calibri"/>
                <a:cs typeface="Calibri"/>
              </a:rPr>
              <a:t>generací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79512" y="357743"/>
            <a:ext cx="8856984" cy="66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4"/>
              </a:lnSpc>
              <a:spcBef>
                <a:spcPts val="0"/>
              </a:spcBef>
              <a:spcAft>
                <a:spcPts val="0"/>
              </a:spcAft>
            </a:pPr>
            <a:r>
              <a:rPr sz="4400" spc="-12" dirty="0">
                <a:solidFill>
                  <a:srgbClr val="000000"/>
                </a:solidFill>
                <a:latin typeface="Calibri"/>
                <a:cs typeface="Calibri"/>
              </a:rPr>
              <a:t>MECHANISMY</a:t>
            </a:r>
            <a:r>
              <a:rPr sz="44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18" dirty="0">
                <a:solidFill>
                  <a:srgbClr val="000000"/>
                </a:solidFill>
                <a:latin typeface="Calibri"/>
                <a:cs typeface="Calibri"/>
              </a:rPr>
              <a:t>ÚČINKU</a:t>
            </a:r>
            <a:r>
              <a:rPr lang="cs-CZ" sz="44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ANTIEPI</a:t>
            </a:r>
            <a:r>
              <a:rPr lang="cs-CZ" sz="4400" dirty="0">
                <a:solidFill>
                  <a:srgbClr val="000000"/>
                </a:solidFill>
                <a:latin typeface="Calibri"/>
                <a:cs typeface="Calibri"/>
              </a:rPr>
              <a:t>LEPTIK</a:t>
            </a:r>
            <a:endParaRPr sz="4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9D49F48-E494-DB18-E520-93CCB7540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340768"/>
            <a:ext cx="7128792" cy="471120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65834" y="504591"/>
            <a:ext cx="6770664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ANTIEPILEPTIKA</a:t>
            </a:r>
            <a:r>
              <a:rPr sz="44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16" dirty="0">
                <a:solidFill>
                  <a:srgbClr val="000000"/>
                </a:solidFill>
                <a:latin typeface="Calibri"/>
                <a:cs typeface="Calibri"/>
              </a:rPr>
              <a:t>1.GENERACE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41823"/>
            <a:ext cx="5604261" cy="532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i="1" spc="-12" dirty="0">
                <a:solidFill>
                  <a:srgbClr val="000000"/>
                </a:solidFill>
                <a:latin typeface="Calibri"/>
                <a:cs typeface="Calibri"/>
              </a:rPr>
              <a:t>fenobarbital</a:t>
            </a:r>
            <a:r>
              <a:rPr sz="3200" i="1" spc="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3" dirty="0">
                <a:solidFill>
                  <a:srgbClr val="000000"/>
                </a:solidFill>
                <a:latin typeface="Calibri"/>
                <a:cs typeface="Calibri"/>
              </a:rPr>
              <a:t>1912</a:t>
            </a:r>
            <a:r>
              <a:rPr sz="3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(Phenaemal,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3368" y="2129884"/>
            <a:ext cx="7164532" cy="860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Phenaemaletten)</a:t>
            </a:r>
            <a:r>
              <a:rPr sz="3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lang="cs-CZ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 err="1">
                <a:solidFill>
                  <a:srgbClr val="000000"/>
                </a:solidFill>
                <a:latin typeface="Calibri"/>
                <a:cs typeface="Calibri"/>
              </a:rPr>
              <a:t>historicky</a:t>
            </a:r>
            <a:r>
              <a:rPr sz="2400" spc="-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nejstarší</a:t>
            </a:r>
            <a:r>
              <a:rPr sz="24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94" dirty="0">
                <a:solidFill>
                  <a:srgbClr val="000000"/>
                </a:solidFill>
                <a:latin typeface="Calibri"/>
                <a:cs typeface="Calibri"/>
              </a:rPr>
              <a:t>LP,</a:t>
            </a:r>
            <a:r>
              <a:rPr sz="240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sedativní,</a:t>
            </a:r>
          </a:p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použití</a:t>
            </a:r>
            <a:r>
              <a:rPr sz="2400" spc="-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u 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generalizovaných</a:t>
            </a:r>
            <a:r>
              <a:rPr sz="2400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tonicko</a:t>
            </a:r>
            <a:r>
              <a:rPr sz="2400" spc="11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klonických</a:t>
            </a:r>
            <a:r>
              <a:rPr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6" dirty="0">
                <a:solidFill>
                  <a:srgbClr val="000000"/>
                </a:solidFill>
                <a:latin typeface="Calibri"/>
                <a:cs typeface="Calibri"/>
              </a:rPr>
              <a:t>záchvatů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944" y="3080824"/>
            <a:ext cx="7617149" cy="11187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9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primidon</a:t>
            </a:r>
            <a:r>
              <a:rPr sz="3200" i="1" spc="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(Mysoline)</a:t>
            </a:r>
          </a:p>
          <a:p>
            <a:pPr marL="0" marR="0">
              <a:lnSpc>
                <a:spcPts val="3896"/>
              </a:lnSpc>
              <a:spcBef>
                <a:spcPts val="712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i="1" spc="-20" dirty="0">
                <a:solidFill>
                  <a:srgbClr val="000000"/>
                </a:solidFill>
                <a:latin typeface="Calibri"/>
                <a:cs typeface="Calibri"/>
              </a:rPr>
              <a:t>fenytoin</a:t>
            </a:r>
            <a:r>
              <a:rPr sz="3200" i="1" spc="7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3" dirty="0">
                <a:solidFill>
                  <a:srgbClr val="000000"/>
                </a:solidFill>
                <a:latin typeface="Calibri"/>
                <a:cs typeface="Calibri"/>
              </a:rPr>
              <a:t>1938</a:t>
            </a:r>
            <a:r>
              <a:rPr sz="3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(Epilan-D</a:t>
            </a:r>
            <a:r>
              <a:rPr sz="32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9" dirty="0">
                <a:solidFill>
                  <a:srgbClr val="000000"/>
                </a:solidFill>
                <a:latin typeface="Calibri"/>
                <a:cs typeface="Calibri"/>
              </a:rPr>
              <a:t>GEROT)</a:t>
            </a:r>
            <a:r>
              <a:rPr sz="3200" spc="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hyperplazie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3368" y="4155256"/>
            <a:ext cx="4227804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dásní,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srdeční</a:t>
            </a:r>
            <a:r>
              <a:rPr sz="24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arytmie,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teratogen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8944" y="4617651"/>
            <a:ext cx="8069033" cy="533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9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ethosuximid</a:t>
            </a:r>
            <a:r>
              <a:rPr sz="3200" i="1" spc="7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1960</a:t>
            </a:r>
            <a:r>
              <a:rPr sz="3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(Petinimid)</a:t>
            </a:r>
            <a:r>
              <a:rPr sz="3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– lék volby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u absencí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93368" y="5107158"/>
            <a:ext cx="1449112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(petit</a:t>
            </a:r>
            <a:r>
              <a:rPr sz="24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mal)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4770" y="504591"/>
            <a:ext cx="7028847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68" dirty="0">
                <a:solidFill>
                  <a:srgbClr val="000000"/>
                </a:solidFill>
                <a:latin typeface="Calibri"/>
                <a:cs typeface="Calibri"/>
              </a:rPr>
              <a:t>LÁTKY</a:t>
            </a:r>
            <a:r>
              <a:rPr sz="4400" spc="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2.</a:t>
            </a:r>
            <a:r>
              <a:rPr sz="44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10" dirty="0">
                <a:solidFill>
                  <a:srgbClr val="000000"/>
                </a:solidFill>
                <a:latin typeface="Calibri"/>
                <a:cs typeface="Calibri"/>
              </a:rPr>
              <a:t>GENERACE</a:t>
            </a:r>
            <a:r>
              <a:rPr sz="44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(70.léta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20.stol)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452037"/>
            <a:ext cx="7579024" cy="1083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10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valproát</a:t>
            </a:r>
            <a:r>
              <a:rPr sz="2800" i="1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(Convulex, Depakine</a:t>
            </a:r>
            <a:r>
              <a:rPr sz="28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chrono)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inhibuje</a:t>
            </a:r>
          </a:p>
          <a:p>
            <a:pPr marL="344424" marR="0">
              <a:lnSpc>
                <a:spcPts val="2434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biodegradační</a:t>
            </a:r>
            <a:r>
              <a:rPr sz="20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8" dirty="0">
                <a:solidFill>
                  <a:srgbClr val="000000"/>
                </a:solidFill>
                <a:latin typeface="Calibri"/>
                <a:cs typeface="Calibri"/>
              </a:rPr>
              <a:t>enzymy</a:t>
            </a:r>
            <a:r>
              <a:rPr sz="20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6" dirty="0">
                <a:solidFill>
                  <a:srgbClr val="000000"/>
                </a:solidFill>
                <a:latin typeface="Calibri"/>
                <a:cs typeface="Calibri"/>
              </a:rPr>
              <a:t>GABA</a:t>
            </a:r>
            <a:r>
              <a:rPr sz="20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, GIT </a:t>
            </a:r>
            <a:r>
              <a:rPr sz="2000" spc="-13" dirty="0">
                <a:solidFill>
                  <a:srgbClr val="000000"/>
                </a:solidFill>
                <a:latin typeface="Calibri"/>
                <a:cs typeface="Calibri"/>
              </a:rPr>
              <a:t>toxicita,</a:t>
            </a:r>
            <a:r>
              <a:rPr sz="2000" spc="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hepatotoxicita,</a:t>
            </a:r>
            <a:r>
              <a:rPr sz="20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8" dirty="0">
                <a:solidFill>
                  <a:srgbClr val="000000"/>
                </a:solidFill>
                <a:latin typeface="Calibri"/>
                <a:cs typeface="Calibri"/>
              </a:rPr>
              <a:t>teratogen;</a:t>
            </a:r>
          </a:p>
          <a:p>
            <a:pPr marL="344424" marR="0">
              <a:lnSpc>
                <a:spcPts val="240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použ:absence,</a:t>
            </a:r>
            <a:r>
              <a:rPr sz="20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parciální a TK</a:t>
            </a:r>
            <a:r>
              <a:rPr sz="20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000000"/>
                </a:solidFill>
                <a:latin typeface="Calibri"/>
                <a:cs typeface="Calibri"/>
              </a:rPr>
              <a:t>záchvaty,</a:t>
            </a:r>
            <a:r>
              <a:rPr sz="20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migréna</a:t>
            </a:r>
            <a:r>
              <a:rPr sz="2000" spc="-13" dirty="0">
                <a:solidFill>
                  <a:srgbClr val="000000"/>
                </a:solidFill>
                <a:latin typeface="Calibri"/>
                <a:cs typeface="Calibri"/>
              </a:rPr>
              <a:t>-profylaxe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2573792"/>
            <a:ext cx="7984717" cy="2804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10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i="1" spc="-11" dirty="0">
                <a:solidFill>
                  <a:srgbClr val="000000"/>
                </a:solidFill>
                <a:latin typeface="Calibri"/>
                <a:cs typeface="Calibri"/>
              </a:rPr>
              <a:t>karbamazepin</a:t>
            </a:r>
            <a:r>
              <a:rPr sz="2800" i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(Timonil,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32" dirty="0">
                <a:solidFill>
                  <a:srgbClr val="000000"/>
                </a:solidFill>
                <a:latin typeface="Calibri"/>
                <a:cs typeface="Calibri"/>
              </a:rPr>
              <a:t>Tegretol)-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7" dirty="0">
                <a:solidFill>
                  <a:srgbClr val="000000"/>
                </a:solidFill>
                <a:latin typeface="Calibri"/>
                <a:cs typeface="Calibri"/>
              </a:rPr>
              <a:t>odvozen</a:t>
            </a:r>
            <a:r>
              <a:rPr sz="20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od</a:t>
            </a:r>
            <a:r>
              <a:rPr sz="20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tricykl.AD,</a:t>
            </a:r>
          </a:p>
          <a:p>
            <a:pPr marL="344424" marR="0">
              <a:lnSpc>
                <a:spcPts val="2431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použití</a:t>
            </a:r>
            <a:r>
              <a:rPr sz="20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u </a:t>
            </a:r>
            <a:r>
              <a:rPr sz="2000" spc="-16" dirty="0">
                <a:solidFill>
                  <a:srgbClr val="000000"/>
                </a:solidFill>
                <a:latin typeface="Calibri"/>
                <a:cs typeface="Calibri"/>
              </a:rPr>
              <a:t>generalizovaných</a:t>
            </a:r>
            <a:r>
              <a:rPr sz="2000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tonickoklonických</a:t>
            </a:r>
            <a:r>
              <a:rPr sz="20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2" dirty="0">
                <a:solidFill>
                  <a:srgbClr val="000000"/>
                </a:solidFill>
                <a:latin typeface="Calibri"/>
                <a:cs typeface="Calibri"/>
              </a:rPr>
              <a:t>záchvatů,</a:t>
            </a:r>
            <a:r>
              <a:rPr sz="20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neuralgie</a:t>
            </a:r>
          </a:p>
          <a:p>
            <a:pPr marL="344424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trigeminu,</a:t>
            </a:r>
            <a:r>
              <a:rPr sz="20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8" dirty="0">
                <a:solidFill>
                  <a:srgbClr val="000000"/>
                </a:solidFill>
                <a:latin typeface="Calibri"/>
                <a:cs typeface="Calibri"/>
              </a:rPr>
              <a:t>fantomové</a:t>
            </a:r>
            <a:r>
              <a:rPr sz="2000" spc="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bolesti</a:t>
            </a:r>
          </a:p>
          <a:p>
            <a:pPr marL="0" marR="0">
              <a:lnSpc>
                <a:spcPts val="3427"/>
              </a:lnSpc>
              <a:spcBef>
                <a:spcPts val="608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10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BENZODIAZEPINY</a:t>
            </a:r>
          </a:p>
          <a:p>
            <a:pPr marL="0" marR="0">
              <a:lnSpc>
                <a:spcPts val="2695"/>
              </a:lnSpc>
              <a:spcBef>
                <a:spcPts val="482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200" spc="13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Převážně</a:t>
            </a:r>
            <a:r>
              <a:rPr sz="2200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0000"/>
                </a:solidFill>
                <a:latin typeface="Calibri"/>
                <a:cs typeface="Calibri"/>
              </a:rPr>
              <a:t>jako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 hypnosedativa,</a:t>
            </a:r>
            <a:r>
              <a:rPr sz="2200" spc="-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anxiolytika</a:t>
            </a:r>
          </a:p>
          <a:p>
            <a:pPr marL="0" marR="0">
              <a:lnSpc>
                <a:spcPts val="2695"/>
              </a:lnSpc>
              <a:spcBef>
                <a:spcPts val="422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200" spc="13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i="1" dirty="0">
                <a:solidFill>
                  <a:srgbClr val="000000"/>
                </a:solidFill>
                <a:latin typeface="Calibri"/>
                <a:cs typeface="Calibri"/>
              </a:rPr>
              <a:t>klonazepam</a:t>
            </a:r>
            <a:r>
              <a:rPr sz="2200" i="1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(Rivotril)</a:t>
            </a:r>
            <a:r>
              <a:rPr sz="22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i="1" dirty="0">
                <a:solidFill>
                  <a:srgbClr val="000000"/>
                </a:solidFill>
                <a:latin typeface="Calibri"/>
                <a:cs typeface="Calibri"/>
              </a:rPr>
              <a:t>klobazam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(Frisium)</a:t>
            </a:r>
            <a:r>
              <a:rPr sz="22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i="1" dirty="0">
                <a:solidFill>
                  <a:srgbClr val="000000"/>
                </a:solidFill>
                <a:latin typeface="Calibri"/>
                <a:cs typeface="Calibri"/>
              </a:rPr>
              <a:t>diazepam</a:t>
            </a:r>
            <a:r>
              <a:rPr sz="2200" i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(tbl,rct</a:t>
            </a:r>
            <a:r>
              <a:rPr sz="2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sol)</a:t>
            </a:r>
          </a:p>
          <a:p>
            <a:pPr marL="0" marR="0">
              <a:lnSpc>
                <a:spcPts val="2695"/>
              </a:lnSpc>
              <a:spcBef>
                <a:spcPts val="474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200" spc="13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NÚ: ospalost,</a:t>
            </a:r>
            <a:r>
              <a:rPr sz="2200" spc="-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letargie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19937" y="532738"/>
            <a:ext cx="6172675" cy="6594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92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0000"/>
                </a:solidFill>
                <a:latin typeface="Calibri"/>
                <a:cs typeface="Calibri"/>
              </a:rPr>
              <a:t>ANTIEPILEPTIKA</a:t>
            </a:r>
            <a:r>
              <a:rPr sz="4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00000"/>
                </a:solidFill>
                <a:latin typeface="Calibri"/>
                <a:cs typeface="Calibri"/>
              </a:rPr>
              <a:t>3.GENERACE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48221" y="750399"/>
            <a:ext cx="1931421" cy="380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95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(90.léta</a:t>
            </a:r>
            <a:r>
              <a:rPr sz="2200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20.stol)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1641823"/>
            <a:ext cx="7860925" cy="532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lamotrigin</a:t>
            </a:r>
            <a:r>
              <a:rPr sz="3200" i="1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i="1" spc="-1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Lamictal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,..)</a:t>
            </a:r>
            <a:r>
              <a:rPr sz="3200" i="1" spc="12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u="sng" spc="-12" dirty="0">
                <a:solidFill>
                  <a:srgbClr val="000000"/>
                </a:solidFill>
                <a:latin typeface="Calibri"/>
                <a:cs typeface="Calibri"/>
              </a:rPr>
              <a:t>Širokospektrá</a:t>
            </a:r>
            <a:r>
              <a:rPr sz="2400" u="sng" spc="-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u="sng" dirty="0">
                <a:solidFill>
                  <a:srgbClr val="000000"/>
                </a:solidFill>
                <a:latin typeface="Calibri"/>
                <a:cs typeface="Calibri"/>
              </a:rPr>
              <a:t>AE</a:t>
            </a:r>
            <a:r>
              <a:rPr sz="2400" u="sng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5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4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více</a:t>
            </a:r>
            <a:r>
              <a:rPr sz="2400" spc="12" dirty="0">
                <a:solidFill>
                  <a:srgbClr val="000000"/>
                </a:solidFill>
                <a:latin typeface="Calibri"/>
                <a:cs typeface="Calibri"/>
              </a:rPr>
              <a:t> MÚ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1118" y="2037278"/>
            <a:ext cx="3576762" cy="7764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I:</a:t>
            </a:r>
            <a:r>
              <a:rPr sz="24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parciální</a:t>
            </a:r>
            <a:r>
              <a:rPr sz="24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4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generalizované</a:t>
            </a:r>
          </a:p>
          <a:p>
            <a:pPr marL="0" marR="0">
              <a:lnSpc>
                <a:spcPts val="28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tonicko-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klonické</a:t>
            </a:r>
            <a:r>
              <a:rPr sz="24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záchvaty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944" y="2227420"/>
            <a:ext cx="4251133" cy="11184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i="1" spc="-11" dirty="0">
                <a:solidFill>
                  <a:srgbClr val="000000"/>
                </a:solidFill>
                <a:latin typeface="Calibri"/>
                <a:cs typeface="Calibri"/>
              </a:rPr>
              <a:t>levetiracetam</a:t>
            </a:r>
            <a:r>
              <a:rPr sz="3200" i="1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2" dirty="0">
                <a:solidFill>
                  <a:srgbClr val="000000"/>
                </a:solidFill>
                <a:latin typeface="Calibri"/>
                <a:cs typeface="Calibri"/>
              </a:rPr>
              <a:t>(Keppra)</a:t>
            </a:r>
          </a:p>
          <a:p>
            <a:pPr marL="0" marR="0">
              <a:lnSpc>
                <a:spcPts val="3896"/>
              </a:lnSpc>
              <a:spcBef>
                <a:spcPts val="713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i="1" spc="-11" dirty="0">
                <a:solidFill>
                  <a:srgbClr val="000000"/>
                </a:solidFill>
                <a:latin typeface="Calibri"/>
                <a:cs typeface="Calibri"/>
              </a:rPr>
              <a:t>topiramát</a:t>
            </a:r>
            <a:r>
              <a:rPr sz="3200" i="1" spc="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i="1" spc="-1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3200" spc="-47" dirty="0">
                <a:solidFill>
                  <a:srgbClr val="000000"/>
                </a:solidFill>
                <a:latin typeface="Calibri"/>
                <a:cs typeface="Calibri"/>
              </a:rPr>
              <a:t>Topamax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8944" y="3397816"/>
            <a:ext cx="8040197" cy="28159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9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tiagabin</a:t>
            </a:r>
            <a:r>
              <a:rPr sz="3200" i="1" spc="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(Gabitril</a:t>
            </a:r>
            <a:r>
              <a:rPr sz="3200" i="1" spc="-1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sz="2000" i="1" spc="-12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snižuje</a:t>
            </a:r>
            <a:r>
              <a:rPr sz="2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7" dirty="0">
                <a:solidFill>
                  <a:srgbClr val="000000"/>
                </a:solidFill>
                <a:latin typeface="Calibri"/>
                <a:cs typeface="Calibri"/>
              </a:rPr>
              <a:t>GABA</a:t>
            </a:r>
            <a:r>
              <a:rPr sz="20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7" dirty="0">
                <a:solidFill>
                  <a:srgbClr val="000000"/>
                </a:solidFill>
                <a:latin typeface="Calibri"/>
                <a:cs typeface="Calibri"/>
              </a:rPr>
              <a:t>uptake</a:t>
            </a:r>
            <a:r>
              <a:rPr sz="2000" spc="35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u="sng" dirty="0">
                <a:solidFill>
                  <a:srgbClr val="000000"/>
                </a:solidFill>
                <a:latin typeface="Calibri"/>
                <a:cs typeface="Calibri"/>
              </a:rPr>
              <a:t>Úzkospektrá</a:t>
            </a:r>
            <a:r>
              <a:rPr sz="2400" u="sng" spc="-1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u="sng" dirty="0">
                <a:solidFill>
                  <a:srgbClr val="000000"/>
                </a:solidFill>
                <a:latin typeface="Calibri"/>
                <a:cs typeface="Calibri"/>
              </a:rPr>
              <a:t>AE</a:t>
            </a:r>
          </a:p>
          <a:p>
            <a:pPr marL="0" marR="0">
              <a:lnSpc>
                <a:spcPts val="3899"/>
              </a:lnSpc>
              <a:spcBef>
                <a:spcPts val="71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vigabatrin</a:t>
            </a:r>
            <a:r>
              <a:rPr sz="3200" i="1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(Sabril)</a:t>
            </a:r>
            <a:r>
              <a:rPr sz="2000" spc="-12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ireversibilní</a:t>
            </a:r>
            <a:r>
              <a:rPr sz="2000" spc="1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inhibice</a:t>
            </a:r>
            <a:r>
              <a:rPr sz="20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GABA</a:t>
            </a:r>
            <a:r>
              <a:rPr sz="2000" spc="-12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000" spc="-11" dirty="0">
                <a:solidFill>
                  <a:srgbClr val="000000"/>
                </a:solidFill>
                <a:latin typeface="Calibri"/>
                <a:cs typeface="Calibri"/>
              </a:rPr>
              <a:t>transmitázy</a:t>
            </a:r>
          </a:p>
          <a:p>
            <a:pPr marL="0" marR="0">
              <a:lnSpc>
                <a:spcPts val="3899"/>
              </a:lnSpc>
              <a:spcBef>
                <a:spcPts val="711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i="1" spc="-10" dirty="0">
                <a:solidFill>
                  <a:srgbClr val="000000"/>
                </a:solidFill>
                <a:latin typeface="Calibri"/>
                <a:cs typeface="Calibri"/>
              </a:rPr>
              <a:t>gabapentin</a:t>
            </a:r>
            <a:r>
              <a:rPr sz="3200" i="1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(Neurontin)</a:t>
            </a:r>
            <a:r>
              <a:rPr sz="3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– analog GABA,</a:t>
            </a:r>
            <a:r>
              <a:rPr sz="20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ale</a:t>
            </a:r>
            <a:r>
              <a:rPr sz="20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26" dirty="0">
                <a:solidFill>
                  <a:srgbClr val="000000"/>
                </a:solidFill>
                <a:latin typeface="Calibri"/>
                <a:cs typeface="Calibri"/>
              </a:rPr>
              <a:t>váže</a:t>
            </a:r>
            <a:r>
              <a:rPr sz="20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sz="20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jinde</a:t>
            </a:r>
          </a:p>
          <a:p>
            <a:pPr marL="0" marR="0">
              <a:lnSpc>
                <a:spcPts val="3899"/>
              </a:lnSpc>
              <a:spcBef>
                <a:spcPts val="71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pregabalin</a:t>
            </a:r>
            <a:r>
              <a:rPr sz="3200" i="1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4" dirty="0">
                <a:solidFill>
                  <a:srgbClr val="000000"/>
                </a:solidFill>
                <a:latin typeface="Calibri"/>
                <a:cs typeface="Calibri"/>
              </a:rPr>
              <a:t>(Lyrica)</a:t>
            </a:r>
            <a:r>
              <a:rPr sz="3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18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0000"/>
                </a:solidFill>
                <a:latin typeface="Calibri"/>
                <a:cs typeface="Calibri"/>
              </a:rPr>
              <a:t>MÚ</a:t>
            </a:r>
            <a:r>
              <a:rPr sz="2400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přes Ca</a:t>
            </a:r>
            <a:r>
              <a:rPr sz="2400" baseline="30508" dirty="0">
                <a:solidFill>
                  <a:srgbClr val="000000"/>
                </a:solidFill>
                <a:latin typeface="Calibri"/>
                <a:cs typeface="Calibri"/>
              </a:rPr>
              <a:t>2+</a:t>
            </a:r>
            <a:r>
              <a:rPr sz="2400" spc="-190" baseline="305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 err="1">
                <a:solidFill>
                  <a:srgbClr val="000000"/>
                </a:solidFill>
                <a:latin typeface="Calibri"/>
                <a:cs typeface="Calibri"/>
              </a:rPr>
              <a:t>kanály</a:t>
            </a:r>
            <a:endParaRPr lang="cs-CZ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>
              <a:lnSpc>
                <a:spcPts val="3899"/>
              </a:lnSpc>
              <a:spcBef>
                <a:spcPts val="710"/>
              </a:spcBef>
              <a:spcAft>
                <a:spcPts val="0"/>
              </a:spcAft>
            </a:pPr>
            <a:endParaRPr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4AE495-C0E0-309D-CD02-AA636D842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892552"/>
          </a:xfrm>
        </p:spPr>
        <p:txBody>
          <a:bodyPr/>
          <a:lstStyle/>
          <a:p>
            <a:r>
              <a:rPr lang="cs-CZ" sz="4000" dirty="0">
                <a:solidFill>
                  <a:srgbClr val="000000"/>
                </a:solidFill>
                <a:latin typeface="Calibri"/>
                <a:cs typeface="Calibri"/>
              </a:rPr>
              <a:t>NOVÁ ANTIEPILEPTIKA</a:t>
            </a:r>
            <a:br>
              <a:rPr lang="cs-CZ" sz="1800" dirty="0">
                <a:solidFill>
                  <a:srgbClr val="000000"/>
                </a:solidFill>
                <a:latin typeface="Calibri"/>
                <a:cs typeface="Calibri"/>
              </a:rPr>
            </a:b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BBFC5B-8769-6A5A-7B5A-7B0B7E1698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C73DE9A-719C-038A-5DE8-2647CB079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46859"/>
            <a:ext cx="4629796" cy="498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51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66060" y="504591"/>
            <a:ext cx="3768463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ANTIEPILEPTIKA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309059"/>
            <a:ext cx="8065599" cy="4619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4538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u="sng" dirty="0">
                <a:solidFill>
                  <a:srgbClr val="000000"/>
                </a:solidFill>
                <a:latin typeface="Calibri"/>
                <a:cs typeface="Calibri"/>
              </a:rPr>
              <a:t>OBECNÉ</a:t>
            </a:r>
            <a:r>
              <a:rPr sz="3000" u="sng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u="sng" dirty="0">
                <a:solidFill>
                  <a:srgbClr val="000000"/>
                </a:solidFill>
                <a:latin typeface="Calibri"/>
                <a:cs typeface="Calibri"/>
              </a:rPr>
              <a:t>PRINCIPY</a:t>
            </a:r>
            <a:r>
              <a:rPr sz="3000" u="sng" spc="-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u="sng" dirty="0">
                <a:solidFill>
                  <a:srgbClr val="000000"/>
                </a:solidFill>
                <a:latin typeface="Calibri"/>
                <a:cs typeface="Calibri"/>
              </a:rPr>
              <a:t>TERAPIE</a:t>
            </a:r>
            <a:r>
              <a:rPr sz="3000" u="sng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u="sng" dirty="0">
                <a:solidFill>
                  <a:srgbClr val="000000"/>
                </a:solidFill>
                <a:latin typeface="Calibri"/>
                <a:cs typeface="Calibri"/>
              </a:rPr>
              <a:t>EPI</a:t>
            </a:r>
          </a:p>
          <a:p>
            <a:pPr marL="0" marR="0">
              <a:lnSpc>
                <a:spcPts val="3662"/>
              </a:lnSpc>
              <a:spcBef>
                <a:spcPts val="606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Zahájení</a:t>
            </a:r>
            <a:r>
              <a:rPr sz="3000" spc="-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léčby: </a:t>
            </a:r>
            <a:r>
              <a:rPr sz="3000" spc="-25" dirty="0">
                <a:solidFill>
                  <a:srgbClr val="000000"/>
                </a:solidFill>
                <a:latin typeface="Calibri"/>
                <a:cs typeface="Calibri"/>
              </a:rPr>
              <a:t>opakovaný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 výskyt</a:t>
            </a:r>
            <a:r>
              <a:rPr sz="3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000000"/>
                </a:solidFill>
                <a:latin typeface="Calibri"/>
                <a:cs typeface="Calibri"/>
              </a:rPr>
              <a:t>záchvatů,</a:t>
            </a:r>
            <a:r>
              <a:rPr sz="30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EEG,</a:t>
            </a:r>
          </a:p>
          <a:p>
            <a:pPr marL="344424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MRI,</a:t>
            </a:r>
            <a:r>
              <a:rPr sz="30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rodinná</a:t>
            </a:r>
            <a:r>
              <a:rPr sz="30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anamnéza</a:t>
            </a:r>
          </a:p>
          <a:p>
            <a:pPr marL="0" marR="0">
              <a:lnSpc>
                <a:spcPts val="3665"/>
              </a:lnSpc>
              <a:spcBef>
                <a:spcPts val="607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Začínat</a:t>
            </a:r>
            <a:r>
              <a:rPr sz="3000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monoterapií</a:t>
            </a:r>
            <a:r>
              <a:rPr sz="30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0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z 50%</a:t>
            </a:r>
            <a:r>
              <a:rPr sz="30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úspěšná</a:t>
            </a:r>
          </a:p>
          <a:p>
            <a:pPr marL="0" marR="0">
              <a:lnSpc>
                <a:spcPts val="3665"/>
              </a:lnSpc>
              <a:spcBef>
                <a:spcPts val="606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spc="-26" dirty="0">
                <a:solidFill>
                  <a:srgbClr val="000000"/>
                </a:solidFill>
                <a:latin typeface="Calibri"/>
                <a:cs typeface="Calibri"/>
              </a:rPr>
              <a:t>Pokud</a:t>
            </a:r>
            <a:r>
              <a:rPr sz="30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29" dirty="0">
                <a:solidFill>
                  <a:srgbClr val="000000"/>
                </a:solidFill>
                <a:latin typeface="Calibri"/>
                <a:cs typeface="Calibri"/>
              </a:rPr>
              <a:t>záchvat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23" dirty="0">
                <a:solidFill>
                  <a:srgbClr val="000000"/>
                </a:solidFill>
                <a:latin typeface="Calibri"/>
                <a:cs typeface="Calibri"/>
              </a:rPr>
              <a:t>přetrvává</a:t>
            </a:r>
            <a:r>
              <a:rPr sz="30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→</a:t>
            </a:r>
            <a:r>
              <a:rPr sz="30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náhrada</a:t>
            </a:r>
            <a:r>
              <a:rPr sz="3000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56" dirty="0">
                <a:solidFill>
                  <a:srgbClr val="000000"/>
                </a:solidFill>
                <a:latin typeface="Calibri"/>
                <a:cs typeface="Calibri"/>
              </a:rPr>
              <a:t>za</a:t>
            </a:r>
            <a:r>
              <a:rPr sz="3000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jiné</a:t>
            </a:r>
            <a:r>
              <a:rPr sz="3000" spc="-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LP</a:t>
            </a:r>
          </a:p>
          <a:p>
            <a:pPr marL="0" marR="0">
              <a:lnSpc>
                <a:spcPts val="3662"/>
              </a:lnSpc>
              <a:spcBef>
                <a:spcPts val="61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000000"/>
                </a:solidFill>
                <a:latin typeface="Calibri"/>
                <a:cs typeface="Calibri"/>
              </a:rPr>
              <a:t>Pokud</a:t>
            </a:r>
            <a:r>
              <a:rPr sz="30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000000"/>
                </a:solidFill>
                <a:latin typeface="Calibri"/>
                <a:cs typeface="Calibri"/>
              </a:rPr>
              <a:t>selže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 druhé</a:t>
            </a:r>
            <a:r>
              <a:rPr sz="3000" spc="-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LP → </a:t>
            </a:r>
            <a:r>
              <a:rPr sz="3000" spc="-10" dirty="0">
                <a:solidFill>
                  <a:srgbClr val="000000"/>
                </a:solidFill>
                <a:latin typeface="Calibri"/>
                <a:cs typeface="Calibri"/>
              </a:rPr>
              <a:t>kombinace</a:t>
            </a:r>
            <a:r>
              <a:rPr sz="30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2 </a:t>
            </a:r>
            <a:r>
              <a:rPr sz="3000" spc="-10" dirty="0">
                <a:solidFill>
                  <a:srgbClr val="000000"/>
                </a:solidFill>
                <a:latin typeface="Calibri"/>
                <a:cs typeface="Calibri"/>
              </a:rPr>
              <a:t>látek</a:t>
            </a:r>
            <a:r>
              <a:rPr sz="30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</a:p>
          <a:p>
            <a:pPr marL="344424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3000" spc="-23" dirty="0">
                <a:solidFill>
                  <a:srgbClr val="000000"/>
                </a:solidFill>
                <a:latin typeface="Calibri"/>
                <a:cs typeface="Calibri"/>
              </a:rPr>
              <a:t>rozdílným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 MU</a:t>
            </a:r>
          </a:p>
          <a:p>
            <a:pPr marL="0" marR="0">
              <a:lnSpc>
                <a:spcPts val="3665"/>
              </a:lnSpc>
              <a:spcBef>
                <a:spcPts val="656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spc="-35" dirty="0">
                <a:solidFill>
                  <a:srgbClr val="000000"/>
                </a:solidFill>
                <a:latin typeface="Calibri"/>
                <a:cs typeface="Calibri"/>
              </a:rPr>
              <a:t>Trvání</a:t>
            </a:r>
            <a:r>
              <a:rPr sz="30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00000"/>
                </a:solidFill>
                <a:latin typeface="Calibri"/>
                <a:cs typeface="Calibri"/>
              </a:rPr>
              <a:t>terapie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3000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typicky</a:t>
            </a:r>
            <a:r>
              <a:rPr sz="3000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sz="3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46" dirty="0">
                <a:solidFill>
                  <a:srgbClr val="000000"/>
                </a:solidFill>
                <a:latin typeface="Calibri"/>
                <a:cs typeface="Calibri"/>
              </a:rPr>
              <a:t>roky,</a:t>
            </a:r>
            <a:r>
              <a:rPr sz="30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pak </a:t>
            </a:r>
            <a:r>
              <a:rPr sz="3000" spc="-10" dirty="0">
                <a:solidFill>
                  <a:srgbClr val="000000"/>
                </a:solidFill>
                <a:latin typeface="Calibri"/>
                <a:cs typeface="Calibri"/>
              </a:rPr>
              <a:t>snížení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17" dirty="0">
                <a:solidFill>
                  <a:srgbClr val="000000"/>
                </a:solidFill>
                <a:latin typeface="Calibri"/>
                <a:cs typeface="Calibri"/>
              </a:rPr>
              <a:t>dávek</a:t>
            </a:r>
            <a:r>
              <a:rPr sz="3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344424" marR="0">
              <a:lnSpc>
                <a:spcPts val="3602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přerušení</a:t>
            </a:r>
            <a:r>
              <a:rPr sz="3000" spc="-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13" dirty="0">
                <a:solidFill>
                  <a:srgbClr val="000000"/>
                </a:solidFill>
                <a:latin typeface="Calibri"/>
                <a:cs typeface="Calibri"/>
              </a:rPr>
              <a:t>terapie</a:t>
            </a:r>
            <a:r>
              <a:rPr sz="30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( </a:t>
            </a:r>
            <a:r>
              <a:rPr sz="3000" spc="-16" dirty="0">
                <a:solidFill>
                  <a:srgbClr val="000000"/>
                </a:solidFill>
                <a:latin typeface="Calibri"/>
                <a:cs typeface="Calibri"/>
              </a:rPr>
              <a:t>riziko</a:t>
            </a:r>
            <a:r>
              <a:rPr sz="30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00000"/>
                </a:solidFill>
                <a:latin typeface="Calibri"/>
                <a:cs typeface="Calibri"/>
              </a:rPr>
              <a:t>opak.záchvatů</a:t>
            </a:r>
            <a:r>
              <a:rPr sz="30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25-50%)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275856" y="2204864"/>
            <a:ext cx="4914265" cy="33123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409444" y="1138666"/>
            <a:ext cx="4692866" cy="719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4"/>
              </a:lnSpc>
              <a:spcBef>
                <a:spcPts val="0"/>
              </a:spcBef>
              <a:spcAft>
                <a:spcPts val="0"/>
              </a:spcAft>
            </a:pPr>
            <a:r>
              <a:rPr sz="4400" spc="-26" dirty="0">
                <a:solidFill>
                  <a:srgbClr val="000000"/>
                </a:solidFill>
                <a:latin typeface="Calibri"/>
                <a:cs typeface="Calibri"/>
              </a:rPr>
              <a:t>ANTIPARKINSONIKA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91681" y="4581129"/>
            <a:ext cx="6139292" cy="83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67762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James</a:t>
            </a:r>
            <a:r>
              <a:rPr sz="18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Parkinson</a:t>
            </a:r>
          </a:p>
          <a:p>
            <a:pPr marL="2433193" marR="0">
              <a:lnSpc>
                <a:spcPts val="2162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1755-1824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1817 –</a:t>
            </a:r>
            <a:r>
              <a:rPr sz="1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popsal</a:t>
            </a:r>
            <a:r>
              <a:rPr sz="1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chorobu</a:t>
            </a:r>
            <a:r>
              <a:rPr sz="1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13" dirty="0">
                <a:solidFill>
                  <a:srgbClr val="000000"/>
                </a:solidFill>
                <a:latin typeface="Calibri"/>
                <a:cs typeface="Calibri"/>
              </a:rPr>
              <a:t>později</a:t>
            </a:r>
            <a:r>
              <a:rPr sz="18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nazývanou</a:t>
            </a:r>
            <a:r>
              <a:rPr sz="18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Parkinsonova nemoc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66060" y="504591"/>
            <a:ext cx="3768463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ANTIEPILEPTIKA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41823"/>
            <a:ext cx="8186271" cy="1508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antiepileptika</a:t>
            </a:r>
            <a:r>
              <a:rPr sz="3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patří</a:t>
            </a:r>
            <a:r>
              <a:rPr sz="3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mezi</a:t>
            </a:r>
            <a:r>
              <a:rPr sz="3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43" dirty="0">
                <a:solidFill>
                  <a:srgbClr val="000000"/>
                </a:solidFill>
                <a:latin typeface="Calibri"/>
                <a:cs typeface="Calibri"/>
              </a:rPr>
              <a:t>látky,</a:t>
            </a:r>
            <a:r>
              <a:rPr sz="3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8" dirty="0">
                <a:solidFill>
                  <a:srgbClr val="000000"/>
                </a:solidFill>
                <a:latin typeface="Calibri"/>
                <a:cs typeface="Calibri"/>
              </a:rPr>
              <a:t>které</a:t>
            </a:r>
            <a:r>
              <a:rPr sz="3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mají</a:t>
            </a:r>
            <a:r>
              <a:rPr sz="3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celou</a:t>
            </a:r>
          </a:p>
          <a:p>
            <a:pPr marL="344424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spc="-28" dirty="0">
                <a:solidFill>
                  <a:srgbClr val="000000"/>
                </a:solidFill>
                <a:latin typeface="Calibri"/>
                <a:cs typeface="Calibri"/>
              </a:rPr>
              <a:t>řadu</a:t>
            </a:r>
            <a:r>
              <a:rPr sz="3200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nežádoucích</a:t>
            </a:r>
            <a:r>
              <a:rPr sz="3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účinků</a:t>
            </a:r>
            <a:r>
              <a:rPr sz="3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6" dirty="0">
                <a:solidFill>
                  <a:srgbClr val="000000"/>
                </a:solidFill>
                <a:latin typeface="Calibri"/>
                <a:cs typeface="Calibri"/>
              </a:rPr>
              <a:t>(ať</a:t>
            </a:r>
            <a:r>
              <a:rPr sz="3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už</a:t>
            </a:r>
            <a:r>
              <a:rPr sz="3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na </a:t>
            </a:r>
            <a:r>
              <a:rPr sz="3200" spc="-26" dirty="0">
                <a:solidFill>
                  <a:srgbClr val="000000"/>
                </a:solidFill>
                <a:latin typeface="Calibri"/>
                <a:cs typeface="Calibri"/>
              </a:rPr>
              <a:t>dávce</a:t>
            </a:r>
          </a:p>
          <a:p>
            <a:pPr marL="344424" marR="0">
              <a:lnSpc>
                <a:spcPts val="3839"/>
              </a:lnSpc>
              <a:spcBef>
                <a:spcPts val="50"/>
              </a:spcBef>
              <a:spcAft>
                <a:spcPts val="0"/>
              </a:spcAft>
            </a:pPr>
            <a:r>
              <a:rPr sz="3200" spc="-17" dirty="0">
                <a:solidFill>
                  <a:srgbClr val="000000"/>
                </a:solidFill>
                <a:latin typeface="Calibri"/>
                <a:cs typeface="Calibri"/>
              </a:rPr>
              <a:t>závislých</a:t>
            </a:r>
            <a:r>
              <a:rPr sz="3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nebo</a:t>
            </a:r>
            <a:r>
              <a:rPr sz="3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6" dirty="0">
                <a:solidFill>
                  <a:srgbClr val="000000"/>
                </a:solidFill>
                <a:latin typeface="Calibri"/>
                <a:cs typeface="Calibri"/>
              </a:rPr>
              <a:t>nezávislých)</a:t>
            </a:r>
            <a:r>
              <a:rPr sz="3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6" dirty="0">
                <a:solidFill>
                  <a:srgbClr val="000000"/>
                </a:solidFill>
                <a:latin typeface="Calibri"/>
                <a:cs typeface="Calibri"/>
              </a:rPr>
              <a:t>interakcí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3202744"/>
            <a:ext cx="7107749" cy="533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9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jejich 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plazmatickou</a:t>
            </a:r>
            <a:r>
              <a:rPr sz="3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7" dirty="0">
                <a:solidFill>
                  <a:srgbClr val="000000"/>
                </a:solidFill>
                <a:latin typeface="Calibri"/>
                <a:cs typeface="Calibri"/>
              </a:rPr>
              <a:t>koncentraci</a:t>
            </a:r>
            <a:r>
              <a:rPr sz="32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je nutné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3368" y="3690968"/>
            <a:ext cx="2213762" cy="532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spc="-20" dirty="0">
                <a:solidFill>
                  <a:srgbClr val="000000"/>
                </a:solidFill>
                <a:latin typeface="Calibri"/>
                <a:cs typeface="Calibri"/>
              </a:rPr>
              <a:t>monitorovat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9218" y="504591"/>
            <a:ext cx="7476078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ANTIEPILEPTIKA</a:t>
            </a:r>
            <a:r>
              <a:rPr sz="4400" spc="1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V </a:t>
            </a:r>
            <a:r>
              <a:rPr sz="4400" spc="-22" dirty="0">
                <a:solidFill>
                  <a:srgbClr val="000000"/>
                </a:solidFill>
                <a:latin typeface="Calibri"/>
                <a:cs typeface="Calibri"/>
              </a:rPr>
              <a:t>TĚHOTENSTVÍ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39489"/>
            <a:ext cx="8113835" cy="855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cs-CZ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cs-CZ" sz="2800" dirty="0">
                <a:solidFill>
                  <a:srgbClr val="000000"/>
                </a:solidFill>
                <a:cs typeface="Arial"/>
              </a:rPr>
              <a:t>těhotenství plánovat, AE léčbu vést pod dohledem lékaře</a:t>
            </a:r>
            <a:endParaRPr sz="28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8944" y="2852936"/>
            <a:ext cx="8199520" cy="2691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10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Potenciální </a:t>
            </a:r>
            <a:r>
              <a:rPr sz="2800" b="1" u="sng" spc="-11" dirty="0">
                <a:solidFill>
                  <a:srgbClr val="000000"/>
                </a:solidFill>
                <a:latin typeface="Calibri"/>
                <a:cs typeface="Calibri"/>
              </a:rPr>
              <a:t>teratogenní</a:t>
            </a:r>
            <a:r>
              <a:rPr sz="2800" b="1" u="sng" spc="-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u="sng" dirty="0">
                <a:solidFill>
                  <a:srgbClr val="000000"/>
                </a:solidFill>
                <a:latin typeface="Calibri"/>
                <a:cs typeface="Calibri"/>
              </a:rPr>
              <a:t>látky</a:t>
            </a:r>
            <a:r>
              <a:rPr sz="2800" b="1" u="sng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-6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2x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vyšší</a:t>
            </a:r>
            <a:r>
              <a:rPr sz="2800" spc="-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riziko</a:t>
            </a:r>
          </a:p>
          <a:p>
            <a:pPr marL="344424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kongenitálních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malformací</a:t>
            </a:r>
            <a:r>
              <a:rPr sz="2800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(fenytoin,</a:t>
            </a:r>
            <a:r>
              <a:rPr sz="2800" i="1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karbamazepin,</a:t>
            </a:r>
          </a:p>
          <a:p>
            <a:pPr marL="344424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valproát,</a:t>
            </a:r>
            <a:r>
              <a:rPr sz="2800" i="1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 err="1">
                <a:solidFill>
                  <a:srgbClr val="000000"/>
                </a:solidFill>
                <a:latin typeface="Calibri"/>
                <a:cs typeface="Calibri"/>
              </a:rPr>
              <a:t>fenobarbital</a:t>
            </a:r>
            <a:r>
              <a:rPr lang="cs-CZ" sz="2800" i="1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endParaRPr sz="2800" i="1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>
              <a:lnSpc>
                <a:spcPts val="3427"/>
              </a:lnSpc>
              <a:spcBef>
                <a:spcPts val="656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10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1" u="sng" spc="-43" dirty="0">
                <a:solidFill>
                  <a:srgbClr val="000000"/>
                </a:solidFill>
                <a:latin typeface="Calibri"/>
                <a:cs typeface="Calibri"/>
              </a:rPr>
              <a:t>Ke</a:t>
            </a:r>
            <a:r>
              <a:rPr sz="2800" b="1" u="sng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u="sng" spc="-10" dirty="0">
                <a:solidFill>
                  <a:srgbClr val="000000"/>
                </a:solidFill>
                <a:latin typeface="Calibri"/>
                <a:cs typeface="Calibri"/>
              </a:rPr>
              <a:t>zvážení:</a:t>
            </a:r>
            <a:r>
              <a:rPr sz="2800" b="1" u="sng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-6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vysazení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anti</a:t>
            </a:r>
            <a:r>
              <a:rPr lang="cs-CZ" sz="280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pi,</a:t>
            </a:r>
            <a:r>
              <a:rPr sz="28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monoterapie</a:t>
            </a:r>
            <a:r>
              <a:rPr sz="2800" spc="-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přísně</a:t>
            </a:r>
          </a:p>
          <a:p>
            <a:pPr marL="344424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monitorovanými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hladinami,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suplementace</a:t>
            </a:r>
            <a:r>
              <a:rPr sz="28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kys.</a:t>
            </a:r>
          </a:p>
          <a:p>
            <a:pPr marL="344424" marR="0">
              <a:lnSpc>
                <a:spcPts val="336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listovou</a:t>
            </a:r>
            <a:r>
              <a:rPr sz="28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(prevence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defektu</a:t>
            </a:r>
            <a:r>
              <a:rPr sz="28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páteře)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782189" y="942070"/>
            <a:ext cx="3764444" cy="719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4"/>
              </a:lnSpc>
              <a:spcBef>
                <a:spcPts val="0"/>
              </a:spcBef>
              <a:spcAft>
                <a:spcPts val="0"/>
              </a:spcAft>
            </a:pPr>
            <a:r>
              <a:rPr sz="4400" spc="-25" dirty="0">
                <a:solidFill>
                  <a:srgbClr val="000000"/>
                </a:solidFill>
                <a:latin typeface="Calibri"/>
                <a:cs typeface="Calibri"/>
              </a:rPr>
              <a:t>ANTIDEPRESIVA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4E26F76-11CA-D61C-092E-91C1E2164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347" y="1772816"/>
            <a:ext cx="5147305" cy="463425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74034" y="504591"/>
            <a:ext cx="2159932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14" dirty="0">
                <a:solidFill>
                  <a:srgbClr val="000000"/>
                </a:solidFill>
                <a:latin typeface="Calibri"/>
                <a:cs typeface="Calibri"/>
              </a:rPr>
              <a:t>DEPRESE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553431"/>
            <a:ext cx="5158164" cy="532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příznaky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depresivní</a:t>
            </a:r>
            <a:r>
              <a:rPr sz="32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epizody: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2040525"/>
            <a:ext cx="8130801" cy="3753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06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1.</a:t>
            </a:r>
            <a:r>
              <a:rPr sz="3200" b="1" u="sng" dirty="0">
                <a:solidFill>
                  <a:srgbClr val="000000"/>
                </a:solidFill>
                <a:latin typeface="Calibri"/>
                <a:cs typeface="Calibri"/>
              </a:rPr>
              <a:t>emoční</a:t>
            </a:r>
            <a:r>
              <a:rPr sz="3200" b="1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6" dirty="0">
                <a:solidFill>
                  <a:srgbClr val="000000"/>
                </a:solidFill>
                <a:latin typeface="Calibri"/>
                <a:cs typeface="Calibri"/>
              </a:rPr>
              <a:t>zřetelné</a:t>
            </a:r>
            <a:r>
              <a:rPr sz="3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snížení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zájmu</a:t>
            </a:r>
            <a:r>
              <a:rPr sz="3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při </a:t>
            </a:r>
            <a:r>
              <a:rPr sz="3200" spc="-23" dirty="0">
                <a:solidFill>
                  <a:srgbClr val="000000"/>
                </a:solidFill>
                <a:latin typeface="Calibri"/>
                <a:cs typeface="Calibri"/>
              </a:rPr>
              <a:t>běžných</a:t>
            </a:r>
          </a:p>
          <a:p>
            <a:pPr marL="344424" marR="0">
              <a:lnSpc>
                <a:spcPts val="3071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činnost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ech,</a:t>
            </a:r>
            <a:r>
              <a:rPr sz="3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pocity</a:t>
            </a:r>
            <a:r>
              <a:rPr sz="3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vlastní</a:t>
            </a:r>
            <a:r>
              <a:rPr sz="32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bezcennosti,</a:t>
            </a:r>
            <a:r>
              <a:rPr sz="32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snížená</a:t>
            </a:r>
          </a:p>
          <a:p>
            <a:pPr marL="344424" marR="0">
              <a:lnSpc>
                <a:spcPts val="3074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schopnost</a:t>
            </a:r>
            <a:r>
              <a:rPr sz="3200" spc="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9" dirty="0">
                <a:solidFill>
                  <a:srgbClr val="000000"/>
                </a:solidFill>
                <a:latin typeface="Calibri"/>
                <a:cs typeface="Calibri"/>
              </a:rPr>
              <a:t>myslet,</a:t>
            </a:r>
            <a:r>
              <a:rPr sz="32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31" dirty="0">
                <a:solidFill>
                  <a:srgbClr val="000000"/>
                </a:solidFill>
                <a:latin typeface="Calibri"/>
                <a:cs typeface="Calibri"/>
              </a:rPr>
              <a:t>koncentrovat</a:t>
            </a:r>
            <a:r>
              <a:rPr sz="32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se,</a:t>
            </a:r>
          </a:p>
          <a:p>
            <a:pPr marL="344424" marR="0">
              <a:lnSpc>
                <a:spcPts val="3072"/>
              </a:lnSpc>
              <a:spcBef>
                <a:spcPts val="0"/>
              </a:spcBef>
              <a:spcAft>
                <a:spcPts val="0"/>
              </a:spcAft>
            </a:pPr>
            <a:r>
              <a:rPr sz="3200" spc="-21" dirty="0">
                <a:solidFill>
                  <a:srgbClr val="000000"/>
                </a:solidFill>
                <a:latin typeface="Calibri"/>
                <a:cs typeface="Calibri"/>
              </a:rPr>
              <a:t>rozhodovat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3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myšlenky</a:t>
            </a:r>
            <a:r>
              <a:rPr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3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smrt</a:t>
            </a:r>
            <a:r>
              <a:rPr sz="32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(ne</a:t>
            </a:r>
            <a:r>
              <a:rPr sz="3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6" dirty="0">
                <a:solidFill>
                  <a:srgbClr val="000000"/>
                </a:solidFill>
                <a:latin typeface="Calibri"/>
                <a:cs typeface="Calibri"/>
              </a:rPr>
              <a:t>strach</a:t>
            </a:r>
            <a:r>
              <a:rPr sz="3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63" dirty="0">
                <a:solidFill>
                  <a:srgbClr val="000000"/>
                </a:solidFill>
                <a:latin typeface="Calibri"/>
                <a:cs typeface="Calibri"/>
              </a:rPr>
              <a:t>ze</a:t>
            </a:r>
          </a:p>
          <a:p>
            <a:pPr marL="344424" marR="0">
              <a:lnSpc>
                <a:spcPts val="3073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smrti)</a:t>
            </a:r>
          </a:p>
          <a:p>
            <a:pPr marL="0" marR="0">
              <a:lnSpc>
                <a:spcPts val="3840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2.</a:t>
            </a:r>
            <a:r>
              <a:rPr sz="3200" b="1" u="sng" dirty="0">
                <a:solidFill>
                  <a:srgbClr val="000000"/>
                </a:solidFill>
                <a:latin typeface="Calibri"/>
                <a:cs typeface="Calibri"/>
              </a:rPr>
              <a:t>biologické</a:t>
            </a:r>
            <a:r>
              <a:rPr sz="3200" b="1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signifikantní</a:t>
            </a:r>
            <a:r>
              <a:rPr sz="3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7" dirty="0">
                <a:solidFill>
                  <a:srgbClr val="000000"/>
                </a:solidFill>
                <a:latin typeface="Calibri"/>
                <a:cs typeface="Calibri"/>
              </a:rPr>
              <a:t>ztráta</a:t>
            </a:r>
            <a:r>
              <a:rPr sz="3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hmotnosti</a:t>
            </a:r>
          </a:p>
          <a:p>
            <a:pPr marL="344424" marR="0">
              <a:lnSpc>
                <a:spcPts val="307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(málo</a:t>
            </a:r>
            <a:r>
              <a:rPr sz="3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přír</a:t>
            </a:r>
            <a:r>
              <a:rPr sz="3200" spc="-17" dirty="0">
                <a:solidFill>
                  <a:srgbClr val="000000"/>
                </a:solidFill>
                <a:latin typeface="Calibri"/>
                <a:cs typeface="Calibri"/>
              </a:rPr>
              <a:t>ůstek),</a:t>
            </a:r>
            <a:r>
              <a:rPr sz="3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změněná</a:t>
            </a:r>
            <a:r>
              <a:rPr sz="32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chuť</a:t>
            </a:r>
            <a:r>
              <a:rPr sz="3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k</a:t>
            </a:r>
            <a:r>
              <a:rPr sz="32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jídlu,</a:t>
            </a:r>
          </a:p>
          <a:p>
            <a:pPr marL="914730" marR="0">
              <a:lnSpc>
                <a:spcPts val="3073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3" dirty="0">
                <a:solidFill>
                  <a:srgbClr val="000000"/>
                </a:solidFill>
                <a:latin typeface="Calibri"/>
                <a:cs typeface="Calibri"/>
              </a:rPr>
              <a:t>poruchy</a:t>
            </a:r>
            <a:r>
              <a:rPr sz="32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3" dirty="0">
                <a:solidFill>
                  <a:srgbClr val="000000"/>
                </a:solidFill>
                <a:latin typeface="Calibri"/>
                <a:cs typeface="Calibri"/>
              </a:rPr>
              <a:t>spánku,</a:t>
            </a:r>
            <a:r>
              <a:rPr sz="3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obvykle</a:t>
            </a:r>
            <a:r>
              <a:rPr sz="3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6" dirty="0">
                <a:solidFill>
                  <a:srgbClr val="000000"/>
                </a:solidFill>
                <a:latin typeface="Calibri"/>
                <a:cs typeface="Calibri"/>
              </a:rPr>
              <a:t>nespavost,</a:t>
            </a:r>
          </a:p>
          <a:p>
            <a:pPr marL="914730" marR="0">
              <a:lnSpc>
                <a:spcPts val="3072"/>
              </a:lnSpc>
              <a:spcBef>
                <a:spcPts val="0"/>
              </a:spcBef>
              <a:spcAft>
                <a:spcPts val="0"/>
              </a:spcAft>
            </a:pPr>
            <a:r>
              <a:rPr sz="3200" spc="-20" dirty="0">
                <a:solidFill>
                  <a:srgbClr val="000000"/>
                </a:solidFill>
                <a:latin typeface="Calibri"/>
                <a:cs typeface="Calibri"/>
              </a:rPr>
              <a:t>únava,</a:t>
            </a:r>
            <a:r>
              <a:rPr sz="3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7" dirty="0">
                <a:solidFill>
                  <a:srgbClr val="000000"/>
                </a:solidFill>
                <a:latin typeface="Calibri"/>
                <a:cs typeface="Calibri"/>
              </a:rPr>
              <a:t>ztráta</a:t>
            </a:r>
            <a:r>
              <a:rPr sz="3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energie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84348" y="504591"/>
            <a:ext cx="3762471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25" dirty="0">
                <a:solidFill>
                  <a:srgbClr val="000000"/>
                </a:solidFill>
                <a:latin typeface="Calibri"/>
                <a:cs typeface="Calibri"/>
              </a:rPr>
              <a:t>ANTIDEPRESIVA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40856"/>
            <a:ext cx="7889915" cy="25830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0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u="sng" spc="-11" dirty="0">
                <a:solidFill>
                  <a:srgbClr val="000000"/>
                </a:solidFill>
                <a:latin typeface="Calibri"/>
                <a:cs typeface="Calibri"/>
              </a:rPr>
              <a:t>teorie</a:t>
            </a:r>
            <a:r>
              <a:rPr sz="3200" b="1" u="sng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u="sng" spc="-12" dirty="0">
                <a:solidFill>
                  <a:srgbClr val="000000"/>
                </a:solidFill>
                <a:latin typeface="Calibri"/>
                <a:cs typeface="Calibri"/>
              </a:rPr>
              <a:t>deprese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r>
              <a:rPr sz="3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6" dirty="0">
                <a:solidFill>
                  <a:srgbClr val="000000"/>
                </a:solidFill>
                <a:latin typeface="Calibri"/>
                <a:cs typeface="Calibri"/>
              </a:rPr>
              <a:t>pravděpodobně</a:t>
            </a:r>
            <a:r>
              <a:rPr sz="3200" spc="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7" dirty="0">
                <a:solidFill>
                  <a:srgbClr val="000000"/>
                </a:solidFill>
                <a:latin typeface="Calibri"/>
                <a:cs typeface="Calibri"/>
              </a:rPr>
              <a:t>nedostatek</a:t>
            </a:r>
          </a:p>
          <a:p>
            <a:pPr marL="344424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katecholaminů</a:t>
            </a:r>
            <a:r>
              <a:rPr sz="3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(hlavně</a:t>
            </a:r>
            <a:r>
              <a:rPr sz="3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NoA)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serotoninu</a:t>
            </a:r>
          </a:p>
          <a:p>
            <a:pPr marL="0" marR="0">
              <a:lnSpc>
                <a:spcPts val="3899"/>
              </a:lnSpc>
              <a:spcBef>
                <a:spcPts val="759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Antidepresiva</a:t>
            </a:r>
            <a:r>
              <a:rPr sz="3200" spc="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pak</a:t>
            </a:r>
            <a:r>
              <a:rPr sz="3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3" dirty="0">
                <a:solidFill>
                  <a:srgbClr val="000000"/>
                </a:solidFill>
                <a:latin typeface="Calibri"/>
                <a:cs typeface="Calibri"/>
              </a:rPr>
              <a:t>různými</a:t>
            </a:r>
            <a:r>
              <a:rPr sz="32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mechanismy</a:t>
            </a:r>
          </a:p>
          <a:p>
            <a:pPr marL="344424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zvyšují</a:t>
            </a:r>
            <a:r>
              <a:rPr sz="3200" b="1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spc="-22" dirty="0">
                <a:solidFill>
                  <a:srgbClr val="000000"/>
                </a:solidFill>
                <a:latin typeface="Calibri"/>
                <a:cs typeface="Calibri"/>
              </a:rPr>
              <a:t>koncentraci</a:t>
            </a:r>
            <a:r>
              <a:rPr sz="3200" b="1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katecholaminu</a:t>
            </a:r>
            <a:r>
              <a:rPr sz="3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 vedou</a:t>
            </a:r>
            <a:r>
              <a:rPr sz="3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k</a:t>
            </a:r>
          </a:p>
          <a:p>
            <a:pPr marL="344424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normalizaci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944" y="504591"/>
            <a:ext cx="5962982" cy="1289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35403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25" dirty="0">
                <a:solidFill>
                  <a:srgbClr val="000000"/>
                </a:solidFill>
                <a:latin typeface="Calibri"/>
                <a:cs typeface="Calibri"/>
              </a:rPr>
              <a:t>ANTIDEPRESIVA</a:t>
            </a:r>
          </a:p>
          <a:p>
            <a:pPr marL="0" marR="0">
              <a:lnSpc>
                <a:spcPts val="3899"/>
              </a:lnSpc>
              <a:spcBef>
                <a:spcPts val="595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dělení</a:t>
            </a:r>
            <a:r>
              <a:rPr sz="3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antidepresiv: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797193"/>
            <a:ext cx="7489805" cy="533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06"/>
              </a:lnSpc>
              <a:spcBef>
                <a:spcPts val="0"/>
              </a:spcBef>
              <a:spcAft>
                <a:spcPts val="0"/>
              </a:spcAft>
            </a:pPr>
            <a:r>
              <a:rPr sz="3200" u="sng" spc="-13" dirty="0">
                <a:solidFill>
                  <a:srgbClr val="000000"/>
                </a:solidFill>
                <a:latin typeface="Calibri"/>
                <a:cs typeface="Calibri"/>
              </a:rPr>
              <a:t>1.</a:t>
            </a:r>
            <a:r>
              <a:rPr sz="3200" u="sng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u="sng" spc="-18" dirty="0">
                <a:solidFill>
                  <a:srgbClr val="000000"/>
                </a:solidFill>
                <a:latin typeface="Calibri"/>
                <a:cs typeface="Calibri"/>
              </a:rPr>
              <a:t>generace</a:t>
            </a:r>
            <a:r>
              <a:rPr sz="3200" u="sng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7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tricyklická</a:t>
            </a:r>
            <a:r>
              <a:rPr sz="3200" spc="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antidepresiva</a:t>
            </a:r>
            <a:r>
              <a:rPr sz="3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9" dirty="0">
                <a:solidFill>
                  <a:srgbClr val="000000"/>
                </a:solidFill>
                <a:latin typeface="Calibri"/>
                <a:cs typeface="Calibri"/>
              </a:rPr>
              <a:t>(TCA),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3368" y="2236105"/>
            <a:ext cx="6363180" cy="5340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0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inhibitory monoaminooxidázy</a:t>
            </a:r>
            <a:r>
              <a:rPr sz="3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(IMAO)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944" y="2772933"/>
            <a:ext cx="7836414" cy="2826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06"/>
              </a:lnSpc>
              <a:spcBef>
                <a:spcPts val="0"/>
              </a:spcBef>
              <a:spcAft>
                <a:spcPts val="0"/>
              </a:spcAft>
            </a:pPr>
            <a:r>
              <a:rPr sz="3200" u="sng" spc="-15" dirty="0">
                <a:solidFill>
                  <a:srgbClr val="000000"/>
                </a:solidFill>
                <a:latin typeface="Calibri"/>
                <a:cs typeface="Calibri"/>
              </a:rPr>
              <a:t>2.</a:t>
            </a:r>
            <a:r>
              <a:rPr sz="3200" u="sng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u="sng" spc="-18" dirty="0">
                <a:solidFill>
                  <a:srgbClr val="000000"/>
                </a:solidFill>
                <a:latin typeface="Calibri"/>
                <a:cs typeface="Calibri"/>
              </a:rPr>
              <a:t>generace</a:t>
            </a:r>
            <a:r>
              <a:rPr sz="3200" u="sng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7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AD</a:t>
            </a:r>
            <a:r>
              <a:rPr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 lepší</a:t>
            </a:r>
            <a:r>
              <a:rPr sz="3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snášenlivostí</a:t>
            </a:r>
            <a:r>
              <a:rPr sz="3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 méně</a:t>
            </a:r>
          </a:p>
          <a:p>
            <a:pPr marL="344424" marR="0">
              <a:lnSpc>
                <a:spcPts val="3458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3" dirty="0">
                <a:solidFill>
                  <a:srgbClr val="000000"/>
                </a:solidFill>
                <a:latin typeface="Calibri"/>
                <a:cs typeface="Calibri"/>
              </a:rPr>
              <a:t>vyjádřenými</a:t>
            </a:r>
            <a:r>
              <a:rPr sz="3200" spc="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NÚ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7" dirty="0">
                <a:solidFill>
                  <a:srgbClr val="000000"/>
                </a:solidFill>
                <a:latin typeface="Calibri"/>
                <a:cs typeface="Calibri"/>
              </a:rPr>
              <a:t>než</a:t>
            </a:r>
            <a:r>
              <a:rPr sz="3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3" dirty="0">
                <a:solidFill>
                  <a:srgbClr val="000000"/>
                </a:solidFill>
                <a:latin typeface="Calibri"/>
                <a:cs typeface="Calibri"/>
              </a:rPr>
              <a:t>1.generace</a:t>
            </a:r>
            <a:r>
              <a:rPr sz="3200" spc="1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- 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maprotilin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</a:p>
          <a:p>
            <a:pPr marL="344424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mianserin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32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i="1" spc="-11" dirty="0">
                <a:solidFill>
                  <a:srgbClr val="000000"/>
                </a:solidFill>
                <a:latin typeface="Calibri"/>
                <a:cs typeface="Calibri"/>
              </a:rPr>
              <a:t>trazodon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3200" spc="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i="1" spc="-19" dirty="0">
                <a:solidFill>
                  <a:srgbClr val="000000"/>
                </a:solidFill>
                <a:latin typeface="Calibri"/>
                <a:cs typeface="Calibri"/>
              </a:rPr>
              <a:t>viloxazin</a:t>
            </a:r>
          </a:p>
          <a:p>
            <a:pPr marL="0" marR="0">
              <a:lnSpc>
                <a:spcPts val="3906"/>
              </a:lnSpc>
              <a:spcBef>
                <a:spcPts val="322"/>
              </a:spcBef>
              <a:spcAft>
                <a:spcPts val="0"/>
              </a:spcAft>
            </a:pPr>
            <a:r>
              <a:rPr sz="3200" u="sng" spc="-15" dirty="0">
                <a:solidFill>
                  <a:srgbClr val="000000"/>
                </a:solidFill>
                <a:latin typeface="Calibri"/>
                <a:cs typeface="Calibri"/>
              </a:rPr>
              <a:t>3.</a:t>
            </a:r>
            <a:r>
              <a:rPr sz="3200" u="sng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u="sng" spc="-18" dirty="0">
                <a:solidFill>
                  <a:srgbClr val="000000"/>
                </a:solidFill>
                <a:latin typeface="Calibri"/>
                <a:cs typeface="Calibri"/>
              </a:rPr>
              <a:t>generace</a:t>
            </a:r>
            <a:r>
              <a:rPr sz="3200" u="sng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7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selektivní</a:t>
            </a:r>
            <a:r>
              <a:rPr sz="3200" b="1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inhibitory </a:t>
            </a:r>
            <a:r>
              <a:rPr sz="3200" b="1" spc="-11" dirty="0">
                <a:solidFill>
                  <a:srgbClr val="000000"/>
                </a:solidFill>
                <a:latin typeface="Calibri"/>
                <a:cs typeface="Calibri"/>
              </a:rPr>
              <a:t>zpětného</a:t>
            </a:r>
          </a:p>
          <a:p>
            <a:pPr marL="344424" marR="0">
              <a:lnSpc>
                <a:spcPts val="3457"/>
              </a:lnSpc>
              <a:spcBef>
                <a:spcPts val="0"/>
              </a:spcBef>
              <a:spcAft>
                <a:spcPts val="0"/>
              </a:spcAft>
            </a:pPr>
            <a:r>
              <a:rPr sz="3200" b="1" spc="-22" dirty="0">
                <a:solidFill>
                  <a:srgbClr val="000000"/>
                </a:solidFill>
                <a:latin typeface="Calibri"/>
                <a:cs typeface="Calibri"/>
              </a:rPr>
              <a:t>vychytává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ní </a:t>
            </a:r>
            <a:r>
              <a:rPr sz="3200" b="1" spc="-12" dirty="0">
                <a:solidFill>
                  <a:srgbClr val="000000"/>
                </a:solidFill>
                <a:latin typeface="Calibri"/>
                <a:cs typeface="Calibri"/>
              </a:rPr>
              <a:t>serotoninu</a:t>
            </a:r>
            <a:r>
              <a:rPr sz="3200" b="1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(SSRI-</a:t>
            </a:r>
            <a:r>
              <a:rPr sz="3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citalopram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</a:p>
          <a:p>
            <a:pPr marL="344424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escitalopram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3200" spc="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sertralin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3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i="1" spc="-16" dirty="0">
                <a:solidFill>
                  <a:srgbClr val="000000"/>
                </a:solidFill>
                <a:latin typeface="Calibri"/>
                <a:cs typeface="Calibri"/>
              </a:rPr>
              <a:t>paroxetin,…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944" y="5602671"/>
            <a:ext cx="7912122" cy="973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06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4.</a:t>
            </a:r>
            <a:r>
              <a:rPr sz="3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8" dirty="0">
                <a:solidFill>
                  <a:srgbClr val="000000"/>
                </a:solidFill>
                <a:latin typeface="Calibri"/>
                <a:cs typeface="Calibri"/>
              </a:rPr>
              <a:t>generace</a:t>
            </a:r>
            <a:r>
              <a:rPr sz="32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7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selektivní</a:t>
            </a:r>
            <a:r>
              <a:rPr sz="3200" b="1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inhibitory </a:t>
            </a:r>
            <a:r>
              <a:rPr sz="3200" b="1" spc="-11" dirty="0">
                <a:solidFill>
                  <a:srgbClr val="000000"/>
                </a:solidFill>
                <a:latin typeface="Calibri"/>
                <a:cs typeface="Calibri"/>
              </a:rPr>
              <a:t>zpětného</a:t>
            </a:r>
          </a:p>
          <a:p>
            <a:pPr marL="344424" marR="0">
              <a:lnSpc>
                <a:spcPts val="3458"/>
              </a:lnSpc>
              <a:spcBef>
                <a:spcPts val="0"/>
              </a:spcBef>
              <a:spcAft>
                <a:spcPts val="0"/>
              </a:spcAft>
            </a:pPr>
            <a:r>
              <a:rPr sz="3200" b="1" spc="-22" dirty="0">
                <a:solidFill>
                  <a:srgbClr val="000000"/>
                </a:solidFill>
                <a:latin typeface="Calibri"/>
                <a:cs typeface="Calibri"/>
              </a:rPr>
              <a:t>vychytává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ní </a:t>
            </a:r>
            <a:r>
              <a:rPr sz="3200" b="1" spc="-14" dirty="0">
                <a:solidFill>
                  <a:srgbClr val="000000"/>
                </a:solidFill>
                <a:latin typeface="Calibri"/>
                <a:cs typeface="Calibri"/>
              </a:rPr>
              <a:t>noradrenalinu</a:t>
            </a:r>
            <a:r>
              <a:rPr sz="3200" b="1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SNRI</a:t>
            </a:r>
            <a:r>
              <a:rPr sz="32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venlafaxin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63091" y="504591"/>
            <a:ext cx="6770326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25" dirty="0">
                <a:solidFill>
                  <a:srgbClr val="000000"/>
                </a:solidFill>
                <a:latin typeface="Calibri"/>
                <a:cs typeface="Calibri"/>
              </a:rPr>
              <a:t>ANTIDEPRESIVA</a:t>
            </a:r>
            <a:r>
              <a:rPr sz="4400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– </a:t>
            </a:r>
            <a:r>
              <a:rPr sz="4400" spc="-15" dirty="0">
                <a:solidFill>
                  <a:srgbClr val="000000"/>
                </a:solidFill>
                <a:latin typeface="Calibri"/>
                <a:cs typeface="Calibri"/>
              </a:rPr>
              <a:t>1.generace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41823"/>
            <a:ext cx="8182010" cy="2777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spc="-26" dirty="0">
                <a:solidFill>
                  <a:srgbClr val="000000"/>
                </a:solidFill>
                <a:latin typeface="Calibri"/>
                <a:cs typeface="Calibri"/>
              </a:rPr>
              <a:t>Tricyklická</a:t>
            </a:r>
            <a:r>
              <a:rPr sz="3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antidepresiva</a:t>
            </a:r>
          </a:p>
          <a:p>
            <a:pPr marL="0" marR="0">
              <a:lnSpc>
                <a:spcPts val="3896"/>
              </a:lnSpc>
              <a:spcBef>
                <a:spcPts val="714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Z:</a:t>
            </a:r>
            <a:r>
              <a:rPr sz="3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nortriptylin,</a:t>
            </a:r>
            <a:r>
              <a:rPr sz="3200" i="1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dosulepin,</a:t>
            </a:r>
            <a:r>
              <a:rPr sz="3200" i="1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amitriptylin</a:t>
            </a:r>
          </a:p>
          <a:p>
            <a:pPr marL="0" marR="0">
              <a:lnSpc>
                <a:spcPts val="3896"/>
              </a:lnSpc>
              <a:spcBef>
                <a:spcPts val="713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MÚ:</a:t>
            </a:r>
            <a:r>
              <a:rPr sz="3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ovlivňují</a:t>
            </a:r>
            <a:r>
              <a:rPr sz="3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neurotransmitery-serotonin,</a:t>
            </a:r>
            <a:r>
              <a:rPr sz="3200" spc="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NA,</a:t>
            </a:r>
          </a:p>
          <a:p>
            <a:pPr marL="344424" marR="0">
              <a:lnSpc>
                <a:spcPts val="3839"/>
              </a:lnSpc>
              <a:spcBef>
                <a:spcPts val="50"/>
              </a:spcBef>
              <a:spcAft>
                <a:spcPts val="0"/>
              </a:spcAft>
            </a:pPr>
            <a:r>
              <a:rPr sz="3200" spc="-16" dirty="0">
                <a:solidFill>
                  <a:srgbClr val="000000"/>
                </a:solidFill>
                <a:latin typeface="Calibri"/>
                <a:cs typeface="Calibri"/>
              </a:rPr>
              <a:t>DA,</a:t>
            </a:r>
            <a:r>
              <a:rPr sz="3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antagonisté</a:t>
            </a:r>
            <a:r>
              <a:rPr sz="3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14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sz="3250" spc="-10" baseline="-240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M,</a:t>
            </a:r>
            <a:r>
              <a:rPr sz="3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6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  <a:r>
              <a:rPr sz="3250" baseline="-24000" dirty="0">
                <a:solidFill>
                  <a:srgbClr val="000000"/>
                </a:solidFill>
                <a:latin typeface="Calibri"/>
                <a:cs typeface="Calibri"/>
              </a:rPr>
              <a:t>1,2</a:t>
            </a:r>
          </a:p>
          <a:p>
            <a:pPr marL="0" marR="0">
              <a:lnSpc>
                <a:spcPts val="3899"/>
              </a:lnSpc>
              <a:spcBef>
                <a:spcPts val="226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NÚ:</a:t>
            </a:r>
            <a:r>
              <a:rPr sz="32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000000"/>
                </a:solidFill>
                <a:latin typeface="Calibri"/>
                <a:cs typeface="Calibri"/>
              </a:rPr>
              <a:t>prodloužení</a:t>
            </a:r>
            <a:r>
              <a:rPr sz="3200" b="1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spc="-124" dirty="0">
                <a:solidFill>
                  <a:srgbClr val="000000"/>
                </a:solidFill>
                <a:latin typeface="Calibri"/>
                <a:cs typeface="Calibri"/>
              </a:rPr>
              <a:t>QTc</a:t>
            </a:r>
            <a:r>
              <a:rPr sz="3200" b="1" spc="1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000000"/>
                </a:solidFill>
                <a:latin typeface="Calibri"/>
                <a:cs typeface="Calibri"/>
              </a:rPr>
              <a:t>intervalu</a:t>
            </a:r>
            <a:r>
              <a:rPr sz="3200" b="1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vznik</a:t>
            </a:r>
            <a:r>
              <a:rPr sz="3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arytmií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63675" y="4471347"/>
            <a:ext cx="7123288" cy="16067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9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-anticholinergní</a:t>
            </a:r>
            <a:r>
              <a:rPr sz="3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NÚ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(suchost</a:t>
            </a:r>
            <a:r>
              <a:rPr sz="3200" spc="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</a:p>
          <a:p>
            <a:pPr marL="0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ústech,obstipace,</a:t>
            </a:r>
            <a:r>
              <a:rPr sz="32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porucha</a:t>
            </a:r>
            <a:r>
              <a:rPr sz="3200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8" dirty="0">
                <a:solidFill>
                  <a:srgbClr val="000000"/>
                </a:solidFill>
                <a:latin typeface="Calibri"/>
                <a:cs typeface="Calibri"/>
              </a:rPr>
              <a:t>akomodace…)</a:t>
            </a:r>
          </a:p>
          <a:p>
            <a:pPr marL="0" marR="0">
              <a:lnSpc>
                <a:spcPts val="3896"/>
              </a:lnSpc>
              <a:spcBef>
                <a:spcPts val="764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-sedace,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zvýšená</a:t>
            </a:r>
            <a:r>
              <a:rPr sz="3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chuť</a:t>
            </a:r>
            <a:r>
              <a:rPr sz="3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k jídlu(antihistamin)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63091" y="504591"/>
            <a:ext cx="6770326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25" dirty="0">
                <a:solidFill>
                  <a:srgbClr val="000000"/>
                </a:solidFill>
                <a:latin typeface="Calibri"/>
                <a:cs typeface="Calibri"/>
              </a:rPr>
              <a:t>ANTIDEPRESIVA</a:t>
            </a:r>
            <a:r>
              <a:rPr sz="4400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– </a:t>
            </a:r>
            <a:r>
              <a:rPr sz="4400" spc="-15" dirty="0">
                <a:solidFill>
                  <a:srgbClr val="000000"/>
                </a:solidFill>
                <a:latin typeface="Calibri"/>
                <a:cs typeface="Calibri"/>
              </a:rPr>
              <a:t>2.generace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41823"/>
            <a:ext cx="6961904" cy="1073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Z:</a:t>
            </a:r>
            <a:r>
              <a:rPr sz="3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maprotilin,</a:t>
            </a:r>
            <a:r>
              <a:rPr sz="3200" i="1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000000"/>
                </a:solidFill>
                <a:latin typeface="Calibri"/>
                <a:cs typeface="Calibri"/>
              </a:rPr>
              <a:t>mianserin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3200" i="1" spc="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i="1" spc="-16" dirty="0">
                <a:solidFill>
                  <a:srgbClr val="000000"/>
                </a:solidFill>
                <a:latin typeface="Calibri"/>
                <a:cs typeface="Calibri"/>
              </a:rPr>
              <a:t>viloxazin</a:t>
            </a:r>
          </a:p>
          <a:p>
            <a:pPr marL="0" marR="0">
              <a:lnSpc>
                <a:spcPts val="3896"/>
              </a:lnSpc>
              <a:spcBef>
                <a:spcPts val="714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MU:</a:t>
            </a:r>
            <a:r>
              <a:rPr sz="3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stejně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33" dirty="0">
                <a:solidFill>
                  <a:srgbClr val="000000"/>
                </a:solidFill>
                <a:latin typeface="Calibri"/>
                <a:cs typeface="Calibri"/>
              </a:rPr>
              <a:t>jako</a:t>
            </a:r>
            <a:r>
              <a:rPr sz="3200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I.gen,</a:t>
            </a:r>
            <a:r>
              <a:rPr sz="3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ale méně</a:t>
            </a:r>
            <a:r>
              <a:rPr sz="32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sz="3250" spc="-10" baseline="-23999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,M,</a:t>
            </a:r>
            <a:r>
              <a:rPr sz="3200" spc="-16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  <a:r>
              <a:rPr sz="3250" baseline="-23999" dirty="0">
                <a:solidFill>
                  <a:srgbClr val="000000"/>
                </a:solidFill>
                <a:latin typeface="Calibri"/>
                <a:cs typeface="Calibri"/>
              </a:rPr>
              <a:t>1,2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3397816"/>
            <a:ext cx="7895589" cy="16068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9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Antidepresiva</a:t>
            </a:r>
            <a:r>
              <a:rPr sz="3200" spc="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se silnějším</a:t>
            </a:r>
            <a:r>
              <a:rPr sz="3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9" dirty="0">
                <a:solidFill>
                  <a:srgbClr val="000000"/>
                </a:solidFill>
                <a:latin typeface="Calibri"/>
                <a:cs typeface="Calibri"/>
              </a:rPr>
              <a:t>účinkem</a:t>
            </a:r>
            <a:r>
              <a:rPr sz="32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lepší</a:t>
            </a:r>
          </a:p>
          <a:p>
            <a:pPr marL="344424" marR="0">
              <a:lnSpc>
                <a:spcPts val="3841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snášenlivostí</a:t>
            </a:r>
            <a:r>
              <a:rPr sz="3200" b="1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v </a:t>
            </a:r>
            <a:r>
              <a:rPr sz="3200" b="1" spc="-10" dirty="0">
                <a:solidFill>
                  <a:srgbClr val="000000"/>
                </a:solidFill>
                <a:latin typeface="Calibri"/>
                <a:cs typeface="Calibri"/>
              </a:rPr>
              <a:t>porovnání</a:t>
            </a:r>
            <a:r>
              <a:rPr sz="3200" b="1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3200" b="1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000000"/>
                </a:solidFill>
                <a:latin typeface="Calibri"/>
                <a:cs typeface="Calibri"/>
              </a:rPr>
              <a:t>1.</a:t>
            </a:r>
            <a:r>
              <a:rPr sz="3200" b="1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000000"/>
                </a:solidFill>
                <a:latin typeface="Calibri"/>
                <a:cs typeface="Calibri"/>
              </a:rPr>
              <a:t>generací.</a:t>
            </a:r>
          </a:p>
          <a:p>
            <a:pPr marL="0" marR="0">
              <a:lnSpc>
                <a:spcPts val="3899"/>
              </a:lnSpc>
              <a:spcBef>
                <a:spcPts val="761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Nepůsobí</a:t>
            </a:r>
            <a:r>
              <a:rPr sz="3200" b="1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anticholinergně</a:t>
            </a:r>
            <a:r>
              <a:rPr sz="3200" b="1" spc="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ani </a:t>
            </a:r>
            <a:r>
              <a:rPr sz="3200" b="1" spc="-14" dirty="0">
                <a:solidFill>
                  <a:srgbClr val="000000"/>
                </a:solidFill>
                <a:latin typeface="Calibri"/>
                <a:cs typeface="Calibri"/>
              </a:rPr>
              <a:t>kardiotoxicky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63091" y="504591"/>
            <a:ext cx="6770326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25" dirty="0">
                <a:solidFill>
                  <a:srgbClr val="000000"/>
                </a:solidFill>
                <a:latin typeface="Calibri"/>
                <a:cs typeface="Calibri"/>
              </a:rPr>
              <a:t>ANTIDEPRESIVA</a:t>
            </a:r>
            <a:r>
              <a:rPr sz="4400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– </a:t>
            </a:r>
            <a:r>
              <a:rPr sz="4400" spc="-15" dirty="0">
                <a:solidFill>
                  <a:srgbClr val="000000"/>
                </a:solidFill>
                <a:latin typeface="Calibri"/>
                <a:cs typeface="Calibri"/>
              </a:rPr>
              <a:t>3.generace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39489"/>
            <a:ext cx="7385745" cy="14126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10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SSRI</a:t>
            </a:r>
            <a:r>
              <a:rPr sz="2800" b="1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fluvoxamin,</a:t>
            </a:r>
            <a:r>
              <a:rPr sz="2800" i="1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fluoxetin,</a:t>
            </a:r>
            <a:r>
              <a:rPr sz="2800" i="1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sertralin,</a:t>
            </a:r>
            <a:r>
              <a:rPr sz="2800" i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000000"/>
                </a:solidFill>
                <a:latin typeface="Calibri"/>
                <a:cs typeface="Calibri"/>
              </a:rPr>
              <a:t>paroxetin,</a:t>
            </a:r>
          </a:p>
          <a:p>
            <a:pPr marL="344424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citalopram,</a:t>
            </a:r>
            <a:r>
              <a:rPr sz="2800" i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escitalopram</a:t>
            </a:r>
          </a:p>
          <a:p>
            <a:pPr marL="0" marR="0">
              <a:lnSpc>
                <a:spcPts val="3430"/>
              </a:lnSpc>
              <a:spcBef>
                <a:spcPts val="604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10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SARI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trazodon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3090972"/>
            <a:ext cx="5832224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10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Jsou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6" dirty="0">
                <a:solidFill>
                  <a:srgbClr val="000000"/>
                </a:solidFill>
                <a:latin typeface="Calibri"/>
                <a:cs typeface="Calibri"/>
              </a:rPr>
              <a:t>LČ</a:t>
            </a:r>
            <a:r>
              <a:rPr sz="28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13" dirty="0">
                <a:solidFill>
                  <a:srgbClr val="000000"/>
                </a:solidFill>
                <a:latin typeface="Calibri"/>
                <a:cs typeface="Calibri"/>
              </a:rPr>
              <a:t>první</a:t>
            </a:r>
            <a:r>
              <a:rPr sz="2800" b="1" spc="-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volby k terapii</a:t>
            </a:r>
            <a:r>
              <a:rPr sz="2800" b="1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deprese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944" y="3603291"/>
            <a:ext cx="7773151" cy="17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10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Nežádoucí účinky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jsou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jen nepatrně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vyjádřené,</a:t>
            </a:r>
          </a:p>
          <a:p>
            <a:pPr marL="344424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nejčastěji první 3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týdny</a:t>
            </a:r>
            <a:r>
              <a:rPr sz="28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37" dirty="0">
                <a:solidFill>
                  <a:srgbClr val="000000"/>
                </a:solidFill>
                <a:latin typeface="Calibri"/>
                <a:cs typeface="Calibri"/>
              </a:rPr>
              <a:t>léčby,</a:t>
            </a:r>
            <a:r>
              <a:rPr sz="28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poté odeznívají, jsou</a:t>
            </a:r>
          </a:p>
          <a:p>
            <a:pPr marL="344424" marR="0">
              <a:lnSpc>
                <a:spcPts val="336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spojeny se zvýšením</a:t>
            </a:r>
            <a:r>
              <a:rPr sz="28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noradrenalinu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serotoninu</a:t>
            </a:r>
          </a:p>
          <a:p>
            <a:pPr marL="344424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(bolest </a:t>
            </a:r>
            <a:r>
              <a:rPr sz="2800" spc="-34" dirty="0">
                <a:solidFill>
                  <a:srgbClr val="000000"/>
                </a:solidFill>
                <a:latin typeface="Calibri"/>
                <a:cs typeface="Calibri"/>
              </a:rPr>
              <a:t>hlavy,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nauzea,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průjem..)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944" y="5395885"/>
            <a:ext cx="4634137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10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SEROTONINOVÝ</a:t>
            </a:r>
            <a:r>
              <a:rPr sz="28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SYNDROM!!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63091" y="504591"/>
            <a:ext cx="6770326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25" dirty="0">
                <a:solidFill>
                  <a:srgbClr val="000000"/>
                </a:solidFill>
                <a:latin typeface="Calibri"/>
                <a:cs typeface="Calibri"/>
              </a:rPr>
              <a:t>ANTIDEPRESIVA</a:t>
            </a:r>
            <a:r>
              <a:rPr sz="4400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– </a:t>
            </a:r>
            <a:r>
              <a:rPr sz="4400" spc="-15" dirty="0">
                <a:solidFill>
                  <a:srgbClr val="000000"/>
                </a:solidFill>
                <a:latin typeface="Calibri"/>
                <a:cs typeface="Calibri"/>
              </a:rPr>
              <a:t>4.generace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41823"/>
            <a:ext cx="7831963" cy="2484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patří</a:t>
            </a:r>
            <a:r>
              <a:rPr sz="3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sem </a:t>
            </a:r>
            <a:r>
              <a:rPr sz="3200" spc="-65" dirty="0">
                <a:solidFill>
                  <a:srgbClr val="000000"/>
                </a:solidFill>
                <a:latin typeface="Calibri"/>
                <a:cs typeface="Calibri"/>
              </a:rPr>
              <a:t>např.</a:t>
            </a:r>
            <a:r>
              <a:rPr sz="3200" spc="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antidepresiva</a:t>
            </a:r>
            <a:r>
              <a:rPr sz="3200" spc="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se selektivní</a:t>
            </a:r>
          </a:p>
          <a:p>
            <a:pPr marL="344424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inhibicí zpětného</a:t>
            </a:r>
            <a:r>
              <a:rPr sz="3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3" dirty="0">
                <a:solidFill>
                  <a:srgbClr val="000000"/>
                </a:solidFill>
                <a:latin typeface="Calibri"/>
                <a:cs typeface="Calibri"/>
              </a:rPr>
              <a:t>vychytávání</a:t>
            </a:r>
            <a:r>
              <a:rPr sz="3200" spc="1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spc="-14" dirty="0">
                <a:solidFill>
                  <a:srgbClr val="000000"/>
                </a:solidFill>
                <a:latin typeface="Calibri"/>
                <a:cs typeface="Calibri"/>
              </a:rPr>
              <a:t>noradrenalinu</a:t>
            </a:r>
          </a:p>
          <a:p>
            <a:pPr marL="344424" marR="0">
              <a:lnSpc>
                <a:spcPts val="3839"/>
              </a:lnSpc>
              <a:spcBef>
                <a:spcPts val="50"/>
              </a:spcBef>
              <a:spcAft>
                <a:spcPts val="0"/>
              </a:spcAft>
            </a:pP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3200" b="1" i="1" dirty="0">
                <a:solidFill>
                  <a:srgbClr val="000000"/>
                </a:solidFill>
                <a:latin typeface="Calibri"/>
                <a:cs typeface="Calibri"/>
              </a:rPr>
              <a:t>SNRI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sz="3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se vyznačují</a:t>
            </a:r>
            <a:r>
              <a:rPr sz="32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menším</a:t>
            </a:r>
            <a:r>
              <a:rPr sz="32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nežádoucím</a:t>
            </a:r>
          </a:p>
          <a:p>
            <a:pPr marL="344424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sedativním </a:t>
            </a:r>
            <a:r>
              <a:rPr sz="3200" spc="-19" dirty="0">
                <a:solidFill>
                  <a:srgbClr val="000000"/>
                </a:solidFill>
                <a:latin typeface="Calibri"/>
                <a:cs typeface="Calibri"/>
              </a:rPr>
              <a:t>účinkem;</a:t>
            </a:r>
            <a:r>
              <a:rPr sz="32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65" dirty="0">
                <a:solidFill>
                  <a:srgbClr val="000000"/>
                </a:solidFill>
                <a:latin typeface="Calibri"/>
                <a:cs typeface="Calibri"/>
              </a:rPr>
              <a:t>např.</a:t>
            </a:r>
            <a:r>
              <a:rPr sz="32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venlafaxin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3200" spc="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nebo</a:t>
            </a:r>
          </a:p>
          <a:p>
            <a:pPr marL="344424" marR="0">
              <a:lnSpc>
                <a:spcPts val="3841"/>
              </a:lnSpc>
              <a:spcBef>
                <a:spcPts val="50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DNRI</a:t>
            </a:r>
            <a:r>
              <a:rPr sz="3200" b="1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bupropion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4179029"/>
            <a:ext cx="5302391" cy="532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NÚ-obdobné</a:t>
            </a:r>
            <a:r>
              <a:rPr sz="32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33" dirty="0">
                <a:solidFill>
                  <a:srgbClr val="000000"/>
                </a:solidFill>
                <a:latin typeface="Calibri"/>
                <a:cs typeface="Calibri"/>
              </a:rPr>
              <a:t>jako</a:t>
            </a:r>
            <a:r>
              <a:rPr sz="3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3.generace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915245" y="1484783"/>
            <a:ext cx="6203125" cy="5373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27148" y="504591"/>
            <a:ext cx="4690387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26" dirty="0">
                <a:solidFill>
                  <a:srgbClr val="000000"/>
                </a:solidFill>
                <a:latin typeface="Calibri"/>
                <a:cs typeface="Calibri"/>
              </a:rPr>
              <a:t>ANTIPARKINSONIKA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596817"/>
            <a:ext cx="3747784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10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Parkinsonova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nemoc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3368" y="1980575"/>
            <a:ext cx="2021877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neurologická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3368" y="2365294"/>
            <a:ext cx="2986352" cy="2394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extrapyramidová</a:t>
            </a:r>
          </a:p>
          <a:p>
            <a:pPr marL="0" marR="0">
              <a:lnSpc>
                <a:spcPts val="3023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porucha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způsobená</a:t>
            </a:r>
          </a:p>
          <a:p>
            <a:pPr marL="0" marR="0">
              <a:lnSpc>
                <a:spcPts val="302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neurodegenerací</a:t>
            </a:r>
          </a:p>
          <a:p>
            <a:pPr marL="0" marR="0">
              <a:lnSpc>
                <a:spcPts val="302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dopaminergních</a:t>
            </a:r>
          </a:p>
          <a:p>
            <a:pPr marL="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neuronů bazálních</a:t>
            </a:r>
          </a:p>
          <a:p>
            <a:pPr marL="0" marR="0">
              <a:lnSpc>
                <a:spcPts val="3027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ganglií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944" y="4755525"/>
            <a:ext cx="3762317" cy="858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10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dochází k 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nerovnováze</a:t>
            </a:r>
          </a:p>
          <a:p>
            <a:pPr marL="344424" marR="0">
              <a:lnSpc>
                <a:spcPts val="3025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dopaminergního 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3368" y="5523901"/>
            <a:ext cx="3406757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cholinergního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systému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11198" y="504591"/>
            <a:ext cx="5875657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25" dirty="0">
                <a:solidFill>
                  <a:srgbClr val="000000"/>
                </a:solidFill>
                <a:latin typeface="Calibri"/>
                <a:cs typeface="Calibri"/>
              </a:rPr>
              <a:t>ANTIDEPRESIVA</a:t>
            </a:r>
            <a:r>
              <a:rPr sz="44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4400" spc="10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19" dirty="0">
                <a:solidFill>
                  <a:srgbClr val="000000"/>
                </a:solidFill>
                <a:latin typeface="Calibri"/>
                <a:cs typeface="Calibri"/>
              </a:rPr>
              <a:t>I-MAO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41823"/>
            <a:ext cx="8183954" cy="532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spc="-19" dirty="0">
                <a:solidFill>
                  <a:srgbClr val="000000"/>
                </a:solidFill>
                <a:latin typeface="Calibri"/>
                <a:cs typeface="Calibri"/>
              </a:rPr>
              <a:t>MAO-</a:t>
            </a:r>
            <a:r>
              <a:rPr sz="3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monoaminooxidáza</a:t>
            </a:r>
            <a:r>
              <a:rPr sz="3200" spc="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enzym degradující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3368" y="2129884"/>
            <a:ext cx="5877896" cy="532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spc="-33" dirty="0">
                <a:solidFill>
                  <a:srgbClr val="000000"/>
                </a:solidFill>
                <a:latin typeface="Calibri"/>
                <a:cs typeface="Calibri"/>
              </a:rPr>
              <a:t>monoaminy,</a:t>
            </a:r>
            <a:r>
              <a:rPr sz="3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hlavně</a:t>
            </a:r>
            <a:r>
              <a:rPr sz="3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katecholaminy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944" y="2714132"/>
            <a:ext cx="7521339" cy="3240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0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u="sng" dirty="0">
                <a:solidFill>
                  <a:srgbClr val="000000"/>
                </a:solidFill>
                <a:latin typeface="Calibri"/>
                <a:cs typeface="Calibri"/>
              </a:rPr>
              <a:t>Inhibitory</a:t>
            </a:r>
            <a:r>
              <a:rPr sz="3200" u="sng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u="sng" spc="-26" dirty="0">
                <a:solidFill>
                  <a:srgbClr val="000000"/>
                </a:solidFill>
                <a:latin typeface="Calibri"/>
                <a:cs typeface="Calibri"/>
              </a:rPr>
              <a:t>MAO</a:t>
            </a:r>
            <a:r>
              <a:rPr sz="3200" u="sng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7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látky </a:t>
            </a:r>
            <a:r>
              <a:rPr sz="3200" spc="-17" dirty="0">
                <a:solidFill>
                  <a:srgbClr val="000000"/>
                </a:solidFill>
                <a:latin typeface="Calibri"/>
                <a:cs typeface="Calibri"/>
              </a:rPr>
              <a:t>zabraňují</a:t>
            </a:r>
            <a:r>
              <a:rPr sz="3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degradaci</a:t>
            </a:r>
          </a:p>
          <a:p>
            <a:pPr marL="344424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monoaminu</a:t>
            </a:r>
            <a:r>
              <a:rPr sz="3200" spc="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 tím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zvyšuje</a:t>
            </a:r>
            <a:r>
              <a:rPr sz="3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jejich</a:t>
            </a:r>
          </a:p>
          <a:p>
            <a:pPr marL="344424" marR="0">
              <a:lnSpc>
                <a:spcPts val="3842"/>
              </a:lnSpc>
              <a:spcBef>
                <a:spcPts val="50"/>
              </a:spcBef>
              <a:spcAft>
                <a:spcPts val="0"/>
              </a:spcAft>
            </a:pPr>
            <a:r>
              <a:rPr sz="3200" spc="-27" dirty="0">
                <a:solidFill>
                  <a:srgbClr val="000000"/>
                </a:solidFill>
                <a:latin typeface="Calibri"/>
                <a:cs typeface="Calibri"/>
              </a:rPr>
              <a:t>koncentrace</a:t>
            </a:r>
            <a:r>
              <a:rPr sz="3200" spc="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7" dirty="0">
                <a:solidFill>
                  <a:srgbClr val="000000"/>
                </a:solidFill>
                <a:latin typeface="Calibri"/>
                <a:cs typeface="Calibri"/>
              </a:rPr>
              <a:t>místě</a:t>
            </a:r>
            <a:r>
              <a:rPr sz="3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působení</a:t>
            </a:r>
          </a:p>
          <a:p>
            <a:pPr marL="0" marR="0">
              <a:lnSpc>
                <a:spcPts val="3906"/>
              </a:lnSpc>
              <a:spcBef>
                <a:spcPts val="706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u="sng" spc="-71" dirty="0">
                <a:solidFill>
                  <a:srgbClr val="000000"/>
                </a:solidFill>
                <a:latin typeface="Calibri"/>
                <a:cs typeface="Calibri"/>
              </a:rPr>
              <a:t>tzv.</a:t>
            </a:r>
            <a:r>
              <a:rPr sz="3200" u="sng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u="sng" dirty="0">
                <a:solidFill>
                  <a:srgbClr val="000000"/>
                </a:solidFill>
                <a:latin typeface="Calibri"/>
                <a:cs typeface="Calibri"/>
              </a:rPr>
              <a:t>RIMA </a:t>
            </a:r>
            <a:r>
              <a:rPr sz="3200" spc="-7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reverzibilní</a:t>
            </a:r>
            <a:r>
              <a:rPr sz="32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inhibitory </a:t>
            </a:r>
            <a:r>
              <a:rPr sz="3200" spc="-26" dirty="0">
                <a:solidFill>
                  <a:srgbClr val="000000"/>
                </a:solidFill>
                <a:latin typeface="Calibri"/>
                <a:cs typeface="Calibri"/>
              </a:rPr>
              <a:t>MAO</a:t>
            </a:r>
            <a:r>
              <a:rPr sz="3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</a:p>
          <a:p>
            <a:pPr marL="344424" marR="0">
              <a:lnSpc>
                <a:spcPts val="3839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novější</a:t>
            </a:r>
            <a:r>
              <a:rPr sz="3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látky s méně</a:t>
            </a:r>
            <a:r>
              <a:rPr sz="3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3" dirty="0">
                <a:solidFill>
                  <a:srgbClr val="000000"/>
                </a:solidFill>
                <a:latin typeface="Calibri"/>
                <a:cs typeface="Calibri"/>
              </a:rPr>
              <a:t>vyjádřenými</a:t>
            </a:r>
            <a:r>
              <a:rPr sz="3200" spc="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NÚ</a:t>
            </a:r>
          </a:p>
          <a:p>
            <a:pPr marL="0" marR="0">
              <a:lnSpc>
                <a:spcPts val="4397"/>
              </a:lnSpc>
              <a:spcBef>
                <a:spcPts val="778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Z:</a:t>
            </a:r>
            <a:r>
              <a:rPr sz="3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moclobemid</a:t>
            </a:r>
            <a:r>
              <a:rPr sz="3200" i="1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spc="-14" dirty="0">
                <a:solidFill>
                  <a:srgbClr val="000000"/>
                </a:solidFill>
                <a:latin typeface="Calibri"/>
                <a:cs typeface="Calibri"/>
              </a:rPr>
              <a:t>(AURORIX)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686558" y="1230106"/>
            <a:ext cx="4105075" cy="719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4"/>
              </a:lnSpc>
              <a:spcBef>
                <a:spcPts val="0"/>
              </a:spcBef>
              <a:spcAft>
                <a:spcPts val="0"/>
              </a:spcAft>
            </a:pPr>
            <a:r>
              <a:rPr sz="4400" spc="-27" dirty="0">
                <a:solidFill>
                  <a:srgbClr val="000000"/>
                </a:solidFill>
                <a:latin typeface="Calibri"/>
                <a:cs typeface="Calibri"/>
              </a:rPr>
              <a:t>ANTIPSYCHOTIKA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F35154D-A1DC-2C3D-D21C-68DD9124A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060848"/>
            <a:ext cx="6429438" cy="366389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6708" y="504591"/>
            <a:ext cx="4102915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28" dirty="0">
                <a:solidFill>
                  <a:srgbClr val="000000"/>
                </a:solidFill>
                <a:latin typeface="Calibri"/>
                <a:cs typeface="Calibri"/>
              </a:rPr>
              <a:t>ANTIPSYCHOTIKA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41823"/>
            <a:ext cx="7519293" cy="3265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Léčiva</a:t>
            </a:r>
            <a:r>
              <a:rPr sz="3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používaná</a:t>
            </a:r>
            <a:r>
              <a:rPr sz="3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k </a:t>
            </a:r>
            <a:r>
              <a:rPr sz="3200" spc="-17" dirty="0">
                <a:solidFill>
                  <a:srgbClr val="000000"/>
                </a:solidFill>
                <a:latin typeface="Calibri"/>
                <a:cs typeface="Calibri"/>
              </a:rPr>
              <a:t>terapii</a:t>
            </a:r>
            <a:r>
              <a:rPr sz="3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33" dirty="0">
                <a:solidFill>
                  <a:srgbClr val="000000"/>
                </a:solidFill>
                <a:latin typeface="Calibri"/>
                <a:cs typeface="Calibri"/>
              </a:rPr>
              <a:t>psychóz</a:t>
            </a:r>
            <a:r>
              <a:rPr sz="3200" spc="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(bludy</a:t>
            </a:r>
            <a:r>
              <a:rPr sz="32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344424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halucinace),</a:t>
            </a:r>
            <a:r>
              <a:rPr sz="32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depresí,</a:t>
            </a:r>
            <a:r>
              <a:rPr sz="3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6" dirty="0">
                <a:solidFill>
                  <a:srgbClr val="000000"/>
                </a:solidFill>
                <a:latin typeface="Calibri"/>
                <a:cs typeface="Calibri"/>
              </a:rPr>
              <a:t>úzkosti,</a:t>
            </a:r>
            <a:r>
              <a:rPr sz="3200" spc="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agitovanosti,</a:t>
            </a:r>
          </a:p>
          <a:p>
            <a:pPr marL="344424" marR="0">
              <a:lnSpc>
                <a:spcPts val="3839"/>
              </a:lnSpc>
              <a:spcBef>
                <a:spcPts val="5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bipolární</a:t>
            </a:r>
            <a:r>
              <a:rPr sz="3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7" dirty="0">
                <a:solidFill>
                  <a:srgbClr val="000000"/>
                </a:solidFill>
                <a:latin typeface="Calibri"/>
                <a:cs typeface="Calibri"/>
              </a:rPr>
              <a:t>afektivní</a:t>
            </a:r>
            <a:r>
              <a:rPr sz="32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3" dirty="0">
                <a:solidFill>
                  <a:srgbClr val="000000"/>
                </a:solidFill>
                <a:latin typeface="Calibri"/>
                <a:cs typeface="Calibri"/>
              </a:rPr>
              <a:t>poruchy</a:t>
            </a:r>
          </a:p>
          <a:p>
            <a:pPr marL="0" marR="0">
              <a:lnSpc>
                <a:spcPts val="3899"/>
              </a:lnSpc>
              <a:spcBef>
                <a:spcPts val="71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MÚ:</a:t>
            </a:r>
            <a:r>
              <a:rPr sz="3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spc="-19" dirty="0">
                <a:solidFill>
                  <a:srgbClr val="000000"/>
                </a:solidFill>
                <a:latin typeface="Calibri"/>
                <a:cs typeface="Calibri"/>
              </a:rPr>
              <a:t>antagonisté</a:t>
            </a:r>
            <a:r>
              <a:rPr sz="3200" b="1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3200" b="1" spc="-2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spc="-14" dirty="0">
                <a:solidFill>
                  <a:srgbClr val="000000"/>
                </a:solidFill>
                <a:latin typeface="Calibri"/>
                <a:cs typeface="Calibri"/>
              </a:rPr>
              <a:t>receptorů</a:t>
            </a:r>
          </a:p>
          <a:p>
            <a:pPr marL="0" marR="0">
              <a:lnSpc>
                <a:spcPts val="3899"/>
              </a:lnSpc>
              <a:spcBef>
                <a:spcPts val="71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Dříve</a:t>
            </a:r>
            <a:r>
              <a:rPr sz="3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9" dirty="0">
                <a:solidFill>
                  <a:srgbClr val="000000"/>
                </a:solidFill>
                <a:latin typeface="Calibri"/>
                <a:cs typeface="Calibri"/>
              </a:rPr>
              <a:t>označována</a:t>
            </a:r>
            <a:r>
              <a:rPr sz="32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33" dirty="0">
                <a:solidFill>
                  <a:srgbClr val="000000"/>
                </a:solidFill>
                <a:latin typeface="Calibri"/>
                <a:cs typeface="Calibri"/>
              </a:rPr>
              <a:t>jako</a:t>
            </a:r>
            <a:r>
              <a:rPr sz="3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neuroleptika</a:t>
            </a:r>
          </a:p>
          <a:p>
            <a:pPr marL="0" marR="0">
              <a:lnSpc>
                <a:spcPts val="3896"/>
              </a:lnSpc>
              <a:spcBef>
                <a:spcPts val="713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Dělení:</a:t>
            </a:r>
            <a:r>
              <a:rPr sz="3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3" dirty="0">
                <a:solidFill>
                  <a:srgbClr val="000000"/>
                </a:solidFill>
                <a:latin typeface="Calibri"/>
                <a:cs typeface="Calibri"/>
              </a:rPr>
              <a:t>1)</a:t>
            </a:r>
            <a:r>
              <a:rPr sz="3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klasická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98243" y="4959571"/>
            <a:ext cx="1934874" cy="532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2)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atypická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21054" y="504591"/>
            <a:ext cx="6658658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28" dirty="0">
                <a:solidFill>
                  <a:srgbClr val="000000"/>
                </a:solidFill>
                <a:latin typeface="Calibri"/>
                <a:cs typeface="Calibri"/>
              </a:rPr>
              <a:t>ANTIPSYCHOTIKA</a:t>
            </a:r>
            <a:r>
              <a:rPr sz="4400" spc="1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4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KLASICKÁ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580979"/>
            <a:ext cx="6858238" cy="380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95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200" spc="13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účinky:</a:t>
            </a:r>
            <a:r>
              <a:rPr sz="2200" spc="-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psychický</a:t>
            </a:r>
            <a:r>
              <a:rPr sz="2200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i motorický</a:t>
            </a:r>
            <a:r>
              <a:rPr sz="2200" spc="-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útlum (pozitivní</a:t>
            </a:r>
            <a:r>
              <a:rPr sz="2200" spc="-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symptomy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3368" y="1849203"/>
            <a:ext cx="1610070" cy="380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95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schizofrenie)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944" y="2184864"/>
            <a:ext cx="7971553" cy="3813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95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200" spc="13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NÚ:</a:t>
            </a:r>
            <a:r>
              <a:rPr sz="2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u="sng" dirty="0">
                <a:solidFill>
                  <a:srgbClr val="000000"/>
                </a:solidFill>
                <a:latin typeface="Calibri"/>
                <a:cs typeface="Calibri"/>
              </a:rPr>
              <a:t>muskarinové</a:t>
            </a:r>
            <a:r>
              <a:rPr sz="2200" spc="-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(sucho</a:t>
            </a:r>
            <a:r>
              <a:rPr sz="20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20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1" dirty="0">
                <a:solidFill>
                  <a:srgbClr val="000000"/>
                </a:solidFill>
                <a:latin typeface="Calibri"/>
                <a:cs typeface="Calibri"/>
              </a:rPr>
              <a:t>ústech,</a:t>
            </a:r>
            <a:r>
              <a:rPr sz="20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suchost</a:t>
            </a:r>
            <a:r>
              <a:rPr sz="20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sliznic,</a:t>
            </a:r>
            <a:r>
              <a:rPr sz="20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porucha</a:t>
            </a:r>
            <a:r>
              <a:rPr sz="20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akomodace,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3368" y="2453088"/>
            <a:ext cx="6947740" cy="380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95"/>
              </a:lnSpc>
              <a:spcBef>
                <a:spcPts val="0"/>
              </a:spcBef>
              <a:spcAft>
                <a:spcPts val="0"/>
              </a:spcAft>
            </a:pPr>
            <a:r>
              <a:rPr sz="2000" spc="-12" dirty="0">
                <a:solidFill>
                  <a:srgbClr val="000000"/>
                </a:solidFill>
                <a:latin typeface="Calibri"/>
                <a:cs typeface="Calibri"/>
              </a:rPr>
              <a:t>retence</a:t>
            </a:r>
            <a:r>
              <a:rPr sz="20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moči,</a:t>
            </a:r>
            <a:r>
              <a:rPr sz="20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zácpa);</a:t>
            </a:r>
            <a:r>
              <a:rPr sz="20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ortostatická</a:t>
            </a:r>
            <a:r>
              <a:rPr sz="2200" spc="-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hypotenze,</a:t>
            </a:r>
            <a:r>
              <a:rPr sz="22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poruchy erekce,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3368" y="2722279"/>
            <a:ext cx="7440037" cy="380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5"/>
              </a:lnSpc>
              <a:spcBef>
                <a:spcPts val="0"/>
              </a:spcBef>
              <a:spcAft>
                <a:spcPts val="0"/>
              </a:spcAft>
            </a:pPr>
            <a:r>
              <a:rPr sz="2200" u="sng" dirty="0">
                <a:solidFill>
                  <a:srgbClr val="000000"/>
                </a:solidFill>
                <a:latin typeface="Calibri"/>
                <a:cs typeface="Calibri"/>
              </a:rPr>
              <a:t>extrapyramidové</a:t>
            </a:r>
            <a:r>
              <a:rPr sz="22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(blokáda</a:t>
            </a:r>
            <a:r>
              <a:rPr sz="17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17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700" spc="-11" dirty="0">
                <a:solidFill>
                  <a:srgbClr val="000000"/>
                </a:solidFill>
                <a:latin typeface="Calibri"/>
                <a:cs typeface="Calibri"/>
              </a:rPr>
              <a:t>rec</a:t>
            </a:r>
            <a:r>
              <a:rPr sz="17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– </a:t>
            </a:r>
            <a:r>
              <a:rPr sz="1700" b="1" dirty="0">
                <a:solidFill>
                  <a:srgbClr val="000000"/>
                </a:solidFill>
                <a:latin typeface="Calibri"/>
                <a:cs typeface="Calibri"/>
              </a:rPr>
              <a:t>parkinsonismus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17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akutní </a:t>
            </a:r>
            <a:r>
              <a:rPr sz="1700" spc="-13" dirty="0">
                <a:solidFill>
                  <a:srgbClr val="000000"/>
                </a:solidFill>
                <a:latin typeface="Calibri"/>
                <a:cs typeface="Calibri"/>
              </a:rPr>
              <a:t>dyskineze,</a:t>
            </a:r>
            <a:r>
              <a:rPr sz="17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tarditivní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93368" y="3005499"/>
            <a:ext cx="1830996" cy="302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75"/>
              </a:lnSpc>
              <a:spcBef>
                <a:spcPts val="0"/>
              </a:spcBef>
              <a:spcAft>
                <a:spcPts val="0"/>
              </a:spcAft>
            </a:pPr>
            <a:r>
              <a:rPr sz="1700" spc="-13" dirty="0">
                <a:solidFill>
                  <a:srgbClr val="000000"/>
                </a:solidFill>
                <a:latin typeface="Calibri"/>
                <a:cs typeface="Calibri"/>
              </a:rPr>
              <a:t>dyskineze,</a:t>
            </a:r>
            <a:r>
              <a:rPr sz="17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akatizie)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8944" y="3265845"/>
            <a:ext cx="7528993" cy="346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000" spc="15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Z:</a:t>
            </a:r>
            <a:r>
              <a:rPr sz="2000" b="1" i="1" dirty="0">
                <a:solidFill>
                  <a:srgbClr val="000000"/>
                </a:solidFill>
                <a:latin typeface="Calibri"/>
                <a:cs typeface="Calibri"/>
              </a:rPr>
              <a:t>levomepromazin</a:t>
            </a:r>
            <a:r>
              <a:rPr sz="2000" b="1" i="1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(Tisercin)</a:t>
            </a:r>
            <a:r>
              <a:rPr sz="20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−</a:t>
            </a:r>
            <a:r>
              <a:rPr sz="20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zklidňující účinky</a:t>
            </a:r>
            <a:r>
              <a:rPr sz="20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−</a:t>
            </a:r>
            <a:r>
              <a:rPr sz="20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agresivní</a:t>
            </a:r>
            <a:r>
              <a:rPr sz="2000" spc="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pacienti,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93368" y="3509395"/>
            <a:ext cx="1196845" cy="347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4"/>
              </a:lnSpc>
              <a:spcBef>
                <a:spcPts val="0"/>
              </a:spcBef>
              <a:spcAft>
                <a:spcPts val="0"/>
              </a:spcAft>
            </a:pPr>
            <a:r>
              <a:rPr sz="2000" spc="-15" dirty="0">
                <a:solidFill>
                  <a:srgbClr val="000000"/>
                </a:solidFill>
                <a:latin typeface="Calibri"/>
                <a:cs typeface="Calibri"/>
              </a:rPr>
              <a:t>nespavost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8944" y="3814739"/>
            <a:ext cx="7442135" cy="346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000" spc="15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0000"/>
                </a:solidFill>
                <a:latin typeface="Calibri"/>
                <a:cs typeface="Calibri"/>
              </a:rPr>
              <a:t>flufenazin</a:t>
            </a:r>
            <a:r>
              <a:rPr sz="2000" b="1" i="1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(Afluditen)</a:t>
            </a:r>
            <a:r>
              <a:rPr sz="20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podání</a:t>
            </a:r>
            <a:r>
              <a:rPr sz="20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depotně 1 inj</a:t>
            </a:r>
            <a:r>
              <a:rPr sz="20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za4-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6 týdnů,</a:t>
            </a:r>
            <a:r>
              <a:rPr sz="20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k </a:t>
            </a:r>
            <a:r>
              <a:rPr sz="2000" spc="-11" dirty="0">
                <a:solidFill>
                  <a:srgbClr val="000000"/>
                </a:solidFill>
                <a:latin typeface="Calibri"/>
                <a:cs typeface="Calibri"/>
              </a:rPr>
              <a:t>udržovací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93368" y="4058289"/>
            <a:ext cx="1994477" cy="347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léčbě</a:t>
            </a:r>
            <a:r>
              <a:rPr sz="2000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schizofrenie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8944" y="4363761"/>
            <a:ext cx="6152612" cy="346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000" spc="15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0000"/>
                </a:solidFill>
                <a:latin typeface="Calibri"/>
                <a:cs typeface="Calibri"/>
              </a:rPr>
              <a:t>chlorprothixen</a:t>
            </a:r>
            <a:r>
              <a:rPr sz="2000" b="1" i="1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0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vlastnosti</a:t>
            </a:r>
            <a:r>
              <a:rPr sz="2000" spc="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podobné levomepromazinu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8944" y="4668561"/>
            <a:ext cx="813745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000" spc="15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cs-CZ" sz="2000" b="1" i="1" spc="-11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2000" b="1" i="1" spc="-11" dirty="0" err="1">
                <a:solidFill>
                  <a:srgbClr val="000000"/>
                </a:solidFill>
                <a:latin typeface="Calibri"/>
                <a:cs typeface="Calibri"/>
              </a:rPr>
              <a:t>lupentixol</a:t>
            </a:r>
            <a:r>
              <a:rPr sz="2000" b="1" i="1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(Fluanxol)</a:t>
            </a:r>
            <a:r>
              <a:rPr sz="20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– k </a:t>
            </a:r>
            <a:r>
              <a:rPr sz="2000" spc="-13" dirty="0">
                <a:solidFill>
                  <a:srgbClr val="000000"/>
                </a:solidFill>
                <a:latin typeface="Calibri"/>
                <a:cs typeface="Calibri"/>
              </a:rPr>
              <a:t>terapii</a:t>
            </a:r>
            <a:r>
              <a:rPr sz="20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schizofrenie,deprese,</a:t>
            </a:r>
            <a:r>
              <a:rPr sz="2000" spc="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úzkosti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0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podání</a:t>
            </a:r>
            <a:r>
              <a:rPr sz="20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p.o.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93368" y="4912110"/>
            <a:ext cx="1585331" cy="347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i depotně i.m.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8944" y="5217455"/>
            <a:ext cx="7420110" cy="895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000" spc="15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0000"/>
                </a:solidFill>
                <a:latin typeface="Calibri"/>
                <a:cs typeface="Calibri"/>
              </a:rPr>
              <a:t>haloperidol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– </a:t>
            </a:r>
            <a:r>
              <a:rPr sz="2000" spc="-17" dirty="0">
                <a:solidFill>
                  <a:srgbClr val="000000"/>
                </a:solidFill>
                <a:latin typeface="Calibri"/>
                <a:cs typeface="Calibri"/>
              </a:rPr>
              <a:t>velmi</a:t>
            </a:r>
            <a:r>
              <a:rPr sz="20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22" dirty="0">
                <a:solidFill>
                  <a:srgbClr val="000000"/>
                </a:solidFill>
                <a:latin typeface="Calibri"/>
                <a:cs typeface="Calibri"/>
              </a:rPr>
              <a:t>často</a:t>
            </a:r>
            <a:r>
              <a:rPr sz="2000" spc="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24" dirty="0">
                <a:solidFill>
                  <a:srgbClr val="000000"/>
                </a:solidFill>
                <a:latin typeface="Calibri"/>
                <a:cs typeface="Calibri"/>
              </a:rPr>
              <a:t>používaný,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 nižší</a:t>
            </a:r>
            <a:r>
              <a:rPr sz="20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0000"/>
                </a:solidFill>
                <a:latin typeface="Calibri"/>
                <a:cs typeface="Calibri"/>
              </a:rPr>
              <a:t>riziko</a:t>
            </a:r>
            <a:r>
              <a:rPr sz="20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nežádoucích účinků</a:t>
            </a:r>
          </a:p>
          <a:p>
            <a:pPr marL="344424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(anticholinergních,</a:t>
            </a:r>
            <a:r>
              <a:rPr sz="2000" spc="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6" dirty="0">
                <a:solidFill>
                  <a:srgbClr val="000000"/>
                </a:solidFill>
                <a:latin typeface="Calibri"/>
                <a:cs typeface="Calibri"/>
              </a:rPr>
              <a:t>ortostatické</a:t>
            </a:r>
            <a:r>
              <a:rPr sz="2000" spc="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4" dirty="0">
                <a:solidFill>
                  <a:srgbClr val="000000"/>
                </a:solidFill>
                <a:latin typeface="Calibri"/>
                <a:cs typeface="Calibri"/>
              </a:rPr>
              <a:t>hypotenze)</a:t>
            </a:r>
          </a:p>
          <a:p>
            <a:pPr marL="0" marR="0">
              <a:lnSpc>
                <a:spcPts val="2402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000" spc="15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0000"/>
                </a:solidFill>
                <a:latin typeface="Calibri"/>
                <a:cs typeface="Calibri"/>
              </a:rPr>
              <a:t>melperon</a:t>
            </a:r>
            <a:r>
              <a:rPr sz="2000" b="1" i="1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(Buronil)</a:t>
            </a:r>
            <a:r>
              <a:rPr sz="2000" b="1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000" b="1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3" dirty="0">
                <a:solidFill>
                  <a:srgbClr val="000000"/>
                </a:solidFill>
                <a:latin typeface="Calibri"/>
                <a:cs typeface="Calibri"/>
              </a:rPr>
              <a:t>krátký</a:t>
            </a:r>
            <a:r>
              <a:rPr sz="20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poločas,</a:t>
            </a:r>
            <a:r>
              <a:rPr sz="20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při </a:t>
            </a:r>
            <a:r>
              <a:rPr sz="2000" spc="-13" dirty="0">
                <a:solidFill>
                  <a:srgbClr val="000000"/>
                </a:solidFill>
                <a:latin typeface="Calibri"/>
                <a:cs typeface="Calibri"/>
              </a:rPr>
              <a:t>nespavosti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14958" y="504591"/>
            <a:ext cx="6665910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28" dirty="0">
                <a:solidFill>
                  <a:srgbClr val="000000"/>
                </a:solidFill>
                <a:latin typeface="Calibri"/>
                <a:cs typeface="Calibri"/>
              </a:rPr>
              <a:t>ANTIPSYCHOTIKA</a:t>
            </a:r>
            <a:r>
              <a:rPr sz="4400" spc="1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4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45" dirty="0">
                <a:solidFill>
                  <a:srgbClr val="000000"/>
                </a:solidFill>
                <a:latin typeface="Calibri"/>
                <a:cs typeface="Calibri"/>
              </a:rPr>
              <a:t>ATYPICKÁ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596817"/>
            <a:ext cx="8001894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10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Nižší</a:t>
            </a:r>
            <a:r>
              <a:rPr sz="28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výskyt NÚ</a:t>
            </a:r>
            <a:r>
              <a:rPr sz="2800" b="1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než klasická</a:t>
            </a:r>
            <a:r>
              <a:rPr sz="2800" b="1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(hlavně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extrapyramidy)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2065919"/>
            <a:ext cx="7616121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10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Širší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spektrum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.-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pozitivní</a:t>
            </a:r>
            <a:r>
              <a:rPr sz="2800" b="1" spc="-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negativní</a:t>
            </a:r>
            <a:r>
              <a:rPr sz="2800" b="1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symptomy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3368" y="2450348"/>
            <a:ext cx="1899534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schizofrenie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944" y="2920284"/>
            <a:ext cx="7289653" cy="1327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10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Ovlivňují jiné neurotransmitery</a:t>
            </a:r>
            <a:r>
              <a:rPr sz="28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receptory 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než</a:t>
            </a:r>
          </a:p>
          <a:p>
            <a:pPr marL="344424" marR="0">
              <a:lnSpc>
                <a:spcPts val="3023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klasická,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méně</a:t>
            </a:r>
            <a:r>
              <a:rPr sz="2800" b="1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dopamin,</a:t>
            </a:r>
            <a:r>
              <a:rPr sz="2800" b="1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více</a:t>
            </a:r>
            <a:r>
              <a:rPr sz="2800" b="1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serotonin</a:t>
            </a:r>
          </a:p>
          <a:p>
            <a:pPr marL="0" marR="0">
              <a:lnSpc>
                <a:spcPts val="3427"/>
              </a:lnSpc>
              <a:spcBef>
                <a:spcPts val="21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10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4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kategorie: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06144" y="4241272"/>
            <a:ext cx="6034278" cy="1617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1)</a:t>
            </a:r>
            <a:r>
              <a:rPr sz="24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selektivní</a:t>
            </a:r>
            <a:r>
              <a:rPr sz="24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D2/D3</a:t>
            </a:r>
            <a:r>
              <a:rPr sz="2400" spc="-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antagonisté</a:t>
            </a:r>
          </a:p>
          <a:p>
            <a:pPr marL="0" marR="0">
              <a:lnSpc>
                <a:spcPts val="2932"/>
              </a:lnSpc>
              <a:spcBef>
                <a:spcPts val="28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2)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serotoninoví</a:t>
            </a:r>
            <a:r>
              <a:rPr sz="2400" spc="-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4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dopaminoví</a:t>
            </a:r>
            <a:r>
              <a:rPr sz="24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antagonisté</a:t>
            </a:r>
            <a:r>
              <a:rPr sz="2400" spc="-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(SDA)</a:t>
            </a:r>
          </a:p>
          <a:p>
            <a:pPr marL="0" marR="0">
              <a:lnSpc>
                <a:spcPts val="2929"/>
              </a:lnSpc>
              <a:spcBef>
                <a:spcPts val="289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3)</a:t>
            </a:r>
            <a:r>
              <a:rPr sz="24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multireceptoroví</a:t>
            </a:r>
            <a:r>
              <a:rPr sz="2400" spc="-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antagonisté</a:t>
            </a:r>
            <a:r>
              <a:rPr sz="2400" spc="-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000000"/>
                </a:solidFill>
                <a:latin typeface="Calibri"/>
                <a:cs typeface="Calibri"/>
              </a:rPr>
              <a:t>(MARTA)</a:t>
            </a:r>
          </a:p>
          <a:p>
            <a:pPr marL="0" marR="0">
              <a:lnSpc>
                <a:spcPts val="2932"/>
              </a:lnSpc>
              <a:spcBef>
                <a:spcPts val="23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4)ostatní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14958" y="504591"/>
            <a:ext cx="6665910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28" dirty="0">
                <a:solidFill>
                  <a:srgbClr val="000000"/>
                </a:solidFill>
                <a:latin typeface="Calibri"/>
                <a:cs typeface="Calibri"/>
              </a:rPr>
              <a:t>ANTIPSYCHOTIKA</a:t>
            </a:r>
            <a:r>
              <a:rPr sz="4400" spc="1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4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45" dirty="0">
                <a:solidFill>
                  <a:srgbClr val="000000"/>
                </a:solidFill>
                <a:latin typeface="Calibri"/>
                <a:cs typeface="Calibri"/>
              </a:rPr>
              <a:t>ATYPICKÁ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558360"/>
            <a:ext cx="4909398" cy="457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u="sng" dirty="0">
                <a:solidFill>
                  <a:srgbClr val="000000"/>
                </a:solidFill>
                <a:latin typeface="Calibri"/>
                <a:cs typeface="Calibri"/>
              </a:rPr>
              <a:t>1)</a:t>
            </a:r>
            <a:r>
              <a:rPr lang="cs-CZ" sz="3000" u="sng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u="sng" dirty="0" err="1">
                <a:solidFill>
                  <a:srgbClr val="000000"/>
                </a:solidFill>
                <a:latin typeface="Calibri"/>
                <a:cs typeface="Calibri"/>
              </a:rPr>
              <a:t>selektivní</a:t>
            </a:r>
            <a:r>
              <a:rPr sz="3000" u="sng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u="sng" dirty="0">
                <a:solidFill>
                  <a:srgbClr val="000000"/>
                </a:solidFill>
                <a:latin typeface="Calibri"/>
                <a:cs typeface="Calibri"/>
              </a:rPr>
              <a:t>D2/D3</a:t>
            </a:r>
            <a:r>
              <a:rPr sz="3000" u="sng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u="sng" spc="-10" dirty="0">
                <a:solidFill>
                  <a:srgbClr val="000000"/>
                </a:solidFill>
                <a:latin typeface="Calibri"/>
                <a:cs typeface="Calibri"/>
              </a:rPr>
              <a:t>antagonisté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2015270"/>
            <a:ext cx="7419772" cy="1876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5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Z:</a:t>
            </a:r>
            <a:r>
              <a:rPr sz="30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i="1" dirty="0">
                <a:solidFill>
                  <a:srgbClr val="000000"/>
                </a:solidFill>
                <a:latin typeface="Calibri"/>
                <a:cs typeface="Calibri"/>
              </a:rPr>
              <a:t>amisulprid</a:t>
            </a:r>
            <a:r>
              <a:rPr sz="3000" i="1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(Amilia),</a:t>
            </a:r>
            <a:r>
              <a:rPr sz="3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i="1" dirty="0">
                <a:solidFill>
                  <a:srgbClr val="000000"/>
                </a:solidFill>
                <a:latin typeface="Calibri"/>
                <a:cs typeface="Calibri"/>
              </a:rPr>
              <a:t>sulpirid</a:t>
            </a:r>
            <a:r>
              <a:rPr sz="3000" i="1" spc="-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(Dogmatil)</a:t>
            </a:r>
          </a:p>
          <a:p>
            <a:pPr marL="0" marR="0">
              <a:lnSpc>
                <a:spcPts val="3603"/>
              </a:lnSpc>
              <a:spcBef>
                <a:spcPts val="0"/>
              </a:spcBef>
              <a:spcAft>
                <a:spcPts val="0"/>
              </a:spcAft>
            </a:pPr>
            <a:r>
              <a:rPr sz="3000" u="sng" dirty="0">
                <a:solidFill>
                  <a:srgbClr val="000000"/>
                </a:solidFill>
                <a:latin typeface="Calibri"/>
                <a:cs typeface="Calibri"/>
              </a:rPr>
              <a:t>2)</a:t>
            </a:r>
            <a:r>
              <a:rPr lang="cs-CZ" sz="3000" u="sng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u="sng" dirty="0" err="1">
                <a:solidFill>
                  <a:srgbClr val="000000"/>
                </a:solidFill>
                <a:latin typeface="Calibri"/>
                <a:cs typeface="Calibri"/>
              </a:rPr>
              <a:t>serotoninoví</a:t>
            </a:r>
            <a:r>
              <a:rPr sz="3000" u="sng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u="sng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000" u="sng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u="sng" dirty="0">
                <a:solidFill>
                  <a:srgbClr val="000000"/>
                </a:solidFill>
                <a:latin typeface="Calibri"/>
                <a:cs typeface="Calibri"/>
              </a:rPr>
              <a:t>dopaminoví</a:t>
            </a:r>
            <a:r>
              <a:rPr sz="3000" u="sng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u="sng" spc="-10" dirty="0">
                <a:solidFill>
                  <a:srgbClr val="000000"/>
                </a:solidFill>
                <a:latin typeface="Calibri"/>
                <a:cs typeface="Calibri"/>
              </a:rPr>
              <a:t>antagonisté</a:t>
            </a:r>
            <a:r>
              <a:rPr sz="3000" u="sng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u="sng" spc="-15" dirty="0">
                <a:solidFill>
                  <a:srgbClr val="000000"/>
                </a:solidFill>
                <a:latin typeface="Calibri"/>
                <a:cs typeface="Calibri"/>
              </a:rPr>
              <a:t>(SDA)</a:t>
            </a:r>
          </a:p>
          <a:p>
            <a:pPr marL="0" marR="0">
              <a:lnSpc>
                <a:spcPts val="3602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Z:</a:t>
            </a:r>
            <a:r>
              <a:rPr sz="30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i="1" dirty="0">
                <a:solidFill>
                  <a:srgbClr val="000000"/>
                </a:solidFill>
                <a:latin typeface="Calibri"/>
                <a:cs typeface="Calibri"/>
              </a:rPr>
              <a:t>risperidon</a:t>
            </a:r>
            <a:r>
              <a:rPr sz="3000" i="1" spc="-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(Rispen)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6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i="1" dirty="0">
                <a:solidFill>
                  <a:srgbClr val="000000"/>
                </a:solidFill>
                <a:latin typeface="Calibri"/>
                <a:cs typeface="Calibri"/>
              </a:rPr>
              <a:t>ziprasidon</a:t>
            </a:r>
            <a:r>
              <a:rPr sz="3000" i="1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00000"/>
                </a:solidFill>
                <a:latin typeface="Calibri"/>
                <a:cs typeface="Calibri"/>
              </a:rPr>
              <a:t>(Zeldox)</a:t>
            </a:r>
          </a:p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3000" u="sng" spc="-10" dirty="0">
                <a:solidFill>
                  <a:srgbClr val="000000"/>
                </a:solidFill>
                <a:latin typeface="Calibri"/>
                <a:cs typeface="Calibri"/>
              </a:rPr>
              <a:t>3)</a:t>
            </a:r>
            <a:r>
              <a:rPr lang="cs-CZ" sz="3000" u="sng" spc="-10" dirty="0">
                <a:solidFill>
                  <a:srgbClr val="000000"/>
                </a:solidFill>
                <a:latin typeface="Calibri"/>
                <a:cs typeface="Calibri"/>
              </a:rPr>
              <a:t> o</a:t>
            </a:r>
            <a:r>
              <a:rPr sz="3000" u="sng" spc="-10" dirty="0" err="1">
                <a:solidFill>
                  <a:srgbClr val="000000"/>
                </a:solidFill>
                <a:latin typeface="Calibri"/>
                <a:cs typeface="Calibri"/>
              </a:rPr>
              <a:t>statní</a:t>
            </a:r>
            <a:r>
              <a:rPr sz="3000" u="sng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u="sng" dirty="0">
                <a:solidFill>
                  <a:srgbClr val="000000"/>
                </a:solidFill>
                <a:latin typeface="Calibri"/>
                <a:cs typeface="Calibri"/>
              </a:rPr>
              <a:t>zástupci: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944" y="3844959"/>
            <a:ext cx="6702562" cy="503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5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Z:</a:t>
            </a:r>
            <a:r>
              <a:rPr sz="30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i="1" dirty="0">
                <a:solidFill>
                  <a:srgbClr val="000000"/>
                </a:solidFill>
                <a:latin typeface="Calibri"/>
                <a:cs typeface="Calibri"/>
              </a:rPr>
              <a:t>aripiprazol</a:t>
            </a:r>
            <a:r>
              <a:rPr sz="3000" i="1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(Asduter)</a:t>
            </a:r>
            <a:r>
              <a:rPr sz="30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i="1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000" i="1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D2/D3 dualista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3368" y="4211390"/>
            <a:ext cx="7322619" cy="50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(parciální</a:t>
            </a:r>
            <a:r>
              <a:rPr sz="3000" spc="-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spc="-11" dirty="0">
                <a:solidFill>
                  <a:srgbClr val="000000"/>
                </a:solidFill>
                <a:latin typeface="Calibri"/>
                <a:cs typeface="Calibri"/>
              </a:rPr>
              <a:t>agonista</a:t>
            </a:r>
            <a:r>
              <a:rPr sz="30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3000" spc="3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11" dirty="0">
                <a:solidFill>
                  <a:srgbClr val="000000"/>
                </a:solidFill>
                <a:latin typeface="Calibri"/>
                <a:cs typeface="Calibri"/>
              </a:rPr>
              <a:t>-rec,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 pokud</a:t>
            </a:r>
            <a:r>
              <a:rPr sz="30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je </a:t>
            </a:r>
            <a:r>
              <a:rPr sz="3000" b="1" dirty="0">
                <a:solidFill>
                  <a:srgbClr val="000000"/>
                </a:solidFill>
                <a:latin typeface="Calibri"/>
                <a:cs typeface="Calibri"/>
              </a:rPr>
              <a:t>endogenní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064253" y="4424720"/>
            <a:ext cx="280621" cy="346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93368" y="4576860"/>
            <a:ext cx="7501221" cy="503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5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000000"/>
                </a:solidFill>
                <a:latin typeface="Calibri"/>
                <a:cs typeface="Calibri"/>
              </a:rPr>
              <a:t>aktivita</a:t>
            </a:r>
            <a:r>
              <a:rPr sz="3000" b="1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0000"/>
                </a:solidFill>
                <a:latin typeface="Calibri"/>
                <a:cs typeface="Calibri"/>
              </a:rPr>
              <a:t>dopaminu</a:t>
            </a:r>
            <a:r>
              <a:rPr sz="3000" b="1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0000"/>
                </a:solidFill>
                <a:latin typeface="Calibri"/>
                <a:cs typeface="Calibri"/>
              </a:rPr>
              <a:t>nízká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3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3000" spc="-30" dirty="0">
                <a:solidFill>
                  <a:srgbClr val="000000"/>
                </a:solidFill>
                <a:latin typeface="Calibri"/>
                <a:cs typeface="Calibri"/>
              </a:rPr>
              <a:t>jako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spc="-13" dirty="0">
                <a:solidFill>
                  <a:srgbClr val="000000"/>
                </a:solidFill>
                <a:latin typeface="Calibri"/>
                <a:cs typeface="Calibri"/>
              </a:rPr>
              <a:t>antagonista</a:t>
            </a:r>
            <a:r>
              <a:rPr sz="30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3000" spc="3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019034" y="4790190"/>
            <a:ext cx="280775" cy="347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93368" y="4943164"/>
            <a:ext cx="6963348" cy="50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pokud</a:t>
            </a:r>
            <a:r>
              <a:rPr sz="30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je </a:t>
            </a:r>
            <a:r>
              <a:rPr sz="3000" spc="-32" dirty="0">
                <a:solidFill>
                  <a:srgbClr val="000000"/>
                </a:solidFill>
                <a:latin typeface="Calibri"/>
                <a:cs typeface="Calibri"/>
              </a:rPr>
              <a:t>tato</a:t>
            </a:r>
            <a:r>
              <a:rPr sz="30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0000"/>
                </a:solidFill>
                <a:latin typeface="Calibri"/>
                <a:cs typeface="Calibri"/>
              </a:rPr>
              <a:t>aktivita</a:t>
            </a:r>
            <a:r>
              <a:rPr sz="3000" b="1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0000"/>
                </a:solidFill>
                <a:latin typeface="Calibri"/>
                <a:cs typeface="Calibri"/>
              </a:rPr>
              <a:t>vysoká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),</a:t>
            </a:r>
            <a:r>
              <a:rPr sz="30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serotoninový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93368" y="5308659"/>
            <a:ext cx="1973651" cy="503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5"/>
              </a:lnSpc>
              <a:spcBef>
                <a:spcPts val="0"/>
              </a:spcBef>
              <a:spcAft>
                <a:spcPts val="0"/>
              </a:spcAft>
            </a:pPr>
            <a:r>
              <a:rPr sz="3000" spc="-13" dirty="0">
                <a:solidFill>
                  <a:srgbClr val="000000"/>
                </a:solidFill>
                <a:latin typeface="Calibri"/>
                <a:cs typeface="Calibri"/>
              </a:rPr>
              <a:t>antagonista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14958" y="504591"/>
            <a:ext cx="6665910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28" dirty="0">
                <a:solidFill>
                  <a:srgbClr val="000000"/>
                </a:solidFill>
                <a:latin typeface="Calibri"/>
                <a:cs typeface="Calibri"/>
              </a:rPr>
              <a:t>ANTIPSYCHOTIKA</a:t>
            </a:r>
            <a:r>
              <a:rPr sz="4400" spc="1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4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45" dirty="0">
                <a:solidFill>
                  <a:srgbClr val="000000"/>
                </a:solidFill>
                <a:latin typeface="Calibri"/>
                <a:cs typeface="Calibri"/>
              </a:rPr>
              <a:t>ATYPICKÁ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564256"/>
            <a:ext cx="6400117" cy="421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7"/>
              </a:lnSpc>
              <a:spcBef>
                <a:spcPts val="0"/>
              </a:spcBef>
              <a:spcAft>
                <a:spcPts val="0"/>
              </a:spcAft>
            </a:pPr>
            <a:r>
              <a:rPr sz="2800" strike="sngStrike" spc="-31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  <a:r>
              <a:rPr sz="2800" spc="-31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lang="cs-CZ" sz="28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31" dirty="0">
                <a:solidFill>
                  <a:srgbClr val="000000"/>
                </a:solidFill>
                <a:latin typeface="Calibri"/>
                <a:cs typeface="Calibri"/>
              </a:rPr>
              <a:t>MARTA</a:t>
            </a:r>
            <a:r>
              <a:rPr sz="28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000000"/>
                </a:solidFill>
                <a:latin typeface="Calibri"/>
                <a:cs typeface="Calibri"/>
              </a:rPr>
              <a:t>(multi</a:t>
            </a:r>
            <a:r>
              <a:rPr sz="2000" u="sng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000000"/>
                </a:solidFill>
                <a:latin typeface="Calibri"/>
                <a:cs typeface="Calibri"/>
              </a:rPr>
              <a:t>acting</a:t>
            </a:r>
            <a:r>
              <a:rPr sz="2000" u="sng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u="sng" spc="-11" dirty="0">
                <a:solidFill>
                  <a:srgbClr val="000000"/>
                </a:solidFill>
                <a:latin typeface="Calibri"/>
                <a:cs typeface="Calibri"/>
              </a:rPr>
              <a:t>receptor</a:t>
            </a:r>
            <a:r>
              <a:rPr sz="2000" u="sng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u="sng" spc="-11" dirty="0">
                <a:solidFill>
                  <a:srgbClr val="000000"/>
                </a:solidFill>
                <a:latin typeface="Calibri"/>
                <a:cs typeface="Calibri"/>
              </a:rPr>
              <a:t>targeting</a:t>
            </a:r>
            <a:r>
              <a:rPr sz="2000" u="sng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000000"/>
                </a:solidFill>
                <a:latin typeface="Calibri"/>
                <a:cs typeface="Calibri"/>
              </a:rPr>
              <a:t>antipsychotics)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92606" y="1988813"/>
            <a:ext cx="7088505" cy="287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Antagonizují</a:t>
            </a:r>
            <a:r>
              <a:rPr sz="16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dopaminové,</a:t>
            </a:r>
            <a:r>
              <a:rPr sz="1600" b="1" spc="-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serotoninové,</a:t>
            </a:r>
            <a:r>
              <a:rPr sz="1600" b="1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  <a:r>
              <a:rPr sz="1600" b="1" spc="5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adrenergní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1600" spc="-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histaminové</a:t>
            </a:r>
            <a:r>
              <a:rPr sz="16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a muskarinové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50892" y="2104330"/>
            <a:ext cx="220372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92606" y="2183594"/>
            <a:ext cx="961395" cy="287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5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0" dirty="0">
                <a:solidFill>
                  <a:srgbClr val="000000"/>
                </a:solidFill>
                <a:latin typeface="Calibri"/>
                <a:cs typeface="Calibri"/>
              </a:rPr>
              <a:t>receptory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8944" y="2641774"/>
            <a:ext cx="7140626" cy="1161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marR="0" indent="-342900">
              <a:lnSpc>
                <a:spcPts val="2698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2200" b="1" i="1" u="sng" dirty="0" err="1">
                <a:solidFill>
                  <a:srgbClr val="000000"/>
                </a:solidFill>
                <a:latin typeface="Calibri"/>
                <a:cs typeface="Calibri"/>
              </a:rPr>
              <a:t>olanzapin</a:t>
            </a:r>
            <a:r>
              <a:rPr sz="2200" b="1" i="1" spc="-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(Egolanza) –</a:t>
            </a:r>
            <a:r>
              <a:rPr lang="cs-CZ" sz="2200" dirty="0">
                <a:solidFill>
                  <a:srgbClr val="000000"/>
                </a:solidFill>
                <a:latin typeface="Calibri"/>
                <a:cs typeface="Calibri"/>
              </a:rPr>
              <a:t> r</a:t>
            </a:r>
            <a:r>
              <a:rPr sz="2200" dirty="0" err="1">
                <a:solidFill>
                  <a:srgbClr val="000000"/>
                </a:solidFill>
                <a:latin typeface="Calibri"/>
                <a:cs typeface="Calibri"/>
              </a:rPr>
              <a:t>edukuje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spc="-24" dirty="0">
                <a:solidFill>
                  <a:srgbClr val="000000"/>
                </a:solidFill>
                <a:latin typeface="Calibri"/>
                <a:cs typeface="Calibri"/>
              </a:rPr>
              <a:t>pozitiv.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 i</a:t>
            </a:r>
            <a:r>
              <a:rPr sz="2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neg. příznaky</a:t>
            </a:r>
          </a:p>
          <a:p>
            <a:pPr marL="344424" marR="0">
              <a:lnSpc>
                <a:spcPts val="2114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schizofrenie,</a:t>
            </a:r>
            <a:r>
              <a:rPr sz="2200" spc="-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spc="16" dirty="0">
                <a:solidFill>
                  <a:srgbClr val="000000"/>
                </a:solidFill>
                <a:latin typeface="Calibri"/>
                <a:cs typeface="Calibri"/>
              </a:rPr>
              <a:t>má</a:t>
            </a:r>
            <a:r>
              <a:rPr sz="2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středně </a:t>
            </a:r>
            <a:r>
              <a:rPr sz="2200" spc="-12" dirty="0">
                <a:solidFill>
                  <a:srgbClr val="000000"/>
                </a:solidFill>
                <a:latin typeface="Calibri"/>
                <a:cs typeface="Calibri"/>
              </a:rPr>
              <a:t>silný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 sedativní,</a:t>
            </a:r>
            <a:r>
              <a:rPr sz="22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anticholinergní</a:t>
            </a:r>
            <a:r>
              <a:rPr sz="2200" spc="-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344424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hypotenzní</a:t>
            </a:r>
            <a:r>
              <a:rPr sz="2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účinek</a:t>
            </a:r>
            <a:r>
              <a:rPr sz="2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a slabé extrapyramidové</a:t>
            </a:r>
            <a:r>
              <a:rPr sz="2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spc="-21" dirty="0">
                <a:solidFill>
                  <a:srgbClr val="000000"/>
                </a:solidFill>
                <a:latin typeface="Calibri"/>
                <a:cs typeface="Calibri"/>
              </a:rPr>
              <a:t>účinky,</a:t>
            </a:r>
            <a:r>
              <a:rPr sz="2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nehrozí</a:t>
            </a:r>
          </a:p>
          <a:p>
            <a:pPr marL="344424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agranulocytóza,</a:t>
            </a:r>
            <a:r>
              <a:rPr sz="2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nárůst </a:t>
            </a:r>
            <a:r>
              <a:rPr sz="2200" b="1" dirty="0" err="1">
                <a:solidFill>
                  <a:srgbClr val="000000"/>
                </a:solidFill>
                <a:latin typeface="Calibri"/>
                <a:cs typeface="Calibri"/>
              </a:rPr>
              <a:t>tělesné</a:t>
            </a:r>
            <a:r>
              <a:rPr sz="2200" b="1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Calibri"/>
                <a:cs typeface="Calibri"/>
              </a:rPr>
              <a:t>hmotnosti</a:t>
            </a:r>
            <a:endParaRPr lang="cs-CZ" sz="22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3568" y="3973539"/>
            <a:ext cx="8005965" cy="1161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marR="0" indent="-342900">
              <a:lnSpc>
                <a:spcPts val="269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2200" b="1" i="1" u="sng" dirty="0">
                <a:solidFill>
                  <a:srgbClr val="000000"/>
                </a:solidFill>
                <a:latin typeface="Calibri"/>
                <a:cs typeface="Calibri"/>
              </a:rPr>
              <a:t>clozapin</a:t>
            </a:r>
            <a:r>
              <a:rPr sz="2200" b="1" i="1" spc="-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(Leponex)</a:t>
            </a:r>
            <a:r>
              <a:rPr sz="22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– účinkuje i</a:t>
            </a:r>
            <a:r>
              <a:rPr sz="22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u pacientů,</a:t>
            </a:r>
            <a:r>
              <a:rPr sz="2200" spc="-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kteří</a:t>
            </a:r>
            <a:r>
              <a:rPr sz="2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nereagují</a:t>
            </a:r>
            <a:r>
              <a:rPr sz="2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na léčbu</a:t>
            </a:r>
          </a:p>
          <a:p>
            <a:pPr marL="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jinými</a:t>
            </a:r>
            <a:r>
              <a:rPr sz="2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200" spc="-18" dirty="0">
                <a:solidFill>
                  <a:srgbClr val="000000"/>
                </a:solidFill>
                <a:latin typeface="Calibri"/>
                <a:cs typeface="Calibri"/>
              </a:rPr>
              <a:t>ntipsychotiky,</a:t>
            </a:r>
            <a:r>
              <a:rPr sz="22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v </a:t>
            </a:r>
            <a:r>
              <a:rPr sz="2200" spc="20" dirty="0">
                <a:solidFill>
                  <a:srgbClr val="000000"/>
                </a:solidFill>
                <a:latin typeface="Calibri"/>
                <a:cs typeface="Calibri"/>
              </a:rPr>
              <a:t>1–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2 % případů</a:t>
            </a:r>
            <a:r>
              <a:rPr sz="2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se vyskytuje</a:t>
            </a:r>
            <a:r>
              <a:rPr sz="2200" spc="-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agranulocytóza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</a:p>
          <a:p>
            <a:pPr marL="0" marR="0">
              <a:lnSpc>
                <a:spcPts val="2115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nežádoucí účinky</a:t>
            </a:r>
            <a:r>
              <a:rPr sz="22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extrapyramidální</a:t>
            </a:r>
            <a:r>
              <a:rPr sz="2200" b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nejsou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ale výrazné</a:t>
            </a:r>
            <a:r>
              <a:rPr sz="2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jsou</a:t>
            </a:r>
          </a:p>
          <a:p>
            <a:pPr marL="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nežádoucí účinky</a:t>
            </a:r>
            <a:r>
              <a:rPr sz="22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z</a:t>
            </a:r>
            <a:r>
              <a:rPr sz="2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blokády</a:t>
            </a:r>
            <a:r>
              <a:rPr sz="2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  <a:r>
              <a:rPr sz="2200" spc="2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muskarinových</a:t>
            </a:r>
            <a:r>
              <a:rPr sz="2200" spc="-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histaminových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173982" y="4744600"/>
            <a:ext cx="246635" cy="265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83568" y="5124279"/>
            <a:ext cx="7154902" cy="680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9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receptorů</a:t>
            </a:r>
            <a:r>
              <a:rPr sz="22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i="1" dirty="0">
                <a:solidFill>
                  <a:srgbClr val="000000"/>
                </a:solidFill>
                <a:latin typeface="Calibri"/>
                <a:cs typeface="Calibri"/>
              </a:rPr>
              <a:t>ortostatické</a:t>
            </a:r>
            <a:r>
              <a:rPr sz="2200" i="1" spc="-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i="1" dirty="0">
                <a:solidFill>
                  <a:srgbClr val="000000"/>
                </a:solidFill>
                <a:latin typeface="Calibri"/>
                <a:cs typeface="Calibri"/>
              </a:rPr>
              <a:t>hypotenze, ospalost,</a:t>
            </a:r>
            <a:r>
              <a:rPr sz="2200" i="1" spc="-1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i="1" dirty="0" err="1">
                <a:solidFill>
                  <a:srgbClr val="000000"/>
                </a:solidFill>
                <a:latin typeface="Calibri"/>
                <a:cs typeface="Calibri"/>
              </a:rPr>
              <a:t>nárůst</a:t>
            </a:r>
            <a:r>
              <a:rPr sz="2200" b="1" i="1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i="1" dirty="0" err="1">
                <a:solidFill>
                  <a:srgbClr val="000000"/>
                </a:solidFill>
                <a:latin typeface="Calibri"/>
                <a:cs typeface="Calibri"/>
              </a:rPr>
              <a:t>tělesné</a:t>
            </a:r>
            <a:r>
              <a:rPr lang="cs-CZ" sz="2200" b="1" i="1" dirty="0">
                <a:solidFill>
                  <a:srgbClr val="000000"/>
                </a:solidFill>
                <a:latin typeface="Calibri"/>
                <a:cs typeface="Calibri"/>
              </a:rPr>
              <a:t> hmotnosti</a:t>
            </a:r>
            <a:endParaRPr sz="2200" b="1" i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ACBFB1-2C7B-C23F-1DBD-CFFAC5B3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615553"/>
          </a:xfrm>
        </p:spPr>
        <p:txBody>
          <a:bodyPr/>
          <a:lstStyle/>
          <a:p>
            <a:pPr algn="ctr"/>
            <a:r>
              <a:rPr lang="cs-CZ" sz="4000" b="1" dirty="0"/>
              <a:t>QUETIAPIN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4FF9A09-F86C-A85E-07D1-DE49DDCEA5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7C619E6-DC72-DF8B-CE7A-0B3346C66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66" y="1653224"/>
            <a:ext cx="6723915" cy="461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824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59632" y="504591"/>
            <a:ext cx="6696744" cy="13608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4400" spc="-19" dirty="0">
                <a:solidFill>
                  <a:srgbClr val="000000"/>
                </a:solidFill>
                <a:latin typeface="Calibri"/>
                <a:cs typeface="Calibri"/>
              </a:rPr>
              <a:t>Vedlejší (nežádoucí)</a:t>
            </a:r>
            <a:r>
              <a:rPr sz="4400" spc="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účinky</a:t>
            </a:r>
            <a:r>
              <a:rPr sz="44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AP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164DBD3-2161-4F41-BD33-E97319BB4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484784"/>
            <a:ext cx="4927638" cy="4681681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99593" y="404664"/>
            <a:ext cx="7606946" cy="66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4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4400" spc="-51" dirty="0">
                <a:solidFill>
                  <a:srgbClr val="000000"/>
                </a:solidFill>
                <a:latin typeface="Calibri"/>
                <a:cs typeface="Calibri"/>
              </a:rPr>
              <a:t>SEDATIVA</a:t>
            </a:r>
            <a:r>
              <a:rPr sz="4400" spc="1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&amp; </a:t>
            </a:r>
            <a:r>
              <a:rPr sz="4400" spc="-36" dirty="0">
                <a:solidFill>
                  <a:srgbClr val="000000"/>
                </a:solidFill>
                <a:latin typeface="Calibri"/>
                <a:cs typeface="Calibri"/>
              </a:rPr>
              <a:t>ANXIOLYTIKA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589716E-C7F5-4B35-0ECA-65D70901A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366295"/>
            <a:ext cx="4039448" cy="50870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27148" y="504591"/>
            <a:ext cx="4690387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26" dirty="0">
                <a:solidFill>
                  <a:srgbClr val="000000"/>
                </a:solidFill>
                <a:latin typeface="Calibri"/>
                <a:cs typeface="Calibri"/>
              </a:rPr>
              <a:t>ANTIPARKINSONIKA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43674"/>
            <a:ext cx="7803665" cy="346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hlavní příznaky: </a:t>
            </a:r>
            <a:r>
              <a:rPr sz="2000" spc="-13" dirty="0">
                <a:solidFill>
                  <a:srgbClr val="000000"/>
                </a:solidFill>
                <a:latin typeface="Calibri"/>
                <a:cs typeface="Calibri"/>
              </a:rPr>
              <a:t>hypokineze,</a:t>
            </a:r>
            <a:r>
              <a:rPr sz="20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9" dirty="0">
                <a:solidFill>
                  <a:srgbClr val="000000"/>
                </a:solidFill>
                <a:latin typeface="Calibri"/>
                <a:cs typeface="Calibri"/>
              </a:rPr>
              <a:t>svalová</a:t>
            </a:r>
            <a:r>
              <a:rPr sz="20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rigidita ,</a:t>
            </a:r>
            <a:r>
              <a:rPr sz="20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tremor</a:t>
            </a:r>
            <a:r>
              <a:rPr sz="20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(mizící</a:t>
            </a:r>
            <a:r>
              <a:rPr sz="20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jen </a:t>
            </a:r>
            <a:r>
              <a:rPr sz="2000" spc="-31" dirty="0">
                <a:solidFill>
                  <a:srgbClr val="000000"/>
                </a:solidFill>
                <a:latin typeface="Calibri"/>
                <a:cs typeface="Calibri"/>
              </a:rPr>
              <a:t>ve</a:t>
            </a:r>
            <a:r>
              <a:rPr sz="20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spánku)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2030600"/>
            <a:ext cx="3584958" cy="13134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7"/>
              </a:lnSpc>
              <a:spcBef>
                <a:spcPts val="0"/>
              </a:spcBef>
              <a:spcAft>
                <a:spcPts val="0"/>
              </a:spcAft>
            </a:pP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Léčiva:</a:t>
            </a:r>
          </a:p>
          <a:p>
            <a:pPr marL="0" marR="0">
              <a:lnSpc>
                <a:spcPts val="3430"/>
              </a:lnSpc>
              <a:spcBef>
                <a:spcPts val="594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1)</a:t>
            </a:r>
            <a:r>
              <a:rPr sz="2800" spc="11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Dopaminergní látky:</a:t>
            </a:r>
          </a:p>
          <a:p>
            <a:pPr marL="0" marR="0">
              <a:lnSpc>
                <a:spcPts val="2197"/>
              </a:lnSpc>
              <a:spcBef>
                <a:spcPts val="37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1800" spc="16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L-dopa</a:t>
            </a:r>
            <a:r>
              <a:rPr sz="18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– </a:t>
            </a:r>
            <a:r>
              <a:rPr sz="1800" spc="-15" dirty="0">
                <a:solidFill>
                  <a:srgbClr val="000000"/>
                </a:solidFill>
                <a:latin typeface="Calibri"/>
                <a:cs typeface="Calibri"/>
              </a:rPr>
              <a:t>prekurzor</a:t>
            </a:r>
            <a:r>
              <a:rPr sz="18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dopaminu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944" y="3356118"/>
            <a:ext cx="4879098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1800" spc="16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bromokriptin,</a:t>
            </a:r>
            <a:r>
              <a:rPr sz="18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rotigotin</a:t>
            </a:r>
            <a:r>
              <a:rPr sz="1800" spc="4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- </a:t>
            </a:r>
            <a:r>
              <a:rPr sz="1800" spc="-11" dirty="0">
                <a:solidFill>
                  <a:srgbClr val="000000"/>
                </a:solidFill>
                <a:latin typeface="Calibri"/>
                <a:cs typeface="Calibri"/>
              </a:rPr>
              <a:t>agonisté</a:t>
            </a:r>
            <a:r>
              <a:rPr sz="1800" spc="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1800" spc="6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receptorů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232148" y="3483536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8944" y="3636788"/>
            <a:ext cx="3691573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1800" spc="16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Apomorfin</a:t>
            </a:r>
            <a:r>
              <a:rPr sz="18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- </a:t>
            </a:r>
            <a:r>
              <a:rPr sz="1800" spc="-14" dirty="0">
                <a:solidFill>
                  <a:srgbClr val="000000"/>
                </a:solidFill>
                <a:latin typeface="Calibri"/>
                <a:cs typeface="Calibri"/>
              </a:rPr>
              <a:t>agonisté</a:t>
            </a:r>
            <a:r>
              <a:rPr sz="18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1800" spc="6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receptorů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042793" y="3764206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8944" y="3911109"/>
            <a:ext cx="5308600" cy="591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1800" spc="16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ropinirol,</a:t>
            </a:r>
            <a:r>
              <a:rPr sz="18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17" dirty="0">
                <a:solidFill>
                  <a:srgbClr val="000000"/>
                </a:solidFill>
                <a:latin typeface="Calibri"/>
                <a:cs typeface="Calibri"/>
              </a:rPr>
              <a:t>pramipexol</a:t>
            </a:r>
            <a:r>
              <a:rPr sz="18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- </a:t>
            </a:r>
            <a:r>
              <a:rPr sz="1800" spc="-14" dirty="0">
                <a:solidFill>
                  <a:srgbClr val="000000"/>
                </a:solidFill>
                <a:latin typeface="Calibri"/>
                <a:cs typeface="Calibri"/>
              </a:rPr>
              <a:t>agonisté</a:t>
            </a:r>
            <a:r>
              <a:rPr sz="18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1800" spc="6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receptorů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1800" spc="16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amantadin</a:t>
            </a:r>
            <a:r>
              <a:rPr sz="18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- ↑uvolňování</a:t>
            </a:r>
            <a:r>
              <a:rPr sz="18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18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↓zpětné</a:t>
            </a:r>
            <a:r>
              <a:rPr sz="1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13" dirty="0">
                <a:solidFill>
                  <a:srgbClr val="000000"/>
                </a:solidFill>
                <a:latin typeface="Calibri"/>
                <a:cs typeface="Calibri"/>
              </a:rPr>
              <a:t>vychytávání</a:t>
            </a:r>
            <a:r>
              <a:rPr sz="1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981958" y="4038526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8944" y="4460130"/>
            <a:ext cx="4159364" cy="10995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1800" spc="16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Inhibitory</a:t>
            </a:r>
            <a:r>
              <a:rPr sz="18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COMT</a:t>
            </a:r>
            <a:r>
              <a:rPr sz="18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1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tolkapon,</a:t>
            </a:r>
            <a:r>
              <a:rPr sz="1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12" dirty="0">
                <a:solidFill>
                  <a:srgbClr val="000000"/>
                </a:solidFill>
                <a:latin typeface="Calibri"/>
                <a:cs typeface="Calibri"/>
              </a:rPr>
              <a:t>entakapon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1800" spc="16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Inhibitory</a:t>
            </a:r>
            <a:r>
              <a:rPr sz="18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MAO-B</a:t>
            </a:r>
            <a:r>
              <a:rPr sz="1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- selegilin</a:t>
            </a:r>
          </a:p>
          <a:p>
            <a:pPr marL="0" marR="0">
              <a:lnSpc>
                <a:spcPts val="3427"/>
              </a:lnSpc>
              <a:spcBef>
                <a:spcPts val="514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2) 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Anticholinergní</a:t>
            </a:r>
            <a:r>
              <a:rPr sz="2800" u="sng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látky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8944" y="5569591"/>
            <a:ext cx="2518734" cy="317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1800" spc="16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biperiden,</a:t>
            </a:r>
            <a:r>
              <a:rPr sz="1800" spc="1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procyklidin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63498" y="504591"/>
            <a:ext cx="7572535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51" dirty="0">
                <a:solidFill>
                  <a:srgbClr val="000000"/>
                </a:solidFill>
                <a:latin typeface="Calibri"/>
                <a:cs typeface="Calibri"/>
              </a:rPr>
              <a:t>HYPNOSEDATIVA</a:t>
            </a:r>
            <a:r>
              <a:rPr sz="4400" spc="1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&amp; </a:t>
            </a:r>
            <a:r>
              <a:rPr sz="4400" spc="-36" dirty="0">
                <a:solidFill>
                  <a:srgbClr val="000000"/>
                </a:solidFill>
                <a:latin typeface="Calibri"/>
                <a:cs typeface="Calibri"/>
              </a:rPr>
              <a:t>ANXIOLYTIKA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40656"/>
            <a:ext cx="7969378" cy="3522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spc="-29" dirty="0">
                <a:solidFill>
                  <a:srgbClr val="000000"/>
                </a:solidFill>
                <a:latin typeface="Calibri"/>
                <a:cs typeface="Calibri"/>
              </a:rPr>
              <a:t>HYPNOSEDATIVA-</a:t>
            </a:r>
            <a:r>
              <a:rPr sz="30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léčiva</a:t>
            </a:r>
            <a:r>
              <a:rPr sz="30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působící</a:t>
            </a:r>
            <a:r>
              <a:rPr sz="30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tlumivě</a:t>
            </a:r>
            <a:r>
              <a:rPr sz="30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na CNS</a:t>
            </a:r>
          </a:p>
          <a:p>
            <a:pPr marL="344424" marR="0">
              <a:lnSpc>
                <a:spcPts val="3603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30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14" dirty="0">
                <a:solidFill>
                  <a:srgbClr val="000000"/>
                </a:solidFill>
                <a:latin typeface="Calibri"/>
                <a:cs typeface="Calibri"/>
              </a:rPr>
              <a:t>závislosti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 na </a:t>
            </a:r>
            <a:r>
              <a:rPr sz="3000" spc="-25" dirty="0">
                <a:solidFill>
                  <a:srgbClr val="000000"/>
                </a:solidFill>
                <a:latin typeface="Calibri"/>
                <a:cs typeface="Calibri"/>
              </a:rPr>
              <a:t>dávce</a:t>
            </a:r>
            <a:r>
              <a:rPr sz="30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snižují</a:t>
            </a:r>
            <a:r>
              <a:rPr sz="30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vigilitu</a:t>
            </a:r>
            <a:r>
              <a:rPr sz="3000" spc="-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(bdělost)</a:t>
            </a:r>
          </a:p>
          <a:p>
            <a:pPr marL="0" marR="0">
              <a:lnSpc>
                <a:spcPts val="3665"/>
              </a:lnSpc>
              <a:spcBef>
                <a:spcPts val="605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spc="-17" dirty="0">
                <a:solidFill>
                  <a:srgbClr val="000000"/>
                </a:solidFill>
                <a:latin typeface="Calibri"/>
                <a:cs typeface="Calibri"/>
              </a:rPr>
              <a:t>SEDACE</a:t>
            </a:r>
            <a:r>
              <a:rPr sz="30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mírný</a:t>
            </a:r>
            <a:r>
              <a:rPr sz="30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stupeň</a:t>
            </a:r>
            <a:r>
              <a:rPr sz="3000" spc="-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útlumu</a:t>
            </a:r>
            <a:r>
              <a:rPr sz="3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37" dirty="0">
                <a:solidFill>
                  <a:srgbClr val="000000"/>
                </a:solidFill>
                <a:latin typeface="Calibri"/>
                <a:cs typeface="Calibri"/>
              </a:rPr>
              <a:t>fce</a:t>
            </a:r>
            <a:r>
              <a:rPr sz="30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CNS</a:t>
            </a:r>
            <a:r>
              <a:rPr sz="30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14" dirty="0">
                <a:solidFill>
                  <a:srgbClr val="000000"/>
                </a:solidFill>
                <a:latin typeface="Calibri"/>
                <a:cs typeface="Calibri"/>
              </a:rPr>
              <a:t>bez</a:t>
            </a:r>
          </a:p>
          <a:p>
            <a:pPr marL="344424" marR="0">
              <a:lnSpc>
                <a:spcPts val="3601"/>
              </a:lnSpc>
              <a:spcBef>
                <a:spcPts val="0"/>
              </a:spcBef>
              <a:spcAft>
                <a:spcPts val="0"/>
              </a:spcAft>
            </a:pPr>
            <a:r>
              <a:rPr sz="3000" spc="-28" dirty="0">
                <a:solidFill>
                  <a:srgbClr val="000000"/>
                </a:solidFill>
                <a:latin typeface="Calibri"/>
                <a:cs typeface="Calibri"/>
              </a:rPr>
              <a:t>navození</a:t>
            </a:r>
            <a:r>
              <a:rPr sz="30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spánku</a:t>
            </a:r>
          </a:p>
          <a:p>
            <a:pPr marL="0" marR="0">
              <a:lnSpc>
                <a:spcPts val="3662"/>
              </a:lnSpc>
              <a:spcBef>
                <a:spcPts val="609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HYPNÓZA-</a:t>
            </a:r>
            <a:r>
              <a:rPr sz="3000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35" dirty="0">
                <a:solidFill>
                  <a:srgbClr val="000000"/>
                </a:solidFill>
                <a:latin typeface="Calibri"/>
                <a:cs typeface="Calibri"/>
              </a:rPr>
              <a:t>navozený</a:t>
            </a:r>
            <a:r>
              <a:rPr sz="30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36" dirty="0">
                <a:solidFill>
                  <a:srgbClr val="000000"/>
                </a:solidFill>
                <a:latin typeface="Calibri"/>
                <a:cs typeface="Calibri"/>
              </a:rPr>
              <a:t>stav</a:t>
            </a:r>
            <a:r>
              <a:rPr sz="30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více</a:t>
            </a:r>
            <a:r>
              <a:rPr sz="30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či méně</a:t>
            </a:r>
            <a:r>
              <a:rPr sz="30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podobný</a:t>
            </a:r>
          </a:p>
          <a:p>
            <a:pPr marL="344424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fyziologickému</a:t>
            </a:r>
            <a:r>
              <a:rPr sz="3000" spc="-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spánku</a:t>
            </a:r>
          </a:p>
          <a:p>
            <a:pPr marL="0" marR="0">
              <a:lnSpc>
                <a:spcPts val="3665"/>
              </a:lnSpc>
              <a:spcBef>
                <a:spcPts val="607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Účinek</a:t>
            </a:r>
            <a:r>
              <a:rPr sz="3000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16" dirty="0">
                <a:solidFill>
                  <a:srgbClr val="000000"/>
                </a:solidFill>
                <a:latin typeface="Calibri"/>
                <a:cs typeface="Calibri"/>
              </a:rPr>
              <a:t>závislý</a:t>
            </a:r>
            <a:r>
              <a:rPr sz="30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30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17" dirty="0">
                <a:solidFill>
                  <a:srgbClr val="000000"/>
                </a:solidFill>
                <a:latin typeface="Calibri"/>
                <a:cs typeface="Calibri"/>
              </a:rPr>
              <a:t>dávce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: sedace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→ 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hypnóza</a:t>
            </a:r>
            <a:r>
              <a:rPr sz="24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→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3368" y="5119350"/>
            <a:ext cx="7710372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bezvědomí</a:t>
            </a:r>
            <a:r>
              <a:rPr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→ anestézie→</a:t>
            </a:r>
            <a:r>
              <a:rPr sz="2400" spc="-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kardiovaskulární/respirační</a:t>
            </a:r>
            <a:r>
              <a:rPr sz="2400" spc="-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selhání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488690" y="504591"/>
            <a:ext cx="2398515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82" dirty="0">
                <a:solidFill>
                  <a:srgbClr val="000000"/>
                </a:solidFill>
                <a:latin typeface="Calibri"/>
                <a:cs typeface="Calibri"/>
              </a:rPr>
              <a:t>SEDATIVA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5536" y="1124744"/>
            <a:ext cx="7335369" cy="24878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Látky</a:t>
            </a:r>
            <a:r>
              <a:rPr sz="32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používané</a:t>
            </a:r>
            <a:r>
              <a:rPr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výhradně</a:t>
            </a:r>
            <a:r>
              <a:rPr sz="3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1" dirty="0">
                <a:solidFill>
                  <a:srgbClr val="000000"/>
                </a:solidFill>
                <a:latin typeface="Calibri"/>
                <a:cs typeface="Calibri"/>
              </a:rPr>
              <a:t>ke</a:t>
            </a:r>
            <a:r>
              <a:rPr sz="320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zklidnění/útlumu</a:t>
            </a:r>
          </a:p>
          <a:p>
            <a:pPr marL="0" marR="0">
              <a:lnSpc>
                <a:spcPts val="3899"/>
              </a:lnSpc>
              <a:spcBef>
                <a:spcPts val="325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spc="-13" dirty="0">
                <a:solidFill>
                  <a:srgbClr val="000000"/>
                </a:solidFill>
                <a:latin typeface="Calibri"/>
                <a:cs typeface="Calibri"/>
              </a:rPr>
              <a:t>Nízká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toxicita:</a:t>
            </a:r>
            <a:r>
              <a:rPr sz="3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volně</a:t>
            </a:r>
            <a:r>
              <a:rPr sz="3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" dirty="0" err="1">
                <a:solidFill>
                  <a:srgbClr val="000000"/>
                </a:solidFill>
                <a:latin typeface="Calibri"/>
                <a:cs typeface="Calibri"/>
              </a:rPr>
              <a:t>prodejné</a:t>
            </a:r>
            <a:r>
              <a:rPr sz="3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Calibri"/>
                <a:cs typeface="Calibri"/>
              </a:rPr>
              <a:t>doplňky</a:t>
            </a:r>
            <a:r>
              <a:rPr lang="cs-CZ" sz="32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58" dirty="0" err="1">
                <a:solidFill>
                  <a:srgbClr val="000000"/>
                </a:solidFill>
                <a:latin typeface="Calibri"/>
                <a:cs typeface="Calibri"/>
              </a:rPr>
              <a:t>stravy</a:t>
            </a:r>
            <a:endParaRPr sz="3200" spc="-58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4424" marR="0">
              <a:lnSpc>
                <a:spcPts val="3458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léčiva</a:t>
            </a:r>
            <a:r>
              <a:rPr sz="3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přírodního</a:t>
            </a:r>
            <a:r>
              <a:rPr sz="3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původu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06144" y="3633770"/>
            <a:ext cx="6724761" cy="14126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Kozlík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lékařský</a:t>
            </a:r>
            <a:r>
              <a:rPr sz="28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2800" i="1" spc="-14" dirty="0">
                <a:solidFill>
                  <a:srgbClr val="000000"/>
                </a:solidFill>
                <a:latin typeface="Calibri"/>
                <a:cs typeface="Calibri"/>
              </a:rPr>
              <a:t>Valeriana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 officinalis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sz="2800" spc="5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000" spc="-27" dirty="0">
                <a:solidFill>
                  <a:srgbClr val="000000"/>
                </a:solidFill>
                <a:latin typeface="Calibri"/>
                <a:cs typeface="Calibri"/>
              </a:rPr>
              <a:t>kořen</a:t>
            </a:r>
          </a:p>
          <a:p>
            <a:pPr marL="0" marR="0">
              <a:lnSpc>
                <a:spcPts val="3430"/>
              </a:lnSpc>
              <a:spcBef>
                <a:spcPts val="26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Mučenka</a:t>
            </a:r>
            <a:r>
              <a:rPr sz="28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pletní </a:t>
            </a:r>
            <a:r>
              <a:rPr sz="2800" spc="-26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Passiflora</a:t>
            </a:r>
            <a:r>
              <a:rPr sz="2800" i="1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incranata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bylina</a:t>
            </a:r>
          </a:p>
          <a:p>
            <a:pPr marL="0" marR="0">
              <a:lnSpc>
                <a:spcPts val="3430"/>
              </a:lnSpc>
              <a:spcBef>
                <a:spcPts val="268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Chmel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otáčivý</a:t>
            </a:r>
            <a:r>
              <a:rPr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Humulus</a:t>
            </a:r>
            <a:r>
              <a:rPr sz="2800" i="1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lupulus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sz="2800" spc="-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 </a:t>
            </a:r>
            <a:r>
              <a:rPr sz="2000" spc="-16" dirty="0">
                <a:solidFill>
                  <a:srgbClr val="000000"/>
                </a:solidFill>
                <a:latin typeface="Calibri"/>
                <a:cs typeface="Calibri"/>
              </a:rPr>
              <a:t>květ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06144" y="5042581"/>
            <a:ext cx="5913380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Meduňka</a:t>
            </a:r>
            <a:r>
              <a:rPr sz="28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lékařská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Melissa</a:t>
            </a:r>
            <a:r>
              <a:rPr sz="2800" i="1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officinalis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71572" y="504591"/>
            <a:ext cx="4035371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52" dirty="0">
                <a:solidFill>
                  <a:srgbClr val="000000"/>
                </a:solidFill>
                <a:latin typeface="Calibri"/>
                <a:cs typeface="Calibri"/>
              </a:rPr>
              <a:t>HYPNOSEDATIVA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41823"/>
            <a:ext cx="8026228" cy="3265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LP užívané</a:t>
            </a:r>
            <a:r>
              <a:rPr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k</a:t>
            </a:r>
            <a:r>
              <a:rPr sz="3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léčbě</a:t>
            </a:r>
            <a:r>
              <a:rPr sz="3200" i="1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insomnie</a:t>
            </a:r>
          </a:p>
          <a:p>
            <a:pPr marL="0" marR="0">
              <a:lnSpc>
                <a:spcPts val="3896"/>
              </a:lnSpc>
              <a:spcBef>
                <a:spcPts val="714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spc="-14" dirty="0">
                <a:solidFill>
                  <a:srgbClr val="000000"/>
                </a:solidFill>
                <a:latin typeface="Calibri"/>
                <a:cs typeface="Calibri"/>
              </a:rPr>
              <a:t>Neřeší</a:t>
            </a:r>
            <a:r>
              <a:rPr sz="3200" b="1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příčinu </a:t>
            </a:r>
            <a:r>
              <a:rPr sz="3200" b="1" spc="-12" dirty="0">
                <a:solidFill>
                  <a:srgbClr val="000000"/>
                </a:solidFill>
                <a:latin typeface="Calibri"/>
                <a:cs typeface="Calibri"/>
              </a:rPr>
              <a:t>nespavosti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32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7" dirty="0">
                <a:solidFill>
                  <a:srgbClr val="000000"/>
                </a:solidFill>
                <a:latin typeface="Calibri"/>
                <a:cs typeface="Calibri"/>
              </a:rPr>
              <a:t>pouze</a:t>
            </a:r>
            <a:r>
              <a:rPr sz="3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potlačují</a:t>
            </a:r>
          </a:p>
          <a:p>
            <a:pPr marL="344424" marR="0">
              <a:lnSpc>
                <a:spcPts val="3839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insomnii</a:t>
            </a:r>
            <a:r>
              <a:rPr sz="3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33" dirty="0">
                <a:solidFill>
                  <a:srgbClr val="000000"/>
                </a:solidFill>
                <a:latin typeface="Calibri"/>
                <a:cs typeface="Calibri"/>
              </a:rPr>
              <a:t>jako</a:t>
            </a:r>
            <a:r>
              <a:rPr sz="3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9" dirty="0">
                <a:solidFill>
                  <a:srgbClr val="000000"/>
                </a:solidFill>
                <a:latin typeface="Calibri"/>
                <a:cs typeface="Calibri"/>
              </a:rPr>
              <a:t>symptom</a:t>
            </a:r>
          </a:p>
          <a:p>
            <a:pPr marL="0" marR="0">
              <a:lnSpc>
                <a:spcPts val="3899"/>
              </a:lnSpc>
              <a:spcBef>
                <a:spcPts val="76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spc="-19" dirty="0">
                <a:solidFill>
                  <a:srgbClr val="000000"/>
                </a:solidFill>
                <a:latin typeface="Calibri"/>
                <a:cs typeface="Calibri"/>
              </a:rPr>
              <a:t>Před</a:t>
            </a:r>
            <a:r>
              <a:rPr sz="3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přistoupení</a:t>
            </a:r>
            <a:r>
              <a:rPr sz="3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k</a:t>
            </a:r>
            <a:r>
              <a:rPr sz="3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0000"/>
                </a:solidFill>
                <a:latin typeface="Calibri"/>
                <a:cs typeface="Calibri"/>
              </a:rPr>
              <a:t>farmakoterapii</a:t>
            </a:r>
            <a:r>
              <a:rPr sz="3200" spc="1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insomnie</a:t>
            </a:r>
            <a:r>
              <a:rPr sz="3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je</a:t>
            </a:r>
          </a:p>
          <a:p>
            <a:pPr marL="344424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primární</a:t>
            </a:r>
            <a:r>
              <a:rPr sz="3200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řešit</a:t>
            </a:r>
            <a:r>
              <a:rPr sz="3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příčinu</a:t>
            </a:r>
          </a:p>
          <a:p>
            <a:pPr marL="0" marR="0">
              <a:lnSpc>
                <a:spcPts val="3896"/>
              </a:lnSpc>
              <a:spcBef>
                <a:spcPts val="713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Léčba</a:t>
            </a:r>
            <a:r>
              <a:rPr sz="3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8" dirty="0">
                <a:solidFill>
                  <a:srgbClr val="000000"/>
                </a:solidFill>
                <a:latin typeface="Calibri"/>
                <a:cs typeface="Calibri"/>
              </a:rPr>
              <a:t>nikdy</a:t>
            </a:r>
            <a:r>
              <a:rPr sz="3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ne</a:t>
            </a:r>
            <a:r>
              <a:rPr sz="3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dlouhodobá!</a:t>
            </a:r>
            <a:r>
              <a:rPr sz="3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(ne</a:t>
            </a:r>
            <a:r>
              <a:rPr sz="32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déle </a:t>
            </a:r>
            <a:r>
              <a:rPr sz="3200" spc="-17" dirty="0">
                <a:solidFill>
                  <a:srgbClr val="000000"/>
                </a:solidFill>
                <a:latin typeface="Calibri"/>
                <a:cs typeface="Calibri"/>
              </a:rPr>
              <a:t>než</a:t>
            </a:r>
            <a:r>
              <a:rPr sz="3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3368" y="4862035"/>
            <a:ext cx="1204062" cy="532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spc="-21" dirty="0">
                <a:solidFill>
                  <a:srgbClr val="000000"/>
                </a:solidFill>
                <a:latin typeface="Calibri"/>
                <a:cs typeface="Calibri"/>
              </a:rPr>
              <a:t>týdny)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71572" y="504591"/>
            <a:ext cx="4035371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52" dirty="0">
                <a:solidFill>
                  <a:srgbClr val="000000"/>
                </a:solidFill>
                <a:latin typeface="Calibri"/>
                <a:cs typeface="Calibri"/>
              </a:rPr>
              <a:t>HYPNOSEDATIVA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09192" y="1688257"/>
            <a:ext cx="1756649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1.generace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63675" y="2262231"/>
            <a:ext cx="3226096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-Barbituráty</a:t>
            </a:r>
            <a:r>
              <a:rPr sz="2400" spc="-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(1903-1960)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06144" y="2716092"/>
            <a:ext cx="4452485" cy="13615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53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-Klometiazol</a:t>
            </a:r>
          </a:p>
          <a:p>
            <a:pPr marL="457530" marR="0">
              <a:lnSpc>
                <a:spcPts val="2929"/>
              </a:lnSpc>
              <a:spcBef>
                <a:spcPts val="577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-Sedativní</a:t>
            </a:r>
            <a:r>
              <a:rPr sz="24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antihistaminika</a:t>
            </a:r>
          </a:p>
          <a:p>
            <a:pPr marL="0" marR="0">
              <a:lnSpc>
                <a:spcPts val="3427"/>
              </a:lnSpc>
              <a:spcBef>
                <a:spcPts val="59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2.generace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r>
              <a:rPr sz="2800" u="sng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BENZODIAZEPINY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06144" y="4164400"/>
            <a:ext cx="6921067" cy="14352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53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-diazepam,</a:t>
            </a:r>
            <a:r>
              <a:rPr sz="2400" spc="-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midazolam,</a:t>
            </a:r>
            <a:r>
              <a:rPr sz="24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flunitrazepam,</a:t>
            </a:r>
            <a:r>
              <a:rPr sz="2400" spc="-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nitrazepam</a:t>
            </a:r>
          </a:p>
          <a:p>
            <a:pPr marL="0" marR="0">
              <a:lnSpc>
                <a:spcPts val="3430"/>
              </a:lnSpc>
              <a:spcBef>
                <a:spcPts val="763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3.generace: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selektivní agonisté</a:t>
            </a:r>
            <a:r>
              <a:rPr sz="2800" u="sng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BZD1 </a:t>
            </a:r>
            <a:r>
              <a:rPr sz="2800" u="sng" spc="-11" dirty="0">
                <a:solidFill>
                  <a:srgbClr val="000000"/>
                </a:solidFill>
                <a:latin typeface="Calibri"/>
                <a:cs typeface="Calibri"/>
              </a:rPr>
              <a:t>receptorů</a:t>
            </a:r>
          </a:p>
          <a:p>
            <a:pPr marL="457530" marR="0">
              <a:lnSpc>
                <a:spcPts val="2929"/>
              </a:lnSpc>
              <a:spcBef>
                <a:spcPts val="984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-zolpidem,</a:t>
            </a:r>
            <a:r>
              <a:rPr sz="2400" spc="-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 err="1">
                <a:solidFill>
                  <a:srgbClr val="000000"/>
                </a:solidFill>
                <a:latin typeface="Calibri"/>
                <a:cs typeface="Calibri"/>
              </a:rPr>
              <a:t>zopiklon</a:t>
            </a:r>
            <a:endParaRPr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25626" y="504591"/>
            <a:ext cx="7048406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13" dirty="0">
                <a:solidFill>
                  <a:srgbClr val="000000"/>
                </a:solidFill>
                <a:latin typeface="Calibri"/>
                <a:cs typeface="Calibri"/>
              </a:rPr>
              <a:t>2.generace</a:t>
            </a:r>
            <a:r>
              <a:rPr sz="44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4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BENZODIAZEPINY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41823"/>
            <a:ext cx="8009921" cy="3167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MU:</a:t>
            </a:r>
            <a:r>
              <a:rPr sz="3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rgbClr val="000000"/>
                </a:solidFill>
                <a:latin typeface="Calibri"/>
                <a:cs typeface="Calibri"/>
              </a:rPr>
              <a:t>vážou</a:t>
            </a:r>
            <a:r>
              <a:rPr sz="32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se na</a:t>
            </a:r>
            <a:r>
              <a:rPr sz="3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00"/>
                </a:solidFill>
                <a:latin typeface="Calibri"/>
                <a:cs typeface="Calibri"/>
              </a:rPr>
              <a:t>BZD</a:t>
            </a:r>
            <a:r>
              <a:rPr sz="3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46" dirty="0">
                <a:solidFill>
                  <a:srgbClr val="000000"/>
                </a:solidFill>
                <a:latin typeface="Calibri"/>
                <a:cs typeface="Calibri"/>
              </a:rPr>
              <a:t>receptor,</a:t>
            </a:r>
            <a:r>
              <a:rPr sz="3200" spc="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zvyšují</a:t>
            </a:r>
            <a:r>
              <a:rPr sz="3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afinitu</a:t>
            </a:r>
          </a:p>
          <a:p>
            <a:pPr marL="344424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GABA</a:t>
            </a:r>
            <a:r>
              <a:rPr sz="3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k</a:t>
            </a:r>
            <a:r>
              <a:rPr sz="32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9" dirty="0">
                <a:solidFill>
                  <a:srgbClr val="000000"/>
                </a:solidFill>
                <a:latin typeface="Calibri"/>
                <a:cs typeface="Calibri"/>
              </a:rPr>
              <a:t>receptoru</a:t>
            </a:r>
            <a:r>
              <a:rPr sz="3200" spc="1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3200" spc="7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zvyšuje se</a:t>
            </a:r>
            <a:r>
              <a:rPr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frekvence</a:t>
            </a:r>
          </a:p>
          <a:p>
            <a:pPr marL="344424" marR="0">
              <a:lnSpc>
                <a:spcPts val="3839"/>
              </a:lnSpc>
              <a:spcBef>
                <a:spcPts val="50"/>
              </a:spcBef>
              <a:spcAft>
                <a:spcPts val="0"/>
              </a:spcAft>
            </a:pPr>
            <a:r>
              <a:rPr sz="3200" spc="-18" dirty="0">
                <a:solidFill>
                  <a:srgbClr val="000000"/>
                </a:solidFill>
                <a:latin typeface="Calibri"/>
                <a:cs typeface="Calibri"/>
              </a:rPr>
              <a:t>otevírání</a:t>
            </a:r>
            <a:r>
              <a:rPr sz="3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Cl</a:t>
            </a:r>
            <a:r>
              <a:rPr sz="3250" baseline="30000" dirty="0">
                <a:solidFill>
                  <a:srgbClr val="000000"/>
                </a:solidFill>
                <a:latin typeface="Calibri"/>
                <a:cs typeface="Calibri"/>
              </a:rPr>
              <a:t>-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kanálu</a:t>
            </a:r>
          </a:p>
          <a:p>
            <a:pPr marL="0" marR="0">
              <a:lnSpc>
                <a:spcPts val="3899"/>
              </a:lnSpc>
              <a:spcBef>
                <a:spcPts val="71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Komplexní</a:t>
            </a:r>
            <a:r>
              <a:rPr sz="3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úč.</a:t>
            </a:r>
            <a:r>
              <a:rPr sz="3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na CNS-</a:t>
            </a:r>
            <a:r>
              <a:rPr sz="3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anxiolytické, sedativní,</a:t>
            </a:r>
          </a:p>
          <a:p>
            <a:pPr marL="344424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8" dirty="0">
                <a:solidFill>
                  <a:srgbClr val="000000"/>
                </a:solidFill>
                <a:latin typeface="Calibri"/>
                <a:cs typeface="Calibri"/>
              </a:rPr>
              <a:t>hypnotické,</a:t>
            </a:r>
            <a:r>
              <a:rPr sz="32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00"/>
                </a:solidFill>
                <a:latin typeface="Calibri"/>
                <a:cs typeface="Calibri"/>
              </a:rPr>
              <a:t>myorelaxační,</a:t>
            </a:r>
            <a:r>
              <a:rPr sz="3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3" dirty="0">
                <a:solidFill>
                  <a:srgbClr val="000000"/>
                </a:solidFill>
                <a:latin typeface="Calibri"/>
                <a:cs typeface="Calibri"/>
              </a:rPr>
              <a:t>antikonvulsivní</a:t>
            </a:r>
          </a:p>
          <a:p>
            <a:pPr marL="0" marR="0">
              <a:lnSpc>
                <a:spcPts val="3896"/>
              </a:lnSpc>
              <a:spcBef>
                <a:spcPts val="714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Lipofilní látky</a:t>
            </a:r>
            <a:r>
              <a:rPr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výborná</a:t>
            </a:r>
            <a:r>
              <a:rPr sz="32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absorpce</a:t>
            </a:r>
            <a:r>
              <a:rPr sz="32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z GIT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4862035"/>
            <a:ext cx="7452196" cy="1020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V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játrech</a:t>
            </a:r>
            <a:r>
              <a:rPr sz="3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6" dirty="0">
                <a:solidFill>
                  <a:srgbClr val="000000"/>
                </a:solidFill>
                <a:latin typeface="Calibri"/>
                <a:cs typeface="Calibri"/>
              </a:rPr>
              <a:t>biotransformace(často</a:t>
            </a:r>
            <a:r>
              <a:rPr sz="3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na aktivní</a:t>
            </a:r>
          </a:p>
          <a:p>
            <a:pPr marL="344424" marR="0">
              <a:lnSpc>
                <a:spcPts val="384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metabolity!!</a:t>
            </a:r>
            <a:r>
              <a:rPr sz="32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→ </a:t>
            </a:r>
            <a:r>
              <a:rPr sz="3200" spc="-13" dirty="0">
                <a:solidFill>
                  <a:srgbClr val="000000"/>
                </a:solidFill>
                <a:latin typeface="Calibri"/>
                <a:cs typeface="Calibri"/>
              </a:rPr>
              <a:t>prodloužení</a:t>
            </a:r>
            <a:r>
              <a:rPr sz="3200" spc="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účinku)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25626" y="504591"/>
            <a:ext cx="7048406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13" dirty="0">
                <a:solidFill>
                  <a:srgbClr val="000000"/>
                </a:solidFill>
                <a:latin typeface="Calibri"/>
                <a:cs typeface="Calibri"/>
              </a:rPr>
              <a:t>2.generace</a:t>
            </a:r>
            <a:r>
              <a:rPr sz="44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4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BENZODIAZEPINY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41823"/>
            <a:ext cx="7721478" cy="3155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spc="-34" dirty="0">
                <a:solidFill>
                  <a:srgbClr val="000000"/>
                </a:solidFill>
                <a:latin typeface="Calibri"/>
                <a:cs typeface="Calibri"/>
              </a:rPr>
              <a:t>Krátkodobě</a:t>
            </a:r>
            <a:r>
              <a:rPr sz="3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působící</a:t>
            </a:r>
            <a:r>
              <a:rPr sz="3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(2-5h)</a:t>
            </a:r>
          </a:p>
          <a:p>
            <a:pPr marL="457200" marR="0">
              <a:lnSpc>
                <a:spcPts val="3427"/>
              </a:lnSpc>
              <a:spcBef>
                <a:spcPts val="60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Midazolam</a:t>
            </a:r>
            <a:r>
              <a:rPr sz="2800" i="1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(Dormicum),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tofisopam</a:t>
            </a:r>
            <a:r>
              <a:rPr sz="2800" i="1" spc="-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Grandaxin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  <a:p>
            <a:pPr marL="0" marR="0">
              <a:lnSpc>
                <a:spcPts val="3896"/>
              </a:lnSpc>
              <a:spcBef>
                <a:spcPts val="72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Středně</a:t>
            </a:r>
            <a:r>
              <a:rPr sz="3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dlouze</a:t>
            </a:r>
            <a:r>
              <a:rPr sz="3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(6-12h)</a:t>
            </a:r>
          </a:p>
          <a:p>
            <a:pPr marL="457200" marR="0">
              <a:lnSpc>
                <a:spcPts val="3430"/>
              </a:lnSpc>
              <a:spcBef>
                <a:spcPts val="644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i="1" spc="-11" dirty="0">
                <a:solidFill>
                  <a:srgbClr val="000000"/>
                </a:solidFill>
                <a:latin typeface="Calibri"/>
                <a:cs typeface="Calibri"/>
              </a:rPr>
              <a:t>Oxazepam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alprazolam</a:t>
            </a:r>
            <a:r>
              <a:rPr sz="2800" i="1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(Neurol),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bromazepam</a:t>
            </a:r>
          </a:p>
          <a:p>
            <a:pPr marL="743661" marR="0">
              <a:lnSpc>
                <a:spcPts val="3362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(Lexaurin)</a:t>
            </a:r>
          </a:p>
          <a:p>
            <a:pPr marL="0" marR="0">
              <a:lnSpc>
                <a:spcPts val="3896"/>
              </a:lnSpc>
              <a:spcBef>
                <a:spcPts val="721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spc="-13" dirty="0">
                <a:solidFill>
                  <a:srgbClr val="000000"/>
                </a:solidFill>
                <a:latin typeface="Calibri"/>
                <a:cs typeface="Calibri"/>
              </a:rPr>
              <a:t>Dlouze</a:t>
            </a:r>
            <a:r>
              <a:rPr sz="3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působící</a:t>
            </a:r>
            <a:r>
              <a:rPr sz="3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(16-100h)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06144" y="4834773"/>
            <a:ext cx="7708080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Diazepam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klonazepam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(Rivotril),</a:t>
            </a:r>
            <a:r>
              <a:rPr sz="2800" spc="-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chlordiazaepoxid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25626" y="504591"/>
            <a:ext cx="7048406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13" dirty="0">
                <a:solidFill>
                  <a:srgbClr val="000000"/>
                </a:solidFill>
                <a:latin typeface="Calibri"/>
                <a:cs typeface="Calibri"/>
              </a:rPr>
              <a:t>2.generace</a:t>
            </a:r>
            <a:r>
              <a:rPr sz="44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4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BENZODIAZEPINY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558360"/>
            <a:ext cx="1886932" cy="50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Indikace: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06144" y="2015838"/>
            <a:ext cx="1392585" cy="440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6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60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Sedace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06144" y="2412750"/>
            <a:ext cx="3178826" cy="2025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4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60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Léčba</a:t>
            </a:r>
            <a:r>
              <a:rPr sz="26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insomnie</a:t>
            </a:r>
          </a:p>
          <a:p>
            <a:pPr marL="0" marR="0">
              <a:lnSpc>
                <a:spcPts val="3122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60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000000"/>
                </a:solidFill>
                <a:latin typeface="Calibri"/>
                <a:cs typeface="Calibri"/>
              </a:rPr>
              <a:t>Sy.neklidných</a:t>
            </a:r>
            <a:r>
              <a:rPr sz="26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nohou</a:t>
            </a:r>
          </a:p>
          <a:p>
            <a:pPr marL="0" marR="0">
              <a:lnSpc>
                <a:spcPts val="3119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60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Epilepsie</a:t>
            </a:r>
          </a:p>
          <a:p>
            <a:pPr marL="0" marR="0">
              <a:lnSpc>
                <a:spcPts val="3122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60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Febrilní křeče</a:t>
            </a:r>
          </a:p>
          <a:p>
            <a:pPr marL="0" marR="0">
              <a:lnSpc>
                <a:spcPts val="3120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60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Léčba </a:t>
            </a:r>
            <a:r>
              <a:rPr sz="2600" spc="-21" dirty="0">
                <a:solidFill>
                  <a:srgbClr val="000000"/>
                </a:solidFill>
                <a:latin typeface="Calibri"/>
                <a:cs typeface="Calibri"/>
              </a:rPr>
              <a:t>úzkosti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06144" y="4394838"/>
            <a:ext cx="4783430" cy="439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4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60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Léčba</a:t>
            </a:r>
            <a:r>
              <a:rPr sz="26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akutního</a:t>
            </a:r>
            <a:r>
              <a:rPr sz="26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abstinenčního</a:t>
            </a:r>
            <a:r>
              <a:rPr sz="26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spc="-57" dirty="0">
                <a:solidFill>
                  <a:srgbClr val="000000"/>
                </a:solidFill>
                <a:latin typeface="Calibri"/>
                <a:cs typeface="Calibri"/>
              </a:rPr>
              <a:t>sy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8944" y="4790220"/>
            <a:ext cx="8013347" cy="503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5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spc="-16" dirty="0">
                <a:solidFill>
                  <a:srgbClr val="000000"/>
                </a:solidFill>
                <a:latin typeface="Calibri"/>
                <a:cs typeface="Calibri"/>
              </a:rPr>
              <a:t>Riziko</a:t>
            </a:r>
            <a:r>
              <a:rPr sz="30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000000"/>
                </a:solidFill>
                <a:latin typeface="Calibri"/>
                <a:cs typeface="Calibri"/>
              </a:rPr>
              <a:t>vzniku</a:t>
            </a:r>
            <a:r>
              <a:rPr sz="30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11" dirty="0">
                <a:solidFill>
                  <a:srgbClr val="000000"/>
                </a:solidFill>
                <a:latin typeface="Calibri"/>
                <a:cs typeface="Calibri"/>
              </a:rPr>
              <a:t>závislosti,</a:t>
            </a:r>
            <a:r>
              <a:rPr sz="30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30" dirty="0">
                <a:solidFill>
                  <a:srgbClr val="000000"/>
                </a:solidFill>
                <a:latin typeface="Calibri"/>
                <a:cs typeface="Calibri"/>
              </a:rPr>
              <a:t>rozvoj</a:t>
            </a:r>
            <a:r>
              <a:rPr sz="30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tolerance,</a:t>
            </a:r>
            <a:r>
              <a:rPr sz="30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poruchy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93368" y="5156234"/>
            <a:ext cx="1244927" cy="503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5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paměti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8944" y="5614054"/>
            <a:ext cx="3035639" cy="50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spc="-17" dirty="0">
                <a:solidFill>
                  <a:srgbClr val="000000"/>
                </a:solidFill>
                <a:latin typeface="Calibri"/>
                <a:cs typeface="Calibri"/>
              </a:rPr>
              <a:t>Riziko</a:t>
            </a:r>
            <a:r>
              <a:rPr sz="30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13" dirty="0">
                <a:solidFill>
                  <a:srgbClr val="000000"/>
                </a:solidFill>
                <a:latin typeface="Calibri"/>
                <a:cs typeface="Calibri"/>
              </a:rPr>
              <a:t>intoxikace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75916" y="504591"/>
            <a:ext cx="4546483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23" dirty="0">
                <a:solidFill>
                  <a:srgbClr val="000000"/>
                </a:solidFill>
                <a:latin typeface="Calibri"/>
                <a:cs typeface="Calibri"/>
              </a:rPr>
              <a:t>3.Generace</a:t>
            </a:r>
            <a:r>
              <a:rPr sz="4400" spc="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– „ZET“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97075" y="1558360"/>
            <a:ext cx="5298760" cy="50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ZOLPIDEM,</a:t>
            </a:r>
            <a:r>
              <a:rPr sz="3000" spc="-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ZOPICLON,</a:t>
            </a:r>
            <a:r>
              <a:rPr sz="3000" spc="-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00000"/>
                </a:solidFill>
                <a:latin typeface="Calibri"/>
                <a:cs typeface="Calibri"/>
              </a:rPr>
              <a:t>ZALEPLON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2015270"/>
            <a:ext cx="6581929" cy="503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5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MU-</a:t>
            </a:r>
            <a:r>
              <a:rPr sz="30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19" dirty="0">
                <a:solidFill>
                  <a:srgbClr val="000000"/>
                </a:solidFill>
                <a:latin typeface="Calibri"/>
                <a:cs typeface="Calibri"/>
              </a:rPr>
              <a:t>váží</a:t>
            </a:r>
            <a:r>
              <a:rPr sz="30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sz="3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30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BZD </a:t>
            </a:r>
            <a:r>
              <a:rPr sz="3000" spc="-37" dirty="0">
                <a:solidFill>
                  <a:srgbClr val="000000"/>
                </a:solidFill>
                <a:latin typeface="Calibri"/>
                <a:cs typeface="Calibri"/>
              </a:rPr>
              <a:t>receptor,</a:t>
            </a:r>
            <a:r>
              <a:rPr sz="30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ale</a:t>
            </a:r>
            <a:r>
              <a:rPr sz="30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nejsou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3368" y="2381411"/>
            <a:ext cx="2690273" cy="503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5"/>
              </a:lnSpc>
              <a:spcBef>
                <a:spcPts val="0"/>
              </a:spcBef>
              <a:spcAft>
                <a:spcPts val="0"/>
              </a:spcAft>
            </a:pPr>
            <a:r>
              <a:rPr sz="3000" spc="-12" dirty="0">
                <a:solidFill>
                  <a:srgbClr val="000000"/>
                </a:solidFill>
                <a:latin typeface="Calibri"/>
                <a:cs typeface="Calibri"/>
              </a:rPr>
              <a:t>benzodiazepiny!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944" y="2839155"/>
            <a:ext cx="7314650" cy="50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selektivnější</a:t>
            </a:r>
            <a:r>
              <a:rPr sz="30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sedativní</a:t>
            </a:r>
            <a:r>
              <a:rPr sz="30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účinek,</a:t>
            </a:r>
            <a:r>
              <a:rPr sz="3000" spc="-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anxiolytický</a:t>
            </a:r>
            <a:r>
              <a:rPr sz="30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je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3368" y="3204625"/>
            <a:ext cx="1698397" cy="503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5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minimální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8944" y="3662369"/>
            <a:ext cx="7714421" cy="2332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000000"/>
                </a:solidFill>
                <a:latin typeface="Calibri"/>
                <a:cs typeface="Calibri"/>
              </a:rPr>
              <a:t>Nemají</a:t>
            </a:r>
            <a:r>
              <a:rPr sz="30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spc="-16" dirty="0">
                <a:solidFill>
                  <a:srgbClr val="000000"/>
                </a:solidFill>
                <a:latin typeface="Calibri"/>
                <a:cs typeface="Calibri"/>
              </a:rPr>
              <a:t>myorelaxační</a:t>
            </a:r>
            <a:r>
              <a:rPr sz="30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0000"/>
                </a:solidFill>
                <a:latin typeface="Calibri"/>
                <a:cs typeface="Calibri"/>
              </a:rPr>
              <a:t>ani </a:t>
            </a:r>
            <a:r>
              <a:rPr sz="3000" b="1" spc="-12" dirty="0">
                <a:solidFill>
                  <a:srgbClr val="000000"/>
                </a:solidFill>
                <a:latin typeface="Calibri"/>
                <a:cs typeface="Calibri"/>
              </a:rPr>
              <a:t>antikonvulzivní</a:t>
            </a:r>
            <a:r>
              <a:rPr sz="3000" b="1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0000"/>
                </a:solidFill>
                <a:latin typeface="Calibri"/>
                <a:cs typeface="Calibri"/>
              </a:rPr>
              <a:t>úč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spc="10" dirty="0">
                <a:solidFill>
                  <a:srgbClr val="000000"/>
                </a:solidFill>
                <a:latin typeface="Calibri"/>
                <a:cs typeface="Calibri"/>
              </a:rPr>
              <a:t>I:</a:t>
            </a:r>
            <a:r>
              <a:rPr sz="30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18" dirty="0">
                <a:solidFill>
                  <a:srgbClr val="000000"/>
                </a:solidFill>
                <a:latin typeface="Calibri"/>
                <a:cs typeface="Calibri"/>
              </a:rPr>
              <a:t>pouze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29" dirty="0">
                <a:solidFill>
                  <a:srgbClr val="000000"/>
                </a:solidFill>
                <a:latin typeface="Calibri"/>
                <a:cs typeface="Calibri"/>
              </a:rPr>
              <a:t>jako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 hypnotika</a:t>
            </a:r>
            <a:r>
              <a:rPr sz="3000" spc="-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při</a:t>
            </a:r>
            <a:r>
              <a:rPr sz="30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potížích</a:t>
            </a:r>
            <a:r>
              <a:rPr sz="3000" spc="-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30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usínáním!</a:t>
            </a:r>
          </a:p>
          <a:p>
            <a:pPr marL="0" marR="0">
              <a:lnSpc>
                <a:spcPts val="3603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spc="-27" dirty="0">
                <a:solidFill>
                  <a:srgbClr val="000000"/>
                </a:solidFill>
                <a:latin typeface="Calibri"/>
                <a:cs typeface="Calibri"/>
              </a:rPr>
              <a:t>Velmi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 rychlý</a:t>
            </a:r>
            <a:r>
              <a:rPr sz="3000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nástup</a:t>
            </a:r>
            <a:r>
              <a:rPr sz="3000" spc="-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účinku,</a:t>
            </a:r>
            <a:r>
              <a:rPr sz="30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000000"/>
                </a:solidFill>
                <a:latin typeface="Calibri"/>
                <a:cs typeface="Calibri"/>
              </a:rPr>
              <a:t>krátký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 t ½</a:t>
            </a:r>
          </a:p>
          <a:p>
            <a:pPr marL="0" marR="0">
              <a:lnSpc>
                <a:spcPts val="3601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Nižší</a:t>
            </a:r>
            <a:r>
              <a:rPr sz="30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16" dirty="0">
                <a:solidFill>
                  <a:srgbClr val="000000"/>
                </a:solidFill>
                <a:latin typeface="Calibri"/>
                <a:cs typeface="Calibri"/>
              </a:rPr>
              <a:t>riziko</a:t>
            </a:r>
            <a:r>
              <a:rPr sz="30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000000"/>
                </a:solidFill>
                <a:latin typeface="Calibri"/>
                <a:cs typeface="Calibri"/>
              </a:rPr>
              <a:t>vzniku</a:t>
            </a:r>
            <a:r>
              <a:rPr sz="30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tolerance</a:t>
            </a:r>
            <a:r>
              <a:rPr sz="30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3000" spc="-13" dirty="0">
                <a:solidFill>
                  <a:srgbClr val="000000"/>
                </a:solidFill>
                <a:latin typeface="Calibri"/>
                <a:cs typeface="Calibri"/>
              </a:rPr>
              <a:t>závislosti</a:t>
            </a:r>
          </a:p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Malé</a:t>
            </a:r>
            <a:r>
              <a:rPr sz="30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16" dirty="0">
                <a:solidFill>
                  <a:srgbClr val="000000"/>
                </a:solidFill>
                <a:latin typeface="Calibri"/>
                <a:cs typeface="Calibri"/>
              </a:rPr>
              <a:t>riziko</a:t>
            </a:r>
            <a:r>
              <a:rPr sz="30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21" dirty="0">
                <a:solidFill>
                  <a:srgbClr val="000000"/>
                </a:solidFill>
                <a:latin typeface="Calibri"/>
                <a:cs typeface="Calibri"/>
              </a:rPr>
              <a:t>vzniku</a:t>
            </a:r>
            <a:r>
              <a:rPr sz="30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akutní</a:t>
            </a:r>
            <a:r>
              <a:rPr sz="3000" spc="-12" dirty="0">
                <a:solidFill>
                  <a:srgbClr val="000000"/>
                </a:solidFill>
                <a:latin typeface="Calibri"/>
                <a:cs typeface="Calibri"/>
              </a:rPr>
              <a:t> intoxikace</a:t>
            </a:r>
            <a:r>
              <a:rPr sz="3000" spc="-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(alkohol!)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B628C1-416A-3B3A-C5A4-8F201EFC0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0649"/>
            <a:ext cx="6780122" cy="492443"/>
          </a:xfrm>
        </p:spPr>
        <p:txBody>
          <a:bodyPr/>
          <a:lstStyle/>
          <a:p>
            <a:r>
              <a:rPr lang="cs-CZ" sz="3200" dirty="0"/>
              <a:t>MELATONIN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95A93FC-1365-D00D-9815-20F7F470E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576" y="753092"/>
            <a:ext cx="7128792" cy="4011226"/>
          </a:xfrm>
        </p:spPr>
        <p:txBody>
          <a:bodyPr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elatonin je hormon produkovaný epifýzou (šišinkou) v mozku, který reguluje spánkový cyklus. Jeho produkce se zvyšuje večer a snižuje během dne v reakci na světlo.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elatonin pomáhá synchronizovat biologické hodiny (cirkadiánní rytmus), což je klíčové pro kvalitu spánku. Kromě spánku má vliv i na imunitní funkce a antioxidantní ochranu.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doplněk stravy k léčbě nespavosti či jet 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lagu</a:t>
            </a:r>
            <a:endParaRPr lang="cs-CZ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ávkování od 0,5-10 mg, 2-3h před spaním (záleží na lékové formě)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kern="100" dirty="0">
              <a:solidFill>
                <a:srgbClr val="56627B"/>
              </a:solidFill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cs-CZ" b="0" i="0" dirty="0">
              <a:solidFill>
                <a:srgbClr val="56627B"/>
              </a:solidFill>
              <a:effectLst/>
              <a:highlight>
                <a:srgbClr val="FFFFFF"/>
              </a:highlight>
              <a:latin typeface="Archivo"/>
            </a:endParaRPr>
          </a:p>
          <a:p>
            <a:br>
              <a:rPr lang="cs-CZ" dirty="0"/>
            </a:b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7AC24A5-DF28-E521-CC45-C4DB2A997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573016"/>
            <a:ext cx="4883928" cy="318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325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4F1B02-A21D-A9AD-226F-10948AF37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66" y="260649"/>
            <a:ext cx="6797992" cy="432047"/>
          </a:xfrm>
        </p:spPr>
        <p:txBody>
          <a:bodyPr/>
          <a:lstStyle/>
          <a:p>
            <a:pPr algn="ctr"/>
            <a:r>
              <a:rPr lang="cs-CZ" sz="2800" dirty="0">
                <a:solidFill>
                  <a:srgbClr val="FF0000"/>
                </a:solidFill>
              </a:rPr>
              <a:t>zapamatovat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287DA85-0932-960C-53D6-06F66C48D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544" y="764704"/>
            <a:ext cx="7992888" cy="526297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Antiparkinsonika</a:t>
            </a:r>
            <a:r>
              <a:rPr lang="cs-CZ" dirty="0"/>
              <a:t> – základní příznaky </a:t>
            </a:r>
            <a:r>
              <a:rPr lang="cs-CZ" dirty="0" err="1"/>
              <a:t>Parkinson.nemoci</a:t>
            </a:r>
            <a:r>
              <a:rPr lang="cs-CZ" dirty="0"/>
              <a:t>, základní strategie léčby (tj. mechanismus účinku), zástupci – z každé skupiny 1, typické NÚ (vychází z mechanismu účinku)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Antiepileptika – </a:t>
            </a:r>
            <a:r>
              <a:rPr lang="cs-CZ" dirty="0" err="1"/>
              <a:t>valproát</a:t>
            </a:r>
            <a:r>
              <a:rPr lang="cs-CZ" dirty="0"/>
              <a:t>, </a:t>
            </a:r>
            <a:r>
              <a:rPr lang="cs-CZ" dirty="0" err="1"/>
              <a:t>karbamazepin</a:t>
            </a:r>
            <a:r>
              <a:rPr lang="cs-CZ" dirty="0"/>
              <a:t>, </a:t>
            </a:r>
            <a:r>
              <a:rPr lang="cs-CZ" dirty="0" err="1"/>
              <a:t>levetiracetam</a:t>
            </a:r>
            <a:r>
              <a:rPr lang="cs-CZ" dirty="0"/>
              <a:t>, </a:t>
            </a:r>
            <a:r>
              <a:rPr lang="cs-CZ" dirty="0" err="1"/>
              <a:t>gabapentin</a:t>
            </a:r>
            <a:r>
              <a:rPr lang="cs-CZ" dirty="0"/>
              <a:t>, </a:t>
            </a:r>
            <a:r>
              <a:rPr lang="cs-CZ" dirty="0" err="1"/>
              <a:t>pregabalin</a:t>
            </a:r>
            <a:r>
              <a:rPr lang="cs-CZ" dirty="0"/>
              <a:t> (vědět, i o jiné než </a:t>
            </a:r>
            <a:r>
              <a:rPr lang="cs-CZ" dirty="0" err="1"/>
              <a:t>antiepileptické</a:t>
            </a:r>
            <a:r>
              <a:rPr lang="cs-CZ" dirty="0"/>
              <a:t> indikaci)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Základní NÚ, (není třeba znát dávkování ani přesný MÚ)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Antidepresiva – základní příčina (chybí serotonin a katecholaminy),– není třeba znát jednotlivé generace, ale zástupci jednotlivých skupin -TCA, SSRI, základní NÚ + </a:t>
            </a:r>
            <a:r>
              <a:rPr lang="cs-CZ" dirty="0" err="1"/>
              <a:t>trazodon</a:t>
            </a:r>
            <a:r>
              <a:rPr lang="cs-CZ" dirty="0"/>
              <a:t>, </a:t>
            </a:r>
            <a:r>
              <a:rPr lang="cs-CZ" dirty="0" err="1"/>
              <a:t>venlafaxin</a:t>
            </a:r>
            <a:r>
              <a:rPr lang="cs-CZ" dirty="0"/>
              <a:t>, co je MAO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Antipsychotika – základní příčina (dopamin), dělení není třeba znát. Základní zástupci (</a:t>
            </a:r>
            <a:r>
              <a:rPr lang="cs-CZ" dirty="0" err="1"/>
              <a:t>levomepromazin</a:t>
            </a:r>
            <a:r>
              <a:rPr lang="cs-CZ" dirty="0"/>
              <a:t>, </a:t>
            </a:r>
            <a:r>
              <a:rPr lang="cs-CZ" dirty="0" err="1"/>
              <a:t>haloperidol</a:t>
            </a:r>
            <a:r>
              <a:rPr lang="cs-CZ" dirty="0"/>
              <a:t>, </a:t>
            </a:r>
            <a:r>
              <a:rPr lang="cs-CZ" dirty="0" err="1"/>
              <a:t>sulpirid</a:t>
            </a:r>
            <a:r>
              <a:rPr lang="cs-CZ" dirty="0"/>
              <a:t>, </a:t>
            </a:r>
            <a:r>
              <a:rPr lang="cs-CZ" dirty="0" err="1"/>
              <a:t>amisulprid,olanzapin</a:t>
            </a:r>
            <a:r>
              <a:rPr lang="cs-CZ" dirty="0"/>
              <a:t>, </a:t>
            </a:r>
            <a:r>
              <a:rPr lang="cs-CZ" dirty="0" err="1"/>
              <a:t>klozapin</a:t>
            </a:r>
            <a:r>
              <a:rPr lang="cs-CZ" dirty="0"/>
              <a:t>, </a:t>
            </a:r>
            <a:r>
              <a:rPr lang="cs-CZ" dirty="0" err="1"/>
              <a:t>quetiapin</a:t>
            </a:r>
            <a:r>
              <a:rPr lang="cs-CZ" dirty="0"/>
              <a:t> – různé dávkování, různé indikace) typické NÚ, co znamená MARTA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Benzodiazepiny – základní účinky (žádoucí i nežádoucí), základní zástupci z každé skupiny dle biologického poločasu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 léčiva – zástupci, základní charakteristika (indikace, rizika)</a:t>
            </a:r>
          </a:p>
        </p:txBody>
      </p:sp>
    </p:spTree>
    <p:extLst>
      <p:ext uri="{BB962C8B-B14F-4D97-AF65-F5344CB8AC3E}">
        <p14:creationId xmlns:p14="http://schemas.microsoft.com/office/powerpoint/2010/main" val="890305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91614" y="504591"/>
            <a:ext cx="5318765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36" dirty="0">
                <a:solidFill>
                  <a:srgbClr val="000000"/>
                </a:solidFill>
                <a:latin typeface="Calibri"/>
                <a:cs typeface="Calibri"/>
              </a:rPr>
              <a:t>DOPAMINERGNÍ</a:t>
            </a:r>
            <a:r>
              <a:rPr sz="4400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69" dirty="0">
                <a:solidFill>
                  <a:srgbClr val="000000"/>
                </a:solidFill>
                <a:latin typeface="Calibri"/>
                <a:cs typeface="Calibri"/>
              </a:rPr>
              <a:t>LÁTKY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558360"/>
            <a:ext cx="7654863" cy="50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u="sng" dirty="0">
                <a:solidFill>
                  <a:srgbClr val="000000"/>
                </a:solidFill>
                <a:latin typeface="Calibri"/>
                <a:cs typeface="Calibri"/>
              </a:rPr>
              <a:t>L-dopa</a:t>
            </a:r>
            <a:r>
              <a:rPr sz="3000" u="sng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u="sng" dirty="0">
                <a:solidFill>
                  <a:srgbClr val="000000"/>
                </a:solidFill>
                <a:latin typeface="Calibri"/>
                <a:cs typeface="Calibri"/>
              </a:rPr>
              <a:t>(levodopa –</a:t>
            </a:r>
            <a:r>
              <a:rPr sz="3000" u="sng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i="1" u="sng" dirty="0">
                <a:solidFill>
                  <a:srgbClr val="000000"/>
                </a:solidFill>
                <a:latin typeface="Calibri"/>
                <a:cs typeface="Calibri"/>
              </a:rPr>
              <a:t>Isicom,</a:t>
            </a:r>
            <a:r>
              <a:rPr sz="3000" i="1" u="sng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i="1" u="sng" spc="-17" dirty="0">
                <a:solidFill>
                  <a:srgbClr val="000000"/>
                </a:solidFill>
                <a:latin typeface="Calibri"/>
                <a:cs typeface="Calibri"/>
              </a:rPr>
              <a:t>Nakom</a:t>
            </a:r>
            <a:r>
              <a:rPr sz="3000" u="sng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 –</a:t>
            </a:r>
            <a:r>
              <a:rPr sz="30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lék </a:t>
            </a:r>
            <a:r>
              <a:rPr sz="3000" spc="-10" dirty="0">
                <a:solidFill>
                  <a:srgbClr val="000000"/>
                </a:solidFill>
                <a:latin typeface="Calibri"/>
                <a:cs typeface="Calibri"/>
              </a:rPr>
              <a:t>volby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2015270"/>
            <a:ext cx="7636306" cy="503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5"/>
              </a:lnSpc>
              <a:spcBef>
                <a:spcPts val="0"/>
              </a:spcBef>
              <a:spcAft>
                <a:spcPts val="0"/>
              </a:spcAft>
            </a:pPr>
            <a:r>
              <a:rPr sz="3000" b="1" spc="-17" dirty="0">
                <a:solidFill>
                  <a:srgbClr val="000000"/>
                </a:solidFill>
                <a:latin typeface="Calibri"/>
                <a:cs typeface="Calibri"/>
              </a:rPr>
              <a:t>prekurzor</a:t>
            </a:r>
            <a:r>
              <a:rPr sz="3000" b="1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0000"/>
                </a:solidFill>
                <a:latin typeface="Calibri"/>
                <a:cs typeface="Calibri"/>
              </a:rPr>
              <a:t>dopaminu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3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aktivně</a:t>
            </a:r>
            <a:r>
              <a:rPr sz="30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00000"/>
                </a:solidFill>
                <a:latin typeface="Calibri"/>
                <a:cs typeface="Calibri"/>
              </a:rPr>
              <a:t>transportována</a:t>
            </a:r>
            <a:r>
              <a:rPr sz="30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do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3368" y="2381411"/>
            <a:ext cx="4876513" cy="503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5"/>
              </a:lnSpc>
              <a:spcBef>
                <a:spcPts val="0"/>
              </a:spcBef>
              <a:spcAft>
                <a:spcPts val="0"/>
              </a:spcAft>
            </a:pPr>
            <a:r>
              <a:rPr sz="3000" spc="-23" dirty="0">
                <a:solidFill>
                  <a:srgbClr val="000000"/>
                </a:solidFill>
                <a:latin typeface="Calibri"/>
                <a:cs typeface="Calibri"/>
              </a:rPr>
              <a:t>mozku</a:t>
            </a:r>
            <a:r>
              <a:rPr sz="30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3000" spc="6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přeměna </a:t>
            </a:r>
            <a:r>
              <a:rPr sz="3000" spc="12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30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dopamin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944" y="2839155"/>
            <a:ext cx="7276153" cy="50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NÚ:</a:t>
            </a:r>
            <a:r>
              <a:rPr sz="3000" spc="-12" dirty="0">
                <a:solidFill>
                  <a:srgbClr val="000000"/>
                </a:solidFill>
                <a:latin typeface="Calibri"/>
                <a:cs typeface="Calibri"/>
              </a:rPr>
              <a:t> ortostatická</a:t>
            </a:r>
            <a:r>
              <a:rPr sz="30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13" dirty="0">
                <a:solidFill>
                  <a:srgbClr val="000000"/>
                </a:solidFill>
                <a:latin typeface="Calibri"/>
                <a:cs typeface="Calibri"/>
              </a:rPr>
              <a:t>hypotenze,</a:t>
            </a:r>
            <a:r>
              <a:rPr sz="30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11" dirty="0">
                <a:solidFill>
                  <a:srgbClr val="000000"/>
                </a:solidFill>
                <a:latin typeface="Calibri"/>
                <a:cs typeface="Calibri"/>
              </a:rPr>
              <a:t>arytmie,</a:t>
            </a:r>
            <a:r>
              <a:rPr sz="3000" spc="-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12" dirty="0">
                <a:solidFill>
                  <a:srgbClr val="000000"/>
                </a:solidFill>
                <a:latin typeface="Calibri"/>
                <a:cs typeface="Calibri"/>
              </a:rPr>
              <a:t>zvracení,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3368" y="3204625"/>
            <a:ext cx="6787162" cy="503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5"/>
              </a:lnSpc>
              <a:spcBef>
                <a:spcPts val="0"/>
              </a:spcBef>
              <a:spcAft>
                <a:spcPts val="0"/>
              </a:spcAft>
            </a:pPr>
            <a:r>
              <a:rPr sz="3000" b="1" spc="-25" dirty="0">
                <a:solidFill>
                  <a:srgbClr val="000000"/>
                </a:solidFill>
                <a:latin typeface="Calibri"/>
                <a:cs typeface="Calibri"/>
              </a:rPr>
              <a:t>psychické</a:t>
            </a:r>
            <a:r>
              <a:rPr sz="3000" b="1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spc="-13" dirty="0">
                <a:solidFill>
                  <a:srgbClr val="000000"/>
                </a:solidFill>
                <a:latin typeface="Calibri"/>
                <a:cs typeface="Calibri"/>
              </a:rPr>
              <a:t>poruchy</a:t>
            </a:r>
            <a:r>
              <a:rPr sz="3000" b="1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000" b="1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0000"/>
                </a:solidFill>
                <a:latin typeface="Calibri"/>
                <a:cs typeface="Calibri"/>
              </a:rPr>
              <a:t>neklid, </a:t>
            </a:r>
            <a:r>
              <a:rPr sz="3000" b="1" spc="-18" dirty="0">
                <a:solidFill>
                  <a:srgbClr val="000000"/>
                </a:solidFill>
                <a:latin typeface="Calibri"/>
                <a:cs typeface="Calibri"/>
              </a:rPr>
              <a:t>úzkost,</a:t>
            </a:r>
            <a:r>
              <a:rPr sz="3000" b="1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0000"/>
                </a:solidFill>
                <a:latin typeface="Calibri"/>
                <a:cs typeface="Calibri"/>
              </a:rPr>
              <a:t>agrese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8944" y="3662369"/>
            <a:ext cx="7687244" cy="50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do CNS</a:t>
            </a:r>
            <a:r>
              <a:rPr sz="30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jen</a:t>
            </a:r>
            <a:r>
              <a:rPr sz="3000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1%,</a:t>
            </a:r>
            <a:r>
              <a:rPr sz="30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zbytek</a:t>
            </a:r>
            <a:r>
              <a:rPr sz="30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18" dirty="0">
                <a:solidFill>
                  <a:srgbClr val="000000"/>
                </a:solidFill>
                <a:latin typeface="Calibri"/>
                <a:cs typeface="Calibri"/>
              </a:rPr>
              <a:t>metabolizován</a:t>
            </a:r>
            <a:r>
              <a:rPr sz="30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30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periférii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93368" y="4027839"/>
            <a:ext cx="6753635" cy="503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5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(90%</a:t>
            </a:r>
            <a:r>
              <a:rPr sz="30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stěna</a:t>
            </a:r>
            <a:r>
              <a:rPr sz="30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23" dirty="0">
                <a:solidFill>
                  <a:srgbClr val="000000"/>
                </a:solidFill>
                <a:latin typeface="Calibri"/>
                <a:cs typeface="Calibri"/>
              </a:rPr>
              <a:t>střeva,</a:t>
            </a:r>
            <a:r>
              <a:rPr sz="30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9%</a:t>
            </a:r>
            <a:r>
              <a:rPr sz="30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21" dirty="0">
                <a:solidFill>
                  <a:srgbClr val="000000"/>
                </a:solidFill>
                <a:latin typeface="Calibri"/>
                <a:cs typeface="Calibri"/>
              </a:rPr>
              <a:t>krev</a:t>
            </a:r>
            <a:r>
              <a:rPr sz="30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3000" spc="-13" dirty="0">
                <a:solidFill>
                  <a:srgbClr val="000000"/>
                </a:solidFill>
                <a:latin typeface="Calibri"/>
                <a:cs typeface="Calibri"/>
              </a:rPr>
              <a:t>ostatní</a:t>
            </a:r>
            <a:r>
              <a:rPr sz="30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tkáně)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8944" y="4485420"/>
            <a:ext cx="8141582" cy="23425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5"/>
              </a:lnSpc>
              <a:spcBef>
                <a:spcPts val="0"/>
              </a:spcBef>
              <a:spcAft>
                <a:spcPts val="0"/>
              </a:spcAft>
            </a:pPr>
            <a:r>
              <a:rPr sz="3000" spc="-13" dirty="0">
                <a:solidFill>
                  <a:srgbClr val="000000"/>
                </a:solidFill>
                <a:latin typeface="Calibri"/>
                <a:cs typeface="Calibri"/>
              </a:rPr>
              <a:t>proto</a:t>
            </a:r>
            <a:r>
              <a:rPr sz="30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000000"/>
                </a:solidFill>
                <a:latin typeface="Calibri"/>
                <a:cs typeface="Calibri"/>
              </a:rPr>
              <a:t>kombinace</a:t>
            </a:r>
            <a:r>
              <a:rPr sz="3000" b="1" dirty="0">
                <a:solidFill>
                  <a:srgbClr val="000000"/>
                </a:solidFill>
                <a:latin typeface="Calibri"/>
                <a:cs typeface="Calibri"/>
              </a:rPr>
              <a:t> s </a:t>
            </a:r>
            <a:r>
              <a:rPr sz="3000" b="1" u="sng" dirty="0">
                <a:solidFill>
                  <a:srgbClr val="000000"/>
                </a:solidFill>
                <a:latin typeface="Calibri"/>
                <a:cs typeface="Calibri"/>
              </a:rPr>
              <a:t>karbidopou</a:t>
            </a:r>
            <a:r>
              <a:rPr sz="3000" b="1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nebo </a:t>
            </a:r>
            <a:r>
              <a:rPr sz="3000" b="1" u="sng" dirty="0">
                <a:solidFill>
                  <a:srgbClr val="000000"/>
                </a:solidFill>
                <a:latin typeface="Calibri"/>
                <a:cs typeface="Calibri"/>
              </a:rPr>
              <a:t>benserazidem</a:t>
            </a:r>
          </a:p>
          <a:p>
            <a:pPr marL="344424" marR="0">
              <a:lnSpc>
                <a:spcPts val="2881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(inhibitory</a:t>
            </a:r>
            <a:r>
              <a:rPr sz="3000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dopa-</a:t>
            </a:r>
            <a:r>
              <a:rPr lang="cs-CZ" sz="3000" dirty="0">
                <a:solidFill>
                  <a:srgbClr val="000000"/>
                </a:solidFill>
                <a:latin typeface="Calibri"/>
                <a:cs typeface="Calibri"/>
              </a:rPr>
              <a:t> dekarboxylázy</a:t>
            </a:r>
            <a:r>
              <a:rPr sz="3000" spc="-14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endParaRPr lang="cs-CZ" sz="3000" spc="-14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4424" marR="0">
              <a:lnSpc>
                <a:spcPts val="2881"/>
              </a:lnSpc>
              <a:spcBef>
                <a:spcPts val="0"/>
              </a:spcBef>
              <a:spcAft>
                <a:spcPts val="0"/>
              </a:spcAft>
            </a:pPr>
            <a:endParaRPr lang="cs-CZ" sz="3000" spc="-14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4424" marR="0">
              <a:lnSpc>
                <a:spcPts val="2881"/>
              </a:lnSpc>
              <a:spcBef>
                <a:spcPts val="0"/>
              </a:spcBef>
              <a:spcAft>
                <a:spcPts val="0"/>
              </a:spcAft>
            </a:pPr>
            <a:endParaRPr lang="cs-CZ" sz="3000" spc="-14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4424" marR="0">
              <a:lnSpc>
                <a:spcPts val="2881"/>
              </a:lnSpc>
              <a:spcBef>
                <a:spcPts val="0"/>
              </a:spcBef>
              <a:spcAft>
                <a:spcPts val="0"/>
              </a:spcAft>
            </a:pPr>
            <a:endParaRPr lang="cs-CZ" sz="3000" spc="-14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4424" marR="0">
              <a:lnSpc>
                <a:spcPts val="2881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000" spc="-14" dirty="0">
                <a:solidFill>
                  <a:srgbClr val="000000"/>
                </a:solidFill>
                <a:latin typeface="Calibri"/>
                <a:cs typeface="Calibri"/>
              </a:rPr>
              <a:t>LP </a:t>
            </a:r>
            <a:r>
              <a:rPr lang="cs-CZ" sz="3000" spc="-14" dirty="0" err="1">
                <a:solidFill>
                  <a:srgbClr val="000000"/>
                </a:solidFill>
                <a:latin typeface="Calibri"/>
                <a:cs typeface="Calibri"/>
              </a:rPr>
              <a:t>Stacapolo</a:t>
            </a:r>
            <a:r>
              <a:rPr lang="cs-CZ" sz="3000" spc="-14" dirty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cs-CZ" sz="3000" spc="-14" dirty="0" err="1">
                <a:solidFill>
                  <a:srgbClr val="000000"/>
                </a:solidFill>
                <a:latin typeface="Calibri"/>
                <a:cs typeface="Calibri"/>
              </a:rPr>
              <a:t>Stalevo</a:t>
            </a:r>
            <a:r>
              <a:rPr lang="cs-CZ" sz="3000" spc="-14" dirty="0">
                <a:solidFill>
                  <a:srgbClr val="000000"/>
                </a:solidFill>
                <a:latin typeface="Calibri"/>
                <a:cs typeface="Calibri"/>
              </a:rPr>
              <a:t> aj</a:t>
            </a:r>
            <a:endParaRPr sz="3000" spc="-14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8944" y="5308659"/>
            <a:ext cx="7270503" cy="503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5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3-7 </a:t>
            </a:r>
            <a:r>
              <a:rPr sz="3000" spc="-17" dirty="0">
                <a:solidFill>
                  <a:srgbClr val="000000"/>
                </a:solidFill>
                <a:latin typeface="Calibri"/>
                <a:cs typeface="Calibri"/>
              </a:rPr>
              <a:t>dávek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 v</a:t>
            </a:r>
            <a:r>
              <a:rPr sz="3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průběhu</a:t>
            </a:r>
            <a:r>
              <a:rPr sz="3000" spc="-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dne, </a:t>
            </a:r>
            <a:r>
              <a:rPr sz="2000" spc="-11" dirty="0">
                <a:solidFill>
                  <a:srgbClr val="000000"/>
                </a:solidFill>
                <a:latin typeface="Calibri"/>
                <a:cs typeface="Calibri"/>
              </a:rPr>
              <a:t>retardovaná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7" dirty="0">
                <a:solidFill>
                  <a:srgbClr val="000000"/>
                </a:solidFill>
                <a:latin typeface="Calibri"/>
                <a:cs typeface="Calibri"/>
              </a:rPr>
              <a:t>forma</a:t>
            </a:r>
            <a:r>
              <a:rPr sz="20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0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↑ výskyt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93368" y="5705465"/>
            <a:ext cx="2321851" cy="346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bifázických</a:t>
            </a:r>
            <a:r>
              <a:rPr sz="2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dyskynezí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-31054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91614" y="504591"/>
            <a:ext cx="5318765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36" dirty="0">
                <a:solidFill>
                  <a:srgbClr val="000000"/>
                </a:solidFill>
                <a:latin typeface="Calibri"/>
                <a:cs typeface="Calibri"/>
              </a:rPr>
              <a:t>DOPAMINERGNÍ</a:t>
            </a:r>
            <a:r>
              <a:rPr sz="4400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69" dirty="0">
                <a:solidFill>
                  <a:srgbClr val="000000"/>
                </a:solidFill>
                <a:latin typeface="Calibri"/>
                <a:cs typeface="Calibri"/>
              </a:rPr>
              <a:t>LÁTKY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565754"/>
            <a:ext cx="7565920" cy="1675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marR="0" indent="-457200">
              <a:lnSpc>
                <a:spcPts val="331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700" dirty="0" err="1">
                <a:solidFill>
                  <a:srgbClr val="000000"/>
                </a:solidFill>
                <a:latin typeface="Arial"/>
                <a:cs typeface="Arial"/>
              </a:rPr>
              <a:t>Pramipexol</a:t>
            </a:r>
            <a:r>
              <a:rPr lang="cs-CZ" sz="2700" dirty="0">
                <a:solidFill>
                  <a:srgbClr val="000000"/>
                </a:solidFill>
                <a:latin typeface="Arial"/>
                <a:cs typeface="Arial"/>
              </a:rPr>
              <a:t> – </a:t>
            </a:r>
            <a:r>
              <a:rPr lang="cs-CZ" sz="2700" dirty="0" err="1">
                <a:solidFill>
                  <a:srgbClr val="000000"/>
                </a:solidFill>
                <a:latin typeface="Arial"/>
                <a:cs typeface="Arial"/>
              </a:rPr>
              <a:t>Mirapexin</a:t>
            </a:r>
            <a:r>
              <a:rPr lang="cs-CZ" sz="27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cs-CZ" sz="2700" dirty="0" err="1">
                <a:solidFill>
                  <a:srgbClr val="000000"/>
                </a:solidFill>
                <a:latin typeface="Arial"/>
                <a:cs typeface="Arial"/>
              </a:rPr>
              <a:t>Medopexol</a:t>
            </a:r>
            <a:r>
              <a:rPr lang="cs-CZ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cs-CZ" sz="2700" dirty="0" err="1">
                <a:solidFill>
                  <a:srgbClr val="000000"/>
                </a:solidFill>
                <a:latin typeface="Arial"/>
                <a:cs typeface="Arial"/>
              </a:rPr>
              <a:t>tbl</a:t>
            </a:r>
            <a:endParaRPr lang="cs-CZ" sz="27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marR="0" indent="-457200">
              <a:lnSpc>
                <a:spcPts val="331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700" dirty="0" err="1">
                <a:solidFill>
                  <a:srgbClr val="000000"/>
                </a:solidFill>
                <a:latin typeface="Arial"/>
                <a:cs typeface="Arial"/>
              </a:rPr>
              <a:t>Ropinirol</a:t>
            </a:r>
            <a:r>
              <a:rPr lang="cs-CZ" sz="2700" dirty="0">
                <a:solidFill>
                  <a:srgbClr val="000000"/>
                </a:solidFill>
                <a:latin typeface="Arial"/>
                <a:cs typeface="Arial"/>
              </a:rPr>
              <a:t> – </a:t>
            </a:r>
            <a:r>
              <a:rPr lang="cs-CZ" sz="2700" dirty="0" err="1">
                <a:solidFill>
                  <a:srgbClr val="000000"/>
                </a:solidFill>
                <a:latin typeface="Arial"/>
                <a:cs typeface="Arial"/>
              </a:rPr>
              <a:t>Aropilos</a:t>
            </a:r>
            <a:r>
              <a:rPr lang="cs-CZ" sz="27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cs-CZ" sz="2700" dirty="0" err="1">
                <a:solidFill>
                  <a:srgbClr val="000000"/>
                </a:solidFill>
                <a:latin typeface="Arial"/>
                <a:cs typeface="Arial"/>
              </a:rPr>
              <a:t>Requip</a:t>
            </a:r>
            <a:r>
              <a:rPr lang="cs-CZ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cs-CZ" sz="2700" dirty="0" err="1">
                <a:solidFill>
                  <a:srgbClr val="000000"/>
                </a:solidFill>
                <a:latin typeface="Arial"/>
                <a:cs typeface="Arial"/>
              </a:rPr>
              <a:t>tbl</a:t>
            </a:r>
            <a:endParaRPr lang="cs-CZ" sz="27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marR="0" indent="-457200">
              <a:lnSpc>
                <a:spcPts val="331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700" dirty="0" err="1">
                <a:solidFill>
                  <a:srgbClr val="000000"/>
                </a:solidFill>
                <a:latin typeface="Arial"/>
                <a:cs typeface="Arial"/>
              </a:rPr>
              <a:t>Rotigotin</a:t>
            </a:r>
            <a:r>
              <a:rPr lang="cs-CZ" sz="2700" dirty="0">
                <a:solidFill>
                  <a:srgbClr val="000000"/>
                </a:solidFill>
                <a:latin typeface="Arial"/>
                <a:cs typeface="Arial"/>
              </a:rPr>
              <a:t> – náplasti </a:t>
            </a:r>
            <a:r>
              <a:rPr lang="cs-CZ" sz="2700" dirty="0" err="1">
                <a:solidFill>
                  <a:srgbClr val="000000"/>
                </a:solidFill>
                <a:latin typeface="Arial"/>
                <a:cs typeface="Arial"/>
              </a:rPr>
              <a:t>Neupro</a:t>
            </a:r>
            <a:endParaRPr lang="cs-CZ" sz="27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marR="0" indent="-457200">
              <a:lnSpc>
                <a:spcPts val="331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700" dirty="0">
                <a:solidFill>
                  <a:srgbClr val="000000"/>
                </a:solidFill>
                <a:latin typeface="Arial"/>
                <a:cs typeface="Arial"/>
              </a:rPr>
              <a:t>Apomorfin </a:t>
            </a:r>
            <a:r>
              <a:rPr lang="cs-CZ" sz="2700" dirty="0" err="1">
                <a:solidFill>
                  <a:srgbClr val="000000"/>
                </a:solidFill>
                <a:latin typeface="Arial"/>
                <a:cs typeface="Arial"/>
              </a:rPr>
              <a:t>inj</a:t>
            </a:r>
            <a:r>
              <a:rPr lang="cs-CZ" sz="2700" dirty="0">
                <a:solidFill>
                  <a:srgbClr val="000000"/>
                </a:solidFill>
                <a:latin typeface="Arial"/>
                <a:cs typeface="Arial"/>
              </a:rPr>
              <a:t>., </a:t>
            </a:r>
            <a:r>
              <a:rPr lang="cs-CZ" sz="2700" dirty="0" err="1">
                <a:solidFill>
                  <a:srgbClr val="000000"/>
                </a:solidFill>
                <a:latin typeface="Arial"/>
                <a:cs typeface="Arial"/>
              </a:rPr>
              <a:t>inf</a:t>
            </a:r>
            <a:r>
              <a:rPr lang="cs-CZ" sz="27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sz="27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8944" y="4386424"/>
            <a:ext cx="7076463" cy="10980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10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700" spc="10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i="1" u="sng" dirty="0">
                <a:solidFill>
                  <a:srgbClr val="000000"/>
                </a:solidFill>
                <a:latin typeface="Calibri"/>
                <a:cs typeface="Calibri"/>
              </a:rPr>
              <a:t>amantadin</a:t>
            </a:r>
            <a:r>
              <a:rPr sz="2700" i="1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(Viregyt-K)</a:t>
            </a:r>
            <a:r>
              <a:rPr sz="2700" spc="-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7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antivirotikum</a:t>
            </a:r>
          </a:p>
          <a:p>
            <a:pPr marL="344424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700" b="1" dirty="0">
                <a:solidFill>
                  <a:srgbClr val="000000"/>
                </a:solidFill>
                <a:latin typeface="Calibri"/>
                <a:cs typeface="Calibri"/>
              </a:rPr>
              <a:t>zvyšuje </a:t>
            </a:r>
            <a:r>
              <a:rPr lang="cs-CZ" sz="2700" b="1" dirty="0" err="1">
                <a:solidFill>
                  <a:srgbClr val="000000"/>
                </a:solidFill>
                <a:latin typeface="Calibri"/>
                <a:cs typeface="Calibri"/>
              </a:rPr>
              <a:t>uvo</a:t>
            </a:r>
            <a:r>
              <a:rPr sz="2700" b="1" dirty="0" err="1">
                <a:solidFill>
                  <a:srgbClr val="000000"/>
                </a:solidFill>
                <a:latin typeface="Calibri"/>
                <a:cs typeface="Calibri"/>
              </a:rPr>
              <a:t>lňování</a:t>
            </a:r>
            <a:r>
              <a:rPr sz="2700" b="1" spc="-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b="1" spc="11" dirty="0">
                <a:solidFill>
                  <a:srgbClr val="000000"/>
                </a:solidFill>
                <a:latin typeface="Calibri"/>
                <a:cs typeface="Calibri"/>
              </a:rPr>
              <a:t>dopaminu</a:t>
            </a:r>
            <a:r>
              <a:rPr sz="2700" b="1" spc="-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000000"/>
                </a:solidFill>
                <a:latin typeface="Calibri"/>
                <a:cs typeface="Calibri"/>
              </a:rPr>
              <a:t>a snižuje</a:t>
            </a:r>
            <a:r>
              <a:rPr sz="2700" b="1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000000"/>
                </a:solidFill>
                <a:latin typeface="Calibri"/>
                <a:cs typeface="Calibri"/>
              </a:rPr>
              <a:t>zpětné</a:t>
            </a:r>
          </a:p>
          <a:p>
            <a:pPr marL="344424" marR="0">
              <a:lnSpc>
                <a:spcPts val="2594"/>
              </a:lnSpc>
              <a:spcBef>
                <a:spcPts val="0"/>
              </a:spcBef>
              <a:spcAft>
                <a:spcPts val="0"/>
              </a:spcAft>
            </a:pPr>
            <a:r>
              <a:rPr sz="2700" b="1" spc="-10" dirty="0">
                <a:solidFill>
                  <a:srgbClr val="000000"/>
                </a:solidFill>
                <a:latin typeface="Calibri"/>
                <a:cs typeface="Calibri"/>
              </a:rPr>
              <a:t>vychytávání</a:t>
            </a:r>
            <a:r>
              <a:rPr sz="2700" b="1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b="1" spc="12" dirty="0">
                <a:solidFill>
                  <a:srgbClr val="000000"/>
                </a:solidFill>
                <a:latin typeface="Calibri"/>
                <a:cs typeface="Calibri"/>
              </a:rPr>
              <a:t>dopaminu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93368" y="5373965"/>
            <a:ext cx="7221496" cy="458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13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neužívá</a:t>
            </a:r>
            <a:r>
              <a:rPr sz="2700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sz="27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dlouhodobě,</a:t>
            </a:r>
            <a:r>
              <a:rPr sz="2700" spc="-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sz="2700" b="1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000000"/>
                </a:solidFill>
                <a:latin typeface="Calibri"/>
                <a:cs typeface="Calibri"/>
              </a:rPr>
              <a:t>6</a:t>
            </a:r>
            <a:r>
              <a:rPr sz="2700" b="1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000000"/>
                </a:solidFill>
                <a:latin typeface="Calibri"/>
                <a:cs typeface="Calibri"/>
              </a:rPr>
              <a:t>měsíců</a:t>
            </a:r>
            <a:r>
              <a:rPr sz="2700" b="1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000000"/>
                </a:solidFill>
                <a:latin typeface="Calibri"/>
                <a:cs typeface="Calibri"/>
              </a:rPr>
              <a:t>účinek</a:t>
            </a:r>
            <a:r>
              <a:rPr sz="2700" b="1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000000"/>
                </a:solidFill>
                <a:latin typeface="Calibri"/>
                <a:cs typeface="Calibri"/>
              </a:rPr>
              <a:t>vymizí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91614" y="504591"/>
            <a:ext cx="5318765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36" dirty="0">
                <a:solidFill>
                  <a:srgbClr val="000000"/>
                </a:solidFill>
                <a:latin typeface="Calibri"/>
                <a:cs typeface="Calibri"/>
              </a:rPr>
              <a:t>DOPAMINERGNÍ</a:t>
            </a:r>
            <a:r>
              <a:rPr sz="4400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69" dirty="0">
                <a:solidFill>
                  <a:srgbClr val="000000"/>
                </a:solidFill>
                <a:latin typeface="Calibri"/>
                <a:cs typeface="Calibri"/>
              </a:rPr>
              <a:t>LÁTKY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524832"/>
            <a:ext cx="6584113" cy="50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u="sng" dirty="0">
                <a:solidFill>
                  <a:srgbClr val="000000"/>
                </a:solidFill>
                <a:latin typeface="Calibri"/>
                <a:cs typeface="Calibri"/>
              </a:rPr>
              <a:t>inhibitory</a:t>
            </a:r>
            <a:r>
              <a:rPr sz="3000" u="sng" spc="-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u="sng" spc="-34" dirty="0">
                <a:solidFill>
                  <a:srgbClr val="000000"/>
                </a:solidFill>
                <a:latin typeface="Calibri"/>
                <a:cs typeface="Calibri"/>
              </a:rPr>
              <a:t>KOMT</a:t>
            </a:r>
            <a:r>
              <a:rPr sz="3000" u="sng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6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0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0000"/>
                </a:solidFill>
                <a:latin typeface="Calibri"/>
                <a:cs typeface="Calibri"/>
              </a:rPr>
              <a:t>blokují biodegradaci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3368" y="1844582"/>
            <a:ext cx="3586662" cy="457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5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000000"/>
                </a:solidFill>
                <a:latin typeface="Calibri"/>
                <a:cs typeface="Calibri"/>
              </a:rPr>
              <a:t>dopaminu</a:t>
            </a:r>
            <a:r>
              <a:rPr sz="3000" b="1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0000"/>
                </a:solidFill>
                <a:latin typeface="Calibri"/>
                <a:cs typeface="Calibri"/>
              </a:rPr>
              <a:t>na periférii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3368" y="2256733"/>
            <a:ext cx="7462103" cy="914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i="1" spc="-21" dirty="0">
                <a:solidFill>
                  <a:srgbClr val="000000"/>
                </a:solidFill>
                <a:latin typeface="Calibri"/>
                <a:cs typeface="Calibri"/>
              </a:rPr>
              <a:t>tolkapon</a:t>
            </a:r>
            <a:r>
              <a:rPr sz="3000" i="1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32" dirty="0">
                <a:solidFill>
                  <a:srgbClr val="000000"/>
                </a:solidFill>
                <a:latin typeface="Calibri"/>
                <a:cs typeface="Calibri"/>
              </a:rPr>
              <a:t>(Tasmar</a:t>
            </a:r>
            <a:r>
              <a:rPr sz="30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30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centrální</a:t>
            </a:r>
            <a:r>
              <a:rPr sz="30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i periferní</a:t>
            </a:r>
            <a:r>
              <a:rPr sz="3000" spc="-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účinky),</a:t>
            </a:r>
          </a:p>
          <a:p>
            <a:pPr marL="0" marR="0">
              <a:lnSpc>
                <a:spcPts val="3239"/>
              </a:lnSpc>
              <a:spcBef>
                <a:spcPts val="0"/>
              </a:spcBef>
              <a:spcAft>
                <a:spcPts val="0"/>
              </a:spcAft>
            </a:pPr>
            <a:r>
              <a:rPr sz="3000" i="1" spc="-22" dirty="0">
                <a:solidFill>
                  <a:srgbClr val="000000"/>
                </a:solidFill>
                <a:latin typeface="Calibri"/>
                <a:cs typeface="Calibri"/>
              </a:rPr>
              <a:t>entakapon</a:t>
            </a:r>
            <a:r>
              <a:rPr sz="3000" i="1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(Comtan</a:t>
            </a:r>
            <a:r>
              <a:rPr sz="3000" i="1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3000" i="1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Comtess</a:t>
            </a:r>
            <a:r>
              <a:rPr sz="3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30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periferní</a:t>
            </a:r>
            <a:r>
              <a:rPr sz="3000" spc="-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26" dirty="0">
                <a:solidFill>
                  <a:srgbClr val="000000"/>
                </a:solidFill>
                <a:latin typeface="Calibri"/>
                <a:cs typeface="Calibri"/>
              </a:rPr>
              <a:t>účinky,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3368" y="2988507"/>
            <a:ext cx="4121818" cy="50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minimální</a:t>
            </a:r>
            <a:r>
              <a:rPr sz="30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hepatotoxicita)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3368" y="3399697"/>
            <a:ext cx="4862515" cy="503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5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30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3000" spc="-33" dirty="0">
                <a:solidFill>
                  <a:srgbClr val="000000"/>
                </a:solidFill>
                <a:latin typeface="Calibri"/>
                <a:cs typeface="Calibri"/>
              </a:rPr>
              <a:t>ranžová</a:t>
            </a:r>
            <a:r>
              <a:rPr sz="300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moč,</a:t>
            </a:r>
            <a:r>
              <a:rPr sz="30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jinak</a:t>
            </a:r>
            <a:r>
              <a:rPr sz="30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málo</a:t>
            </a:r>
            <a:r>
              <a:rPr sz="30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NÚ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8944" y="4223582"/>
            <a:ext cx="6277083" cy="50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u="sng" dirty="0">
                <a:solidFill>
                  <a:srgbClr val="000000"/>
                </a:solidFill>
                <a:latin typeface="Calibri"/>
                <a:cs typeface="Calibri"/>
              </a:rPr>
              <a:t>selektivní</a:t>
            </a:r>
            <a:r>
              <a:rPr sz="3000" u="sng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u="sng" dirty="0">
                <a:solidFill>
                  <a:srgbClr val="000000"/>
                </a:solidFill>
                <a:latin typeface="Calibri"/>
                <a:cs typeface="Calibri"/>
              </a:rPr>
              <a:t>inhibitory</a:t>
            </a:r>
            <a:r>
              <a:rPr sz="3000" u="sng" spc="-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u="sng" dirty="0">
                <a:solidFill>
                  <a:srgbClr val="000000"/>
                </a:solidFill>
                <a:latin typeface="Calibri"/>
                <a:cs typeface="Calibri"/>
              </a:rPr>
              <a:t>MAO-B</a:t>
            </a:r>
            <a:r>
              <a:rPr sz="3000" u="sng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6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0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0000"/>
                </a:solidFill>
                <a:latin typeface="Calibri"/>
                <a:cs typeface="Calibri"/>
              </a:rPr>
              <a:t>blokuje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93368" y="4543332"/>
            <a:ext cx="5290719" cy="457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5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000000"/>
                </a:solidFill>
                <a:latin typeface="Calibri"/>
                <a:cs typeface="Calibri"/>
              </a:rPr>
              <a:t>biodegradaci dopaminu</a:t>
            </a:r>
            <a:r>
              <a:rPr sz="3000" b="1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3000" b="1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spc="-16" dirty="0">
                <a:solidFill>
                  <a:srgbClr val="000000"/>
                </a:solidFill>
                <a:latin typeface="Calibri"/>
                <a:cs typeface="Calibri"/>
              </a:rPr>
              <a:t>mozku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93368" y="4955356"/>
            <a:ext cx="6848572" cy="50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i="1" dirty="0">
                <a:solidFill>
                  <a:srgbClr val="000000"/>
                </a:solidFill>
                <a:latin typeface="Calibri"/>
                <a:cs typeface="Calibri"/>
              </a:rPr>
              <a:t>selegilin</a:t>
            </a:r>
            <a:r>
              <a:rPr sz="3000" i="1" spc="-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i="1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Apo-seleg</a:t>
            </a:r>
            <a:r>
              <a:rPr sz="3000" i="1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3000" i="1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Niar</a:t>
            </a:r>
            <a:r>
              <a:rPr sz="3000" i="1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sz="3000" i="1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i="1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000" i="1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časné</a:t>
            </a:r>
            <a:r>
              <a:rPr sz="30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43" dirty="0">
                <a:solidFill>
                  <a:srgbClr val="000000"/>
                </a:solidFill>
                <a:latin typeface="Calibri"/>
                <a:cs typeface="Calibri"/>
              </a:rPr>
              <a:t>fáze</a:t>
            </a:r>
            <a:r>
              <a:rPr sz="30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PN u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93368" y="5275131"/>
            <a:ext cx="7724352" cy="503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5"/>
              </a:lnSpc>
              <a:spcBef>
                <a:spcPts val="0"/>
              </a:spcBef>
              <a:spcAft>
                <a:spcPts val="0"/>
              </a:spcAft>
            </a:pPr>
            <a:r>
              <a:rPr sz="3000" spc="-10" dirty="0">
                <a:solidFill>
                  <a:srgbClr val="000000"/>
                </a:solidFill>
                <a:latin typeface="Calibri"/>
                <a:cs typeface="Calibri"/>
              </a:rPr>
              <a:t>snížené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 hybnosti,</a:t>
            </a:r>
            <a:r>
              <a:rPr sz="3000" spc="-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osoby</a:t>
            </a:r>
            <a:r>
              <a:rPr sz="30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≤</a:t>
            </a:r>
            <a:r>
              <a:rPr sz="30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60</a:t>
            </a:r>
            <a:r>
              <a:rPr sz="30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let, </a:t>
            </a:r>
            <a:r>
              <a:rPr sz="3000" spc="-15" dirty="0">
                <a:solidFill>
                  <a:srgbClr val="000000"/>
                </a:solidFill>
                <a:latin typeface="Calibri"/>
                <a:cs typeface="Calibri"/>
              </a:rPr>
              <a:t>nekombinovat</a:t>
            </a:r>
            <a:r>
              <a:rPr sz="30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93368" y="5595766"/>
            <a:ext cx="607255" cy="50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AD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14956" y="504591"/>
            <a:ext cx="4677041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ANTICHOLINERGIKA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41823"/>
            <a:ext cx="8098040" cy="4240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Dnes</a:t>
            </a:r>
            <a:r>
              <a:rPr sz="3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velmi</a:t>
            </a:r>
            <a:r>
              <a:rPr sz="3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9" dirty="0">
                <a:solidFill>
                  <a:srgbClr val="000000"/>
                </a:solidFill>
                <a:latin typeface="Calibri"/>
                <a:cs typeface="Calibri"/>
              </a:rPr>
              <a:t>omezený</a:t>
            </a:r>
            <a:r>
              <a:rPr sz="32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význam,</a:t>
            </a:r>
            <a:r>
              <a:rPr sz="3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3" dirty="0">
                <a:solidFill>
                  <a:srgbClr val="000000"/>
                </a:solidFill>
                <a:latin typeface="Calibri"/>
                <a:cs typeface="Calibri"/>
              </a:rPr>
              <a:t>závažné</a:t>
            </a:r>
            <a:r>
              <a:rPr sz="3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NÚ</a:t>
            </a:r>
            <a:r>
              <a:rPr sz="3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</a:p>
          <a:p>
            <a:pPr marL="344424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spc="-20" dirty="0">
                <a:solidFill>
                  <a:srgbClr val="000000"/>
                </a:solidFill>
                <a:latin typeface="Calibri"/>
                <a:cs typeface="Calibri"/>
              </a:rPr>
              <a:t>tachykardie,</a:t>
            </a:r>
            <a:r>
              <a:rPr sz="3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9" dirty="0">
                <a:solidFill>
                  <a:srgbClr val="000000"/>
                </a:solidFill>
                <a:latin typeface="Calibri"/>
                <a:cs typeface="Calibri"/>
              </a:rPr>
              <a:t>retence</a:t>
            </a:r>
            <a:r>
              <a:rPr sz="32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moči,</a:t>
            </a:r>
            <a:r>
              <a:rPr sz="32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00"/>
                </a:solidFill>
                <a:latin typeface="Calibri"/>
                <a:cs typeface="Calibri"/>
              </a:rPr>
              <a:t>rozmazané</a:t>
            </a:r>
            <a:r>
              <a:rPr sz="3200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vidění,</a:t>
            </a:r>
          </a:p>
          <a:p>
            <a:pPr marL="344424" marR="0">
              <a:lnSpc>
                <a:spcPts val="3839"/>
              </a:lnSpc>
              <a:spcBef>
                <a:spcPts val="50"/>
              </a:spcBef>
              <a:spcAft>
                <a:spcPts val="0"/>
              </a:spcAft>
            </a:pPr>
            <a:r>
              <a:rPr sz="3200" spc="-17" dirty="0">
                <a:solidFill>
                  <a:srgbClr val="000000"/>
                </a:solidFill>
                <a:latin typeface="Calibri"/>
                <a:cs typeface="Calibri"/>
              </a:rPr>
              <a:t>xerostomie,↓kognitivníh</a:t>
            </a:r>
            <a:r>
              <a:rPr sz="3200" spc="1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1" dirty="0">
                <a:solidFill>
                  <a:srgbClr val="000000"/>
                </a:solidFill>
                <a:latin typeface="Calibri"/>
                <a:cs typeface="Calibri"/>
              </a:rPr>
              <a:t>fcí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, delirium</a:t>
            </a:r>
          </a:p>
          <a:p>
            <a:pPr marL="0" marR="0">
              <a:lnSpc>
                <a:spcPts val="3899"/>
              </a:lnSpc>
              <a:spcBef>
                <a:spcPts val="71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spc="-14" dirty="0">
                <a:solidFill>
                  <a:srgbClr val="000000"/>
                </a:solidFill>
                <a:latin typeface="Calibri"/>
                <a:cs typeface="Calibri"/>
              </a:rPr>
              <a:t>adjuvantní</a:t>
            </a:r>
            <a:r>
              <a:rPr sz="3200" b="1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léčba</a:t>
            </a:r>
            <a:r>
              <a:rPr sz="3200" b="1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7" dirty="0">
                <a:solidFill>
                  <a:srgbClr val="000000"/>
                </a:solidFill>
                <a:latin typeface="Calibri"/>
                <a:cs typeface="Calibri"/>
              </a:rPr>
              <a:t>pouze</a:t>
            </a:r>
            <a:r>
              <a:rPr sz="3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sz="3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mladých</a:t>
            </a:r>
            <a:r>
              <a:rPr sz="32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(↓65let),</a:t>
            </a:r>
          </a:p>
          <a:p>
            <a:pPr marL="344424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7" dirty="0">
                <a:solidFill>
                  <a:srgbClr val="000000"/>
                </a:solidFill>
                <a:latin typeface="Calibri"/>
                <a:cs typeface="Calibri"/>
              </a:rPr>
              <a:t>bez</a:t>
            </a:r>
            <a:r>
              <a:rPr sz="3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7" dirty="0">
                <a:solidFill>
                  <a:srgbClr val="000000"/>
                </a:solidFill>
                <a:latin typeface="Calibri"/>
                <a:cs typeface="Calibri"/>
              </a:rPr>
              <a:t>↓kogni.fcí,</a:t>
            </a:r>
            <a:r>
              <a:rPr sz="32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netolerance</a:t>
            </a:r>
            <a:r>
              <a:rPr sz="3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D2</a:t>
            </a:r>
            <a:r>
              <a:rPr sz="3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agonistů</a:t>
            </a:r>
          </a:p>
          <a:p>
            <a:pPr marL="0" marR="0">
              <a:lnSpc>
                <a:spcPts val="3896"/>
              </a:lnSpc>
              <a:spcBef>
                <a:spcPts val="714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MU-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antagonisté</a:t>
            </a:r>
            <a:r>
              <a:rPr sz="3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sz="3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9" dirty="0">
                <a:solidFill>
                  <a:srgbClr val="000000"/>
                </a:solidFill>
                <a:latin typeface="Calibri"/>
                <a:cs typeface="Calibri"/>
              </a:rPr>
              <a:t>rec</a:t>
            </a:r>
            <a:r>
              <a:rPr sz="32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v </a:t>
            </a:r>
            <a:r>
              <a:rPr sz="3200" spc="-33" dirty="0">
                <a:solidFill>
                  <a:srgbClr val="000000"/>
                </a:solidFill>
                <a:latin typeface="Calibri"/>
                <a:cs typeface="Calibri"/>
              </a:rPr>
              <a:t>mozku</a:t>
            </a:r>
          </a:p>
          <a:p>
            <a:pPr marL="0" marR="0">
              <a:lnSpc>
                <a:spcPts val="3896"/>
              </a:lnSpc>
              <a:spcBef>
                <a:spcPts val="763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anticholinergika</a:t>
            </a:r>
            <a:r>
              <a:rPr sz="32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 </a:t>
            </a:r>
            <a:r>
              <a:rPr sz="3200" spc="-22" dirty="0">
                <a:solidFill>
                  <a:srgbClr val="000000"/>
                </a:solidFill>
                <a:latin typeface="Calibri"/>
                <a:cs typeface="Calibri"/>
              </a:rPr>
              <a:t>převahou</a:t>
            </a:r>
            <a:r>
              <a:rPr sz="3200" spc="1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v CNS</a:t>
            </a:r>
            <a:r>
              <a:rPr sz="3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biperiden</a:t>
            </a:r>
          </a:p>
          <a:p>
            <a:pPr marL="344424" marR="0">
              <a:lnSpc>
                <a:spcPts val="384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(Akineton),</a:t>
            </a:r>
            <a:r>
              <a:rPr sz="3200" spc="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procyklidin</a:t>
            </a:r>
            <a:r>
              <a:rPr sz="3200" i="1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(Kemadrin)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20926" y="504591"/>
            <a:ext cx="4716472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Algoritmus</a:t>
            </a:r>
            <a:r>
              <a:rPr sz="44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12" dirty="0">
                <a:solidFill>
                  <a:srgbClr val="000000"/>
                </a:solidFill>
                <a:latin typeface="Calibri"/>
                <a:cs typeface="Calibri"/>
              </a:rPr>
              <a:t>léčby</a:t>
            </a:r>
            <a:r>
              <a:rPr sz="44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PN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3408BCD-C826-E094-04AA-B92F56565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340768"/>
            <a:ext cx="6048945" cy="45724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2553</Words>
  <Application>Microsoft Office PowerPoint</Application>
  <PresentationFormat>Předvádění na obrazovce (4:3)</PresentationFormat>
  <Paragraphs>409</Paragraphs>
  <Slides>49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4" baseType="lpstr">
      <vt:lpstr>Calibri</vt:lpstr>
      <vt:lpstr>Times New Roman</vt:lpstr>
      <vt:lpstr>Archivo</vt:lpstr>
      <vt:lpstr>Arial</vt:lpstr>
      <vt:lpstr>Theme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NOVÁ ANTIEPILEPTIKA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QUETIAPIN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MELATONIN</vt:lpstr>
      <vt:lpstr>zapamatovat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Vaňková Tereza</cp:lastModifiedBy>
  <cp:revision>3</cp:revision>
  <dcterms:modified xsi:type="dcterms:W3CDTF">2024-09-30T13:19:35Z</dcterms:modified>
</cp:coreProperties>
</file>