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95" r:id="rId4"/>
    <p:sldId id="258" r:id="rId5"/>
    <p:sldId id="296" r:id="rId6"/>
    <p:sldId id="297" r:id="rId7"/>
    <p:sldId id="260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8" r:id="rId39"/>
    <p:sldId id="290" r:id="rId40"/>
    <p:sldId id="291" r:id="rId41"/>
    <p:sldId id="292" r:id="rId42"/>
    <p:sldId id="293" r:id="rId43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9269" y="499313"/>
            <a:ext cx="5585460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35" y="2063623"/>
            <a:ext cx="6265545" cy="152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800" y="3115132"/>
            <a:ext cx="7518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1005" marR="5080" indent="-2948940" algn="ctr">
              <a:lnSpc>
                <a:spcPct val="100000"/>
              </a:lnSpc>
              <a:spcBef>
                <a:spcPts val="95"/>
              </a:spcBef>
            </a:pPr>
            <a:r>
              <a:rPr lang="cs-CZ" sz="4800" b="1" u="none" spc="-10" dirty="0">
                <a:latin typeface="Calibri"/>
                <a:cs typeface="Calibri"/>
              </a:rPr>
              <a:t>N</a:t>
            </a:r>
            <a:r>
              <a:rPr sz="4800" b="1" u="none" spc="-5" dirty="0" err="1">
                <a:latin typeface="Calibri"/>
                <a:cs typeface="Calibri"/>
              </a:rPr>
              <a:t>ervový</a:t>
            </a:r>
            <a:r>
              <a:rPr sz="4800" b="1" u="none" spc="-5" dirty="0">
                <a:latin typeface="Calibri"/>
                <a:cs typeface="Calibri"/>
              </a:rPr>
              <a:t> </a:t>
            </a:r>
            <a:r>
              <a:rPr sz="4800" b="1" u="none" spc="-980" dirty="0">
                <a:latin typeface="Calibri"/>
                <a:cs typeface="Calibri"/>
              </a:rPr>
              <a:t> </a:t>
            </a:r>
            <a:r>
              <a:rPr sz="4800" b="1" u="none" spc="-10" dirty="0">
                <a:latin typeface="Calibri"/>
                <a:cs typeface="Calibri"/>
              </a:rPr>
              <a:t>systém</a:t>
            </a:r>
            <a:endParaRPr sz="4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7" y="468883"/>
            <a:ext cx="290957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+mn-lt"/>
              </a:rPr>
              <a:t>S</a:t>
            </a:r>
            <a:r>
              <a:rPr u="none" spc="-20" dirty="0">
                <a:latin typeface="+mn-lt"/>
              </a:rPr>
              <a:t>y</a:t>
            </a:r>
            <a:r>
              <a:rPr u="none" spc="-5" dirty="0">
                <a:latin typeface="+mn-lt"/>
              </a:rPr>
              <a:t>mpat</a:t>
            </a:r>
            <a:r>
              <a:rPr u="none" dirty="0">
                <a:latin typeface="+mn-lt"/>
              </a:rPr>
              <a:t>i</a:t>
            </a:r>
            <a:r>
              <a:rPr u="none" spc="-5" dirty="0">
                <a:latin typeface="+mn-lt"/>
              </a:rPr>
              <a:t>k</a:t>
            </a:r>
            <a:r>
              <a:rPr u="none" spc="5" dirty="0">
                <a:latin typeface="+mn-lt"/>
              </a:rPr>
              <a:t>u</a:t>
            </a:r>
            <a:r>
              <a:rPr u="none" spc="-5" dirty="0">
                <a:latin typeface="+mn-lt"/>
              </a:rPr>
              <a:t>s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498992"/>
            <a:ext cx="7618095" cy="305981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aktivován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stresu</a:t>
            </a:r>
            <a:endParaRPr lang="cs-CZ" sz="2400" spc="-1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65214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napomáhá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stimulací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cílových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orgánů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udržení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homeostázy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organismu</a:t>
            </a:r>
            <a:endParaRPr lang="cs-CZ" sz="2400" spc="-15" dirty="0">
              <a:latin typeface="Calibri"/>
              <a:cs typeface="Calibri"/>
            </a:endParaRPr>
          </a:p>
          <a:p>
            <a:pPr marL="356870" marR="65214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při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dlouhodobé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stimulaci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rozvoj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patofyziologických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stavů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hypertenze,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poruchy</a:t>
            </a:r>
            <a:r>
              <a:rPr sz="2400" dirty="0">
                <a:latin typeface="Calibri"/>
                <a:cs typeface="Calibri"/>
              </a:rPr>
              <a:t> CNS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7" y="468883"/>
            <a:ext cx="290957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+mn-lt"/>
              </a:rPr>
              <a:t>S</a:t>
            </a:r>
            <a:r>
              <a:rPr u="none" spc="-20" dirty="0">
                <a:latin typeface="+mn-lt"/>
              </a:rPr>
              <a:t>y</a:t>
            </a:r>
            <a:r>
              <a:rPr u="none" spc="-5" dirty="0">
                <a:latin typeface="+mn-lt"/>
              </a:rPr>
              <a:t>mpat</a:t>
            </a:r>
            <a:r>
              <a:rPr u="none" dirty="0">
                <a:latin typeface="+mn-lt"/>
              </a:rPr>
              <a:t>i</a:t>
            </a:r>
            <a:r>
              <a:rPr u="none" spc="-5" dirty="0">
                <a:latin typeface="+mn-lt"/>
              </a:rPr>
              <a:t>k</a:t>
            </a:r>
            <a:r>
              <a:rPr u="none" spc="5" dirty="0">
                <a:latin typeface="+mn-lt"/>
              </a:rPr>
              <a:t>u</a:t>
            </a:r>
            <a:r>
              <a:rPr u="none" spc="-5" dirty="0">
                <a:latin typeface="+mn-lt"/>
              </a:rPr>
              <a:t>s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443" y="1498992"/>
            <a:ext cx="8163357" cy="38677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68935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5" dirty="0">
                <a:latin typeface="Calibri"/>
                <a:cs typeface="Calibri"/>
              </a:rPr>
              <a:t>hlavní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neurotransmiter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noradrenalin</a:t>
            </a:r>
            <a:r>
              <a:rPr sz="2400" b="1" spc="-9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2400" b="1" dirty="0" err="1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NoA</a:t>
            </a:r>
            <a:r>
              <a:rPr sz="2400" b="1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lang="cs-CZ" sz="2400" b="1" dirty="0">
              <a:solidFill>
                <a:srgbClr val="92D050"/>
              </a:solidFill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800"/>
              </a:spcBef>
              <a:tabLst>
                <a:tab pos="368935" algn="l"/>
                <a:tab pos="369570" algn="l"/>
              </a:tabLst>
            </a:pPr>
            <a:r>
              <a:rPr lang="cs-CZ" sz="1600" dirty="0">
                <a:latin typeface="Calibri"/>
                <a:cs typeface="Calibri"/>
              </a:rPr>
              <a:t>        </a:t>
            </a:r>
            <a:endParaRPr sz="16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5" dirty="0">
                <a:latin typeface="Calibri"/>
                <a:cs typeface="Calibri"/>
              </a:rPr>
              <a:t>dále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adrenalin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  <a:r>
              <a:rPr lang="cs-CZ" sz="2400" dirty="0">
                <a:latin typeface="Calibri"/>
                <a:cs typeface="Calibri"/>
              </a:rPr>
              <a:t>, stresový hormon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dopamin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periferie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68935" algn="l"/>
                <a:tab pos="369570" algn="l"/>
              </a:tabLst>
            </a:pPr>
            <a:endParaRPr lang="cs-CZ" sz="2400" spc="-15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68935" algn="l"/>
                <a:tab pos="369570" algn="l"/>
              </a:tabLst>
            </a:pPr>
            <a:r>
              <a:rPr lang="cs-CZ" sz="2400" spc="-15" dirty="0">
                <a:latin typeface="Calibri"/>
                <a:cs typeface="Calibri"/>
              </a:rPr>
              <a:t>l</a:t>
            </a:r>
            <a:r>
              <a:rPr sz="2400" spc="-15" dirty="0" err="1">
                <a:latin typeface="Calibri"/>
                <a:cs typeface="Calibri"/>
              </a:rPr>
              <a:t>éčiva</a:t>
            </a:r>
            <a:r>
              <a:rPr sz="2400" spc="-1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740535" lvl="3" indent="-344805">
              <a:spcBef>
                <a:spcPts val="55"/>
              </a:spcBef>
              <a:buChar char="•"/>
              <a:tabLst>
                <a:tab pos="368935" algn="l"/>
                <a:tab pos="369570" algn="l"/>
              </a:tabLst>
            </a:pPr>
            <a:r>
              <a:rPr lang="cs-CZ" sz="2400" spc="-20" dirty="0">
                <a:latin typeface="Calibri"/>
                <a:cs typeface="Calibri"/>
              </a:rPr>
              <a:t>s</a:t>
            </a:r>
            <a:r>
              <a:rPr sz="2400" spc="-20" dirty="0" err="1">
                <a:latin typeface="Calibri"/>
                <a:cs typeface="Calibri"/>
              </a:rPr>
              <a:t>ympato</a:t>
            </a:r>
            <a:r>
              <a:rPr sz="2400" b="1" spc="-20" dirty="0" err="1">
                <a:latin typeface="Calibri"/>
                <a:cs typeface="Calibri"/>
              </a:rPr>
              <a:t>mimetika</a:t>
            </a:r>
            <a:r>
              <a:rPr lang="cs-CZ" sz="2400" b="1" spc="-2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(stimulují adrenergní systém)</a:t>
            </a:r>
            <a:endParaRPr sz="2400" dirty="0">
              <a:latin typeface="Calibri"/>
              <a:cs typeface="Calibri"/>
            </a:endParaRPr>
          </a:p>
          <a:p>
            <a:pPr marL="1740535" lvl="3" indent="-344805">
              <a:spcBef>
                <a:spcPts val="725"/>
              </a:spcBef>
              <a:buFontTx/>
              <a:buChar char="•"/>
              <a:tabLst>
                <a:tab pos="368935" algn="l"/>
                <a:tab pos="369570" algn="l"/>
              </a:tabLst>
            </a:pPr>
            <a:r>
              <a:rPr lang="cs-CZ" sz="2400" spc="-15" dirty="0">
                <a:latin typeface="Calibri"/>
                <a:cs typeface="Calibri"/>
              </a:rPr>
              <a:t>s</a:t>
            </a:r>
            <a:r>
              <a:rPr sz="2400" spc="-15" dirty="0" err="1">
                <a:latin typeface="Calibri"/>
                <a:cs typeface="Calibri"/>
              </a:rPr>
              <a:t>ympato</a:t>
            </a:r>
            <a:r>
              <a:rPr sz="2400" b="1" spc="-15" dirty="0" err="1">
                <a:latin typeface="Calibri"/>
                <a:cs typeface="Calibri"/>
              </a:rPr>
              <a:t>lytika</a:t>
            </a:r>
            <a:r>
              <a:rPr lang="cs-CZ" sz="2400" b="1" spc="-1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(antagonisté adrenergních receptorů)</a:t>
            </a:r>
            <a:endParaRPr lang="cs-CZ" sz="2400" dirty="0">
              <a:latin typeface="Calibri"/>
              <a:cs typeface="Calibri"/>
            </a:endParaRPr>
          </a:p>
          <a:p>
            <a:pPr marL="1395730" lvl="3">
              <a:spcBef>
                <a:spcPts val="725"/>
              </a:spcBef>
              <a:tabLst>
                <a:tab pos="368935" algn="l"/>
                <a:tab pos="36957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09" y="1508886"/>
            <a:ext cx="2743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latin typeface="Calibri"/>
                <a:cs typeface="Calibri"/>
              </a:rPr>
              <a:t>Sc</a:t>
            </a:r>
            <a:r>
              <a:rPr sz="2400" u="none" dirty="0">
                <a:latin typeface="Calibri"/>
                <a:cs typeface="Calibri"/>
              </a:rPr>
              <a:t>héma</a:t>
            </a:r>
            <a:r>
              <a:rPr sz="2400" u="none" spc="-17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vege</a:t>
            </a:r>
            <a:r>
              <a:rPr sz="2400" u="none" spc="10" dirty="0">
                <a:latin typeface="Calibri"/>
                <a:cs typeface="Calibri"/>
              </a:rPr>
              <a:t>t</a:t>
            </a:r>
            <a:r>
              <a:rPr sz="2400" u="none" dirty="0">
                <a:latin typeface="Calibri"/>
                <a:cs typeface="Calibri"/>
              </a:rPr>
              <a:t>a</a:t>
            </a:r>
            <a:r>
              <a:rPr sz="2400" u="none" spc="10" dirty="0">
                <a:latin typeface="Calibri"/>
                <a:cs typeface="Calibri"/>
              </a:rPr>
              <a:t>t</a:t>
            </a:r>
            <a:r>
              <a:rPr sz="2400" u="none" dirty="0">
                <a:latin typeface="Calibri"/>
                <a:cs typeface="Calibri"/>
              </a:rPr>
              <a:t>iv</a:t>
            </a:r>
            <a:r>
              <a:rPr sz="2400" u="none" spc="5" dirty="0">
                <a:latin typeface="Calibri"/>
                <a:cs typeface="Calibri"/>
              </a:rPr>
              <a:t>n</a:t>
            </a:r>
            <a:r>
              <a:rPr sz="2400" u="none" dirty="0">
                <a:latin typeface="Calibri"/>
                <a:cs typeface="Calibri"/>
              </a:rPr>
              <a:t>í</a:t>
            </a:r>
            <a:r>
              <a:rPr sz="2400" u="none" spc="10" dirty="0">
                <a:latin typeface="Calibri"/>
                <a:cs typeface="Calibri"/>
              </a:rPr>
              <a:t>h</a:t>
            </a:r>
            <a:r>
              <a:rPr sz="2400" u="none" dirty="0">
                <a:latin typeface="Calibri"/>
                <a:cs typeface="Calibri"/>
              </a:rPr>
              <a:t>o  nervového</a:t>
            </a:r>
            <a:r>
              <a:rPr sz="2400" u="none" spc="-100" dirty="0">
                <a:latin typeface="Calibri"/>
                <a:cs typeface="Calibri"/>
              </a:rPr>
              <a:t> </a:t>
            </a:r>
            <a:r>
              <a:rPr sz="2400" u="none" spc="-5" dirty="0">
                <a:latin typeface="Calibri"/>
                <a:cs typeface="Calibri"/>
              </a:rPr>
              <a:t>systému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744" y="188976"/>
            <a:ext cx="4029455" cy="6382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2484753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95275">
              <a:lnSpc>
                <a:spcPct val="100000"/>
              </a:lnSpc>
              <a:spcBef>
                <a:spcPts val="110"/>
              </a:spcBef>
            </a:pPr>
            <a:r>
              <a:rPr sz="2400" u="none" spc="-5" dirty="0" err="1">
                <a:latin typeface="+mn-lt"/>
                <a:cs typeface="Arial"/>
              </a:rPr>
              <a:t>Účinky</a:t>
            </a:r>
            <a:r>
              <a:rPr sz="2400" u="none" spc="-5" dirty="0">
                <a:latin typeface="+mn-lt"/>
                <a:cs typeface="Arial"/>
              </a:rPr>
              <a:t> </a:t>
            </a:r>
            <a:r>
              <a:rPr sz="2400" u="none" dirty="0" err="1">
                <a:latin typeface="+mn-lt"/>
                <a:cs typeface="Arial"/>
              </a:rPr>
              <a:t>s</a:t>
            </a:r>
            <a:r>
              <a:rPr sz="2400" u="none" spc="-120" dirty="0" err="1">
                <a:latin typeface="+mn-lt"/>
                <a:cs typeface="Arial"/>
              </a:rPr>
              <a:t>y</a:t>
            </a:r>
            <a:r>
              <a:rPr sz="2400" u="none" spc="5" dirty="0" err="1">
                <a:latin typeface="+mn-lt"/>
                <a:cs typeface="Arial"/>
              </a:rPr>
              <a:t>m</a:t>
            </a:r>
            <a:r>
              <a:rPr sz="2400" u="none" spc="-15" dirty="0" err="1">
                <a:latin typeface="+mn-lt"/>
                <a:cs typeface="Arial"/>
              </a:rPr>
              <a:t>p</a:t>
            </a:r>
            <a:r>
              <a:rPr sz="2400" u="none" dirty="0" err="1">
                <a:latin typeface="+mn-lt"/>
                <a:cs typeface="Arial"/>
              </a:rPr>
              <a:t>at</a:t>
            </a:r>
            <a:r>
              <a:rPr sz="2400" u="none" spc="10" dirty="0" err="1">
                <a:latin typeface="+mn-lt"/>
                <a:cs typeface="Arial"/>
              </a:rPr>
              <a:t>i</a:t>
            </a:r>
            <a:r>
              <a:rPr sz="2400" u="none" dirty="0" err="1">
                <a:latin typeface="+mn-lt"/>
                <a:cs typeface="Arial"/>
              </a:rPr>
              <a:t>k</a:t>
            </a:r>
            <a:r>
              <a:rPr sz="2400" u="none" spc="5" dirty="0" err="1">
                <a:latin typeface="+mn-lt"/>
                <a:cs typeface="Arial"/>
              </a:rPr>
              <a:t>u</a:t>
            </a:r>
            <a:endParaRPr sz="2400" dirty="0">
              <a:latin typeface="+mn-lt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259078"/>
            <a:ext cx="4462271" cy="65135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539" y="40335"/>
            <a:ext cx="25704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+mn-lt"/>
              </a:rPr>
              <a:t>Rec</a:t>
            </a:r>
            <a:r>
              <a:rPr u="none" spc="5" dirty="0">
                <a:latin typeface="+mn-lt"/>
              </a:rPr>
              <a:t>e</a:t>
            </a:r>
            <a:r>
              <a:rPr u="none" spc="-5" dirty="0">
                <a:latin typeface="+mn-lt"/>
              </a:rPr>
              <a:t>ptory</a:t>
            </a:r>
            <a:endParaRPr dirty="0">
              <a:latin typeface="+mn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668071"/>
            <a:ext cx="7037832" cy="5900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7054" y="468883"/>
            <a:ext cx="44577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+mn-lt"/>
              </a:rPr>
              <a:t>S</a:t>
            </a:r>
            <a:r>
              <a:rPr u="none" spc="-20" dirty="0">
                <a:latin typeface="+mn-lt"/>
              </a:rPr>
              <a:t>y</a:t>
            </a:r>
            <a:r>
              <a:rPr u="none" spc="-5" dirty="0">
                <a:latin typeface="+mn-lt"/>
              </a:rPr>
              <a:t>mpatomimet</a:t>
            </a:r>
            <a:r>
              <a:rPr u="none" spc="5" dirty="0">
                <a:latin typeface="+mn-lt"/>
              </a:rPr>
              <a:t>i</a:t>
            </a:r>
            <a:r>
              <a:rPr u="none" spc="-5" dirty="0">
                <a:latin typeface="+mn-lt"/>
              </a:rPr>
              <a:t>ka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86611"/>
            <a:ext cx="7868920" cy="4078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622300" algn="l"/>
                <a:tab pos="622935" algn="l"/>
              </a:tabLst>
            </a:pPr>
            <a:r>
              <a:rPr sz="2400" b="1" spc="5" dirty="0">
                <a:latin typeface="Calibri"/>
                <a:cs typeface="Calibri"/>
              </a:rPr>
              <a:t>přímo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působící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látky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působí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obsazením</a:t>
            </a:r>
            <a:r>
              <a:rPr lang="cs-CZ" sz="2400" dirty="0">
                <a:latin typeface="Calibri"/>
                <a:cs typeface="Calibri"/>
              </a:rPr>
              <a:t> r</a:t>
            </a:r>
            <a:r>
              <a:rPr sz="2400" spc="-15" dirty="0" err="1">
                <a:latin typeface="Calibri"/>
                <a:cs typeface="Calibri"/>
              </a:rPr>
              <a:t>eceptoru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5" dirty="0" err="1">
                <a:solidFill>
                  <a:srgbClr val="FF0000"/>
                </a:solidFill>
                <a:latin typeface="Calibri"/>
                <a:cs typeface="Calibri"/>
              </a:rPr>
              <a:t>agonisté</a:t>
            </a:r>
            <a:endParaRPr lang="cs-CZ" sz="2400" spc="-1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622300" algn="l"/>
                <a:tab pos="622935" algn="l"/>
              </a:tabLst>
            </a:pPr>
            <a:endParaRPr sz="2400" dirty="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695"/>
              </a:spcBef>
              <a:buFont typeface="Calibri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Calibri"/>
                <a:cs typeface="Calibri"/>
              </a:rPr>
              <a:t>nepřímo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působící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látky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20" dirty="0">
                <a:latin typeface="Calibri"/>
                <a:cs typeface="Calibri"/>
              </a:rPr>
              <a:t> závislé</a:t>
            </a:r>
            <a:endParaRPr sz="2400" dirty="0">
              <a:latin typeface="Calibri"/>
              <a:cs typeface="Calibri"/>
            </a:endParaRPr>
          </a:p>
          <a:p>
            <a:pPr marL="622300" marR="1907539">
              <a:lnSpc>
                <a:spcPct val="100000"/>
              </a:lnSpc>
              <a:tabLst>
                <a:tab pos="1137285" algn="l"/>
              </a:tabLst>
            </a:pPr>
            <a:r>
              <a:rPr sz="2400" spc="-5" dirty="0">
                <a:latin typeface="Calibri"/>
                <a:cs typeface="Calibri"/>
              </a:rPr>
              <a:t>na	</a:t>
            </a: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koncentrace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endogenních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katecholaminů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079500" lvl="1" indent="-610235">
              <a:lnSpc>
                <a:spcPct val="100000"/>
              </a:lnSpc>
              <a:spcBef>
                <a:spcPts val="725"/>
              </a:spcBef>
              <a:buAutoNum type="alphaLcParenR"/>
              <a:tabLst>
                <a:tab pos="1079500" algn="l"/>
                <a:tab pos="1080135" algn="l"/>
              </a:tabLst>
            </a:pPr>
            <a:r>
              <a:rPr sz="2400" spc="-10" dirty="0">
                <a:latin typeface="Calibri"/>
                <a:cs typeface="Calibri"/>
              </a:rPr>
              <a:t>uvolnění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katecholaminů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nervového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zakončení</a:t>
            </a:r>
            <a:endParaRPr sz="2400" dirty="0">
              <a:latin typeface="Calibri"/>
              <a:cs typeface="Calibri"/>
            </a:endParaRPr>
          </a:p>
          <a:p>
            <a:pPr marL="1079500" lvl="1" indent="-61023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1079500" algn="l"/>
                <a:tab pos="1080135" algn="l"/>
              </a:tabLst>
            </a:pPr>
            <a:r>
              <a:rPr sz="2400" spc="-5" dirty="0">
                <a:latin typeface="Calibri"/>
                <a:cs typeface="Calibri"/>
              </a:rPr>
              <a:t>inhibice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zpětného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vychytávání</a:t>
            </a:r>
            <a:endParaRPr lang="cs-CZ" sz="2400" spc="-20" dirty="0">
              <a:latin typeface="Calibri"/>
              <a:cs typeface="Calibri"/>
            </a:endParaRPr>
          </a:p>
          <a:p>
            <a:pPr marL="1079500" lvl="1" indent="-61023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1079500" algn="l"/>
                <a:tab pos="1080135" algn="l"/>
              </a:tabLst>
            </a:pPr>
            <a:r>
              <a:rPr lang="cs-CZ" sz="2400" spc="-20" dirty="0">
                <a:latin typeface="Calibri"/>
                <a:cs typeface="Calibri"/>
              </a:rPr>
              <a:t>inhibice enzymů MAO, COMT (metabolická přeměna katecholaminů)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1051560"/>
            <a:ext cx="8580120" cy="42184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187" y="224485"/>
            <a:ext cx="6871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spc="-10" dirty="0">
                <a:latin typeface="+mn-lt"/>
              </a:rPr>
              <a:t>Neselektivní</a:t>
            </a:r>
            <a:r>
              <a:rPr u="none" spc="-135" dirty="0">
                <a:latin typeface="+mn-lt"/>
              </a:rPr>
              <a:t> </a:t>
            </a:r>
            <a:r>
              <a:rPr u="none" dirty="0">
                <a:latin typeface="+mn-lt"/>
              </a:rPr>
              <a:t>sympatomimetika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760" y="1128691"/>
            <a:ext cx="8323580" cy="524444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působí na alfa i beta receptory</a:t>
            </a:r>
          </a:p>
          <a:p>
            <a:pPr marL="356870" indent="-344805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noradrenalin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NT,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stimulace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myokardu</a:t>
            </a:r>
            <a:r>
              <a:rPr lang="cs-CZ" sz="2400" spc="-2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prudkém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reflexní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bradykardie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315"/>
              </a:spcBef>
            </a:pPr>
            <a:r>
              <a:rPr sz="2400" spc="-10" dirty="0">
                <a:latin typeface="Calibri"/>
                <a:cs typeface="Calibri"/>
              </a:rPr>
              <a:t>indikace: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vazokonstrikční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přísada</a:t>
            </a:r>
            <a:endParaRPr sz="2400" dirty="0">
              <a:latin typeface="Calibri"/>
              <a:cs typeface="Calibri"/>
            </a:endParaRPr>
          </a:p>
          <a:p>
            <a:pPr marL="1299210">
              <a:lnSpc>
                <a:spcPts val="3060"/>
              </a:lnSpc>
              <a:spcBef>
                <a:spcPts val="360"/>
              </a:spcBef>
            </a:pPr>
            <a:r>
              <a:rPr lang="cs-CZ" sz="2400" spc="-15" dirty="0">
                <a:latin typeface="Calibri"/>
                <a:cs typeface="Calibri"/>
              </a:rPr>
              <a:t>   </a:t>
            </a:r>
            <a:r>
              <a:rPr sz="2400" spc="-15" dirty="0" err="1">
                <a:latin typeface="Calibri"/>
                <a:cs typeface="Calibri"/>
              </a:rPr>
              <a:t>periferní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analeptikum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šokových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stavech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pomalá</a:t>
            </a:r>
            <a:endParaRPr sz="2400" dirty="0">
              <a:latin typeface="Calibri"/>
              <a:cs typeface="Calibri"/>
            </a:endParaRPr>
          </a:p>
          <a:p>
            <a:pPr marL="1299210">
              <a:lnSpc>
                <a:spcPts val="3060"/>
              </a:lnSpc>
            </a:pPr>
            <a:r>
              <a:rPr lang="cs-CZ" sz="2400" spc="-85" dirty="0">
                <a:latin typeface="Calibri"/>
                <a:cs typeface="Calibri"/>
              </a:rPr>
              <a:t>    </a:t>
            </a:r>
            <a:r>
              <a:rPr sz="2400" spc="-85" dirty="0" err="1">
                <a:latin typeface="Calibri"/>
                <a:cs typeface="Calibri"/>
              </a:rPr>
              <a:t>i.v.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infuze</a:t>
            </a:r>
            <a:endParaRPr lang="cs-CZ" sz="2400" spc="-15" dirty="0">
              <a:latin typeface="Calibri"/>
              <a:cs typeface="Calibri"/>
            </a:endParaRPr>
          </a:p>
          <a:p>
            <a:pPr marL="1299210">
              <a:lnSpc>
                <a:spcPts val="3060"/>
              </a:lnSpc>
            </a:pPr>
            <a:endParaRPr sz="2400" dirty="0">
              <a:latin typeface="Calibri"/>
              <a:cs typeface="Calibri"/>
            </a:endParaRPr>
          </a:p>
          <a:p>
            <a:pPr marL="353695" marR="583565" indent="-341630">
              <a:lnSpc>
                <a:spcPct val="98100"/>
              </a:lnSpc>
              <a:spcBef>
                <a:spcPts val="44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adrenalin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NT,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25" dirty="0">
                <a:latin typeface="Calibri"/>
                <a:cs typeface="Calibri"/>
              </a:rPr>
              <a:t>krátkodobém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srdečního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výdeje </a:t>
            </a:r>
            <a:r>
              <a:rPr sz="2400" spc="-15" dirty="0">
                <a:latin typeface="Calibri"/>
                <a:cs typeface="Calibri"/>
              </a:rPr>
              <a:t>zhoršuje metabolismus </a:t>
            </a:r>
            <a:r>
              <a:rPr sz="2400" spc="-25" dirty="0">
                <a:latin typeface="Calibri"/>
                <a:cs typeface="Calibri"/>
              </a:rPr>
              <a:t>myokardu </a:t>
            </a:r>
            <a:r>
              <a:rPr sz="2400" spc="-10" dirty="0">
                <a:latin typeface="Calibri"/>
                <a:cs typeface="Calibri"/>
              </a:rPr>
              <a:t>(KI </a:t>
            </a:r>
            <a:r>
              <a:rPr sz="2400" spc="-5" dirty="0">
                <a:latin typeface="Calibri"/>
                <a:cs typeface="Calibri"/>
              </a:rPr>
              <a:t>u </a:t>
            </a:r>
            <a:r>
              <a:rPr sz="2400" spc="-10" dirty="0">
                <a:latin typeface="Calibri"/>
                <a:cs typeface="Calibri"/>
              </a:rPr>
              <a:t>AP)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065" marR="583565">
              <a:lnSpc>
                <a:spcPct val="98100"/>
              </a:lnSpc>
              <a:spcBef>
                <a:spcPts val="445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indikace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kardiostimulans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srdeční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zástavě </a:t>
            </a:r>
            <a:r>
              <a:rPr sz="2400" spc="-60" dirty="0">
                <a:latin typeface="Calibri"/>
                <a:cs typeface="Calibri"/>
              </a:rPr>
              <a:t>(i.v.)</a:t>
            </a:r>
            <a:endParaRPr sz="2400" dirty="0">
              <a:latin typeface="Calibri"/>
              <a:cs typeface="Calibri"/>
            </a:endParaRPr>
          </a:p>
          <a:p>
            <a:pPr marL="1131570" marR="1214755" algn="ctr">
              <a:lnSpc>
                <a:spcPct val="109300"/>
              </a:lnSpc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antialergikum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EPIPEN (hluboce </a:t>
            </a:r>
            <a:r>
              <a:rPr sz="2400" spc="-10" dirty="0">
                <a:latin typeface="Calibri"/>
                <a:cs typeface="Calibri"/>
              </a:rPr>
              <a:t>s.c., </a:t>
            </a:r>
            <a:r>
              <a:rPr sz="2400" spc="-5" dirty="0">
                <a:latin typeface="Calibri"/>
                <a:cs typeface="Calibri"/>
              </a:rPr>
              <a:t>příp. </a:t>
            </a:r>
            <a:r>
              <a:rPr sz="2400" spc="-30" dirty="0">
                <a:latin typeface="Calibri"/>
                <a:cs typeface="Calibri"/>
              </a:rPr>
              <a:t>i.v)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lang="cs-CZ" sz="2400" spc="-575" dirty="0">
                <a:latin typeface="Calibri"/>
                <a:cs typeface="Calibri"/>
              </a:rPr>
              <a:t>                           </a:t>
            </a:r>
            <a:r>
              <a:rPr sz="2400" spc="-10" dirty="0" err="1">
                <a:latin typeface="Calibri"/>
                <a:cs typeface="Calibri"/>
              </a:rPr>
              <a:t>bronchodilatans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akutním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záchvatu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AB</a:t>
            </a:r>
            <a:endParaRPr sz="2400" dirty="0">
              <a:latin typeface="Calibri"/>
              <a:cs typeface="Calibri"/>
            </a:endParaRPr>
          </a:p>
          <a:p>
            <a:pPr marL="1131570">
              <a:lnSpc>
                <a:spcPct val="100000"/>
              </a:lnSpc>
              <a:spcBef>
                <a:spcPts val="359"/>
              </a:spcBef>
            </a:pPr>
            <a:r>
              <a:rPr lang="cs-CZ" sz="2400" spc="-25" dirty="0">
                <a:latin typeface="Calibri"/>
                <a:cs typeface="Calibri"/>
              </a:rPr>
              <a:t>      </a:t>
            </a:r>
            <a:r>
              <a:rPr sz="2400" spc="-25" dirty="0" err="1">
                <a:latin typeface="Calibri"/>
                <a:cs typeface="Calibri"/>
              </a:rPr>
              <a:t>vazokonstrikční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přísada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187" y="413461"/>
            <a:ext cx="6871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spc="-10" dirty="0">
                <a:latin typeface="+mn-lt"/>
              </a:rPr>
              <a:t>Neselektivní</a:t>
            </a:r>
            <a:r>
              <a:rPr u="none" spc="-135" dirty="0">
                <a:latin typeface="+mn-lt"/>
              </a:rPr>
              <a:t> </a:t>
            </a:r>
            <a:r>
              <a:rPr u="none" dirty="0">
                <a:latin typeface="+mn-lt"/>
              </a:rPr>
              <a:t>sympatomimetika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912" y="1326946"/>
            <a:ext cx="8152765" cy="356764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dopamin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NT,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závislý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dávce</a:t>
            </a:r>
            <a:endParaRPr sz="2400" dirty="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605"/>
              </a:spcBef>
            </a:pPr>
            <a:r>
              <a:rPr sz="2400" spc="-10" dirty="0">
                <a:latin typeface="Calibri"/>
                <a:cs typeface="Calibri"/>
              </a:rPr>
              <a:t>indikace: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kongestivní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srdeční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selhání</a:t>
            </a:r>
            <a:r>
              <a:rPr lang="cs-CZ" sz="2400" spc="-5" dirty="0">
                <a:latin typeface="Calibri"/>
                <a:cs typeface="Calibri"/>
              </a:rPr>
              <a:t>,</a:t>
            </a:r>
            <a:r>
              <a:rPr lang="cs-CZ" sz="2400" spc="-1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pooperační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353695" marR="114935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traumatický,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anafylaktický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endotoxinový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šok,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časný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popáleninový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šok,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kardiogenní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septický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šok,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neurogenní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šok</a:t>
            </a:r>
            <a:endParaRPr lang="cs-CZ" sz="2400" spc="-10" dirty="0">
              <a:latin typeface="Calibri"/>
              <a:cs typeface="Calibri"/>
            </a:endParaRPr>
          </a:p>
          <a:p>
            <a:pPr marL="353695" marR="114935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3695" marR="5080">
              <a:lnSpc>
                <a:spcPct val="100000"/>
              </a:lnSpc>
              <a:spcBef>
                <a:spcPts val="605"/>
              </a:spcBef>
            </a:pPr>
            <a:r>
              <a:rPr sz="2400" spc="-10" dirty="0">
                <a:latin typeface="Calibri"/>
                <a:cs typeface="Calibri"/>
              </a:rPr>
              <a:t>velmi </a:t>
            </a:r>
            <a:r>
              <a:rPr sz="2400" spc="-5" dirty="0">
                <a:latin typeface="Calibri"/>
                <a:cs typeface="Calibri"/>
              </a:rPr>
              <a:t>malé </a:t>
            </a:r>
            <a:r>
              <a:rPr sz="2400" spc="-15" dirty="0">
                <a:latin typeface="Calibri"/>
                <a:cs typeface="Calibri"/>
              </a:rPr>
              <a:t>dávky </a:t>
            </a:r>
            <a:r>
              <a:rPr sz="2400" spc="-5" dirty="0">
                <a:latin typeface="Calibri"/>
                <a:cs typeface="Calibri"/>
              </a:rPr>
              <a:t>dopaminu (2-4 </a:t>
            </a:r>
            <a:r>
              <a:rPr sz="2400" spc="10" dirty="0">
                <a:latin typeface="Calibri"/>
                <a:cs typeface="Calibri"/>
              </a:rPr>
              <a:t>µg/kg/min.) </a:t>
            </a:r>
            <a:r>
              <a:rPr lang="cs-CZ" sz="2400" spc="1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profylaxe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hraničních a </a:t>
            </a:r>
            <a:r>
              <a:rPr sz="2400" spc="-10" dirty="0">
                <a:latin typeface="Calibri"/>
                <a:cs typeface="Calibri"/>
              </a:rPr>
              <a:t>nestabilních </a:t>
            </a:r>
            <a:r>
              <a:rPr sz="2400" spc="-5" dirty="0">
                <a:latin typeface="Calibri"/>
                <a:cs typeface="Calibri"/>
              </a:rPr>
              <a:t>oběhových situacích k </a:t>
            </a:r>
            <a:r>
              <a:rPr sz="2400" spc="-25" dirty="0">
                <a:latin typeface="Calibri"/>
                <a:cs typeface="Calibri"/>
              </a:rPr>
              <a:t>protekci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splanchnické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renální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perfůze,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popř.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umělé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plicní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ventilaci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zařazením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vyššího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endexspiračního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přetlaku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220" y="471627"/>
            <a:ext cx="50901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lang="cs-CZ" u="none" spc="-5" dirty="0">
                <a:latin typeface="Symbol"/>
                <a:cs typeface="Symbol"/>
              </a:rPr>
              <a:t></a:t>
            </a:r>
            <a:r>
              <a:rPr u="none" spc="-7" baseline="-17241" dirty="0">
                <a:latin typeface="+mn-lt"/>
              </a:rPr>
              <a:t>1</a:t>
            </a:r>
            <a:r>
              <a:rPr u="none" spc="-5" dirty="0">
                <a:latin typeface="+mn-lt"/>
              </a:rPr>
              <a:t>-sympatomimetika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92325"/>
            <a:ext cx="7253605" cy="22172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17195" indent="-344805" algn="just">
              <a:lnSpc>
                <a:spcPct val="100000"/>
              </a:lnSpc>
              <a:spcBef>
                <a:spcPts val="90"/>
              </a:spcBef>
              <a:buFont typeface="Calibri"/>
              <a:buChar char="•"/>
              <a:tabLst>
                <a:tab pos="357505" algn="l"/>
              </a:tabLst>
            </a:pP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dobutamin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derivát </a:t>
            </a:r>
            <a:r>
              <a:rPr sz="2000" spc="-5" dirty="0" err="1">
                <a:latin typeface="Calibri"/>
                <a:cs typeface="Calibri"/>
              </a:rPr>
              <a:t>dopaminu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výraznější</a:t>
            </a:r>
            <a:r>
              <a:rPr sz="2000" spc="-5" dirty="0">
                <a:latin typeface="Calibri"/>
                <a:cs typeface="Calibri"/>
              </a:rPr>
              <a:t> vliv </a:t>
            </a:r>
            <a:r>
              <a:rPr sz="2000" spc="-10" dirty="0">
                <a:latin typeface="Calibri"/>
                <a:cs typeface="Calibri"/>
              </a:rPr>
              <a:t>na </a:t>
            </a:r>
            <a:r>
              <a:rPr sz="2000" spc="-5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inotropii </a:t>
            </a:r>
            <a:r>
              <a:rPr sz="2000" spc="-15" dirty="0">
                <a:latin typeface="Calibri"/>
                <a:cs typeface="Calibri"/>
              </a:rPr>
              <a:t>(stažlivost) než chronotropii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fr</a:t>
            </a:r>
            <a:r>
              <a:rPr lang="cs-CZ" sz="2000" spc="-10" dirty="0">
                <a:latin typeface="Calibri"/>
                <a:cs typeface="Calibri"/>
              </a:rPr>
              <a:t>e</a:t>
            </a:r>
            <a:r>
              <a:rPr sz="2000" spc="-10" dirty="0" err="1">
                <a:latin typeface="Calibri"/>
                <a:cs typeface="Calibri"/>
              </a:rPr>
              <a:t>kvenci</a:t>
            </a:r>
            <a:r>
              <a:rPr sz="2000" spc="-10" dirty="0">
                <a:latin typeface="Calibri"/>
                <a:cs typeface="Calibri"/>
              </a:rPr>
              <a:t>) </a:t>
            </a:r>
            <a:r>
              <a:rPr sz="2000" spc="-5" dirty="0">
                <a:latin typeface="Calibri"/>
                <a:cs typeface="Calibri"/>
              </a:rPr>
              <a:t> srdečního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svalu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356870" marR="5080"/>
            <a:r>
              <a:rPr sz="2000" spc="-10" dirty="0">
                <a:latin typeface="Calibri"/>
                <a:cs typeface="Calibri"/>
              </a:rPr>
              <a:t>indikace: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septický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kardiogenní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šok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kombinaci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 </a:t>
            </a:r>
            <a:r>
              <a:rPr sz="2000" spc="-5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dopaminem</a:t>
            </a:r>
            <a:endParaRPr sz="2000" dirty="0">
              <a:latin typeface="Calibri"/>
              <a:cs typeface="Calibri"/>
            </a:endParaRPr>
          </a:p>
          <a:p>
            <a:pPr marL="1131570">
              <a:spcBef>
                <a:spcPts val="365"/>
              </a:spcBef>
            </a:pPr>
            <a:r>
              <a:rPr lang="cs-CZ" sz="2000" spc="-5" dirty="0">
                <a:latin typeface="Calibri"/>
                <a:cs typeface="Calibri"/>
              </a:rPr>
              <a:t>   </a:t>
            </a:r>
            <a:r>
              <a:rPr sz="2000" spc="-5" dirty="0">
                <a:latin typeface="Calibri"/>
                <a:cs typeface="Calibri"/>
              </a:rPr>
              <a:t>SS s nízkým</a:t>
            </a:r>
            <a:r>
              <a:rPr sz="2000" spc="-10" dirty="0">
                <a:latin typeface="Calibri"/>
                <a:cs typeface="Calibri"/>
              </a:rPr>
              <a:t> srdečním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výdejem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</a:t>
            </a:r>
            <a:endParaRPr sz="2000" dirty="0">
              <a:latin typeface="Calibri"/>
              <a:cs typeface="Calibri"/>
            </a:endParaRPr>
          </a:p>
          <a:p>
            <a:pPr marL="1131570" marR="3768725"/>
            <a:r>
              <a:rPr lang="cs-CZ" sz="2000" spc="-20" dirty="0">
                <a:latin typeface="Calibri"/>
                <a:cs typeface="Calibri"/>
              </a:rPr>
              <a:t>   </a:t>
            </a:r>
            <a:r>
              <a:rPr sz="2000" spc="-20" dirty="0" err="1">
                <a:latin typeface="Calibri"/>
                <a:cs typeface="Calibri"/>
              </a:rPr>
              <a:t>kardiomyopatie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 </a:t>
            </a:r>
            <a:endParaRPr lang="cs-CZ" sz="2000" spc="-15" dirty="0">
              <a:latin typeface="Calibri"/>
              <a:cs typeface="Calibri"/>
            </a:endParaRPr>
          </a:p>
          <a:p>
            <a:pPr marL="1131570" marR="3768725"/>
            <a:r>
              <a:rPr lang="cs-CZ" sz="2000" spc="-15" dirty="0">
                <a:latin typeface="Calibri"/>
                <a:cs typeface="Calibri"/>
              </a:rPr>
              <a:t>   </a:t>
            </a:r>
            <a:r>
              <a:rPr sz="2000" spc="-15" dirty="0" err="1">
                <a:latin typeface="Calibri"/>
                <a:cs typeface="Calibri"/>
              </a:rPr>
              <a:t>stp</a:t>
            </a:r>
            <a:r>
              <a:rPr lang="cs-CZ" sz="2000" spc="-15" dirty="0">
                <a:latin typeface="Calibri"/>
                <a:cs typeface="Calibri"/>
              </a:rPr>
              <a:t>. </a:t>
            </a:r>
            <a:r>
              <a:rPr sz="2000" spc="-10" dirty="0" err="1">
                <a:latin typeface="Calibri"/>
                <a:cs typeface="Calibri"/>
              </a:rPr>
              <a:t>operaci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srdce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4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191" y="0"/>
            <a:ext cx="9168765" cy="6882765"/>
            <a:chOff x="-12191" y="0"/>
            <a:chExt cx="9168765" cy="68827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87A2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9" y="981455"/>
              <a:ext cx="6528816" cy="4270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61403" y="4079748"/>
              <a:ext cx="719455" cy="575945"/>
            </a:xfrm>
            <a:custGeom>
              <a:avLst/>
              <a:gdLst/>
              <a:ahLst/>
              <a:cxnLst/>
              <a:rect l="l" t="t" r="r" b="b"/>
              <a:pathLst>
                <a:path w="719454" h="575945">
                  <a:moveTo>
                    <a:pt x="0" y="213359"/>
                  </a:moveTo>
                  <a:lnTo>
                    <a:pt x="0" y="575690"/>
                  </a:lnTo>
                </a:path>
                <a:path w="719454" h="575945">
                  <a:moveTo>
                    <a:pt x="719327" y="0"/>
                  </a:moveTo>
                  <a:lnTo>
                    <a:pt x="719327" y="359282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0216" y="4654296"/>
              <a:ext cx="866140" cy="502920"/>
            </a:xfrm>
            <a:custGeom>
              <a:avLst/>
              <a:gdLst/>
              <a:ahLst/>
              <a:cxnLst/>
              <a:rect l="l" t="t" r="r" b="b"/>
              <a:pathLst>
                <a:path w="866140" h="502920">
                  <a:moveTo>
                    <a:pt x="432815" y="0"/>
                  </a:moveTo>
                  <a:lnTo>
                    <a:pt x="374141" y="2285"/>
                  </a:lnTo>
                  <a:lnTo>
                    <a:pt x="317754" y="9016"/>
                  </a:lnTo>
                  <a:lnTo>
                    <a:pt x="264287" y="19684"/>
                  </a:lnTo>
                  <a:lnTo>
                    <a:pt x="214376" y="34289"/>
                  </a:lnTo>
                  <a:lnTo>
                    <a:pt x="168275" y="52323"/>
                  </a:lnTo>
                  <a:lnTo>
                    <a:pt x="126746" y="73659"/>
                  </a:lnTo>
                  <a:lnTo>
                    <a:pt x="90170" y="97789"/>
                  </a:lnTo>
                  <a:lnTo>
                    <a:pt x="59055" y="124459"/>
                  </a:lnTo>
                  <a:lnTo>
                    <a:pt x="34036" y="153542"/>
                  </a:lnTo>
                  <a:lnTo>
                    <a:pt x="3937" y="217296"/>
                  </a:lnTo>
                  <a:lnTo>
                    <a:pt x="0" y="251332"/>
                  </a:lnTo>
                  <a:lnTo>
                    <a:pt x="3937" y="285495"/>
                  </a:lnTo>
                  <a:lnTo>
                    <a:pt x="34036" y="349249"/>
                  </a:lnTo>
                  <a:lnTo>
                    <a:pt x="59055" y="378332"/>
                  </a:lnTo>
                  <a:lnTo>
                    <a:pt x="90170" y="405129"/>
                  </a:lnTo>
                  <a:lnTo>
                    <a:pt x="126746" y="429259"/>
                  </a:lnTo>
                  <a:lnTo>
                    <a:pt x="168275" y="450468"/>
                  </a:lnTo>
                  <a:lnTo>
                    <a:pt x="214376" y="468629"/>
                  </a:lnTo>
                  <a:lnTo>
                    <a:pt x="264287" y="483107"/>
                  </a:lnTo>
                  <a:lnTo>
                    <a:pt x="317754" y="493902"/>
                  </a:lnTo>
                  <a:lnTo>
                    <a:pt x="374141" y="500633"/>
                  </a:lnTo>
                  <a:lnTo>
                    <a:pt x="432815" y="502919"/>
                  </a:lnTo>
                  <a:lnTo>
                    <a:pt x="491489" y="500633"/>
                  </a:lnTo>
                  <a:lnTo>
                    <a:pt x="547878" y="493902"/>
                  </a:lnTo>
                  <a:lnTo>
                    <a:pt x="601217" y="483107"/>
                  </a:lnTo>
                  <a:lnTo>
                    <a:pt x="651256" y="468629"/>
                  </a:lnTo>
                  <a:lnTo>
                    <a:pt x="697230" y="450468"/>
                  </a:lnTo>
                  <a:lnTo>
                    <a:pt x="738886" y="429259"/>
                  </a:lnTo>
                  <a:lnTo>
                    <a:pt x="775462" y="405129"/>
                  </a:lnTo>
                  <a:lnTo>
                    <a:pt x="806577" y="378332"/>
                  </a:lnTo>
                  <a:lnTo>
                    <a:pt x="831595" y="349249"/>
                  </a:lnTo>
                  <a:lnTo>
                    <a:pt x="861694" y="285495"/>
                  </a:lnTo>
                  <a:lnTo>
                    <a:pt x="865632" y="251332"/>
                  </a:lnTo>
                  <a:lnTo>
                    <a:pt x="861694" y="217296"/>
                  </a:lnTo>
                  <a:lnTo>
                    <a:pt x="831595" y="153542"/>
                  </a:lnTo>
                  <a:lnTo>
                    <a:pt x="806577" y="124459"/>
                  </a:lnTo>
                  <a:lnTo>
                    <a:pt x="775462" y="97789"/>
                  </a:lnTo>
                  <a:lnTo>
                    <a:pt x="738886" y="73659"/>
                  </a:lnTo>
                  <a:lnTo>
                    <a:pt x="697230" y="52323"/>
                  </a:lnTo>
                  <a:lnTo>
                    <a:pt x="651256" y="34289"/>
                  </a:lnTo>
                  <a:lnTo>
                    <a:pt x="601217" y="19684"/>
                  </a:lnTo>
                  <a:lnTo>
                    <a:pt x="547878" y="9016"/>
                  </a:lnTo>
                  <a:lnTo>
                    <a:pt x="491489" y="2285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B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00216" y="4654296"/>
              <a:ext cx="866140" cy="502920"/>
            </a:xfrm>
            <a:custGeom>
              <a:avLst/>
              <a:gdLst/>
              <a:ahLst/>
              <a:cxnLst/>
              <a:rect l="l" t="t" r="r" b="b"/>
              <a:pathLst>
                <a:path w="866140" h="502920">
                  <a:moveTo>
                    <a:pt x="0" y="251332"/>
                  </a:moveTo>
                  <a:lnTo>
                    <a:pt x="15494" y="184530"/>
                  </a:lnTo>
                  <a:lnTo>
                    <a:pt x="59055" y="124459"/>
                  </a:lnTo>
                  <a:lnTo>
                    <a:pt x="90170" y="97789"/>
                  </a:lnTo>
                  <a:lnTo>
                    <a:pt x="126746" y="73659"/>
                  </a:lnTo>
                  <a:lnTo>
                    <a:pt x="168275" y="52323"/>
                  </a:lnTo>
                  <a:lnTo>
                    <a:pt x="214376" y="34289"/>
                  </a:lnTo>
                  <a:lnTo>
                    <a:pt x="264287" y="19684"/>
                  </a:lnTo>
                  <a:lnTo>
                    <a:pt x="317754" y="9016"/>
                  </a:lnTo>
                  <a:lnTo>
                    <a:pt x="374141" y="2285"/>
                  </a:lnTo>
                  <a:lnTo>
                    <a:pt x="432815" y="0"/>
                  </a:lnTo>
                  <a:lnTo>
                    <a:pt x="491489" y="2285"/>
                  </a:lnTo>
                  <a:lnTo>
                    <a:pt x="547878" y="9016"/>
                  </a:lnTo>
                  <a:lnTo>
                    <a:pt x="601217" y="19684"/>
                  </a:lnTo>
                  <a:lnTo>
                    <a:pt x="651256" y="34289"/>
                  </a:lnTo>
                  <a:lnTo>
                    <a:pt x="697230" y="52323"/>
                  </a:lnTo>
                  <a:lnTo>
                    <a:pt x="738886" y="73659"/>
                  </a:lnTo>
                  <a:lnTo>
                    <a:pt x="775462" y="97789"/>
                  </a:lnTo>
                  <a:lnTo>
                    <a:pt x="806577" y="124459"/>
                  </a:lnTo>
                  <a:lnTo>
                    <a:pt x="831595" y="153542"/>
                  </a:lnTo>
                  <a:lnTo>
                    <a:pt x="861694" y="217296"/>
                  </a:lnTo>
                  <a:lnTo>
                    <a:pt x="865632" y="251332"/>
                  </a:lnTo>
                  <a:lnTo>
                    <a:pt x="861694" y="285495"/>
                  </a:lnTo>
                  <a:lnTo>
                    <a:pt x="806577" y="378332"/>
                  </a:lnTo>
                  <a:lnTo>
                    <a:pt x="775462" y="405129"/>
                  </a:lnTo>
                  <a:lnTo>
                    <a:pt x="738886" y="429259"/>
                  </a:lnTo>
                  <a:lnTo>
                    <a:pt x="697230" y="450468"/>
                  </a:lnTo>
                  <a:lnTo>
                    <a:pt x="651256" y="468629"/>
                  </a:lnTo>
                  <a:lnTo>
                    <a:pt x="601217" y="483107"/>
                  </a:lnTo>
                  <a:lnTo>
                    <a:pt x="547878" y="493902"/>
                  </a:lnTo>
                  <a:lnTo>
                    <a:pt x="491489" y="500633"/>
                  </a:lnTo>
                  <a:lnTo>
                    <a:pt x="432815" y="502919"/>
                  </a:lnTo>
                  <a:lnTo>
                    <a:pt x="374141" y="500633"/>
                  </a:lnTo>
                  <a:lnTo>
                    <a:pt x="317754" y="493902"/>
                  </a:lnTo>
                  <a:lnTo>
                    <a:pt x="264287" y="483107"/>
                  </a:lnTo>
                  <a:lnTo>
                    <a:pt x="214376" y="468629"/>
                  </a:lnTo>
                  <a:lnTo>
                    <a:pt x="168275" y="450468"/>
                  </a:lnTo>
                  <a:lnTo>
                    <a:pt x="126746" y="429259"/>
                  </a:lnTo>
                  <a:lnTo>
                    <a:pt x="90170" y="405129"/>
                  </a:lnTo>
                  <a:lnTo>
                    <a:pt x="59055" y="378332"/>
                  </a:lnTo>
                  <a:lnTo>
                    <a:pt x="34036" y="349249"/>
                  </a:lnTo>
                  <a:lnTo>
                    <a:pt x="3937" y="285495"/>
                  </a:lnTo>
                  <a:lnTo>
                    <a:pt x="0" y="251332"/>
                  </a:lnTo>
                  <a:close/>
                </a:path>
              </a:pathLst>
            </a:custGeom>
            <a:ln w="24384">
              <a:solidFill>
                <a:srgbClr val="FB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2696" y="4364736"/>
              <a:ext cx="1368425" cy="575945"/>
            </a:xfrm>
            <a:custGeom>
              <a:avLst/>
              <a:gdLst/>
              <a:ahLst/>
              <a:cxnLst/>
              <a:rect l="l" t="t" r="r" b="b"/>
              <a:pathLst>
                <a:path w="1368425" h="575945">
                  <a:moveTo>
                    <a:pt x="684022" y="0"/>
                  </a:moveTo>
                  <a:lnTo>
                    <a:pt x="618235" y="1269"/>
                  </a:lnTo>
                  <a:lnTo>
                    <a:pt x="554101" y="5206"/>
                  </a:lnTo>
                  <a:lnTo>
                    <a:pt x="491998" y="11556"/>
                  </a:lnTo>
                  <a:lnTo>
                    <a:pt x="432307" y="20065"/>
                  </a:lnTo>
                  <a:lnTo>
                    <a:pt x="375284" y="30987"/>
                  </a:lnTo>
                  <a:lnTo>
                    <a:pt x="321055" y="43814"/>
                  </a:lnTo>
                  <a:lnTo>
                    <a:pt x="270128" y="58674"/>
                  </a:lnTo>
                  <a:lnTo>
                    <a:pt x="222630" y="75311"/>
                  </a:lnTo>
                  <a:lnTo>
                    <a:pt x="179070" y="93725"/>
                  </a:lnTo>
                  <a:lnTo>
                    <a:pt x="139446" y="113664"/>
                  </a:lnTo>
                  <a:lnTo>
                    <a:pt x="104139" y="135127"/>
                  </a:lnTo>
                  <a:lnTo>
                    <a:pt x="73532" y="157987"/>
                  </a:lnTo>
                  <a:lnTo>
                    <a:pt x="27304" y="207137"/>
                  </a:lnTo>
                  <a:lnTo>
                    <a:pt x="3175" y="260222"/>
                  </a:lnTo>
                  <a:lnTo>
                    <a:pt x="0" y="287908"/>
                  </a:lnTo>
                  <a:lnTo>
                    <a:pt x="3175" y="315594"/>
                  </a:lnTo>
                  <a:lnTo>
                    <a:pt x="27304" y="368681"/>
                  </a:lnTo>
                  <a:lnTo>
                    <a:pt x="73532" y="417830"/>
                  </a:lnTo>
                  <a:lnTo>
                    <a:pt x="104139" y="440689"/>
                  </a:lnTo>
                  <a:lnTo>
                    <a:pt x="139446" y="462152"/>
                  </a:lnTo>
                  <a:lnTo>
                    <a:pt x="179070" y="482091"/>
                  </a:lnTo>
                  <a:lnTo>
                    <a:pt x="222630" y="500506"/>
                  </a:lnTo>
                  <a:lnTo>
                    <a:pt x="270128" y="517144"/>
                  </a:lnTo>
                  <a:lnTo>
                    <a:pt x="321055" y="532002"/>
                  </a:lnTo>
                  <a:lnTo>
                    <a:pt x="375284" y="544830"/>
                  </a:lnTo>
                  <a:lnTo>
                    <a:pt x="432307" y="555751"/>
                  </a:lnTo>
                  <a:lnTo>
                    <a:pt x="491998" y="564261"/>
                  </a:lnTo>
                  <a:lnTo>
                    <a:pt x="554101" y="570611"/>
                  </a:lnTo>
                  <a:lnTo>
                    <a:pt x="618235" y="574547"/>
                  </a:lnTo>
                  <a:lnTo>
                    <a:pt x="684022" y="575818"/>
                  </a:lnTo>
                  <a:lnTo>
                    <a:pt x="749934" y="574547"/>
                  </a:lnTo>
                  <a:lnTo>
                    <a:pt x="814070" y="570611"/>
                  </a:lnTo>
                  <a:lnTo>
                    <a:pt x="876173" y="564261"/>
                  </a:lnTo>
                  <a:lnTo>
                    <a:pt x="935862" y="555751"/>
                  </a:lnTo>
                  <a:lnTo>
                    <a:pt x="992885" y="544830"/>
                  </a:lnTo>
                  <a:lnTo>
                    <a:pt x="1047114" y="532002"/>
                  </a:lnTo>
                  <a:lnTo>
                    <a:pt x="1098042" y="517144"/>
                  </a:lnTo>
                  <a:lnTo>
                    <a:pt x="1145539" y="500506"/>
                  </a:lnTo>
                  <a:lnTo>
                    <a:pt x="1189227" y="482091"/>
                  </a:lnTo>
                  <a:lnTo>
                    <a:pt x="1228852" y="462152"/>
                  </a:lnTo>
                  <a:lnTo>
                    <a:pt x="1264157" y="440689"/>
                  </a:lnTo>
                  <a:lnTo>
                    <a:pt x="1294764" y="417830"/>
                  </a:lnTo>
                  <a:lnTo>
                    <a:pt x="1340993" y="368681"/>
                  </a:lnTo>
                  <a:lnTo>
                    <a:pt x="1365123" y="315594"/>
                  </a:lnTo>
                  <a:lnTo>
                    <a:pt x="1368298" y="287908"/>
                  </a:lnTo>
                  <a:lnTo>
                    <a:pt x="1365123" y="260222"/>
                  </a:lnTo>
                  <a:lnTo>
                    <a:pt x="1340993" y="207137"/>
                  </a:lnTo>
                  <a:lnTo>
                    <a:pt x="1294764" y="157987"/>
                  </a:lnTo>
                  <a:lnTo>
                    <a:pt x="1264157" y="135127"/>
                  </a:lnTo>
                  <a:lnTo>
                    <a:pt x="1228852" y="113664"/>
                  </a:lnTo>
                  <a:lnTo>
                    <a:pt x="1189227" y="93725"/>
                  </a:lnTo>
                  <a:lnTo>
                    <a:pt x="1145539" y="75311"/>
                  </a:lnTo>
                  <a:lnTo>
                    <a:pt x="1098042" y="58674"/>
                  </a:lnTo>
                  <a:lnTo>
                    <a:pt x="1047114" y="43814"/>
                  </a:lnTo>
                  <a:lnTo>
                    <a:pt x="992885" y="30987"/>
                  </a:lnTo>
                  <a:lnTo>
                    <a:pt x="935862" y="20065"/>
                  </a:lnTo>
                  <a:lnTo>
                    <a:pt x="876173" y="11556"/>
                  </a:lnTo>
                  <a:lnTo>
                    <a:pt x="814070" y="5206"/>
                  </a:lnTo>
                  <a:lnTo>
                    <a:pt x="749934" y="1269"/>
                  </a:lnTo>
                  <a:lnTo>
                    <a:pt x="684022" y="0"/>
                  </a:lnTo>
                  <a:close/>
                </a:path>
              </a:pathLst>
            </a:custGeom>
            <a:solidFill>
              <a:srgbClr val="FB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92696" y="4364736"/>
              <a:ext cx="1368425" cy="575945"/>
            </a:xfrm>
            <a:custGeom>
              <a:avLst/>
              <a:gdLst/>
              <a:ahLst/>
              <a:cxnLst/>
              <a:rect l="l" t="t" r="r" b="b"/>
              <a:pathLst>
                <a:path w="1368425" h="575945">
                  <a:moveTo>
                    <a:pt x="0" y="287908"/>
                  </a:moveTo>
                  <a:lnTo>
                    <a:pt x="12319" y="233171"/>
                  </a:lnTo>
                  <a:lnTo>
                    <a:pt x="47751" y="181990"/>
                  </a:lnTo>
                  <a:lnTo>
                    <a:pt x="104139" y="135127"/>
                  </a:lnTo>
                  <a:lnTo>
                    <a:pt x="139446" y="113664"/>
                  </a:lnTo>
                  <a:lnTo>
                    <a:pt x="179070" y="93725"/>
                  </a:lnTo>
                  <a:lnTo>
                    <a:pt x="222630" y="75311"/>
                  </a:lnTo>
                  <a:lnTo>
                    <a:pt x="270128" y="58674"/>
                  </a:lnTo>
                  <a:lnTo>
                    <a:pt x="321055" y="43814"/>
                  </a:lnTo>
                  <a:lnTo>
                    <a:pt x="375284" y="30987"/>
                  </a:lnTo>
                  <a:lnTo>
                    <a:pt x="432307" y="20065"/>
                  </a:lnTo>
                  <a:lnTo>
                    <a:pt x="491998" y="11556"/>
                  </a:lnTo>
                  <a:lnTo>
                    <a:pt x="554101" y="5206"/>
                  </a:lnTo>
                  <a:lnTo>
                    <a:pt x="618235" y="1269"/>
                  </a:lnTo>
                  <a:lnTo>
                    <a:pt x="684022" y="0"/>
                  </a:lnTo>
                  <a:lnTo>
                    <a:pt x="749934" y="1269"/>
                  </a:lnTo>
                  <a:lnTo>
                    <a:pt x="814070" y="5206"/>
                  </a:lnTo>
                  <a:lnTo>
                    <a:pt x="876173" y="11556"/>
                  </a:lnTo>
                  <a:lnTo>
                    <a:pt x="935862" y="20065"/>
                  </a:lnTo>
                  <a:lnTo>
                    <a:pt x="992885" y="30987"/>
                  </a:lnTo>
                  <a:lnTo>
                    <a:pt x="1047114" y="43814"/>
                  </a:lnTo>
                  <a:lnTo>
                    <a:pt x="1098042" y="58674"/>
                  </a:lnTo>
                  <a:lnTo>
                    <a:pt x="1145539" y="75311"/>
                  </a:lnTo>
                  <a:lnTo>
                    <a:pt x="1189227" y="93725"/>
                  </a:lnTo>
                  <a:lnTo>
                    <a:pt x="1228852" y="113664"/>
                  </a:lnTo>
                  <a:lnTo>
                    <a:pt x="1264157" y="135127"/>
                  </a:lnTo>
                  <a:lnTo>
                    <a:pt x="1294764" y="157987"/>
                  </a:lnTo>
                  <a:lnTo>
                    <a:pt x="1340993" y="207137"/>
                  </a:lnTo>
                  <a:lnTo>
                    <a:pt x="1365123" y="260222"/>
                  </a:lnTo>
                  <a:lnTo>
                    <a:pt x="1368298" y="287908"/>
                  </a:lnTo>
                  <a:lnTo>
                    <a:pt x="1365123" y="315594"/>
                  </a:lnTo>
                  <a:lnTo>
                    <a:pt x="1320419" y="393826"/>
                  </a:lnTo>
                  <a:lnTo>
                    <a:pt x="1264157" y="440689"/>
                  </a:lnTo>
                  <a:lnTo>
                    <a:pt x="1228852" y="462152"/>
                  </a:lnTo>
                  <a:lnTo>
                    <a:pt x="1189227" y="482091"/>
                  </a:lnTo>
                  <a:lnTo>
                    <a:pt x="1145539" y="500506"/>
                  </a:lnTo>
                  <a:lnTo>
                    <a:pt x="1098042" y="517144"/>
                  </a:lnTo>
                  <a:lnTo>
                    <a:pt x="1047114" y="532002"/>
                  </a:lnTo>
                  <a:lnTo>
                    <a:pt x="992885" y="544830"/>
                  </a:lnTo>
                  <a:lnTo>
                    <a:pt x="935862" y="555751"/>
                  </a:lnTo>
                  <a:lnTo>
                    <a:pt x="876173" y="564261"/>
                  </a:lnTo>
                  <a:lnTo>
                    <a:pt x="814070" y="570611"/>
                  </a:lnTo>
                  <a:lnTo>
                    <a:pt x="749934" y="574547"/>
                  </a:lnTo>
                  <a:lnTo>
                    <a:pt x="684022" y="575818"/>
                  </a:lnTo>
                  <a:lnTo>
                    <a:pt x="618235" y="574547"/>
                  </a:lnTo>
                  <a:lnTo>
                    <a:pt x="554101" y="570611"/>
                  </a:lnTo>
                  <a:lnTo>
                    <a:pt x="491998" y="564261"/>
                  </a:lnTo>
                  <a:lnTo>
                    <a:pt x="432307" y="555751"/>
                  </a:lnTo>
                  <a:lnTo>
                    <a:pt x="375284" y="544830"/>
                  </a:lnTo>
                  <a:lnTo>
                    <a:pt x="321055" y="532002"/>
                  </a:lnTo>
                  <a:lnTo>
                    <a:pt x="270128" y="517144"/>
                  </a:lnTo>
                  <a:lnTo>
                    <a:pt x="222630" y="500506"/>
                  </a:lnTo>
                  <a:lnTo>
                    <a:pt x="179070" y="482091"/>
                  </a:lnTo>
                  <a:lnTo>
                    <a:pt x="139446" y="462152"/>
                  </a:lnTo>
                  <a:lnTo>
                    <a:pt x="104139" y="440689"/>
                  </a:lnTo>
                  <a:lnTo>
                    <a:pt x="73532" y="417830"/>
                  </a:lnTo>
                  <a:lnTo>
                    <a:pt x="27304" y="368681"/>
                  </a:lnTo>
                  <a:lnTo>
                    <a:pt x="3175" y="315594"/>
                  </a:lnTo>
                  <a:lnTo>
                    <a:pt x="0" y="287908"/>
                  </a:lnTo>
                  <a:close/>
                </a:path>
              </a:pathLst>
            </a:custGeom>
            <a:ln w="24384">
              <a:solidFill>
                <a:srgbClr val="FB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82003" y="4559046"/>
            <a:ext cx="1753235" cy="443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06475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Calibri"/>
                <a:cs typeface="Calibri"/>
              </a:rPr>
              <a:t>parasympatikus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sympatikus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220" y="471627"/>
            <a:ext cx="50901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Symbol"/>
                <a:cs typeface="Symbol"/>
              </a:rPr>
              <a:t></a:t>
            </a:r>
            <a:r>
              <a:rPr u="none" spc="-7" baseline="-17241" dirty="0">
                <a:latin typeface="+mn-lt"/>
              </a:rPr>
              <a:t>2</a:t>
            </a:r>
            <a:r>
              <a:rPr u="none" spc="-5" dirty="0">
                <a:latin typeface="+mn-lt"/>
              </a:rPr>
              <a:t>-sympatomimetika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92325"/>
            <a:ext cx="8303565" cy="45358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základní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léky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akutním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záchvatu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astmatu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stavech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akutní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obstrukcí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DC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spc="-15" dirty="0">
                <a:latin typeface="Calibri"/>
                <a:cs typeface="Calibri"/>
              </a:rPr>
              <a:t>užití také jako t</a:t>
            </a:r>
            <a:r>
              <a:rPr sz="2400" spc="-15" dirty="0" err="1">
                <a:latin typeface="Calibri"/>
                <a:cs typeface="Calibri"/>
              </a:rPr>
              <a:t>okolytika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1600" spc="-15" dirty="0">
                <a:latin typeface="Calibri"/>
                <a:cs typeface="Calibri"/>
              </a:rPr>
              <a:t>(snižují činnost děložního svalstva a tlumí kontrakce dělohy)</a:t>
            </a:r>
            <a:endParaRPr sz="16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účinek u </a:t>
            </a:r>
            <a:r>
              <a:rPr lang="cs-CZ" sz="2400" spc="-10" dirty="0">
                <a:latin typeface="Calibri"/>
                <a:cs typeface="Calibri"/>
              </a:rPr>
              <a:t>astmatu 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relaxace hladkých svalů bronchů, </a:t>
            </a:r>
            <a:r>
              <a:rPr sz="2400" spc="-10" dirty="0" err="1">
                <a:latin typeface="Calibri"/>
                <a:cs typeface="Calibri"/>
              </a:rPr>
              <a:t>snížen</a:t>
            </a:r>
            <a:r>
              <a:rPr lang="cs-CZ" sz="2400" spc="-10" dirty="0">
                <a:latin typeface="Calibri"/>
                <a:cs typeface="Calibri"/>
              </a:rPr>
              <a:t>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uvolňování </a:t>
            </a:r>
            <a:r>
              <a:rPr sz="2400" spc="-10" dirty="0">
                <a:latin typeface="Calibri"/>
                <a:cs typeface="Calibri"/>
              </a:rPr>
              <a:t>histaminu </a:t>
            </a: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10" dirty="0" err="1">
                <a:latin typeface="Calibri"/>
                <a:cs typeface="Calibri"/>
              </a:rPr>
              <a:t>leukotrienů</a:t>
            </a:r>
            <a:r>
              <a:rPr lang="cs-CZ" sz="2400" spc="-10" dirty="0">
                <a:latin typeface="Calibri"/>
                <a:cs typeface="Calibri"/>
              </a:rPr>
              <a:t> (modulace probíhajícího zánětu)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úprava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mukociliárních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funkcí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selektivita k beta 2 receptorům není absolutní</a:t>
            </a: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NÚ při stimulaci beta 1 </a:t>
            </a:r>
            <a:r>
              <a:rPr lang="cs-CZ" sz="2400" spc="-5" dirty="0" err="1">
                <a:latin typeface="Calibri"/>
                <a:cs typeface="Calibri"/>
              </a:rPr>
              <a:t>rp</a:t>
            </a:r>
            <a:r>
              <a:rPr lang="cs-CZ" sz="2400" spc="-5" dirty="0">
                <a:latin typeface="Calibri"/>
                <a:cs typeface="Calibri"/>
              </a:rPr>
              <a:t>. – tachykardie, palpitace, svalový třes</a:t>
            </a: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opakovaném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dlouhodobém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podávání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down-regulace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receptorů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možno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podávat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p.o.,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nejvhodnější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inhalační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504" y="500837"/>
            <a:ext cx="71913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0"/>
              </a:spcBef>
            </a:pPr>
            <a:r>
              <a:rPr u="none" spc="10" dirty="0">
                <a:latin typeface="Symbol"/>
                <a:cs typeface="Symbol"/>
              </a:rPr>
              <a:t></a:t>
            </a:r>
            <a:r>
              <a:rPr u="none" spc="-22" baseline="-16771" dirty="0">
                <a:latin typeface="+mn-lt"/>
              </a:rPr>
              <a:t>2</a:t>
            </a:r>
            <a:r>
              <a:rPr u="none" spc="5" dirty="0">
                <a:latin typeface="+mn-lt"/>
              </a:rPr>
              <a:t>-sy</a:t>
            </a:r>
            <a:r>
              <a:rPr u="none" spc="-10" dirty="0">
                <a:latin typeface="+mn-lt"/>
              </a:rPr>
              <a:t>m</a:t>
            </a:r>
            <a:r>
              <a:rPr u="none" spc="-20" dirty="0">
                <a:latin typeface="+mn-lt"/>
              </a:rPr>
              <a:t>p</a:t>
            </a:r>
            <a:r>
              <a:rPr u="none" dirty="0">
                <a:latin typeface="+mn-lt"/>
              </a:rPr>
              <a:t>at</a:t>
            </a:r>
            <a:r>
              <a:rPr u="none" spc="-20" dirty="0">
                <a:latin typeface="+mn-lt"/>
              </a:rPr>
              <a:t>o</a:t>
            </a:r>
            <a:r>
              <a:rPr u="none" spc="5" dirty="0">
                <a:latin typeface="+mn-lt"/>
              </a:rPr>
              <a:t>m</a:t>
            </a:r>
            <a:r>
              <a:rPr u="none" spc="-30" dirty="0">
                <a:latin typeface="+mn-lt"/>
              </a:rPr>
              <a:t>i</a:t>
            </a:r>
            <a:r>
              <a:rPr u="none" spc="5" dirty="0">
                <a:latin typeface="+mn-lt"/>
              </a:rPr>
              <a:t>m</a:t>
            </a:r>
            <a:r>
              <a:rPr u="none" spc="-20" dirty="0">
                <a:latin typeface="+mn-lt"/>
              </a:rPr>
              <a:t>e</a:t>
            </a:r>
            <a:r>
              <a:rPr u="none" dirty="0">
                <a:latin typeface="+mn-lt"/>
              </a:rPr>
              <a:t>t</a:t>
            </a:r>
            <a:r>
              <a:rPr u="none" spc="-35" dirty="0">
                <a:latin typeface="+mn-lt"/>
              </a:rPr>
              <a:t>i</a:t>
            </a:r>
            <a:r>
              <a:rPr u="none" spc="5" dirty="0">
                <a:latin typeface="+mn-lt"/>
              </a:rPr>
              <a:t>ka</a:t>
            </a:r>
            <a:r>
              <a:rPr u="none" spc="-105" dirty="0">
                <a:latin typeface="+mn-lt"/>
              </a:rPr>
              <a:t> </a:t>
            </a:r>
            <a:r>
              <a:rPr u="none" spc="5" dirty="0">
                <a:latin typeface="+mn-lt"/>
              </a:rPr>
              <a:t>k</a:t>
            </a:r>
            <a:r>
              <a:rPr u="none" spc="-25" dirty="0">
                <a:latin typeface="+mn-lt"/>
              </a:rPr>
              <a:t> </a:t>
            </a:r>
            <a:r>
              <a:rPr lang="cs-CZ" u="none" spc="-509" dirty="0">
                <a:latin typeface="+mn-lt"/>
              </a:rPr>
              <a:t>léčbě AB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264361"/>
            <a:ext cx="5050155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95"/>
              </a:spcBef>
            </a:pP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krátkodobě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účinná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mimetika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(SABA)</a:t>
            </a:r>
            <a:r>
              <a:rPr sz="2400" b="1" spc="-1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inhalační,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p.o.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injekčně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3938" y="2054428"/>
            <a:ext cx="858519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ř</a:t>
            </a:r>
            <a:r>
              <a:rPr sz="2600" spc="-5" dirty="0">
                <a:latin typeface="Calibri"/>
                <a:cs typeface="Calibri"/>
              </a:rPr>
              <a:t>í</a:t>
            </a:r>
            <a:r>
              <a:rPr sz="2600" dirty="0">
                <a:latin typeface="Calibri"/>
                <a:cs typeface="Calibri"/>
              </a:rPr>
              <a:t>p</a:t>
            </a:r>
            <a:r>
              <a:rPr sz="2600" spc="-5" dirty="0">
                <a:latin typeface="Calibri"/>
                <a:cs typeface="Calibri"/>
              </a:rPr>
              <a:t>.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5635" y="2063623"/>
            <a:ext cx="6265545" cy="144949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5600" marR="1687195" indent="-342900">
              <a:lnSpc>
                <a:spcPct val="80000"/>
              </a:lnSpc>
              <a:spcBef>
                <a:spcPts val="715"/>
              </a:spcBef>
              <a:buFont typeface="Arial" panose="020B0604020202020204" pitchFamily="34" charset="0"/>
              <a:buChar char="•"/>
            </a:pPr>
            <a:r>
              <a:rPr sz="2400" spc="-5" dirty="0"/>
              <a:t>podávání</a:t>
            </a:r>
            <a:r>
              <a:rPr sz="2400" spc="-60" dirty="0"/>
              <a:t> </a:t>
            </a:r>
            <a:r>
              <a:rPr sz="2400" spc="-5" dirty="0"/>
              <a:t>jen</a:t>
            </a:r>
            <a:r>
              <a:rPr sz="2400" spc="-35" dirty="0"/>
              <a:t> </a:t>
            </a:r>
            <a:r>
              <a:rPr sz="2400" spc="-5" dirty="0"/>
              <a:t>při akutních</a:t>
            </a:r>
            <a:r>
              <a:rPr sz="2400" spc="-30" dirty="0"/>
              <a:t> </a:t>
            </a:r>
            <a:r>
              <a:rPr sz="2400" spc="-10" dirty="0"/>
              <a:t>stavech, </a:t>
            </a:r>
            <a:r>
              <a:rPr sz="2400" spc="-575" dirty="0"/>
              <a:t> </a:t>
            </a:r>
            <a:r>
              <a:rPr sz="2400" spc="-5" dirty="0"/>
              <a:t>prevenci</a:t>
            </a:r>
            <a:r>
              <a:rPr sz="2400" spc="-90" dirty="0"/>
              <a:t> </a:t>
            </a:r>
            <a:r>
              <a:rPr sz="2400" spc="-5" dirty="0"/>
              <a:t>pozátěžového</a:t>
            </a:r>
            <a:r>
              <a:rPr sz="2400" spc="-130" dirty="0"/>
              <a:t> </a:t>
            </a:r>
            <a:r>
              <a:rPr sz="2400" spc="-5" dirty="0"/>
              <a:t>astmatu</a:t>
            </a:r>
          </a:p>
          <a:p>
            <a:pPr marL="12700">
              <a:lnSpc>
                <a:spcPts val="3050"/>
              </a:lnSpc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5" dirty="0">
                <a:latin typeface="Calibri"/>
                <a:cs typeface="Calibri"/>
              </a:rPr>
              <a:t>salbutamol,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 err="1">
                <a:latin typeface="Calibri"/>
                <a:cs typeface="Calibri"/>
              </a:rPr>
              <a:t>terbutalin</a:t>
            </a:r>
            <a:r>
              <a:rPr sz="2400" i="1" spc="-5" dirty="0">
                <a:latin typeface="Calibri"/>
                <a:cs typeface="Calibri"/>
              </a:rPr>
              <a:t>,</a:t>
            </a:r>
            <a:r>
              <a:rPr sz="2400" i="1" spc="-1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fenoterol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dlouhodobě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účinná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mimetika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(LABA):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635" y="3567810"/>
            <a:ext cx="7848600" cy="28621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indent="-342900">
              <a:lnSpc>
                <a:spcPts val="281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vhodná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nočních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projevech,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doplněk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perzistujícího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95"/>
              </a:lnSpc>
            </a:pPr>
            <a:r>
              <a:rPr sz="2400" spc="-15" dirty="0">
                <a:latin typeface="Calibri"/>
                <a:cs typeface="Calibri"/>
              </a:rPr>
              <a:t>astmatu</a:t>
            </a:r>
            <a:endParaRPr sz="2400" dirty="0">
              <a:latin typeface="Calibri"/>
              <a:cs typeface="Calibri"/>
            </a:endParaRPr>
          </a:p>
          <a:p>
            <a:pPr marL="355600" marR="1440180" indent="-342900">
              <a:lnSpc>
                <a:spcPct val="893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p.o.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klenbuterol,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reproterol,</a:t>
            </a:r>
            <a:r>
              <a:rPr lang="cs-CZ" sz="2400" i="1" spc="-15" dirty="0">
                <a:latin typeface="Calibri"/>
                <a:cs typeface="Calibri"/>
              </a:rPr>
              <a:t> </a:t>
            </a:r>
            <a:r>
              <a:rPr sz="2400" i="1" spc="-15" dirty="0" err="1">
                <a:latin typeface="Calibri"/>
                <a:cs typeface="Calibri"/>
              </a:rPr>
              <a:t>prokaterol</a:t>
            </a:r>
            <a:r>
              <a:rPr sz="2400" i="1" spc="-15" dirty="0">
                <a:latin typeface="Calibri"/>
                <a:cs typeface="Calibri"/>
              </a:rPr>
              <a:t>, </a:t>
            </a:r>
            <a:r>
              <a:rPr sz="2400" i="1" spc="-5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bambuterol, salbutamol </a:t>
            </a:r>
            <a:r>
              <a:rPr sz="2400" spc="-15" dirty="0">
                <a:latin typeface="Calibri"/>
                <a:cs typeface="Calibri"/>
              </a:rPr>
              <a:t>(retardovaná forma)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u="sng" spc="-5" dirty="0" err="1">
                <a:latin typeface="Calibri"/>
                <a:cs typeface="Calibri"/>
              </a:rPr>
              <a:t>inhalační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formoterol,</a:t>
            </a:r>
            <a:r>
              <a:rPr sz="2400" i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salmeterol</a:t>
            </a:r>
            <a:endParaRPr sz="2400" i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b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ltra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dlouhodobě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účinná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mimetika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(U-LABA)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p</a:t>
            </a:r>
            <a:r>
              <a:rPr sz="2400" spc="-15" dirty="0" err="1">
                <a:latin typeface="Calibri"/>
                <a:cs typeface="Calibri"/>
              </a:rPr>
              <a:t>odání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denně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5" dirty="0" err="1">
                <a:latin typeface="Calibri"/>
                <a:cs typeface="Calibri"/>
              </a:rPr>
              <a:t>indakaterol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1197863"/>
            <a:ext cx="1706879" cy="17068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9440" y="4078223"/>
            <a:ext cx="1917192" cy="24444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719" y="471627"/>
            <a:ext cx="77336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Symbol"/>
                <a:cs typeface="Symbol"/>
              </a:rPr>
              <a:t></a:t>
            </a:r>
            <a:r>
              <a:rPr u="none" spc="-7" baseline="-17241" dirty="0">
                <a:latin typeface="+mn-lt"/>
              </a:rPr>
              <a:t>2</a:t>
            </a:r>
            <a:r>
              <a:rPr u="none" spc="-5" dirty="0">
                <a:latin typeface="+mn-lt"/>
              </a:rPr>
              <a:t>-sympatomimetika</a:t>
            </a:r>
            <a:r>
              <a:rPr u="none" spc="15" dirty="0">
                <a:latin typeface="+mn-lt"/>
              </a:rPr>
              <a:t> </a:t>
            </a:r>
            <a:r>
              <a:rPr u="none" spc="-5" dirty="0">
                <a:latin typeface="+mn-lt"/>
              </a:rPr>
              <a:t>k</a:t>
            </a:r>
            <a:r>
              <a:rPr u="none" spc="-80" dirty="0">
                <a:latin typeface="+mn-lt"/>
              </a:rPr>
              <a:t> </a:t>
            </a:r>
            <a:r>
              <a:rPr u="none" dirty="0">
                <a:latin typeface="+mn-lt"/>
              </a:rPr>
              <a:t>tokolýze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25" y="1586611"/>
            <a:ext cx="7948295" cy="2129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957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20" dirty="0">
                <a:latin typeface="Calibri"/>
                <a:cs typeface="Calibri"/>
              </a:rPr>
              <a:t>tokolytika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prodlužují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dobu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trvání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těhotenství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(podání</a:t>
            </a:r>
            <a:endParaRPr sz="2400" dirty="0">
              <a:latin typeface="Calibri"/>
              <a:cs typeface="Calibri"/>
            </a:endParaRPr>
          </a:p>
          <a:p>
            <a:pPr marL="3695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mezi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22.-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37.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tt</a:t>
            </a:r>
            <a:r>
              <a:rPr sz="2400" spc="-15" dirty="0">
                <a:latin typeface="Calibri"/>
                <a:cs typeface="Calibri"/>
              </a:rPr>
              <a:t>)</a:t>
            </a:r>
            <a:r>
              <a:rPr lang="cs-CZ" sz="2400" spc="-15" dirty="0">
                <a:latin typeface="Calibri"/>
                <a:cs typeface="Calibri"/>
              </a:rPr>
              <a:t> – prevence předčasného porodu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5" dirty="0">
                <a:latin typeface="Calibri"/>
                <a:cs typeface="Calibri"/>
              </a:rPr>
              <a:t>značné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matku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dítě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(tachykardie,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třes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neklid</a:t>
            </a:r>
            <a:r>
              <a:rPr sz="2400" spc="-5" dirty="0">
                <a:latin typeface="Calibri"/>
                <a:cs typeface="Calibri"/>
              </a:rPr>
              <a:t>,..)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pouze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pomalu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i.v.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nebo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infuzí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695"/>
              </a:spcBef>
              <a:buFont typeface="Calibri"/>
              <a:buChar char="•"/>
              <a:tabLst>
                <a:tab pos="369570" algn="l"/>
                <a:tab pos="370205" algn="l"/>
              </a:tabLst>
            </a:pPr>
            <a:r>
              <a:rPr lang="cs-CZ" sz="24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2400" i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exoprenalin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(Gynipral</a:t>
            </a:r>
            <a:r>
              <a:rPr sz="2400" spc="-30" baseline="21021" dirty="0">
                <a:latin typeface="Calibri"/>
                <a:cs typeface="Calibri"/>
              </a:rPr>
              <a:t>®</a:t>
            </a:r>
            <a:r>
              <a:rPr sz="2400" spc="-2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7AD63A-AB0C-EDD9-1A17-C13AF510E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657600"/>
            <a:ext cx="3496163" cy="26578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710" y="496265"/>
            <a:ext cx="51301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u="none" spc="105" dirty="0">
                <a:latin typeface="+mn-lt"/>
                <a:cs typeface="Times New Roman"/>
              </a:rPr>
              <a:t> </a:t>
            </a:r>
            <a:r>
              <a:rPr lang="cs-CZ" u="none" spc="-5" dirty="0">
                <a:latin typeface="+mn-lt"/>
                <a:cs typeface="Times New Roman"/>
              </a:rPr>
              <a:t>S</a:t>
            </a:r>
            <a:r>
              <a:rPr u="none" spc="-5" dirty="0" err="1">
                <a:latin typeface="+mn-lt"/>
              </a:rPr>
              <a:t>elektivní</a:t>
            </a:r>
            <a:r>
              <a:rPr u="none" spc="-105" dirty="0">
                <a:latin typeface="+mn-lt"/>
              </a:rPr>
              <a:t> </a:t>
            </a:r>
            <a:r>
              <a:rPr u="none" spc="-155" dirty="0"/>
              <a:t>α</a:t>
            </a:r>
            <a:r>
              <a:rPr sz="3975" u="none" spc="-232" baseline="-16771" dirty="0"/>
              <a:t>1</a:t>
            </a:r>
            <a:r>
              <a:rPr sz="4000" u="none" spc="-155" dirty="0"/>
              <a:t>-</a:t>
            </a:r>
            <a:r>
              <a:rPr sz="4000" u="none" spc="-155" dirty="0">
                <a:latin typeface="+mn-lt"/>
              </a:rPr>
              <a:t>mimetika</a:t>
            </a:r>
            <a:endParaRPr sz="4000" u="none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545475" cy="460363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1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selektivní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</a:t>
            </a:r>
            <a:r>
              <a:rPr sz="2400" b="1" u="heavy" spc="-15" baseline="-1633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-mimetika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působící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přímo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vazokonstrikce</a:t>
            </a:r>
            <a:endParaRPr lang="cs-CZ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lang="cs-CZ" sz="2400" spc="-10" dirty="0">
                <a:latin typeface="Calibri"/>
                <a:cs typeface="Calibri"/>
              </a:rPr>
              <a:t>                </a:t>
            </a:r>
            <a:r>
              <a:rPr sz="2400" spc="-10" dirty="0" err="1">
                <a:latin typeface="Calibri"/>
                <a:cs typeface="Calibri"/>
              </a:rPr>
              <a:t>zvýšení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periferního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odporu</a:t>
            </a:r>
            <a:endParaRPr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fenylefrin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periferní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α</a:t>
            </a:r>
            <a:r>
              <a:rPr sz="2400" spc="-22" baseline="-16339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-mimeti</a:t>
            </a:r>
            <a:r>
              <a:rPr lang="cs-CZ" sz="2400" spc="-15" dirty="0" err="1">
                <a:latin typeface="Calibri"/>
                <a:cs typeface="Calibri"/>
              </a:rPr>
              <a:t>kum</a:t>
            </a:r>
            <a:r>
              <a:rPr lang="cs-CZ" sz="2400" spc="-15" dirty="0">
                <a:latin typeface="Calibri"/>
                <a:cs typeface="Calibri"/>
              </a:rPr>
              <a:t> (bez centrálních účinků)</a:t>
            </a:r>
            <a:endParaRPr lang="cs-CZ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lang="cs-CZ" sz="2400" spc="-10" dirty="0">
                <a:latin typeface="Calibri"/>
                <a:cs typeface="Calibri"/>
              </a:rPr>
              <a:t>  indikace: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lokálně</a:t>
            </a:r>
            <a:r>
              <a:rPr lang="cs-CZ" sz="2400" spc="2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k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spc="-20" dirty="0" err="1">
                <a:latin typeface="Calibri"/>
                <a:cs typeface="Calibri"/>
              </a:rPr>
              <a:t>dekongesci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sliznic       </a:t>
            </a:r>
          </a:p>
          <a:p>
            <a:pPr marL="1144270" marR="2393950" indent="-204470">
              <a:lnSpc>
                <a:spcPts val="3429"/>
              </a:lnSpc>
            </a:pPr>
            <a:r>
              <a:rPr lang="cs-CZ" sz="2400" spc="-5" dirty="0">
                <a:latin typeface="Calibri"/>
                <a:cs typeface="Calibri"/>
              </a:rPr>
              <a:t>      </a:t>
            </a:r>
            <a:r>
              <a:rPr sz="2400" spc="-15" dirty="0" err="1">
                <a:latin typeface="Calibri"/>
                <a:cs typeface="Calibri"/>
              </a:rPr>
              <a:t>mydriatikum</a:t>
            </a:r>
            <a:endParaRPr sz="2400" dirty="0">
              <a:latin typeface="Calibri"/>
              <a:cs typeface="Calibri"/>
            </a:endParaRPr>
          </a:p>
          <a:p>
            <a:pPr marL="1144270">
              <a:lnSpc>
                <a:spcPts val="2950"/>
              </a:lnSpc>
              <a:spcBef>
                <a:spcPts val="390"/>
              </a:spcBef>
            </a:pPr>
            <a:r>
              <a:rPr lang="cs-CZ" sz="2400" spc="-10" dirty="0">
                <a:latin typeface="Calibri"/>
                <a:cs typeface="Calibri"/>
              </a:rPr>
              <a:t>   </a:t>
            </a:r>
            <a:r>
              <a:rPr sz="2400" spc="-10" dirty="0" err="1">
                <a:latin typeface="Calibri"/>
                <a:cs typeface="Calibri"/>
              </a:rPr>
              <a:t>periferní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analeptikum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hypotenzi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</a:t>
            </a:r>
            <a:r>
              <a:rPr spc="-5" dirty="0" err="1">
                <a:latin typeface="Calibri"/>
                <a:cs typeface="Calibri"/>
              </a:rPr>
              <a:t>vyvolání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reflexní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bradykardie</a:t>
            </a:r>
            <a:r>
              <a:rPr spc="-15" dirty="0"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  <a:p>
            <a:pPr marL="25400">
              <a:lnSpc>
                <a:spcPts val="2965"/>
              </a:lnSpc>
              <a:spcBef>
                <a:spcPts val="290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midodrin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dlouhodobě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působící</a:t>
            </a:r>
            <a:endParaRPr lang="cs-CZ" sz="2400" spc="-5" dirty="0">
              <a:latin typeface="Calibri"/>
              <a:cs typeface="Calibri"/>
            </a:endParaRPr>
          </a:p>
          <a:p>
            <a:pPr marL="25400">
              <a:lnSpc>
                <a:spcPts val="2965"/>
              </a:lnSpc>
              <a:spcBef>
                <a:spcPts val="290"/>
              </a:spcBef>
            </a:pPr>
            <a:r>
              <a:rPr lang="cs-CZ" sz="2400" spc="-5" dirty="0">
                <a:latin typeface="Calibri"/>
                <a:cs typeface="Calibri"/>
              </a:rPr>
              <a:t>                  - </a:t>
            </a:r>
            <a:r>
              <a:rPr sz="2400" spc="-25" dirty="0" err="1">
                <a:latin typeface="Calibri"/>
                <a:cs typeface="Calibri"/>
              </a:rPr>
              <a:t>vazokonstrikci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vyvolá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metabolit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latin typeface="Calibri"/>
                <a:cs typeface="Calibri"/>
              </a:rPr>
              <a:t>desglymidodrin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25400">
              <a:lnSpc>
                <a:spcPts val="2965"/>
              </a:lnSpc>
              <a:spcBef>
                <a:spcPts val="290"/>
              </a:spcBef>
            </a:pPr>
            <a:r>
              <a:rPr lang="cs-CZ" sz="2400" spc="-10" dirty="0">
                <a:latin typeface="Calibri"/>
                <a:cs typeface="Calibri"/>
              </a:rPr>
              <a:t>  </a:t>
            </a:r>
            <a:r>
              <a:rPr sz="2400" spc="-10" dirty="0" err="1">
                <a:latin typeface="Calibri"/>
                <a:cs typeface="Calibri"/>
              </a:rPr>
              <a:t>indikace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p.o.,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i.v.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hypotenzi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(hlavně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ortostatické</a:t>
            </a:r>
            <a:r>
              <a:rPr sz="2400" spc="-20" dirty="0">
                <a:latin typeface="Calibri"/>
                <a:cs typeface="Calibri"/>
              </a:rPr>
              <a:t>)</a:t>
            </a:r>
            <a:r>
              <a:rPr lang="cs-CZ" sz="2400" spc="-20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inkontineci</a:t>
            </a:r>
            <a:endParaRPr lang="cs-CZ" sz="2400" spc="-15" dirty="0">
              <a:latin typeface="Calibri"/>
              <a:cs typeface="Calibri"/>
            </a:endParaRPr>
          </a:p>
          <a:p>
            <a:pPr marL="25400">
              <a:lnSpc>
                <a:spcPts val="2965"/>
              </a:lnSpc>
              <a:spcBef>
                <a:spcPts val="290"/>
              </a:spcBef>
            </a:pP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(stresová,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prostatektomii)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524000"/>
            <a:ext cx="8077200" cy="355090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8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látky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používané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dekongesci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sliznic</a:t>
            </a:r>
            <a:endParaRPr sz="24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používají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větší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lipofilitou</a:t>
            </a:r>
            <a:endParaRPr sz="2400" dirty="0">
              <a:latin typeface="Calibri"/>
              <a:cs typeface="Calibri"/>
            </a:endParaRPr>
          </a:p>
          <a:p>
            <a:pPr marL="355600" marR="522605" indent="-342900" algn="just">
              <a:lnSpc>
                <a:spcPct val="109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KI </a:t>
            </a:r>
            <a:r>
              <a:rPr sz="2400" dirty="0">
                <a:latin typeface="Calibri"/>
                <a:cs typeface="Calibri"/>
              </a:rPr>
              <a:t>adrenalinu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přísada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lokálním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anestetikům</a:t>
            </a:r>
            <a:endParaRPr lang="cs-CZ" sz="2400" spc="-10" dirty="0">
              <a:latin typeface="Calibri"/>
              <a:cs typeface="Calibri"/>
            </a:endParaRPr>
          </a:p>
          <a:p>
            <a:pPr marL="355600" marR="522605" indent="-342900">
              <a:lnSpc>
                <a:spcPct val="109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 </a:t>
            </a:r>
            <a:r>
              <a:rPr sz="2400" spc="-10" dirty="0">
                <a:latin typeface="Calibri"/>
                <a:cs typeface="Calibri"/>
              </a:rPr>
              <a:t>alergických </a:t>
            </a:r>
            <a:r>
              <a:rPr sz="2400" spc="-5" dirty="0">
                <a:latin typeface="Calibri"/>
                <a:cs typeface="Calibri"/>
              </a:rPr>
              <a:t>rinitid, </a:t>
            </a:r>
            <a:r>
              <a:rPr sz="2400" spc="-15" dirty="0">
                <a:latin typeface="Calibri"/>
                <a:cs typeface="Calibri"/>
              </a:rPr>
              <a:t>konjunktivitid </a:t>
            </a:r>
            <a:r>
              <a:rPr sz="2400" spc="-20" dirty="0" err="1">
                <a:latin typeface="Calibri"/>
                <a:cs typeface="Calibri"/>
              </a:rPr>
              <a:t>kombinace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endParaRPr lang="cs-CZ" sz="2400" spc="-5" dirty="0">
              <a:latin typeface="Calibri"/>
              <a:cs typeface="Calibri"/>
            </a:endParaRPr>
          </a:p>
          <a:p>
            <a:pPr marL="12700" marR="522605">
              <a:lnSpc>
                <a:spcPct val="109700"/>
              </a:lnSpc>
              <a:spcBef>
                <a:spcPts val="300"/>
              </a:spcBef>
            </a:pPr>
            <a:r>
              <a:rPr lang="cs-CZ" sz="2400" spc="-5" dirty="0">
                <a:latin typeface="Calibri"/>
                <a:cs typeface="Calibri"/>
              </a:rPr>
              <a:t>      </a:t>
            </a:r>
            <a:r>
              <a:rPr sz="2400" spc="-10" dirty="0" err="1">
                <a:latin typeface="Calibri"/>
                <a:cs typeface="Calibri"/>
              </a:rPr>
              <a:t>antihistaminiky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9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nesmí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používat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déle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týden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(chronická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rhinitis) </a:t>
            </a:r>
            <a:r>
              <a:rPr sz="2400" spc="-575" dirty="0">
                <a:latin typeface="Calibri"/>
                <a:cs typeface="Calibri"/>
              </a:rPr>
              <a:t> </a:t>
            </a:r>
            <a:endParaRPr lang="cs-CZ" sz="2400" spc="-57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9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zástupci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nafazolin, </a:t>
            </a:r>
            <a:r>
              <a:rPr sz="2400" i="1" spc="-15" dirty="0">
                <a:latin typeface="Calibri"/>
                <a:cs typeface="Calibri"/>
              </a:rPr>
              <a:t>oxymetazolin, </a:t>
            </a:r>
            <a:endParaRPr lang="cs-CZ" sz="2400" i="1" spc="-15" dirty="0">
              <a:latin typeface="Calibri"/>
              <a:cs typeface="Calibri"/>
            </a:endParaRPr>
          </a:p>
          <a:p>
            <a:pPr marL="12700" marR="5080">
              <a:lnSpc>
                <a:spcPct val="109600"/>
              </a:lnSpc>
              <a:spcBef>
                <a:spcPts val="300"/>
              </a:spcBef>
            </a:pPr>
            <a:r>
              <a:rPr lang="cs-CZ" sz="2400" i="1" spc="-15" dirty="0">
                <a:latin typeface="Calibri"/>
                <a:cs typeface="Calibri"/>
              </a:rPr>
              <a:t>                          </a:t>
            </a:r>
            <a:r>
              <a:rPr sz="2400" i="1" spc="-10" dirty="0" err="1">
                <a:latin typeface="Calibri"/>
                <a:cs typeface="Calibri"/>
              </a:rPr>
              <a:t>xylometazolin</a:t>
            </a:r>
            <a:r>
              <a:rPr sz="2400" i="1" spc="-10" dirty="0">
                <a:latin typeface="Calibri"/>
                <a:cs typeface="Calibri"/>
              </a:rPr>
              <a:t>, 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tramazolin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lang="cs-CZ" u="none" spc="-5" dirty="0">
                <a:latin typeface="+mn-lt"/>
              </a:rPr>
              <a:t>S</a:t>
            </a:r>
            <a:r>
              <a:rPr u="none" spc="-5" dirty="0" err="1">
                <a:latin typeface="+mn-lt"/>
              </a:rPr>
              <a:t>elektivní</a:t>
            </a:r>
            <a:r>
              <a:rPr u="none" spc="-90" dirty="0">
                <a:latin typeface="+mn-lt"/>
              </a:rPr>
              <a:t> </a:t>
            </a:r>
            <a:r>
              <a:rPr u="none" spc="-150" dirty="0"/>
              <a:t>α</a:t>
            </a:r>
            <a:r>
              <a:rPr sz="3975" u="none" spc="-225" baseline="-16771" dirty="0"/>
              <a:t>1</a:t>
            </a:r>
            <a:r>
              <a:rPr sz="4000" u="none" spc="-150" dirty="0"/>
              <a:t>-</a:t>
            </a:r>
            <a:r>
              <a:rPr sz="4000" u="none" spc="-150" dirty="0">
                <a:latin typeface="+mn-lt"/>
              </a:rPr>
              <a:t>mimetika</a:t>
            </a:r>
            <a:endParaRPr sz="4000" u="none" dirty="0">
              <a:latin typeface="+mn-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4724400"/>
            <a:ext cx="1953767" cy="18745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lang="cs-CZ" u="none" spc="-5" dirty="0">
                <a:latin typeface="+mn-lt"/>
              </a:rPr>
              <a:t>S</a:t>
            </a:r>
            <a:r>
              <a:rPr u="none" spc="-5" dirty="0" err="1">
                <a:latin typeface="+mn-lt"/>
              </a:rPr>
              <a:t>elektivní</a:t>
            </a:r>
            <a:r>
              <a:rPr u="none" spc="-90" dirty="0">
                <a:latin typeface="+mn-lt"/>
              </a:rPr>
              <a:t> </a:t>
            </a:r>
            <a:r>
              <a:rPr u="none" spc="-150" dirty="0"/>
              <a:t>α</a:t>
            </a:r>
            <a:r>
              <a:rPr u="none" spc="-225" baseline="-16771" dirty="0"/>
              <a:t>2</a:t>
            </a:r>
            <a:r>
              <a:rPr u="none" spc="-150" dirty="0"/>
              <a:t>-</a:t>
            </a:r>
            <a:r>
              <a:rPr u="none" spc="-150" dirty="0">
                <a:latin typeface="+mn-lt"/>
              </a:rPr>
              <a:t>mimetika</a:t>
            </a:r>
            <a:endParaRPr u="none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325" y="1501916"/>
            <a:ext cx="7702550" cy="205569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69570" indent="-344805">
              <a:lnSpc>
                <a:spcPct val="100000"/>
              </a:lnSpc>
              <a:spcBef>
                <a:spcPts val="489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5" dirty="0">
                <a:latin typeface="Calibri"/>
                <a:cs typeface="Calibri"/>
              </a:rPr>
              <a:t>k léčbě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hypertenze</a:t>
            </a:r>
            <a:endParaRPr sz="2400" dirty="0">
              <a:latin typeface="Calibri"/>
              <a:cs typeface="Calibri"/>
            </a:endParaRPr>
          </a:p>
          <a:p>
            <a:pPr marL="369570" marR="1864360" indent="-344805">
              <a:lnSpc>
                <a:spcPts val="2810"/>
              </a:lnSpc>
              <a:spcBef>
                <a:spcPts val="735"/>
              </a:spcBef>
              <a:buChar char="•"/>
              <a:tabLst>
                <a:tab pos="369570" algn="l"/>
                <a:tab pos="370205" algn="l"/>
              </a:tabLst>
            </a:pPr>
            <a:r>
              <a:rPr sz="2400" spc="-10" dirty="0">
                <a:latin typeface="Calibri"/>
                <a:cs typeface="Calibri"/>
              </a:rPr>
              <a:t>na účinku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podílí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 </a:t>
            </a:r>
            <a:r>
              <a:rPr sz="2400" spc="-5" dirty="0" err="1">
                <a:latin typeface="Calibri"/>
                <a:cs typeface="Calibri"/>
              </a:rPr>
              <a:t>ovlivnění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centrálních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imidazolinových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receptorů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369570" algn="l"/>
                <a:tab pos="370205" algn="l"/>
              </a:tabLst>
            </a:pP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metyldopa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léčba </a:t>
            </a:r>
            <a:r>
              <a:rPr sz="2400" spc="-15" dirty="0">
                <a:latin typeface="Calibri"/>
                <a:cs typeface="Calibri"/>
              </a:rPr>
              <a:t>hypertenze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těhotenství</a:t>
            </a:r>
            <a:endParaRPr sz="2400" dirty="0">
              <a:latin typeface="Calibri"/>
              <a:cs typeface="Calibri"/>
            </a:endParaRPr>
          </a:p>
          <a:p>
            <a:pPr marL="369570" indent="-344805">
              <a:lnSpc>
                <a:spcPct val="100000"/>
              </a:lnSpc>
              <a:spcBef>
                <a:spcPts val="310"/>
              </a:spcBef>
              <a:buFont typeface="Calibri"/>
              <a:buChar char="•"/>
              <a:tabLst>
                <a:tab pos="369570" algn="l"/>
                <a:tab pos="370205" algn="l"/>
              </a:tabLst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moxonidin,</a:t>
            </a:r>
            <a:r>
              <a:rPr sz="2400" i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rilmenidin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stimulují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převážně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-receptory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864" y="4291584"/>
            <a:ext cx="3282696" cy="17891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lang="cs-CZ" u="none" spc="-5" dirty="0">
                <a:latin typeface="+mn-lt"/>
              </a:rPr>
              <a:t>S</a:t>
            </a:r>
            <a:r>
              <a:rPr u="none" spc="-5" dirty="0" err="1">
                <a:latin typeface="+mn-lt"/>
              </a:rPr>
              <a:t>elektivní</a:t>
            </a:r>
            <a:r>
              <a:rPr u="none" spc="-90" dirty="0">
                <a:latin typeface="+mn-lt"/>
              </a:rPr>
              <a:t> </a:t>
            </a:r>
            <a:r>
              <a:rPr u="none" spc="-150" dirty="0"/>
              <a:t>α</a:t>
            </a:r>
            <a:r>
              <a:rPr u="none" spc="-225" baseline="-16771" dirty="0"/>
              <a:t>2</a:t>
            </a:r>
            <a:r>
              <a:rPr u="none" spc="-150" dirty="0"/>
              <a:t>-</a:t>
            </a:r>
            <a:r>
              <a:rPr u="none" spc="-150" dirty="0">
                <a:latin typeface="+mn-lt"/>
              </a:rPr>
              <a:t>mimetika</a:t>
            </a:r>
            <a:endParaRPr u="none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226154"/>
            <a:ext cx="7639050" cy="330282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93040" indent="-167640">
              <a:lnSpc>
                <a:spcPct val="100000"/>
              </a:lnSpc>
              <a:spcBef>
                <a:spcPts val="415"/>
              </a:spcBef>
              <a:buSzPct val="96153"/>
              <a:buFont typeface="Calibri"/>
              <a:buChar char="•"/>
              <a:tabLst>
                <a:tab pos="193040" algn="l"/>
              </a:tabLst>
            </a:pPr>
            <a:r>
              <a:rPr lang="cs-CZ" sz="2400" i="1" spc="-15" dirty="0">
                <a:latin typeface="Calibri"/>
                <a:cs typeface="Calibri"/>
              </a:rPr>
              <a:t> </a:t>
            </a:r>
            <a:r>
              <a:rPr sz="2400" i="1" u="sng" spc="-15" dirty="0" err="1">
                <a:latin typeface="Calibri"/>
                <a:cs typeface="Calibri"/>
              </a:rPr>
              <a:t>dexmedetomidin</a:t>
            </a:r>
            <a:r>
              <a:rPr sz="2400" i="1" u="sng" spc="-95" dirty="0">
                <a:latin typeface="Calibri"/>
                <a:cs typeface="Calibri"/>
              </a:rPr>
              <a:t> </a:t>
            </a:r>
            <a:r>
              <a:rPr sz="2400" u="sng" spc="-15" dirty="0">
                <a:latin typeface="Calibri"/>
                <a:cs typeface="Calibri"/>
              </a:rPr>
              <a:t>(Dexdor</a:t>
            </a:r>
            <a:r>
              <a:rPr sz="2400" u="sng" spc="-22" baseline="21241" dirty="0">
                <a:latin typeface="Calibri"/>
                <a:cs typeface="Calibri"/>
              </a:rPr>
              <a:t>®</a:t>
            </a:r>
            <a:r>
              <a:rPr sz="2400" u="sng" spc="-15" dirty="0">
                <a:latin typeface="Calibri"/>
                <a:cs typeface="Calibri"/>
              </a:rPr>
              <a:t>)</a:t>
            </a:r>
            <a:endParaRPr sz="2400" u="sng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lang="cs-CZ" sz="2400" spc="-5" dirty="0">
                <a:latin typeface="Calibri"/>
                <a:cs typeface="Calibri"/>
              </a:rPr>
              <a:t>   </a:t>
            </a:r>
            <a:r>
              <a:rPr sz="2400" spc="-5" dirty="0" err="1">
                <a:latin typeface="Calibri"/>
                <a:cs typeface="Calibri"/>
              </a:rPr>
              <a:t>účinky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sympatolytický</a:t>
            </a:r>
            <a:endParaRPr sz="2400" dirty="0">
              <a:latin typeface="Calibri"/>
              <a:cs typeface="Calibri"/>
            </a:endParaRPr>
          </a:p>
          <a:p>
            <a:pPr marL="1089025">
              <a:lnSpc>
                <a:spcPct val="100000"/>
              </a:lnSpc>
              <a:spcBef>
                <a:spcPts val="480"/>
              </a:spcBef>
            </a:pP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sedativní</a:t>
            </a:r>
            <a:endParaRPr sz="2400" dirty="0">
              <a:latin typeface="Calibri"/>
              <a:cs typeface="Calibri"/>
            </a:endParaRPr>
          </a:p>
          <a:p>
            <a:pPr marL="1089025">
              <a:lnSpc>
                <a:spcPct val="100000"/>
              </a:lnSpc>
              <a:spcBef>
                <a:spcPts val="290"/>
              </a:spcBef>
            </a:pP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analgetický</a:t>
            </a:r>
            <a:r>
              <a:rPr sz="2400" spc="-25" dirty="0">
                <a:latin typeface="Calibri"/>
                <a:cs typeface="Calibri"/>
              </a:rPr>
              <a:t>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anesteticko-analgetický</a:t>
            </a:r>
            <a:endParaRPr sz="2400" dirty="0">
              <a:latin typeface="Calibri"/>
              <a:cs typeface="Calibri"/>
            </a:endParaRPr>
          </a:p>
          <a:p>
            <a:pPr marL="918210">
              <a:lnSpc>
                <a:spcPct val="100000"/>
              </a:lnSpc>
              <a:spcBef>
                <a:spcPts val="145"/>
              </a:spcBef>
            </a:pPr>
            <a:r>
              <a:rPr lang="cs-CZ" sz="2400" spc="-5" dirty="0">
                <a:latin typeface="Calibri"/>
                <a:cs typeface="Calibri"/>
              </a:rPr>
              <a:t>    </a:t>
            </a:r>
            <a:r>
              <a:rPr sz="2400" spc="-5" dirty="0">
                <a:latin typeface="Calibri"/>
                <a:cs typeface="Calibri"/>
              </a:rPr>
              <a:t>KV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nízká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dávka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↓TF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TK</a:t>
            </a:r>
            <a:r>
              <a:rPr sz="2400" spc="-10" dirty="0">
                <a:latin typeface="Calibri"/>
                <a:cs typeface="Calibri"/>
              </a:rPr>
              <a:t> (převažují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centrální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ú.)</a:t>
            </a:r>
            <a:endParaRPr lang="cs-CZ" sz="2400" dirty="0">
              <a:latin typeface="Calibri"/>
              <a:cs typeface="Calibri"/>
            </a:endParaRPr>
          </a:p>
          <a:p>
            <a:pPr marL="918210">
              <a:lnSpc>
                <a:spcPct val="100000"/>
              </a:lnSpc>
              <a:spcBef>
                <a:spcPts val="145"/>
              </a:spcBef>
            </a:pPr>
            <a:r>
              <a:rPr lang="cs-CZ" sz="2400" spc="-15" dirty="0">
                <a:latin typeface="Calibri"/>
                <a:cs typeface="Calibri"/>
              </a:rPr>
              <a:t>          - </a:t>
            </a:r>
            <a:r>
              <a:rPr sz="2400" spc="-15" dirty="0" err="1">
                <a:latin typeface="Calibri"/>
                <a:cs typeface="Calibri"/>
              </a:rPr>
              <a:t>vysoká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dávka </a:t>
            </a:r>
            <a:r>
              <a:rPr sz="2400" spc="-5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↑ </a:t>
            </a:r>
            <a:r>
              <a:rPr sz="2400" spc="-5" dirty="0">
                <a:latin typeface="Calibri"/>
                <a:cs typeface="Calibri"/>
              </a:rPr>
              <a:t>TK, </a:t>
            </a:r>
            <a:r>
              <a:rPr sz="2400" spc="-15" dirty="0">
                <a:latin typeface="Calibri"/>
                <a:cs typeface="Calibri"/>
              </a:rPr>
              <a:t>bradykardie (</a:t>
            </a:r>
            <a:r>
              <a:rPr sz="2400" spc="-15" dirty="0" err="1">
                <a:latin typeface="Calibri"/>
                <a:cs typeface="Calibri"/>
              </a:rPr>
              <a:t>převažují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lang="cs-CZ" sz="2400" spc="-575" dirty="0">
                <a:latin typeface="Calibri"/>
                <a:cs typeface="Calibri"/>
              </a:rPr>
              <a:t>     </a:t>
            </a:r>
          </a:p>
          <a:p>
            <a:pPr marL="918210" algn="ctr">
              <a:lnSpc>
                <a:spcPct val="100000"/>
              </a:lnSpc>
              <a:spcBef>
                <a:spcPts val="145"/>
              </a:spcBef>
            </a:pPr>
            <a:r>
              <a:rPr lang="cs-CZ" sz="2400" spc="-575" dirty="0">
                <a:latin typeface="Calibri"/>
                <a:cs typeface="Calibri"/>
              </a:rPr>
              <a:t>        </a:t>
            </a:r>
            <a:r>
              <a:rPr sz="2400" spc="-15" dirty="0" err="1">
                <a:latin typeface="Calibri"/>
                <a:cs typeface="Calibri"/>
              </a:rPr>
              <a:t>periferiferní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vasokonstrikční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ú.)</a:t>
            </a:r>
            <a:endParaRPr sz="2400" dirty="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930"/>
              </a:spcBef>
            </a:pPr>
            <a:r>
              <a:rPr lang="cs-CZ" sz="2400" spc="-5" dirty="0">
                <a:latin typeface="Calibri"/>
                <a:cs typeface="Calibri"/>
              </a:rPr>
              <a:t>   užití: 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sed</a:t>
            </a:r>
            <a:r>
              <a:rPr sz="2400" spc="-5" dirty="0">
                <a:latin typeface="Calibri"/>
                <a:cs typeface="Calibri"/>
              </a:rPr>
              <a:t>aci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dosp</a:t>
            </a:r>
            <a:r>
              <a:rPr sz="2400" dirty="0">
                <a:latin typeface="Calibri"/>
                <a:cs typeface="Calibri"/>
              </a:rPr>
              <a:t>ě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ý</a:t>
            </a:r>
            <a:r>
              <a:rPr sz="2400" spc="-5" dirty="0">
                <a:latin typeface="Calibri"/>
                <a:cs typeface="Calibri"/>
              </a:rPr>
              <a:t>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tů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J</a:t>
            </a:r>
            <a:r>
              <a:rPr sz="2400" spc="-5" dirty="0">
                <a:latin typeface="Calibri"/>
                <a:cs typeface="Calibri"/>
              </a:rPr>
              <a:t>IP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246E0E-69D7-F5D9-37A2-CE726A5D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329019"/>
            <a:ext cx="3715268" cy="20862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922" y="533400"/>
            <a:ext cx="60610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+mn-lt"/>
              </a:rPr>
              <a:t>Ne</a:t>
            </a:r>
            <a:r>
              <a:rPr u="none" spc="10" dirty="0">
                <a:latin typeface="+mn-lt"/>
              </a:rPr>
              <a:t>p</a:t>
            </a:r>
            <a:r>
              <a:rPr lang="cs-CZ" u="none" spc="-805" dirty="0" err="1">
                <a:latin typeface="+mn-lt"/>
              </a:rPr>
              <a:t>římá</a:t>
            </a:r>
            <a:r>
              <a:rPr u="none" spc="-95" dirty="0">
                <a:latin typeface="+mn-lt"/>
              </a:rPr>
              <a:t> </a:t>
            </a:r>
            <a:r>
              <a:rPr lang="cs-CZ" u="none" spc="-95" dirty="0">
                <a:latin typeface="+mn-lt"/>
              </a:rPr>
              <a:t> </a:t>
            </a:r>
            <a:r>
              <a:rPr u="none" spc="5" dirty="0" err="1">
                <a:latin typeface="+mn-lt"/>
              </a:rPr>
              <a:t>sympa</a:t>
            </a:r>
            <a:r>
              <a:rPr u="none" spc="-15" dirty="0" err="1">
                <a:latin typeface="+mn-lt"/>
              </a:rPr>
              <a:t>t</a:t>
            </a:r>
            <a:r>
              <a:rPr u="none" spc="5" dirty="0" err="1">
                <a:latin typeface="+mn-lt"/>
              </a:rPr>
              <a:t>omime</a:t>
            </a:r>
            <a:r>
              <a:rPr u="none" spc="-25" dirty="0" err="1">
                <a:latin typeface="+mn-lt"/>
              </a:rPr>
              <a:t>t</a:t>
            </a:r>
            <a:r>
              <a:rPr u="none" dirty="0" err="1">
                <a:latin typeface="+mn-lt"/>
              </a:rPr>
              <a:t>i</a:t>
            </a:r>
            <a:r>
              <a:rPr u="none" spc="-20" dirty="0" err="1">
                <a:latin typeface="+mn-lt"/>
              </a:rPr>
              <a:t>k</a:t>
            </a:r>
            <a:r>
              <a:rPr u="none" spc="5" dirty="0" err="1">
                <a:latin typeface="+mn-lt"/>
              </a:rPr>
              <a:t>a</a:t>
            </a:r>
            <a:endParaRPr u="none" spc="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811" y="1600200"/>
            <a:ext cx="8478520" cy="37927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a)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látky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vytěsňující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NoA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vezikul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nervového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zakončení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jsou </a:t>
            </a:r>
            <a:r>
              <a:rPr sz="2400" spc="-5" dirty="0">
                <a:latin typeface="Calibri"/>
                <a:cs typeface="Calibri"/>
              </a:rPr>
              <a:t>lipofilní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pronikají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dobře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CNS</a:t>
            </a: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nepřímo aktivují alfa i beta receptory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většina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má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stimulační,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euforizující</a:t>
            </a:r>
            <a:r>
              <a:rPr sz="2400" spc="-5" dirty="0">
                <a:latin typeface="Calibri"/>
                <a:cs typeface="Calibri"/>
              </a:rPr>
              <a:t> 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anorektické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účinky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 err="1">
                <a:latin typeface="Calibri"/>
                <a:cs typeface="Calibri"/>
              </a:rPr>
              <a:t>zástupci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0" dirty="0" err="1">
                <a:latin typeface="Calibri"/>
                <a:cs typeface="Calibri"/>
              </a:rPr>
              <a:t>efedrin</a:t>
            </a:r>
            <a:r>
              <a:rPr sz="2400" i="1" spc="-10" dirty="0">
                <a:latin typeface="Calibri"/>
                <a:cs typeface="Calibri"/>
              </a:rPr>
              <a:t>,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budivé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aminy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(amfetamin,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metamfetamin)</a:t>
            </a:r>
            <a:endParaRPr sz="2400" dirty="0">
              <a:latin typeface="Calibri"/>
              <a:cs typeface="Calibri"/>
            </a:endParaRPr>
          </a:p>
          <a:p>
            <a:pPr marL="356870" marR="81280" indent="1222375">
              <a:lnSpc>
                <a:spcPts val="2780"/>
              </a:lnSpc>
              <a:spcBef>
                <a:spcPts val="765"/>
              </a:spcBef>
            </a:pPr>
            <a:r>
              <a:rPr lang="cs-CZ" sz="2400" i="1" spc="-10" dirty="0">
                <a:latin typeface="Calibri"/>
                <a:cs typeface="Calibri"/>
              </a:rPr>
              <a:t>  </a:t>
            </a:r>
            <a:r>
              <a:rPr sz="2400" i="1" spc="-10" dirty="0" err="1">
                <a:latin typeface="Calibri"/>
                <a:cs typeface="Calibri"/>
              </a:rPr>
              <a:t>pseudoefedrin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nemocech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 </a:t>
            </a:r>
            <a:r>
              <a:rPr sz="2400" spc="-5" dirty="0" err="1">
                <a:latin typeface="Calibri"/>
                <a:cs typeface="Calibri"/>
              </a:rPr>
              <a:t>nachlazení</a:t>
            </a:r>
            <a:r>
              <a:rPr sz="2400" spc="-80" dirty="0">
                <a:latin typeface="Calibri"/>
                <a:cs typeface="Calibri"/>
              </a:rPr>
              <a:t> </a:t>
            </a:r>
            <a:endParaRPr lang="cs-CZ" sz="2400" spc="-80" dirty="0">
              <a:latin typeface="Calibri"/>
              <a:cs typeface="Calibri"/>
            </a:endParaRPr>
          </a:p>
          <a:p>
            <a:pPr marL="356870" marR="81280" indent="1222375">
              <a:lnSpc>
                <a:spcPts val="2780"/>
              </a:lnSpc>
              <a:spcBef>
                <a:spcPts val="765"/>
              </a:spcBef>
            </a:pPr>
            <a:r>
              <a:rPr lang="cs-CZ" sz="2400" spc="-10" dirty="0">
                <a:latin typeface="Calibri"/>
                <a:cs typeface="Calibri"/>
              </a:rPr>
              <a:t>                               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snížení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lang="cs-CZ" sz="2400" spc="-570" dirty="0">
                <a:latin typeface="Calibri"/>
                <a:cs typeface="Calibri"/>
              </a:rPr>
              <a:t>            </a:t>
            </a:r>
            <a:r>
              <a:rPr sz="2400" spc="-5" dirty="0" err="1">
                <a:latin typeface="Calibri"/>
                <a:cs typeface="Calibri"/>
              </a:rPr>
              <a:t>překrvení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sliznic)</a:t>
            </a:r>
            <a:endParaRPr sz="2400" dirty="0">
              <a:latin typeface="Calibri"/>
              <a:cs typeface="Calibri"/>
            </a:endParaRPr>
          </a:p>
          <a:p>
            <a:pPr marL="1579245">
              <a:lnSpc>
                <a:spcPct val="100000"/>
              </a:lnSpc>
              <a:spcBef>
                <a:spcPts val="280"/>
              </a:spcBef>
            </a:pP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metylfenidat</a:t>
            </a:r>
            <a:r>
              <a:rPr sz="2400" i="1" spc="-10" dirty="0">
                <a:latin typeface="Calibri"/>
                <a:cs typeface="Calibri"/>
              </a:rPr>
              <a:t>,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atomoxetin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ADHD</a:t>
            </a:r>
            <a:endParaRPr sz="2400" dirty="0">
              <a:latin typeface="Calibri"/>
              <a:cs typeface="Calibri"/>
            </a:endParaRPr>
          </a:p>
          <a:p>
            <a:pPr marL="1579245">
              <a:lnSpc>
                <a:spcPct val="100000"/>
              </a:lnSpc>
              <a:spcBef>
                <a:spcPts val="290"/>
              </a:spcBef>
            </a:pPr>
            <a:r>
              <a:rPr lang="cs-CZ" sz="2400" i="1" spc="-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modafinil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narkolepsie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9621" y="354533"/>
            <a:ext cx="60686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+mn-lt"/>
              </a:rPr>
              <a:t>Ne</a:t>
            </a:r>
            <a:r>
              <a:rPr u="none" spc="10" dirty="0">
                <a:latin typeface="+mn-lt"/>
              </a:rPr>
              <a:t>p</a:t>
            </a:r>
            <a:r>
              <a:rPr u="none" spc="-805" dirty="0">
                <a:latin typeface="+mn-lt"/>
              </a:rPr>
              <a:t>ří</a:t>
            </a:r>
            <a:r>
              <a:rPr u="none" spc="-1085" dirty="0">
                <a:latin typeface="+mn-lt"/>
              </a:rPr>
              <a:t>m</a:t>
            </a:r>
            <a:r>
              <a:rPr u="none" spc="5" dirty="0">
                <a:latin typeface="+mn-lt"/>
              </a:rPr>
              <a:t>á</a:t>
            </a:r>
            <a:r>
              <a:rPr u="none" spc="-45" dirty="0">
                <a:latin typeface="+mn-lt"/>
              </a:rPr>
              <a:t> </a:t>
            </a:r>
            <a:r>
              <a:rPr u="none" spc="5" dirty="0">
                <a:latin typeface="+mn-lt"/>
              </a:rPr>
              <a:t>sympatom</a:t>
            </a:r>
            <a:r>
              <a:rPr u="none" spc="-15" dirty="0">
                <a:latin typeface="+mn-lt"/>
              </a:rPr>
              <a:t>i</a:t>
            </a:r>
            <a:r>
              <a:rPr u="none" spc="5" dirty="0">
                <a:latin typeface="+mn-lt"/>
              </a:rPr>
              <a:t>met</a:t>
            </a:r>
            <a:r>
              <a:rPr u="none" spc="-15" dirty="0">
                <a:latin typeface="+mn-lt"/>
              </a:rPr>
              <a:t>i</a:t>
            </a:r>
            <a:r>
              <a:rPr u="none" spc="-10" dirty="0">
                <a:latin typeface="+mn-lt"/>
              </a:rPr>
              <a:t>k</a:t>
            </a:r>
            <a:r>
              <a:rPr u="none" spc="5" dirty="0">
                <a:latin typeface="+mn-lt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168" y="1331646"/>
            <a:ext cx="9292032" cy="409022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b)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látky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inhibující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reuptake</a:t>
            </a:r>
            <a:r>
              <a:rPr sz="2400" b="1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NoA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5" dirty="0">
                <a:latin typeface="Calibri"/>
                <a:cs typeface="Calibri"/>
              </a:rPr>
              <a:t>např.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cs-CZ" sz="2400" i="1" spc="-20" dirty="0">
                <a:latin typeface="Calibri"/>
                <a:cs typeface="Calibri"/>
              </a:rPr>
              <a:t>tricyklická antidepresiva</a:t>
            </a:r>
            <a:r>
              <a:rPr sz="2400" i="1" spc="-20" dirty="0">
                <a:latin typeface="Calibri"/>
                <a:cs typeface="Calibri"/>
              </a:rPr>
              <a:t>,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kokain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30" dirty="0" err="1">
                <a:latin typeface="Calibri"/>
                <a:cs typeface="Calibri"/>
              </a:rPr>
              <a:t>kokain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také </a:t>
            </a:r>
            <a:r>
              <a:rPr sz="2400" spc="-10" dirty="0" err="1">
                <a:latin typeface="Calibri"/>
                <a:cs typeface="Calibri"/>
              </a:rPr>
              <a:t>působí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lokálně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anesteticky</a:t>
            </a:r>
            <a:endParaRPr sz="2400" dirty="0">
              <a:latin typeface="Calibri"/>
              <a:cs typeface="Calibri"/>
            </a:endParaRPr>
          </a:p>
          <a:p>
            <a:pPr marL="356870" marR="140970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30" dirty="0">
                <a:latin typeface="Calibri"/>
                <a:cs typeface="Calibri"/>
              </a:rPr>
              <a:t>kokain </a:t>
            </a:r>
            <a:r>
              <a:rPr sz="2400" spc="-15" dirty="0">
                <a:latin typeface="Calibri"/>
                <a:cs typeface="Calibri"/>
              </a:rPr>
              <a:t>vyvolává </a:t>
            </a:r>
            <a:r>
              <a:rPr sz="2400" spc="-25" dirty="0">
                <a:latin typeface="Calibri"/>
                <a:cs typeface="Calibri"/>
              </a:rPr>
              <a:t>nutkavé </a:t>
            </a:r>
            <a:r>
              <a:rPr sz="2400" spc="-10" dirty="0">
                <a:latin typeface="Calibri"/>
                <a:cs typeface="Calibri"/>
              </a:rPr>
              <a:t>zneužívání, </a:t>
            </a:r>
            <a:r>
              <a:rPr sz="2400" spc="-5" dirty="0" err="1">
                <a:latin typeface="Calibri"/>
                <a:cs typeface="Calibri"/>
              </a:rPr>
              <a:t>nemá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terapeutický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význam</a:t>
            </a:r>
            <a:endParaRPr lang="cs-CZ" sz="2400" spc="-5" dirty="0">
              <a:latin typeface="Calibri"/>
              <a:cs typeface="Calibri"/>
            </a:endParaRPr>
          </a:p>
          <a:p>
            <a:pPr marL="356870" marR="140970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c)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inhibitory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MAO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Calibri"/>
                <a:cs typeface="Calibri"/>
              </a:rPr>
              <a:t>selegilin,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moklobemid</a:t>
            </a:r>
            <a:r>
              <a:rPr sz="2400" i="1" spc="1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-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lang="cs-CZ" sz="2400" spc="20" dirty="0">
                <a:latin typeface="Calibri"/>
                <a:cs typeface="Calibri"/>
              </a:rPr>
              <a:t>antidepresiva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lang="cs-CZ" sz="2400" spc="-10" dirty="0">
                <a:latin typeface="Calibri"/>
                <a:cs typeface="Calibri"/>
              </a:rPr>
              <a:t>                             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  </a:t>
            </a:r>
          </a:p>
          <a:p>
            <a:pPr marL="12700"/>
            <a:r>
              <a:rPr lang="cs-CZ"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inhibitory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COMT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sz="2400" i="1" spc="-20" dirty="0">
                <a:latin typeface="Calibri"/>
                <a:cs typeface="Calibri"/>
              </a:rPr>
              <a:t>tolkapon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20" dirty="0" err="1">
                <a:latin typeface="Calibri"/>
                <a:cs typeface="Calibri"/>
              </a:rPr>
              <a:t>entakapon</a:t>
            </a:r>
            <a:r>
              <a:rPr lang="cs-CZ" sz="2400" i="1" spc="-20" dirty="0">
                <a:latin typeface="Calibri"/>
                <a:cs typeface="Calibri"/>
              </a:rPr>
              <a:t> - </a:t>
            </a:r>
            <a:r>
              <a:rPr lang="cs-CZ" sz="2400" spc="-5" dirty="0">
                <a:latin typeface="Calibri"/>
                <a:cs typeface="Calibri"/>
              </a:rPr>
              <a:t>léčba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Parkinsonovy           </a:t>
            </a:r>
            <a:r>
              <a:rPr lang="cs-CZ" sz="2400" spc="-60" dirty="0">
                <a:latin typeface="Calibri"/>
                <a:cs typeface="Calibri"/>
              </a:rPr>
              <a:t>  </a:t>
            </a:r>
          </a:p>
          <a:p>
            <a:pPr marL="12700"/>
            <a:r>
              <a:rPr lang="cs-CZ" sz="2400" spc="-60" dirty="0">
                <a:latin typeface="Calibri"/>
                <a:cs typeface="Calibri"/>
              </a:rPr>
              <a:t>     </a:t>
            </a:r>
            <a:r>
              <a:rPr lang="cs-CZ" sz="2400" spc="-15" dirty="0">
                <a:latin typeface="Calibri"/>
                <a:cs typeface="Calibri"/>
              </a:rPr>
              <a:t>choroby)</a:t>
            </a:r>
            <a:endParaRPr lang="cs-CZ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622" y="468883"/>
            <a:ext cx="349757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+mn-lt"/>
              </a:rPr>
              <a:t>S</a:t>
            </a:r>
            <a:r>
              <a:rPr u="none" spc="-20" dirty="0">
                <a:latin typeface="+mn-lt"/>
              </a:rPr>
              <a:t>y</a:t>
            </a:r>
            <a:r>
              <a:rPr u="none" spc="-5" dirty="0">
                <a:latin typeface="+mn-lt"/>
              </a:rPr>
              <a:t>mpato</a:t>
            </a:r>
            <a:r>
              <a:rPr u="none" spc="5" dirty="0">
                <a:latin typeface="+mn-lt"/>
              </a:rPr>
              <a:t>l</a:t>
            </a:r>
            <a:r>
              <a:rPr u="none" spc="-5" dirty="0">
                <a:latin typeface="+mn-lt"/>
              </a:rPr>
              <a:t>ytika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493980"/>
            <a:ext cx="8051800" cy="360098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spcBef>
                <a:spcPts val="840"/>
              </a:spcBef>
              <a:buFontTx/>
              <a:buChar char="•"/>
              <a:tabLst>
                <a:tab pos="356870" algn="l"/>
                <a:tab pos="357505" algn="l"/>
              </a:tabLst>
            </a:pPr>
            <a:r>
              <a:rPr sz="2400" spc="-15" dirty="0" err="1">
                <a:latin typeface="Calibri"/>
                <a:cs typeface="Calibri"/>
              </a:rPr>
              <a:t>antagonisté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(blokátory) </a:t>
            </a:r>
            <a:r>
              <a:rPr sz="2400" spc="-10" dirty="0" err="1">
                <a:latin typeface="Calibri"/>
                <a:cs typeface="Calibri"/>
              </a:rPr>
              <a:t>adrenergních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receptorů</a:t>
            </a:r>
            <a:endParaRPr lang="cs-CZ" sz="2400" spc="-15" dirty="0">
              <a:latin typeface="Calibri"/>
              <a:cs typeface="Calibri"/>
            </a:endParaRPr>
          </a:p>
          <a:p>
            <a:pPr marL="12065">
              <a:spcBef>
                <a:spcPts val="84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4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zejména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Symbol"/>
                <a:cs typeface="Symbol"/>
              </a:rPr>
              <a:t></a:t>
            </a:r>
            <a:r>
              <a:rPr sz="2400" b="1" dirty="0">
                <a:latin typeface="Calibri"/>
                <a:cs typeface="Calibri"/>
              </a:rPr>
              <a:t>-lytika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mají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význam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při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léčbě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KV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chorob</a:t>
            </a:r>
            <a:endParaRPr lang="cs-CZ" sz="2400" b="1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40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664845" indent="-344805">
              <a:lnSpc>
                <a:spcPct val="100000"/>
              </a:lnSpc>
              <a:spcBef>
                <a:spcPts val="55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selektivní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-10" dirty="0">
                <a:latin typeface="Calibri"/>
                <a:cs typeface="Calibri"/>
              </a:rPr>
              <a:t>neselektivní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(blokují</a:t>
            </a:r>
            <a:r>
              <a:rPr sz="2400" spc="-15" dirty="0">
                <a:latin typeface="Calibri"/>
                <a:cs typeface="Calibri"/>
              </a:rPr>
              <a:t> všechny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podtypy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jednoho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receptoru</a:t>
            </a:r>
            <a:r>
              <a:rPr sz="2400" spc="-15" dirty="0">
                <a:latin typeface="Calibri"/>
                <a:cs typeface="Calibri"/>
              </a:rPr>
              <a:t>)</a:t>
            </a:r>
            <a:endParaRPr lang="cs-CZ" sz="2400" spc="-15" dirty="0">
              <a:latin typeface="Calibri"/>
              <a:cs typeface="Calibri"/>
            </a:endParaRPr>
          </a:p>
          <a:p>
            <a:pPr marL="356870" marR="664845" indent="-344805">
              <a:lnSpc>
                <a:spcPct val="100000"/>
              </a:lnSpc>
              <a:spcBef>
                <a:spcPts val="555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5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SL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kombinovaným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účinkem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blokuj</a:t>
            </a:r>
            <a:r>
              <a:rPr lang="cs-CZ" sz="2400" spc="-10" dirty="0">
                <a:latin typeface="Calibri"/>
                <a:cs typeface="Calibri"/>
              </a:rPr>
              <a:t>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10" dirty="0">
                <a:latin typeface="Symbol"/>
                <a:cs typeface="Symbol"/>
              </a:rPr>
              <a:t></a:t>
            </a:r>
            <a:r>
              <a:rPr sz="2400" spc="-10" dirty="0">
                <a:latin typeface="Calibri"/>
                <a:cs typeface="Calibri"/>
              </a:rPr>
              <a:t>-receptory)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344" y="533400"/>
            <a:ext cx="75184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1005" marR="5080" indent="-2948940">
              <a:lnSpc>
                <a:spcPct val="100000"/>
              </a:lnSpc>
              <a:spcBef>
                <a:spcPts val="95"/>
              </a:spcBef>
            </a:pPr>
            <a:r>
              <a:rPr u="none" spc="-10" dirty="0">
                <a:latin typeface="Calibri"/>
                <a:cs typeface="Calibri"/>
              </a:rPr>
              <a:t>Vegetativní</a:t>
            </a:r>
            <a:r>
              <a:rPr u="none" spc="35" dirty="0">
                <a:latin typeface="Calibri"/>
                <a:cs typeface="Calibri"/>
              </a:rPr>
              <a:t> </a:t>
            </a:r>
            <a:r>
              <a:rPr u="none" spc="-10" dirty="0">
                <a:latin typeface="Calibri"/>
                <a:cs typeface="Calibri"/>
              </a:rPr>
              <a:t>(autonomní)</a:t>
            </a:r>
            <a:r>
              <a:rPr u="none" spc="70" dirty="0">
                <a:latin typeface="Calibri"/>
                <a:cs typeface="Calibri"/>
              </a:rPr>
              <a:t> </a:t>
            </a:r>
            <a:r>
              <a:rPr u="none" spc="-5" dirty="0">
                <a:latin typeface="Calibri"/>
                <a:cs typeface="Calibri"/>
              </a:rPr>
              <a:t>nervový </a:t>
            </a:r>
            <a:r>
              <a:rPr u="none" spc="-980" dirty="0">
                <a:latin typeface="Calibri"/>
                <a:cs typeface="Calibri"/>
              </a:rPr>
              <a:t> </a:t>
            </a:r>
            <a:r>
              <a:rPr u="none" spc="-10" dirty="0">
                <a:latin typeface="Calibri"/>
                <a:cs typeface="Calibri"/>
              </a:rPr>
              <a:t>systém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562" y="2667000"/>
            <a:ext cx="7693965" cy="342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56895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podílí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regulaci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funkce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vnitřních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orgánů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systémů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viscerální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systém</a:t>
            </a:r>
            <a:endParaRPr lang="cs-CZ" sz="2400" spc="-30" dirty="0">
              <a:latin typeface="Calibri"/>
              <a:cs typeface="Calibri"/>
            </a:endParaRPr>
          </a:p>
          <a:p>
            <a:pPr marL="12065" marR="55689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funkce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ovlivnitelná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vůlí</a:t>
            </a:r>
            <a:endParaRPr lang="cs-CZ" sz="2400" spc="-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eferentní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část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lang="cs-CZ"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sympatikus</a:t>
            </a:r>
            <a:r>
              <a:rPr lang="cs-CZ" sz="2400" spc="-20" dirty="0">
                <a:latin typeface="Calibri"/>
                <a:cs typeface="Calibri"/>
              </a:rPr>
              <a:t> (adrenergní NS)</a:t>
            </a:r>
            <a:endParaRPr sz="2400" dirty="0">
              <a:latin typeface="Calibri"/>
              <a:cs typeface="Calibri"/>
            </a:endParaRPr>
          </a:p>
          <a:p>
            <a:pPr marL="211582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Calibri"/>
                <a:cs typeface="Calibri"/>
              </a:rPr>
              <a:t>–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parasympatikus</a:t>
            </a:r>
            <a:r>
              <a:rPr lang="cs-CZ" sz="2400" spc="-20" dirty="0">
                <a:latin typeface="Calibri"/>
                <a:cs typeface="Calibri"/>
              </a:rPr>
              <a:t> (</a:t>
            </a:r>
            <a:r>
              <a:rPr lang="cs-CZ" sz="2400" spc="-20" dirty="0" err="1">
                <a:latin typeface="Calibri"/>
                <a:cs typeface="Calibri"/>
              </a:rPr>
              <a:t>cholinergní</a:t>
            </a:r>
            <a:r>
              <a:rPr lang="cs-CZ" sz="2400" spc="-20" dirty="0">
                <a:latin typeface="Calibri"/>
                <a:cs typeface="Calibri"/>
              </a:rPr>
              <a:t> NS)</a:t>
            </a:r>
          </a:p>
          <a:p>
            <a:pPr marL="211582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41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048" y="762457"/>
            <a:ext cx="46742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u="none" spc="-10" dirty="0"/>
              <a:t>SYMPATOLYTIKA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416" y="1853183"/>
            <a:ext cx="5980176" cy="45872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020" y="505205"/>
            <a:ext cx="348487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-110" dirty="0"/>
              <a:t>α-</a:t>
            </a:r>
            <a:r>
              <a:rPr u="none" spc="-110" dirty="0">
                <a:latin typeface="+mn-lt"/>
              </a:rPr>
              <a:t>sympatolytika</a:t>
            </a:r>
            <a:endParaRPr u="none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295400"/>
            <a:ext cx="7673340" cy="410304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terapeutické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použití:</a:t>
            </a: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400" b="1" spc="-20" dirty="0">
                <a:latin typeface="Calibri"/>
                <a:cs typeface="Calibri"/>
              </a:rPr>
              <a:t>hypertenze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(α</a:t>
            </a:r>
            <a:r>
              <a:rPr sz="2400" b="1" baseline="-16516" dirty="0">
                <a:latin typeface="Calibri"/>
                <a:cs typeface="Calibri"/>
              </a:rPr>
              <a:t>1</a:t>
            </a:r>
            <a:r>
              <a:rPr sz="2400" b="1" dirty="0">
                <a:latin typeface="Calibri"/>
                <a:cs typeface="Calibri"/>
              </a:rPr>
              <a:t>-lytika)</a:t>
            </a:r>
            <a:endParaRPr lang="cs-CZ" sz="2400" b="1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poruchy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periferního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prokrvení</a:t>
            </a:r>
            <a:r>
              <a:rPr sz="2400" spc="-50" dirty="0">
                <a:latin typeface="Calibri"/>
                <a:cs typeface="Calibri"/>
              </a:rPr>
              <a:t> </a:t>
            </a:r>
            <a:endParaRPr lang="cs-CZ" sz="2400" spc="-5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</a:pPr>
            <a:r>
              <a:rPr lang="cs-CZ" sz="2400" spc="-50" dirty="0">
                <a:latin typeface="Calibri"/>
                <a:cs typeface="Calibri"/>
              </a:rPr>
              <a:t>     </a:t>
            </a:r>
            <a:r>
              <a:rPr sz="2400" spc="-15" dirty="0">
                <a:latin typeface="Calibri"/>
                <a:cs typeface="Calibri"/>
              </a:rPr>
              <a:t>(Raynaudova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choroba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periferní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angiospamy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7" baseline="-16516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-lytika)</a:t>
            </a:r>
            <a:endParaRPr lang="cs-CZ" sz="2400" spc="-5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</a:pP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sz="2400" b="1" dirty="0">
                <a:latin typeface="Calibri"/>
                <a:cs typeface="Calibri"/>
              </a:rPr>
              <a:t>benigní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hyperplazie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prostaty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(α-</a:t>
            </a:r>
            <a:r>
              <a:rPr sz="2400" b="1" dirty="0" err="1">
                <a:latin typeface="Calibri"/>
                <a:cs typeface="Calibri"/>
              </a:rPr>
              <a:t>lytika</a:t>
            </a:r>
            <a:r>
              <a:rPr sz="2400" b="1" dirty="0">
                <a:latin typeface="Calibri"/>
                <a:cs typeface="Calibri"/>
              </a:rPr>
              <a:t>)</a:t>
            </a:r>
            <a:endParaRPr lang="cs-CZ" sz="2400" b="1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endParaRPr sz="2400" dirty="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premedikace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operací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905" y="499313"/>
            <a:ext cx="45434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spc="-10" dirty="0">
                <a:latin typeface="+mn-lt"/>
              </a:rPr>
              <a:t>Neselektivní</a:t>
            </a:r>
            <a:r>
              <a:rPr u="none" spc="-114" dirty="0">
                <a:latin typeface="+mn-lt"/>
              </a:rPr>
              <a:t> </a:t>
            </a:r>
            <a:r>
              <a:rPr u="none" spc="-210" dirty="0"/>
              <a:t>α-</a:t>
            </a:r>
            <a:r>
              <a:rPr u="none" spc="-210" dirty="0">
                <a:latin typeface="+mn-lt"/>
              </a:rPr>
              <a:t>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501916"/>
            <a:ext cx="8403032" cy="4628638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489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10" dirty="0">
                <a:latin typeface="Calibri"/>
                <a:cs typeface="Calibri"/>
              </a:rPr>
              <a:t>blokují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7" baseline="-16339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-receptory</a:t>
            </a:r>
            <a:endParaRPr lang="cs-CZ" sz="2400" spc="-5" dirty="0"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489"/>
              </a:spcBef>
              <a:buChar char="•"/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marR="198120" indent="-341630">
              <a:lnSpc>
                <a:spcPts val="2810"/>
              </a:lnSpc>
              <a:spcBef>
                <a:spcPts val="735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10" dirty="0">
                <a:latin typeface="Calibri"/>
                <a:cs typeface="Calibri"/>
              </a:rPr>
              <a:t>patří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námelové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alkaloidy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dihydroergotamin, </a:t>
            </a:r>
            <a:r>
              <a:rPr sz="2400" i="1" spc="-570" dirty="0">
                <a:latin typeface="Calibri"/>
                <a:cs typeface="Calibri"/>
              </a:rPr>
              <a:t> 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dihydroergotoxin,</a:t>
            </a:r>
            <a:r>
              <a:rPr sz="2400" i="1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dihydroergokristin</a:t>
            </a:r>
            <a:endParaRPr lang="cs-CZ" sz="2400" i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79095" marR="198120" indent="-341630">
              <a:lnSpc>
                <a:spcPts val="2810"/>
              </a:lnSpc>
              <a:spcBef>
                <a:spcPts val="735"/>
              </a:spcBef>
              <a:buChar char="•"/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250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20" dirty="0">
                <a:latin typeface="Calibri"/>
                <a:cs typeface="Calibri"/>
              </a:rPr>
              <a:t>syntetický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derivát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námelových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alkaloidů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/>
                <a:cs typeface="Calibri"/>
              </a:rPr>
              <a:t>–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nicergolin</a:t>
            </a:r>
            <a:endParaRPr lang="cs-CZ" sz="2400" i="1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250"/>
              </a:spcBef>
              <a:buChar char="•"/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marR="622935" indent="-341630">
              <a:lnSpc>
                <a:spcPts val="2810"/>
              </a:lnSpc>
              <a:spcBef>
                <a:spcPts val="735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15" dirty="0">
                <a:latin typeface="Calibri"/>
                <a:cs typeface="Calibri"/>
              </a:rPr>
              <a:t>omezené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používání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léčba </a:t>
            </a:r>
            <a:r>
              <a:rPr sz="2400" b="1" spc="-15" dirty="0">
                <a:latin typeface="Calibri"/>
                <a:cs typeface="Calibri"/>
              </a:rPr>
              <a:t>akutní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migrény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(NE </a:t>
            </a:r>
            <a:r>
              <a:rPr sz="2400" spc="-10" dirty="0" err="1">
                <a:latin typeface="Calibri"/>
                <a:cs typeface="Calibri"/>
              </a:rPr>
              <a:t>prevence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379095" marR="622935" indent="-341630">
              <a:lnSpc>
                <a:spcPts val="2810"/>
              </a:lnSpc>
              <a:spcBef>
                <a:spcPts val="735"/>
              </a:spcBef>
              <a:buChar char="•"/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indent="-341630">
              <a:lnSpc>
                <a:spcPts val="2950"/>
              </a:lnSpc>
              <a:spcBef>
                <a:spcPts val="250"/>
              </a:spcBef>
              <a:buFont typeface="Calibri"/>
              <a:buChar char="•"/>
              <a:tabLst>
                <a:tab pos="379095" algn="l"/>
                <a:tab pos="379730" algn="l"/>
              </a:tabLst>
            </a:pPr>
            <a:r>
              <a:rPr lang="cs-CZ" sz="24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syntetická </a:t>
            </a:r>
            <a:r>
              <a:rPr lang="el-GR" sz="2400" spc="-5" dirty="0">
                <a:latin typeface="Calibri"/>
                <a:cs typeface="Calibri"/>
              </a:rPr>
              <a:t>α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lang="cs-CZ" sz="2400" spc="-5" dirty="0" err="1">
                <a:latin typeface="Calibri"/>
                <a:cs typeface="Calibri"/>
              </a:rPr>
              <a:t>lytika</a:t>
            </a:r>
            <a:r>
              <a:rPr lang="cs-CZ" sz="2400" spc="-5" dirty="0">
                <a:latin typeface="Calibri"/>
                <a:cs typeface="Calibri"/>
              </a:rPr>
              <a:t>: </a:t>
            </a:r>
            <a:r>
              <a:rPr sz="24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fentolamin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24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fenoxybenzamin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hypertenze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endParaRPr sz="2400" dirty="0">
              <a:latin typeface="Calibri"/>
              <a:cs typeface="Calibri"/>
            </a:endParaRPr>
          </a:p>
          <a:p>
            <a:pPr marL="379095">
              <a:lnSpc>
                <a:spcPts val="2950"/>
              </a:lnSpc>
            </a:pPr>
            <a:r>
              <a:rPr sz="2400" spc="-15" dirty="0">
                <a:latin typeface="Calibri"/>
                <a:cs typeface="Calibri"/>
              </a:rPr>
              <a:t>feochromocytomu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(neregistrovány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ČR)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532E22-172A-4845-1F35-D9940849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32" y="304800"/>
            <a:ext cx="1867678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023" y="499313"/>
            <a:ext cx="41979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+mn-lt"/>
              </a:rPr>
              <a:t>Selektivní</a:t>
            </a:r>
            <a:r>
              <a:rPr u="none" spc="-130" dirty="0"/>
              <a:t> </a:t>
            </a:r>
            <a:r>
              <a:rPr u="none" spc="-190" dirty="0"/>
              <a:t>α</a:t>
            </a:r>
            <a:r>
              <a:rPr sz="3975" u="none" spc="-284" baseline="-16771" dirty="0"/>
              <a:t>1</a:t>
            </a:r>
            <a:r>
              <a:rPr sz="4000" u="none" spc="-190" dirty="0"/>
              <a:t>-</a:t>
            </a:r>
            <a:r>
              <a:rPr sz="4000" u="none" spc="-190" dirty="0">
                <a:latin typeface="+mn-lt"/>
              </a:rPr>
              <a:t>lytika</a:t>
            </a:r>
            <a:endParaRPr sz="40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941" y="1514209"/>
            <a:ext cx="8188859" cy="458651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94335" indent="-345440">
              <a:lnSpc>
                <a:spcPct val="100000"/>
              </a:lnSpc>
              <a:spcBef>
                <a:spcPts val="705"/>
              </a:spcBef>
              <a:buChar char="•"/>
              <a:tabLst>
                <a:tab pos="394335" algn="l"/>
                <a:tab pos="394970" algn="l"/>
              </a:tabLst>
            </a:pPr>
            <a:r>
              <a:rPr sz="2400" spc="-5" dirty="0">
                <a:latin typeface="Calibri"/>
                <a:cs typeface="Calibri"/>
              </a:rPr>
              <a:t>mají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1000x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vyšší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afinitu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 α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receptorům</a:t>
            </a:r>
            <a:endParaRPr sz="2400" dirty="0">
              <a:latin typeface="Calibri"/>
              <a:cs typeface="Calibri"/>
            </a:endParaRPr>
          </a:p>
          <a:p>
            <a:pPr marL="394335" indent="-345440">
              <a:lnSpc>
                <a:spcPct val="100000"/>
              </a:lnSpc>
              <a:spcBef>
                <a:spcPts val="605"/>
              </a:spcBef>
              <a:buChar char="•"/>
              <a:tabLst>
                <a:tab pos="394335" algn="l"/>
                <a:tab pos="394970" algn="l"/>
              </a:tabLst>
            </a:pP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TK</a:t>
            </a:r>
          </a:p>
          <a:p>
            <a:pPr marL="394335" indent="-345440">
              <a:lnSpc>
                <a:spcPct val="100000"/>
              </a:lnSpc>
              <a:spcBef>
                <a:spcPts val="600"/>
              </a:spcBef>
              <a:buChar char="•"/>
              <a:tabLst>
                <a:tab pos="394335" algn="l"/>
                <a:tab pos="394970" algn="l"/>
              </a:tabLst>
            </a:pP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koncentraci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LDL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TAG,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zvyšují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koncentraci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HDL</a:t>
            </a:r>
            <a:endParaRPr sz="2400" dirty="0">
              <a:latin typeface="Calibri"/>
              <a:cs typeface="Calibri"/>
            </a:endParaRPr>
          </a:p>
          <a:p>
            <a:pPr marL="394335" indent="-345440">
              <a:lnSpc>
                <a:spcPct val="100000"/>
              </a:lnSpc>
              <a:spcBef>
                <a:spcPts val="600"/>
              </a:spcBef>
              <a:buChar char="•"/>
              <a:tabLst>
                <a:tab pos="394335" algn="l"/>
                <a:tab pos="394970" algn="l"/>
              </a:tabLst>
            </a:pPr>
            <a:r>
              <a:rPr sz="2400" spc="-10" dirty="0">
                <a:latin typeface="Calibri"/>
                <a:cs typeface="Calibri"/>
              </a:rPr>
              <a:t>zlepšují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glukózovou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toleranci</a:t>
            </a:r>
            <a:endParaRPr sz="2400" dirty="0">
              <a:latin typeface="Calibri"/>
              <a:cs typeface="Calibri"/>
            </a:endParaRPr>
          </a:p>
          <a:p>
            <a:pPr marL="394335" indent="-345440">
              <a:lnSpc>
                <a:spcPct val="100000"/>
              </a:lnSpc>
              <a:spcBef>
                <a:spcPts val="630"/>
              </a:spcBef>
              <a:buFont typeface="Calibri"/>
              <a:buChar char="•"/>
              <a:tabLst>
                <a:tab pos="394335" algn="l"/>
                <a:tab pos="394970" algn="l"/>
              </a:tabLst>
            </a:pPr>
            <a:r>
              <a:rPr sz="2400" spc="5" dirty="0">
                <a:latin typeface="Arial MT"/>
                <a:cs typeface="Arial MT"/>
              </a:rPr>
              <a:t>☺</a:t>
            </a:r>
            <a:r>
              <a:rPr sz="2400" spc="5" dirty="0">
                <a:latin typeface="Calibri"/>
                <a:cs typeface="Calibri"/>
              </a:rPr>
              <a:t>výhoda</a:t>
            </a:r>
            <a:r>
              <a:rPr sz="2400" spc="-5" dirty="0">
                <a:latin typeface="Calibri"/>
                <a:cs typeface="Calibri"/>
              </a:rPr>
              <a:t> 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pacientů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DM,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dyslipoproteinémií</a:t>
            </a:r>
            <a:endParaRPr sz="2400" dirty="0">
              <a:latin typeface="Calibri"/>
              <a:cs typeface="Calibri"/>
            </a:endParaRPr>
          </a:p>
          <a:p>
            <a:pPr marL="394335" marR="3844290" indent="-369570">
              <a:lnSpc>
                <a:spcPts val="3700"/>
              </a:lnSpc>
              <a:spcBef>
                <a:spcPts val="170"/>
              </a:spcBef>
              <a:buChar char="•"/>
              <a:tabLst>
                <a:tab pos="394335" algn="l"/>
                <a:tab pos="394970" algn="l"/>
              </a:tabLst>
            </a:pPr>
            <a:r>
              <a:rPr sz="2400" spc="-5" dirty="0">
                <a:latin typeface="Calibri"/>
                <a:cs typeface="Calibri"/>
              </a:rPr>
              <a:t>NÚ: </a:t>
            </a:r>
            <a:r>
              <a:rPr sz="2400" spc="-20" dirty="0">
                <a:latin typeface="Calibri"/>
                <a:cs typeface="Calibri"/>
              </a:rPr>
              <a:t>fenomén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první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dávk</a:t>
            </a:r>
            <a:r>
              <a:rPr lang="cs-CZ" sz="2400" spc="-15" dirty="0">
                <a:latin typeface="Calibri"/>
                <a:cs typeface="Calibri"/>
              </a:rPr>
              <a:t>y</a:t>
            </a:r>
          </a:p>
          <a:p>
            <a:pPr marL="24765" marR="3844290">
              <a:lnSpc>
                <a:spcPts val="3700"/>
              </a:lnSpc>
              <a:spcBef>
                <a:spcPts val="170"/>
              </a:spcBef>
              <a:tabLst>
                <a:tab pos="394335" algn="l"/>
                <a:tab pos="394970" algn="l"/>
              </a:tabLst>
            </a:pPr>
            <a:r>
              <a:rPr lang="cs-CZ" sz="2400" spc="-15" dirty="0">
                <a:latin typeface="Calibri"/>
                <a:cs typeface="Calibri"/>
              </a:rPr>
              <a:t>             </a:t>
            </a:r>
            <a:r>
              <a:rPr lang="cs-CZ" sz="1600" spc="-15" dirty="0">
                <a:latin typeface="Calibri"/>
                <a:cs typeface="Calibri"/>
              </a:rPr>
              <a:t>(výrazný pokles TK po 1.dávce)</a:t>
            </a:r>
            <a:r>
              <a:rPr lang="cs-CZ" sz="1600" spc="-570" dirty="0">
                <a:latin typeface="Calibri"/>
                <a:cs typeface="Calibri"/>
              </a:rPr>
              <a:t> </a:t>
            </a:r>
          </a:p>
          <a:p>
            <a:pPr marL="24765" marR="3844290" algn="ctr">
              <a:lnSpc>
                <a:spcPts val="3700"/>
              </a:lnSpc>
              <a:spcBef>
                <a:spcPts val="170"/>
              </a:spcBef>
              <a:tabLst>
                <a:tab pos="394335" algn="l"/>
                <a:tab pos="394970" algn="l"/>
              </a:tabLst>
            </a:pPr>
            <a:r>
              <a:rPr lang="cs-CZ" sz="2400" spc="-570" dirty="0">
                <a:latin typeface="Calibri"/>
                <a:cs typeface="Calibri"/>
              </a:rPr>
              <a:t>             </a:t>
            </a:r>
            <a:r>
              <a:rPr lang="cs-CZ" sz="2400" spc="-15" dirty="0">
                <a:latin typeface="Calibri"/>
                <a:cs typeface="Calibri"/>
              </a:rPr>
              <a:t>p</a:t>
            </a:r>
            <a:r>
              <a:rPr lang="cs-CZ" sz="2400" spc="-95" dirty="0">
                <a:latin typeface="Calibri"/>
                <a:cs typeface="Calibri"/>
              </a:rPr>
              <a:t>osturální </a:t>
            </a:r>
            <a:r>
              <a:rPr sz="2400" spc="-15" dirty="0" err="1">
                <a:latin typeface="Calibri"/>
                <a:cs typeface="Calibri"/>
              </a:rPr>
              <a:t>hypotenze</a:t>
            </a:r>
            <a:endParaRPr sz="2400" dirty="0">
              <a:latin typeface="Calibri"/>
              <a:cs typeface="Calibri"/>
            </a:endParaRPr>
          </a:p>
          <a:p>
            <a:pPr marL="394335" marR="17780" indent="474980">
              <a:lnSpc>
                <a:spcPct val="100000"/>
              </a:lnSpc>
              <a:spcBef>
                <a:spcPts val="425"/>
              </a:spcBef>
            </a:pP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nevolnost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30" dirty="0">
                <a:latin typeface="Calibri"/>
                <a:cs typeface="Calibri"/>
              </a:rPr>
              <a:t>závratě, </a:t>
            </a:r>
            <a:r>
              <a:rPr sz="2400" spc="-10" dirty="0">
                <a:latin typeface="Calibri"/>
                <a:cs typeface="Calibri"/>
              </a:rPr>
              <a:t>bolesti </a:t>
            </a:r>
            <a:r>
              <a:rPr sz="2400" spc="-40" dirty="0">
                <a:latin typeface="Calibri"/>
                <a:cs typeface="Calibri"/>
              </a:rPr>
              <a:t>hlavy, </a:t>
            </a:r>
            <a:r>
              <a:rPr sz="2400" spc="-10" dirty="0">
                <a:latin typeface="Calibri"/>
                <a:cs typeface="Calibri"/>
              </a:rPr>
              <a:t>ospalost, </a:t>
            </a:r>
            <a:r>
              <a:rPr sz="2400" spc="-15" dirty="0" err="1">
                <a:latin typeface="Calibri"/>
                <a:cs typeface="Calibri"/>
              </a:rPr>
              <a:t>sexuální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lang="cs-CZ" sz="2400" spc="-575" dirty="0">
                <a:latin typeface="Calibri"/>
                <a:cs typeface="Calibri"/>
              </a:rPr>
              <a:t>   </a:t>
            </a:r>
          </a:p>
          <a:p>
            <a:pPr marL="394335" marR="17780" indent="474980">
              <a:lnSpc>
                <a:spcPct val="100000"/>
              </a:lnSpc>
              <a:spcBef>
                <a:spcPts val="425"/>
              </a:spcBef>
            </a:pP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poruchy</a:t>
            </a:r>
            <a:r>
              <a:rPr sz="2400" spc="-35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perimaleolární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otoky,</a:t>
            </a:r>
            <a:r>
              <a:rPr sz="2400" spc="-10" dirty="0">
                <a:latin typeface="Calibri"/>
                <a:cs typeface="Calibri"/>
              </a:rPr>
              <a:t> nazální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kongesce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023" y="499313"/>
            <a:ext cx="41979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+mn-lt"/>
              </a:rPr>
              <a:t>Selektivní</a:t>
            </a:r>
            <a:r>
              <a:rPr u="none" spc="-130" dirty="0"/>
              <a:t> </a:t>
            </a:r>
            <a:r>
              <a:rPr u="none" spc="-190" dirty="0"/>
              <a:t>α</a:t>
            </a:r>
            <a:r>
              <a:rPr sz="3975" u="none" spc="-284" baseline="-16771" dirty="0"/>
              <a:t>1</a:t>
            </a:r>
            <a:r>
              <a:rPr sz="4000" u="none" spc="-190" dirty="0"/>
              <a:t>-</a:t>
            </a:r>
            <a:r>
              <a:rPr sz="4000" u="none" spc="-190" dirty="0">
                <a:latin typeface="+mn-lt"/>
              </a:rPr>
              <a:t>lytika</a:t>
            </a:r>
            <a:endParaRPr sz="40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92325"/>
            <a:ext cx="7882890" cy="37202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všechny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mají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obdobné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indikace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NÚ,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liší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farmakokinetickými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vlastnostmi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ástupci</a:t>
            </a:r>
            <a:r>
              <a:rPr lang="cs-CZ"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prazosin,</a:t>
            </a:r>
            <a:r>
              <a:rPr sz="24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terazosin,</a:t>
            </a:r>
            <a:r>
              <a:rPr sz="2400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doxazosin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z="2400" i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alfuzosin,</a:t>
            </a:r>
            <a:r>
              <a:rPr sz="2400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tamsulosin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–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uroselektivní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i="1" spc="-5" dirty="0">
                <a:latin typeface="Calibri"/>
                <a:cs typeface="Calibri"/>
              </a:rPr>
              <a:t>, </a:t>
            </a:r>
            <a:r>
              <a:rPr lang="cs-CZ" sz="2400" spc="-5" dirty="0">
                <a:latin typeface="Calibri"/>
                <a:cs typeface="Calibri"/>
              </a:rPr>
              <a:t>nepůsobí  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z="2400" spc="-5" dirty="0">
                <a:latin typeface="Calibri"/>
                <a:cs typeface="Calibri"/>
              </a:rPr>
              <a:t>     významně antihypertenzivně -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yp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ty</a:t>
            </a:r>
            <a:endParaRPr sz="2400" dirty="0">
              <a:latin typeface="Calibri"/>
              <a:cs typeface="Calibri"/>
            </a:endParaRPr>
          </a:p>
          <a:p>
            <a:pPr marL="356870" marR="28575" indent="-344805">
              <a:lnSpc>
                <a:spcPct val="100000"/>
              </a:lnSpc>
              <a:spcBef>
                <a:spcPts val="600"/>
              </a:spcBef>
            </a:pPr>
            <a:r>
              <a:rPr lang="cs-CZ" sz="2400" i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4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urapidil</a:t>
            </a:r>
            <a:r>
              <a:rPr lang="cs-CZ"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(Ebrantil®)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 </a:t>
            </a:r>
            <a:r>
              <a:rPr sz="2400" spc="-20" dirty="0">
                <a:latin typeface="Calibri"/>
                <a:cs typeface="Calibri"/>
              </a:rPr>
              <a:t>kombinované </a:t>
            </a:r>
            <a:r>
              <a:rPr sz="2400" spc="-10" dirty="0">
                <a:latin typeface="Calibri"/>
                <a:cs typeface="Calibri"/>
              </a:rPr>
              <a:t>centrální </a:t>
            </a: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periferní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</a:t>
            </a:r>
            <a:r>
              <a:rPr sz="2400" spc="-10" dirty="0">
                <a:latin typeface="Calibri"/>
                <a:cs typeface="Calibri"/>
              </a:rPr>
              <a:t>sob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2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ý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né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il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10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í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  </a:t>
            </a:r>
            <a:r>
              <a:rPr sz="2400" spc="-15" dirty="0">
                <a:latin typeface="Calibri"/>
                <a:cs typeface="Calibri"/>
              </a:rPr>
              <a:t>reflexní tachykardii) </a:t>
            </a:r>
            <a:r>
              <a:rPr sz="2400" spc="-5" dirty="0">
                <a:latin typeface="Calibri"/>
                <a:cs typeface="Calibri"/>
              </a:rPr>
              <a:t>– </a:t>
            </a:r>
            <a:r>
              <a:rPr sz="2400" dirty="0">
                <a:latin typeface="Calibri"/>
                <a:cs typeface="Calibri"/>
              </a:rPr>
              <a:t>při </a:t>
            </a:r>
            <a:r>
              <a:rPr sz="2400" spc="-10" dirty="0">
                <a:latin typeface="Calibri"/>
                <a:cs typeface="Calibri"/>
              </a:rPr>
              <a:t>hypertenzi </a:t>
            </a:r>
            <a:r>
              <a:rPr sz="2400" spc="-5" dirty="0">
                <a:latin typeface="Calibri"/>
                <a:cs typeface="Calibri"/>
              </a:rPr>
              <a:t>(p.o.) a </a:t>
            </a:r>
            <a:r>
              <a:rPr sz="2400" spc="-15" dirty="0">
                <a:latin typeface="Calibri"/>
                <a:cs typeface="Calibri"/>
              </a:rPr>
              <a:t>hypertenzní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krizi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(i.v.)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810" y="500837"/>
            <a:ext cx="35591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>
                <a:latin typeface="+mn-lt"/>
              </a:rPr>
              <a:t>-sympatolytika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368" y="1592325"/>
            <a:ext cx="8479232" cy="4407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90"/>
              </a:spcBef>
              <a:buChar char="•"/>
              <a:tabLst>
                <a:tab pos="379095" algn="l"/>
                <a:tab pos="379730" algn="l"/>
              </a:tabLst>
            </a:pPr>
            <a:r>
              <a:rPr lang="cs-CZ" sz="2400" spc="-5" dirty="0">
                <a:latin typeface="Calibri"/>
                <a:cs typeface="Calibri"/>
              </a:rPr>
              <a:t>beta-</a:t>
            </a:r>
            <a:r>
              <a:rPr lang="cs-CZ" sz="2400" spc="-5" dirty="0" err="1">
                <a:latin typeface="Calibri"/>
                <a:cs typeface="Calibri"/>
              </a:rPr>
              <a:t>adrenolytika</a:t>
            </a:r>
            <a:r>
              <a:rPr lang="cs-CZ" sz="2400" spc="-5" dirty="0">
                <a:latin typeface="Calibri"/>
                <a:cs typeface="Calibri"/>
              </a:rPr>
              <a:t>/beta-blokátory (BB)</a:t>
            </a:r>
          </a:p>
          <a:p>
            <a:pPr marL="37465">
              <a:lnSpc>
                <a:spcPct val="100000"/>
              </a:lnSpc>
              <a:spcBef>
                <a:spcPts val="90"/>
              </a:spcBef>
              <a:tabLst>
                <a:tab pos="379095" algn="l"/>
                <a:tab pos="379730" algn="l"/>
              </a:tabLst>
            </a:pPr>
            <a:endParaRPr lang="cs-CZ" sz="2400" spc="-20" dirty="0"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90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20" dirty="0" err="1">
                <a:latin typeface="Calibri"/>
                <a:cs typeface="Calibri"/>
              </a:rPr>
              <a:t>kompetetivní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antagonisté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β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spc="-15" baseline="-16339" dirty="0">
                <a:latin typeface="Calibri"/>
                <a:cs typeface="Calibri"/>
              </a:rPr>
              <a:t>2</a:t>
            </a:r>
            <a:r>
              <a:rPr sz="2400" spc="60" baseline="-16339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adrenergních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r</a:t>
            </a:r>
            <a:r>
              <a:rPr sz="2400" spc="-10" dirty="0" err="1">
                <a:latin typeface="Calibri"/>
                <a:cs typeface="Calibri"/>
              </a:rPr>
              <a:t>eceptorech</a:t>
            </a:r>
            <a:r>
              <a:rPr lang="cs-CZ" sz="2400" spc="-10" dirty="0">
                <a:latin typeface="Calibri"/>
                <a:cs typeface="Calibri"/>
              </a:rPr>
              <a:t> </a:t>
            </a:r>
          </a:p>
          <a:p>
            <a:pPr marL="37465">
              <a:lnSpc>
                <a:spcPct val="100000"/>
              </a:lnSpc>
              <a:spcBef>
                <a:spcPts val="90"/>
              </a:spcBef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600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10" dirty="0">
                <a:latin typeface="Calibri"/>
                <a:cs typeface="Calibri"/>
              </a:rPr>
              <a:t>selektivní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neselektivní</a:t>
            </a:r>
            <a:endParaRPr lang="cs-CZ" sz="2400" spc="-10" dirty="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600"/>
              </a:spcBef>
              <a:tabLst>
                <a:tab pos="379095" algn="l"/>
                <a:tab pos="3797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79095" marR="665480" indent="-341630">
              <a:lnSpc>
                <a:spcPct val="100000"/>
              </a:lnSpc>
              <a:spcBef>
                <a:spcPts val="745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5" dirty="0">
                <a:latin typeface="Calibri"/>
                <a:cs typeface="Calibri"/>
              </a:rPr>
              <a:t>mají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chronotropní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latin typeface="Symbol"/>
                <a:cs typeface="Symbol"/>
              </a:rPr>
              <a:t></a:t>
            </a:r>
            <a:r>
              <a:rPr sz="2400" spc="-15" dirty="0">
                <a:latin typeface="Calibri"/>
                <a:cs typeface="Calibri"/>
              </a:rPr>
              <a:t>FS),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dromotropní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(zpomalují vedení v </a:t>
            </a:r>
            <a:r>
              <a:rPr sz="2400" spc="-10" dirty="0">
                <a:latin typeface="Calibri"/>
                <a:cs typeface="Calibri"/>
              </a:rPr>
              <a:t>A-V </a:t>
            </a:r>
            <a:r>
              <a:rPr sz="2400" spc="-5" dirty="0">
                <a:latin typeface="Calibri"/>
                <a:cs typeface="Calibri"/>
              </a:rPr>
              <a:t>uzlu), </a:t>
            </a:r>
            <a:r>
              <a:rPr sz="2400" spc="-15" dirty="0">
                <a:latin typeface="Calibri"/>
                <a:cs typeface="Calibri"/>
              </a:rPr>
              <a:t>batmotropní </a:t>
            </a:r>
            <a:r>
              <a:rPr sz="2400" spc="10" dirty="0">
                <a:latin typeface="Calibri"/>
                <a:cs typeface="Calibri"/>
              </a:rPr>
              <a:t>(</a:t>
            </a:r>
            <a:r>
              <a:rPr sz="2400" spc="10" dirty="0">
                <a:latin typeface="Symbol"/>
                <a:cs typeface="Symbol"/>
              </a:rPr>
              <a:t>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dráždivosti),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inotropní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dirty="0">
                <a:latin typeface="Symbol"/>
                <a:cs typeface="Symbol"/>
              </a:rPr>
              <a:t>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stažlivosti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síní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komor)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379095">
              <a:lnSpc>
                <a:spcPts val="3095"/>
              </a:lnSpc>
              <a:spcBef>
                <a:spcPts val="75"/>
              </a:spcBef>
            </a:pPr>
            <a:r>
              <a:rPr sz="2400" spc="-10" dirty="0">
                <a:latin typeface="Symbol"/>
                <a:cs typeface="Symbol"/>
              </a:rPr>
              <a:t></a:t>
            </a:r>
            <a:r>
              <a:rPr lang="cs-CZ" sz="2400" spc="-10" dirty="0">
                <a:latin typeface="Symbol"/>
                <a:cs typeface="Symbol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srdeční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výdej, </a:t>
            </a:r>
            <a:r>
              <a:rPr sz="2400" spc="-30" dirty="0">
                <a:latin typeface="Calibri"/>
                <a:cs typeface="Calibri"/>
              </a:rPr>
              <a:t>FS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TK,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spotřebu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baseline="-16339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myokardu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léčba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ICHS,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snižují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riziko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závažných</a:t>
            </a:r>
            <a:r>
              <a:rPr sz="2400" b="1" spc="-1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arytmií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471627"/>
            <a:ext cx="38989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Symbol"/>
                <a:cs typeface="Symbol"/>
              </a:rPr>
              <a:t></a:t>
            </a:r>
            <a:r>
              <a:rPr u="none" spc="-5" dirty="0"/>
              <a:t>-</a:t>
            </a:r>
            <a:r>
              <a:rPr u="none" spc="-5" dirty="0">
                <a:latin typeface="+mn-lt"/>
              </a:rPr>
              <a:t>sympatolytika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57655"/>
            <a:ext cx="7536815" cy="477335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6870" marR="177165" indent="-344805">
              <a:lnSpc>
                <a:spcPct val="89800"/>
              </a:lnSpc>
              <a:spcBef>
                <a:spcPts val="409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indikace: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AH,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profylaxe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AP,</a:t>
            </a:r>
            <a:r>
              <a:rPr sz="2400" spc="-5" dirty="0">
                <a:latin typeface="Calibri"/>
                <a:cs typeface="Calibri"/>
              </a:rPr>
              <a:t> při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AIM,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nemocných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AIM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(snižují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riziko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náhlé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smrti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30-40%),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arytmie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(zejména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hyperfunkci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štítné </a:t>
            </a:r>
            <a:r>
              <a:rPr sz="2400" spc="-5" dirty="0">
                <a:latin typeface="Calibri"/>
                <a:cs typeface="Calibri"/>
              </a:rPr>
              <a:t>žlázy),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CHSS, </a:t>
            </a:r>
            <a:r>
              <a:rPr sz="2400" spc="-10" dirty="0">
                <a:latin typeface="Calibri"/>
                <a:cs typeface="Calibri"/>
              </a:rPr>
              <a:t>portální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hypertenze, </a:t>
            </a:r>
            <a:r>
              <a:rPr sz="2400" spc="-10" dirty="0">
                <a:latin typeface="Calibri"/>
                <a:cs typeface="Calibri"/>
              </a:rPr>
              <a:t>prevence </a:t>
            </a:r>
            <a:r>
              <a:rPr sz="2400" spc="-35" dirty="0">
                <a:latin typeface="Calibri"/>
                <a:cs typeface="Calibri"/>
              </a:rPr>
              <a:t>migrény, </a:t>
            </a:r>
            <a:r>
              <a:rPr sz="2400" spc="-15" dirty="0">
                <a:latin typeface="Calibri"/>
                <a:cs typeface="Calibri"/>
              </a:rPr>
              <a:t>glaukom, </a:t>
            </a:r>
            <a:r>
              <a:rPr sz="2400" spc="-5" dirty="0">
                <a:latin typeface="Calibri"/>
                <a:cs typeface="Calibri"/>
              </a:rPr>
              <a:t>esenciální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tremor,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strach, </a:t>
            </a:r>
            <a:r>
              <a:rPr sz="2400" spc="-20" dirty="0">
                <a:latin typeface="Calibri"/>
                <a:cs typeface="Calibri"/>
              </a:rPr>
              <a:t>úzkost,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tréma</a:t>
            </a:r>
            <a:endParaRPr lang="cs-CZ" sz="2400" spc="-10" dirty="0">
              <a:latin typeface="Calibri"/>
              <a:cs typeface="Calibri"/>
            </a:endParaRPr>
          </a:p>
          <a:p>
            <a:pPr marL="12065" marR="177165">
              <a:lnSpc>
                <a:spcPct val="89800"/>
              </a:lnSpc>
              <a:spcBef>
                <a:spcPts val="409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2810"/>
              </a:lnSpc>
              <a:spcBef>
                <a:spcPts val="64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NÚ: </a:t>
            </a:r>
            <a:r>
              <a:rPr sz="2400" spc="-15" dirty="0">
                <a:latin typeface="Calibri"/>
                <a:cs typeface="Calibri"/>
              </a:rPr>
              <a:t>bradykardie, hypotenze, </a:t>
            </a:r>
            <a:r>
              <a:rPr sz="2400" spc="10" dirty="0">
                <a:latin typeface="Calibri"/>
                <a:cs typeface="Calibri"/>
              </a:rPr>
              <a:t>S-A </a:t>
            </a:r>
            <a:r>
              <a:rPr sz="2400" spc="-5" dirty="0">
                <a:latin typeface="Calibri"/>
                <a:cs typeface="Calibri"/>
              </a:rPr>
              <a:t>či </a:t>
            </a:r>
            <a:r>
              <a:rPr sz="2400" spc="-10" dirty="0">
                <a:latin typeface="Calibri"/>
                <a:cs typeface="Calibri"/>
              </a:rPr>
              <a:t>A-V </a:t>
            </a:r>
            <a:r>
              <a:rPr sz="2400" spc="-35" dirty="0">
                <a:latin typeface="Calibri"/>
                <a:cs typeface="Calibri"/>
              </a:rPr>
              <a:t>bloky, </a:t>
            </a:r>
            <a:r>
              <a:rPr sz="2400" spc="-5" dirty="0">
                <a:latin typeface="Calibri"/>
                <a:cs typeface="Calibri"/>
              </a:rPr>
              <a:t>chladné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končetiny,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dušnost,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únava,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nespavost,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děsivé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sny,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610"/>
              </a:lnSpc>
            </a:pPr>
            <a:r>
              <a:rPr sz="2400" spc="-15" dirty="0">
                <a:latin typeface="Calibri"/>
                <a:cs typeface="Calibri"/>
              </a:rPr>
              <a:t>hypoglykémie,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maskování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příznaků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hypoglykémie,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965"/>
              </a:lnSpc>
            </a:pPr>
            <a:r>
              <a:rPr sz="2400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sli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émi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li</a:t>
            </a:r>
            <a:r>
              <a:rPr sz="2400" spc="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ě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ě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h</a:t>
            </a:r>
            <a:r>
              <a:rPr sz="2400" spc="-19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</a:t>
            </a:r>
            <a:r>
              <a:rPr sz="2400" spc="-10" dirty="0" err="1">
                <a:latin typeface="Calibri"/>
                <a:cs typeface="Calibri"/>
              </a:rPr>
              <a:t>o</a:t>
            </a:r>
            <a:r>
              <a:rPr sz="2400" dirty="0" err="1">
                <a:latin typeface="Calibri"/>
                <a:cs typeface="Calibri"/>
              </a:rPr>
              <a:t>ru</a:t>
            </a:r>
            <a:r>
              <a:rPr sz="2400" spc="-5" dirty="0" err="1">
                <a:latin typeface="Calibri"/>
                <a:cs typeface="Calibri"/>
              </a:rPr>
              <a:t>c</a:t>
            </a:r>
            <a:r>
              <a:rPr sz="2400" spc="-40" dirty="0" err="1">
                <a:latin typeface="Calibri"/>
                <a:cs typeface="Calibri"/>
              </a:rPr>
              <a:t>h</a:t>
            </a:r>
            <a:r>
              <a:rPr sz="2400" spc="-5" dirty="0" err="1">
                <a:latin typeface="Calibri"/>
                <a:cs typeface="Calibri"/>
              </a:rPr>
              <a:t>y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</a:t>
            </a:r>
            <a:r>
              <a:rPr sz="2400" dirty="0" err="1">
                <a:latin typeface="Calibri"/>
                <a:cs typeface="Calibri"/>
              </a:rPr>
              <a:t>j</a:t>
            </a:r>
            <a:r>
              <a:rPr sz="2400" spc="-5" dirty="0" err="1">
                <a:latin typeface="Calibri"/>
                <a:cs typeface="Calibri"/>
              </a:rPr>
              <a:t>a</a:t>
            </a:r>
            <a:r>
              <a:rPr sz="2400" spc="-30" dirty="0" err="1">
                <a:latin typeface="Calibri"/>
                <a:cs typeface="Calibri"/>
              </a:rPr>
              <a:t>k</a:t>
            </a:r>
            <a:r>
              <a:rPr sz="2400" spc="-10" dirty="0" err="1">
                <a:latin typeface="Calibri"/>
                <a:cs typeface="Calibri"/>
              </a:rPr>
              <a:t>u</a:t>
            </a:r>
            <a:r>
              <a:rPr sz="2400" dirty="0" err="1">
                <a:latin typeface="Calibri"/>
                <a:cs typeface="Calibri"/>
              </a:rPr>
              <a:t>l</a:t>
            </a:r>
            <a:r>
              <a:rPr sz="2400" spc="-5" dirty="0" err="1">
                <a:latin typeface="Calibri"/>
                <a:cs typeface="Calibri"/>
              </a:rPr>
              <a:t>a</a:t>
            </a:r>
            <a:r>
              <a:rPr sz="2400" spc="5" dirty="0" err="1">
                <a:latin typeface="Calibri"/>
                <a:cs typeface="Calibri"/>
              </a:rPr>
              <a:t>c</a:t>
            </a:r>
            <a:r>
              <a:rPr sz="2400" spc="-5" dirty="0" err="1">
                <a:latin typeface="Calibri"/>
                <a:cs typeface="Calibri"/>
              </a:rPr>
              <a:t>e</a:t>
            </a:r>
            <a:endParaRPr lang="cs-CZ" sz="2400" spc="-5" dirty="0">
              <a:latin typeface="Calibri"/>
              <a:cs typeface="Calibri"/>
            </a:endParaRPr>
          </a:p>
          <a:p>
            <a:pPr marL="356870">
              <a:lnSpc>
                <a:spcPts val="2965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opatrně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DM</a:t>
            </a:r>
            <a:r>
              <a:rPr lang="cs-CZ" sz="2400" spc="-25" dirty="0">
                <a:latin typeface="Calibri"/>
                <a:cs typeface="Calibri"/>
              </a:rPr>
              <a:t> (zvýšení TG, snížení HDL, mohou blokovat tachykardii při hypoglykémii)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405" y="452450"/>
            <a:ext cx="35560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912" y="1405255"/>
            <a:ext cx="7478395" cy="46871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0"/>
              </a:spcBef>
              <a:buFont typeface="Calibri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Calibri"/>
                <a:cs typeface="Calibri"/>
              </a:rPr>
              <a:t>KI: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astma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bronchiale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sinusová bradykardie, </a:t>
            </a:r>
            <a:r>
              <a:rPr sz="2400" spc="-5" dirty="0">
                <a:latin typeface="Calibri"/>
                <a:cs typeface="Calibri"/>
              </a:rPr>
              <a:t>S-A a </a:t>
            </a:r>
            <a:r>
              <a:rPr sz="2400" spc="-10" dirty="0">
                <a:latin typeface="Calibri"/>
                <a:cs typeface="Calibri"/>
              </a:rPr>
              <a:t>A-V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blok</a:t>
            </a:r>
            <a:r>
              <a:rPr lang="cs-CZ" sz="2400" spc="-5" dirty="0">
                <a:latin typeface="Calibri"/>
                <a:cs typeface="Calibri"/>
              </a:rPr>
              <a:t> vyššího stupně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kardiogenní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šok,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těžké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nestabilní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srdeční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selhání</a:t>
            </a:r>
            <a:endParaRPr lang="cs-CZ" sz="2400" spc="-1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90"/>
              </a:spcBef>
              <a:tabLst>
                <a:tab pos="353695" algn="l"/>
                <a:tab pos="3543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3695" marR="282575" indent="-341630">
              <a:lnSpc>
                <a:spcPct val="100000"/>
              </a:lnSpc>
              <a:spcBef>
                <a:spcPts val="6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15" dirty="0">
                <a:latin typeface="Calibri"/>
                <a:cs typeface="Calibri"/>
              </a:rPr>
              <a:t>ukončení </a:t>
            </a:r>
            <a:r>
              <a:rPr sz="2400" spc="-5" dirty="0">
                <a:latin typeface="Calibri"/>
                <a:cs typeface="Calibri"/>
              </a:rPr>
              <a:t>léčby BB </a:t>
            </a:r>
            <a:r>
              <a:rPr sz="2400" spc="-10" dirty="0">
                <a:latin typeface="Calibri"/>
                <a:cs typeface="Calibri"/>
              </a:rPr>
              <a:t>nesmí </a:t>
            </a:r>
            <a:r>
              <a:rPr sz="2400" spc="-5" dirty="0">
                <a:latin typeface="Calibri"/>
                <a:cs typeface="Calibri"/>
              </a:rPr>
              <a:t>být náhlé – </a:t>
            </a:r>
            <a:r>
              <a:rPr sz="2400" spc="-20" dirty="0">
                <a:latin typeface="Calibri"/>
                <a:cs typeface="Calibri"/>
              </a:rPr>
              <a:t>vysazovat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postupně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během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několika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dnů</a:t>
            </a:r>
            <a:r>
              <a:rPr lang="cs-CZ" sz="2400" dirty="0">
                <a:latin typeface="Calibri"/>
                <a:cs typeface="Calibri"/>
              </a:rPr>
              <a:t>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náhlém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vysazení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tzv.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rebound </a:t>
            </a:r>
            <a:r>
              <a:rPr sz="2400" i="1" spc="-15" dirty="0" err="1">
                <a:latin typeface="Calibri"/>
                <a:cs typeface="Calibri"/>
              </a:rPr>
              <a:t>fenomén</a:t>
            </a:r>
            <a:r>
              <a:rPr lang="cs-CZ" sz="2400" i="1" spc="-1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(z důvodu up-regulace beta </a:t>
            </a:r>
            <a:r>
              <a:rPr lang="cs-CZ" sz="2400" spc="-15" dirty="0" err="1">
                <a:latin typeface="Calibri"/>
                <a:cs typeface="Calibri"/>
              </a:rPr>
              <a:t>rp</a:t>
            </a:r>
            <a:r>
              <a:rPr lang="cs-CZ" sz="2400" i="1" spc="-15" dirty="0">
                <a:latin typeface="Calibri"/>
                <a:cs typeface="Calibri"/>
              </a:rPr>
              <a:t>.)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 </a:t>
            </a:r>
            <a:r>
              <a:rPr sz="2400" spc="-25" dirty="0">
                <a:latin typeface="Calibri"/>
                <a:cs typeface="Calibri"/>
              </a:rPr>
              <a:t>prudké </a:t>
            </a:r>
            <a:r>
              <a:rPr sz="2400" spc="-10" dirty="0">
                <a:latin typeface="Calibri"/>
                <a:cs typeface="Calibri"/>
              </a:rPr>
              <a:t>zvýšení tlaku </a:t>
            </a:r>
            <a:r>
              <a:rPr sz="2400" spc="-5" dirty="0">
                <a:latin typeface="Calibri"/>
                <a:cs typeface="Calibri"/>
              </a:rPr>
              <a:t>krve,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akcentace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anginózních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potíží,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vzácně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IM</a:t>
            </a:r>
            <a:endParaRPr lang="cs-CZ" sz="2400" spc="-15" dirty="0">
              <a:latin typeface="Calibri"/>
              <a:cs typeface="Calibri"/>
            </a:endParaRPr>
          </a:p>
          <a:p>
            <a:pPr marL="12065" marR="282575">
              <a:lnSpc>
                <a:spcPct val="100000"/>
              </a:lnSpc>
              <a:spcBef>
                <a:spcPts val="600"/>
              </a:spcBef>
              <a:tabLst>
                <a:tab pos="353695" algn="l"/>
                <a:tab pos="3543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605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15" dirty="0">
                <a:latin typeface="Calibri"/>
                <a:cs typeface="Calibri"/>
              </a:rPr>
              <a:t>některé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látky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mají </a:t>
            </a:r>
            <a:r>
              <a:rPr sz="2400" spc="-25" dirty="0">
                <a:latin typeface="Calibri"/>
                <a:cs typeface="Calibri"/>
              </a:rPr>
              <a:t>VSA</a:t>
            </a:r>
            <a:r>
              <a:rPr sz="2400" spc="-5" dirty="0">
                <a:latin typeface="Calibri"/>
                <a:cs typeface="Calibri"/>
              </a:rPr>
              <a:t> (vnitřní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sympatomimetickou</a:t>
            </a:r>
            <a:endParaRPr sz="2400" dirty="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aktivitu)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schopnost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určité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Symbol"/>
                <a:cs typeface="Symbol"/>
              </a:rPr>
              <a:t></a:t>
            </a:r>
            <a:r>
              <a:rPr sz="2400" spc="-10" dirty="0">
                <a:latin typeface="Calibri"/>
                <a:cs typeface="Calibri"/>
              </a:rPr>
              <a:t>-receptorů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405" y="452450"/>
            <a:ext cx="35560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E456F9-D21C-E599-8348-07E0B3E1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84" y="1437997"/>
            <a:ext cx="6849431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6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777" y="345135"/>
            <a:ext cx="35560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275" y="1343446"/>
            <a:ext cx="7155180" cy="40972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2400" spc="-20" dirty="0">
                <a:latin typeface="Calibri"/>
                <a:cs typeface="Calibri"/>
              </a:rPr>
              <a:t>rozdělení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>
                <a:latin typeface="Symbol"/>
                <a:cs typeface="Symbol"/>
              </a:rPr>
              <a:t></a:t>
            </a:r>
            <a:r>
              <a:rPr sz="2400" spc="-15" dirty="0">
                <a:latin typeface="Calibri"/>
                <a:cs typeface="Calibri"/>
              </a:rPr>
              <a:t>-</a:t>
            </a:r>
            <a:r>
              <a:rPr sz="2400" spc="-15" dirty="0" err="1">
                <a:latin typeface="Calibri"/>
                <a:cs typeface="Calibri"/>
              </a:rPr>
              <a:t>sympatolytik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:</a:t>
            </a:r>
            <a:endParaRPr lang="cs-CZ" sz="2400" spc="-5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endParaRPr sz="2400" dirty="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550"/>
              </a:spcBef>
              <a:buSzPct val="92307"/>
              <a:tabLst>
                <a:tab pos="20320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neselektivní</a:t>
            </a:r>
            <a:r>
              <a:rPr sz="2400" b="1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bez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VSA</a:t>
            </a:r>
            <a:r>
              <a:rPr sz="2400" b="1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blokují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spc="-15" baseline="-16339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spc="-15" baseline="-16339" dirty="0">
                <a:latin typeface="Calibri"/>
                <a:cs typeface="Calibri"/>
              </a:rPr>
              <a:t>2</a:t>
            </a:r>
            <a:r>
              <a:rPr sz="2400" spc="322" baseline="-1633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receptory</a:t>
            </a:r>
            <a:endParaRPr sz="2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0" dirty="0">
                <a:latin typeface="Calibri"/>
                <a:cs typeface="Calibri"/>
              </a:rPr>
              <a:t>metipranolol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sz="2400" spc="-20" dirty="0" err="1">
                <a:latin typeface="Calibri"/>
                <a:cs typeface="Calibri"/>
              </a:rPr>
              <a:t>Trimepranol</a:t>
            </a:r>
            <a:r>
              <a:rPr sz="2400" spc="-20" dirty="0">
                <a:latin typeface="Calibri"/>
                <a:cs typeface="Calibri"/>
              </a:rPr>
              <a:t>)</a:t>
            </a:r>
            <a:r>
              <a:rPr lang="cs-CZ" sz="2400" spc="-20" dirty="0">
                <a:latin typeface="Calibri"/>
                <a:cs typeface="Calibri"/>
              </a:rPr>
              <a:t>, </a:t>
            </a:r>
            <a:r>
              <a:rPr lang="cs-CZ" sz="2400" i="1" spc="-20" dirty="0" err="1">
                <a:latin typeface="Calibri"/>
                <a:cs typeface="Calibri"/>
              </a:rPr>
              <a:t>propanolol</a:t>
            </a:r>
            <a:endParaRPr sz="2400" i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8100" marR="17780">
              <a:lnSpc>
                <a:spcPct val="100000"/>
              </a:lnSpc>
              <a:buSzPct val="92307"/>
              <a:tabLst>
                <a:tab pos="19685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neselektivní</a:t>
            </a:r>
            <a:r>
              <a:rPr sz="2400" b="1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BB s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VSA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mají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vnitřní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sympatomimetickou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aktivitu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dualisté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přednostním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antagonistickým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účinkem</a:t>
            </a:r>
            <a:endParaRPr sz="2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5" dirty="0">
                <a:latin typeface="Calibri"/>
                <a:cs typeface="Calibri"/>
              </a:rPr>
              <a:t>bopindolol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(Sandonorm)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429260"/>
            <a:ext cx="62699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10" dirty="0">
                <a:latin typeface="Calibri"/>
                <a:cs typeface="Calibri"/>
              </a:rPr>
              <a:t>Vegetativní</a:t>
            </a:r>
            <a:r>
              <a:rPr u="none" spc="40" dirty="0">
                <a:latin typeface="Calibri"/>
                <a:cs typeface="Calibri"/>
              </a:rPr>
              <a:t> </a:t>
            </a:r>
            <a:r>
              <a:rPr u="none" spc="-10" dirty="0">
                <a:latin typeface="Calibri"/>
                <a:cs typeface="Calibri"/>
              </a:rPr>
              <a:t>nervový</a:t>
            </a:r>
            <a:r>
              <a:rPr u="none" spc="-65" dirty="0">
                <a:latin typeface="Calibri"/>
                <a:cs typeface="Calibri"/>
              </a:rPr>
              <a:t> </a:t>
            </a:r>
            <a:r>
              <a:rPr u="none" spc="-5" dirty="0">
                <a:latin typeface="Calibri"/>
                <a:cs typeface="Calibri"/>
              </a:rPr>
              <a:t>systém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284" y="1219200"/>
            <a:ext cx="8555432" cy="548739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6870" marR="118745" indent="-344805">
              <a:spcBef>
                <a:spcPts val="69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1600" i="1" spc="-15" dirty="0">
                <a:latin typeface="Calibri"/>
                <a:cs typeface="Calibri"/>
              </a:rPr>
              <a:t>sympatikus</a:t>
            </a:r>
            <a:r>
              <a:rPr lang="cs-CZ" sz="1600" i="1" spc="-114" dirty="0">
                <a:latin typeface="Calibri"/>
                <a:cs typeface="Calibri"/>
              </a:rPr>
              <a:t> </a:t>
            </a:r>
            <a:r>
              <a:rPr lang="cs-CZ" sz="1600" spc="5" dirty="0">
                <a:latin typeface="Calibri"/>
                <a:cs typeface="Calibri"/>
              </a:rPr>
              <a:t>–</a:t>
            </a:r>
            <a:r>
              <a:rPr lang="cs-CZ" sz="1600" spc="-20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vlákna</a:t>
            </a:r>
            <a:r>
              <a:rPr lang="cs-CZ" sz="1600" spc="-8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vystupují</a:t>
            </a:r>
            <a:r>
              <a:rPr lang="cs-CZ" sz="1600" spc="-114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z</a:t>
            </a:r>
            <a:r>
              <a:rPr lang="cs-CZ" sz="1600" spc="-20" dirty="0">
                <a:latin typeface="Calibri"/>
                <a:cs typeface="Calibri"/>
              </a:rPr>
              <a:t> </a:t>
            </a:r>
            <a:r>
              <a:rPr lang="cs-CZ" sz="1600" spc="-10" dirty="0">
                <a:latin typeface="Calibri"/>
                <a:cs typeface="Calibri"/>
              </a:rPr>
              <a:t>postranních</a:t>
            </a:r>
            <a:r>
              <a:rPr lang="cs-CZ" sz="1600" spc="-70" dirty="0">
                <a:latin typeface="Calibri"/>
                <a:cs typeface="Calibri"/>
              </a:rPr>
              <a:t> </a:t>
            </a:r>
            <a:r>
              <a:rPr lang="cs-CZ" sz="1600" spc="-10" dirty="0">
                <a:latin typeface="Calibri"/>
                <a:cs typeface="Calibri"/>
              </a:rPr>
              <a:t>rohů </a:t>
            </a:r>
            <a:r>
              <a:rPr lang="cs-CZ" sz="1600" spc="-620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míšních</a:t>
            </a:r>
            <a:r>
              <a:rPr lang="cs-CZ" sz="1600" spc="-5" dirty="0">
                <a:latin typeface="Calibri"/>
                <a:cs typeface="Calibri"/>
              </a:rPr>
              <a:t> těla</a:t>
            </a:r>
            <a:r>
              <a:rPr lang="cs-CZ" sz="1600" spc="-70" dirty="0">
                <a:latin typeface="Calibri"/>
                <a:cs typeface="Calibri"/>
              </a:rPr>
              <a:t> </a:t>
            </a:r>
            <a:r>
              <a:rPr lang="cs-CZ" sz="1600" spc="-20" dirty="0">
                <a:latin typeface="Calibri"/>
                <a:cs typeface="Calibri"/>
              </a:rPr>
              <a:t>axonů</a:t>
            </a:r>
            <a:r>
              <a:rPr lang="cs-CZ" sz="1600" spc="-45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v</a:t>
            </a:r>
            <a:r>
              <a:rPr lang="cs-CZ" sz="1600" spc="-1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šedé</a:t>
            </a:r>
            <a:r>
              <a:rPr lang="cs-CZ" sz="1600" spc="-65" dirty="0">
                <a:latin typeface="Calibri"/>
                <a:cs typeface="Calibri"/>
              </a:rPr>
              <a:t> </a:t>
            </a:r>
            <a:r>
              <a:rPr lang="cs-CZ" sz="1600" spc="-10" dirty="0">
                <a:latin typeface="Calibri"/>
                <a:cs typeface="Calibri"/>
              </a:rPr>
              <a:t>hmotě</a:t>
            </a:r>
            <a:r>
              <a:rPr lang="cs-CZ" sz="1600" spc="-70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hrudní</a:t>
            </a:r>
            <a:r>
              <a:rPr lang="cs-CZ" sz="1600" spc="-25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a</a:t>
            </a:r>
            <a:r>
              <a:rPr lang="cs-CZ" sz="1600" spc="-1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lumbální</a:t>
            </a:r>
            <a:r>
              <a:rPr lang="cs-CZ" sz="1600" spc="-55" dirty="0">
                <a:latin typeface="Calibri"/>
                <a:cs typeface="Calibri"/>
              </a:rPr>
              <a:t> </a:t>
            </a:r>
            <a:r>
              <a:rPr lang="cs-CZ" sz="1600" spc="-15" dirty="0">
                <a:latin typeface="Calibri"/>
                <a:cs typeface="Calibri"/>
              </a:rPr>
              <a:t>míchy </a:t>
            </a:r>
            <a:r>
              <a:rPr lang="cs-CZ" sz="1600" spc="5" dirty="0">
                <a:latin typeface="Calibri"/>
                <a:cs typeface="Calibri"/>
              </a:rPr>
              <a:t>→ </a:t>
            </a:r>
            <a:r>
              <a:rPr lang="cs-CZ" sz="1600" spc="-615" dirty="0">
                <a:latin typeface="Calibri"/>
                <a:cs typeface="Calibri"/>
              </a:rPr>
              <a:t> </a:t>
            </a:r>
            <a:r>
              <a:rPr lang="cs-CZ" sz="1600" spc="-15" dirty="0" err="1">
                <a:latin typeface="Calibri"/>
                <a:cs typeface="Calibri"/>
              </a:rPr>
              <a:t>thorakolumbální</a:t>
            </a:r>
            <a:r>
              <a:rPr lang="cs-CZ" sz="1600" spc="-30" dirty="0">
                <a:latin typeface="Calibri"/>
                <a:cs typeface="Calibri"/>
              </a:rPr>
              <a:t> systém</a:t>
            </a:r>
          </a:p>
          <a:p>
            <a:pPr marL="12065" marR="118745">
              <a:spcBef>
                <a:spcPts val="695"/>
              </a:spcBef>
              <a:tabLst>
                <a:tab pos="356870" algn="l"/>
                <a:tab pos="357505" algn="l"/>
              </a:tabLst>
            </a:pPr>
            <a:endParaRPr lang="cs-CZ" sz="1600" i="1" spc="-15" dirty="0">
              <a:latin typeface="Calibri"/>
              <a:cs typeface="Calibri"/>
            </a:endParaRPr>
          </a:p>
          <a:p>
            <a:pPr marL="379095" marR="30480" indent="-341630">
              <a:spcBef>
                <a:spcPts val="509"/>
              </a:spcBef>
              <a:buFont typeface="Calibri"/>
              <a:buChar char="•"/>
              <a:tabLst>
                <a:tab pos="379095" algn="l"/>
                <a:tab pos="379730" algn="l"/>
              </a:tabLst>
            </a:pPr>
            <a:r>
              <a:rPr sz="1600" i="1" spc="-15" dirty="0" err="1">
                <a:latin typeface="Calibri"/>
                <a:cs typeface="Calibri"/>
              </a:rPr>
              <a:t>parasympatikus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–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opouští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míchu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hlavovými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nervy </a:t>
            </a:r>
            <a:r>
              <a:rPr sz="1600" spc="-6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(III., VII., </a:t>
            </a:r>
            <a:r>
              <a:rPr sz="1600" spc="-5" dirty="0">
                <a:latin typeface="Calibri"/>
                <a:cs typeface="Calibri"/>
              </a:rPr>
              <a:t>IX.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5" dirty="0">
                <a:latin typeface="Calibri"/>
                <a:cs typeface="Calibri"/>
              </a:rPr>
              <a:t>X.</a:t>
            </a:r>
            <a:r>
              <a:rPr lang="cs-CZ" sz="1600" spc="5" dirty="0">
                <a:latin typeface="Calibri"/>
                <a:cs typeface="Calibri"/>
              </a:rPr>
              <a:t>)</a:t>
            </a:r>
            <a:r>
              <a:rPr sz="1600" spc="5" dirty="0">
                <a:latin typeface="Calibri"/>
                <a:cs typeface="Calibri"/>
              </a:rPr>
              <a:t>;</a:t>
            </a:r>
            <a:r>
              <a:rPr lang="cs-CZ"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2. a</a:t>
            </a:r>
            <a:r>
              <a:rPr lang="cs-CZ" sz="1600" dirty="0">
                <a:latin typeface="Calibri"/>
                <a:cs typeface="Calibri"/>
              </a:rPr>
              <a:t>ž</a:t>
            </a:r>
            <a:r>
              <a:rPr sz="1600" dirty="0">
                <a:latin typeface="Calibri"/>
                <a:cs typeface="Calibri"/>
              </a:rPr>
              <a:t> 4. </a:t>
            </a:r>
            <a:r>
              <a:rPr sz="1600" spc="-15" dirty="0" err="1">
                <a:latin typeface="Calibri"/>
                <a:cs typeface="Calibri"/>
              </a:rPr>
              <a:t>sakrálním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segmentem</a:t>
            </a:r>
            <a:r>
              <a:rPr lang="cs-CZ" sz="1600" spc="-15" dirty="0">
                <a:latin typeface="Calibri"/>
                <a:cs typeface="Calibri"/>
              </a:rPr>
              <a:t> </a:t>
            </a:r>
          </a:p>
          <a:p>
            <a:pPr marL="37465" marR="30480">
              <a:spcBef>
                <a:spcPts val="509"/>
              </a:spcBef>
              <a:tabLst>
                <a:tab pos="379095" algn="l"/>
                <a:tab pos="379730" algn="l"/>
              </a:tabLst>
            </a:pPr>
            <a:r>
              <a:rPr lang="cs-CZ" sz="1600" spc="-15" dirty="0">
                <a:latin typeface="Calibri"/>
                <a:cs typeface="Calibri"/>
              </a:rPr>
              <a:t>     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→ 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kraniosakrální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systém</a:t>
            </a:r>
            <a:endParaRPr lang="cs-CZ" sz="1600" spc="-15" dirty="0">
              <a:latin typeface="Calibri"/>
              <a:cs typeface="Calibri"/>
            </a:endParaRPr>
          </a:p>
          <a:p>
            <a:pPr marL="379095" marR="30480" indent="-341630">
              <a:spcBef>
                <a:spcPts val="509"/>
              </a:spcBef>
              <a:buFont typeface="Calibri"/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79095" marR="1407160" indent="-341630">
              <a:spcBef>
                <a:spcPts val="275"/>
              </a:spcBef>
              <a:buFont typeface="Calibri"/>
              <a:buChar char="•"/>
              <a:tabLst>
                <a:tab pos="379095" algn="l"/>
                <a:tab pos="379730" algn="l"/>
              </a:tabLst>
            </a:pPr>
            <a:r>
              <a:rPr sz="1600" b="1" spc="-5" dirty="0" err="1">
                <a:solidFill>
                  <a:srgbClr val="92D050"/>
                </a:solidFill>
                <a:latin typeface="Calibri"/>
                <a:cs typeface="Calibri"/>
              </a:rPr>
              <a:t>hlavní</a:t>
            </a:r>
            <a:r>
              <a:rPr sz="1600" b="1" spc="-5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spc="-20" dirty="0" err="1">
                <a:solidFill>
                  <a:srgbClr val="92D050"/>
                </a:solidFill>
                <a:latin typeface="Calibri"/>
                <a:cs typeface="Calibri"/>
              </a:rPr>
              <a:t>neurotransmiter</a:t>
            </a:r>
            <a:r>
              <a:rPr lang="cs-CZ" sz="1600" b="1" spc="-20" dirty="0">
                <a:solidFill>
                  <a:srgbClr val="92D050"/>
                </a:solidFill>
                <a:latin typeface="Calibri"/>
                <a:cs typeface="Calibri"/>
              </a:rPr>
              <a:t>y (NT)</a:t>
            </a:r>
            <a:r>
              <a:rPr sz="1600" b="1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2D050"/>
                </a:solidFill>
                <a:latin typeface="Calibri"/>
                <a:cs typeface="Calibri"/>
              </a:rPr>
              <a:t>–</a:t>
            </a:r>
            <a:r>
              <a:rPr sz="1600" b="1" spc="-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92D050"/>
                </a:solidFill>
                <a:latin typeface="Calibri"/>
                <a:cs typeface="Calibri"/>
              </a:rPr>
              <a:t>noradrenalin</a:t>
            </a:r>
            <a:r>
              <a:rPr lang="cs-CZ" sz="1600" b="1" spc="-15" dirty="0">
                <a:solidFill>
                  <a:srgbClr val="92D050"/>
                </a:solidFill>
                <a:latin typeface="Calibri"/>
                <a:cs typeface="Calibri"/>
              </a:rPr>
              <a:t> (</a:t>
            </a:r>
            <a:r>
              <a:rPr lang="cs-CZ" sz="1600" b="1" spc="-15" dirty="0" err="1">
                <a:solidFill>
                  <a:srgbClr val="92D050"/>
                </a:solidFill>
                <a:latin typeface="Calibri"/>
                <a:cs typeface="Calibri"/>
              </a:rPr>
              <a:t>NoA</a:t>
            </a:r>
            <a:r>
              <a:rPr lang="cs-CZ" sz="1600" b="1" spc="-15" dirty="0">
                <a:solidFill>
                  <a:srgbClr val="92D050"/>
                </a:solidFill>
                <a:latin typeface="Calibri"/>
                <a:cs typeface="Calibri"/>
              </a:rPr>
              <a:t>)</a:t>
            </a:r>
            <a:r>
              <a:rPr sz="1600" b="1" spc="-15" dirty="0">
                <a:solidFill>
                  <a:srgbClr val="92D050"/>
                </a:solidFill>
                <a:latin typeface="Calibri"/>
                <a:cs typeface="Calibri"/>
              </a:rPr>
              <a:t>, </a:t>
            </a:r>
            <a:r>
              <a:rPr sz="1600" b="1" spc="-6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92D050"/>
                </a:solidFill>
                <a:latin typeface="Calibri"/>
                <a:cs typeface="Calibri"/>
              </a:rPr>
              <a:t>acetylcholin</a:t>
            </a:r>
            <a:r>
              <a:rPr lang="cs-CZ" sz="1600" b="1" spc="-5" dirty="0">
                <a:solidFill>
                  <a:srgbClr val="92D050"/>
                </a:solidFill>
                <a:latin typeface="Calibri"/>
                <a:cs typeface="Calibri"/>
              </a:rPr>
              <a:t> (Ach)</a:t>
            </a:r>
          </a:p>
          <a:p>
            <a:pPr marL="37465" marR="1407160">
              <a:spcBef>
                <a:spcPts val="275"/>
              </a:spcBef>
              <a:tabLst>
                <a:tab pos="379095" algn="l"/>
                <a:tab pos="379730" algn="l"/>
              </a:tabLst>
            </a:pPr>
            <a:endParaRPr sz="160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379095" indent="-341630">
              <a:spcBef>
                <a:spcPts val="290"/>
              </a:spcBef>
              <a:buChar char="•"/>
              <a:tabLst>
                <a:tab pos="379095" algn="l"/>
                <a:tab pos="379730" algn="l"/>
              </a:tabLst>
            </a:pPr>
            <a:r>
              <a:rPr sz="1600" spc="-10" dirty="0">
                <a:latin typeface="Calibri"/>
                <a:cs typeface="Calibri"/>
              </a:rPr>
              <a:t>všechna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pregangliová</a:t>
            </a:r>
            <a:r>
              <a:rPr sz="16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vlákna</a:t>
            </a:r>
            <a:r>
              <a:rPr sz="16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cholinergní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(Ach)</a:t>
            </a:r>
            <a:endParaRPr lang="cs-CZ" sz="1600" spc="-5" dirty="0">
              <a:latin typeface="Calibri"/>
              <a:cs typeface="Calibri"/>
            </a:endParaRPr>
          </a:p>
          <a:p>
            <a:pPr marL="379095" indent="-341630">
              <a:spcBef>
                <a:spcPts val="290"/>
              </a:spcBef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79095" indent="-341630">
              <a:spcBef>
                <a:spcPts val="340"/>
              </a:spcBef>
              <a:buChar char="•"/>
              <a:tabLst>
                <a:tab pos="379095" algn="l"/>
                <a:tab pos="379730" algn="l"/>
              </a:tabLst>
            </a:pPr>
            <a:r>
              <a:rPr sz="1600" spc="-10" dirty="0">
                <a:latin typeface="Calibri"/>
                <a:cs typeface="Calibri"/>
              </a:rPr>
              <a:t>ve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vegetativních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gangliích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lang="cs-CZ" sz="1600" spc="-55" dirty="0">
                <a:latin typeface="Calibri"/>
                <a:cs typeface="Calibri"/>
              </a:rPr>
              <a:t>- </a:t>
            </a:r>
            <a:r>
              <a:rPr sz="1600" spc="-15" dirty="0" err="1">
                <a:latin typeface="Calibri"/>
                <a:cs typeface="Calibri"/>
              </a:rPr>
              <a:t>neuronální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 err="1">
                <a:latin typeface="Calibri"/>
                <a:cs typeface="Calibri"/>
              </a:rPr>
              <a:t>nikotinový</a:t>
            </a:r>
            <a:r>
              <a:rPr lang="cs-CZ"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receptor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(N</a:t>
            </a:r>
            <a:r>
              <a:rPr sz="1600" baseline="-16516" dirty="0">
                <a:latin typeface="Calibri"/>
                <a:cs typeface="Calibri"/>
              </a:rPr>
              <a:t>N</a:t>
            </a:r>
            <a:r>
              <a:rPr lang="cs-CZ" sz="1600" dirty="0">
                <a:latin typeface="Calibri"/>
                <a:cs typeface="Calibri"/>
              </a:rPr>
              <a:t>;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působí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Ach)</a:t>
            </a:r>
            <a:endParaRPr lang="cs-CZ" sz="1600" spc="-5" dirty="0">
              <a:latin typeface="Calibri"/>
              <a:cs typeface="Calibri"/>
            </a:endParaRPr>
          </a:p>
          <a:p>
            <a:pPr marL="379095" indent="-341630">
              <a:spcBef>
                <a:spcPts val="340"/>
              </a:spcBef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79095" indent="-341630">
              <a:spcBef>
                <a:spcPts val="120"/>
              </a:spcBef>
              <a:buChar char="•"/>
              <a:tabLst>
                <a:tab pos="379095" algn="l"/>
                <a:tab pos="379730" algn="l"/>
              </a:tabLst>
            </a:pPr>
            <a:r>
              <a:rPr sz="1600" spc="-5" dirty="0">
                <a:latin typeface="Calibri"/>
                <a:cs typeface="Calibri"/>
              </a:rPr>
              <a:t>na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postsynaptické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membráně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efektor.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b</a:t>
            </a:r>
            <a:r>
              <a:rPr sz="1600" spc="-5" dirty="0" err="1">
                <a:latin typeface="Calibri"/>
                <a:cs typeface="Calibri"/>
              </a:rPr>
              <a:t>uněk</a:t>
            </a:r>
            <a:r>
              <a:rPr lang="cs-CZ" sz="1600" i="1" dirty="0">
                <a:latin typeface="Calibri"/>
                <a:cs typeface="Calibri"/>
              </a:rPr>
              <a:t> </a:t>
            </a:r>
            <a:r>
              <a:rPr sz="1600" i="1" spc="-20" dirty="0" err="1">
                <a:latin typeface="Calibri"/>
                <a:cs typeface="Calibri"/>
              </a:rPr>
              <a:t>parasympatiku</a:t>
            </a:r>
            <a:r>
              <a:rPr lang="cs-CZ" sz="1600" i="1" spc="-95" dirty="0">
                <a:latin typeface="Calibri"/>
                <a:cs typeface="Calibri"/>
              </a:rPr>
              <a:t> </a:t>
            </a:r>
            <a:r>
              <a:rPr lang="cs-CZ" sz="1600" spc="-95" dirty="0">
                <a:latin typeface="Calibri"/>
                <a:cs typeface="Calibri"/>
              </a:rPr>
              <a:t>- </a:t>
            </a:r>
            <a:r>
              <a:rPr sz="1600" spc="-5" dirty="0" err="1">
                <a:latin typeface="Calibri"/>
                <a:cs typeface="Calibri"/>
              </a:rPr>
              <a:t>muskarinový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receptor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(M;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Ach</a:t>
            </a:r>
            <a:r>
              <a:rPr sz="1600" spc="-5" dirty="0">
                <a:latin typeface="Calibri"/>
                <a:cs typeface="Calibri"/>
              </a:rPr>
              <a:t>)</a:t>
            </a:r>
            <a:endParaRPr lang="cs-CZ" sz="1600" spc="-5" dirty="0">
              <a:latin typeface="Calibri"/>
              <a:cs typeface="Calibri"/>
            </a:endParaRPr>
          </a:p>
          <a:p>
            <a:pPr marL="379095" indent="-341630">
              <a:spcBef>
                <a:spcPts val="120"/>
              </a:spcBef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79095" marR="30480" indent="-341630">
              <a:lnSpc>
                <a:spcPct val="100000"/>
              </a:lnSpc>
              <a:spcBef>
                <a:spcPts val="105"/>
              </a:spcBef>
              <a:buChar char="•"/>
              <a:tabLst>
                <a:tab pos="379095" algn="l"/>
                <a:tab pos="379730" algn="l"/>
              </a:tabLst>
            </a:pP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NoA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působí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přenos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0" dirty="0" err="1">
                <a:latin typeface="Calibri"/>
                <a:cs typeface="Calibri"/>
              </a:rPr>
              <a:t>postgangliových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vláken</a:t>
            </a:r>
            <a:r>
              <a:rPr lang="cs-CZ" sz="1600" i="1" dirty="0">
                <a:latin typeface="Calibri"/>
                <a:cs typeface="Calibri"/>
              </a:rPr>
              <a:t> </a:t>
            </a:r>
            <a:r>
              <a:rPr sz="1600" i="1" spc="-15" dirty="0" err="1">
                <a:latin typeface="Calibri"/>
                <a:cs typeface="Calibri"/>
              </a:rPr>
              <a:t>sympatiku</a:t>
            </a:r>
            <a:r>
              <a:rPr sz="1600" i="1" spc="-8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na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 err="1">
                <a:latin typeface="Calibri"/>
                <a:cs typeface="Calibri"/>
              </a:rPr>
              <a:t>efektor</a:t>
            </a:r>
            <a:r>
              <a:rPr lang="cs-CZ" sz="1600" spc="-25" dirty="0">
                <a:latin typeface="Calibri"/>
                <a:cs typeface="Calibri"/>
              </a:rPr>
              <a:t>, </a:t>
            </a:r>
            <a:r>
              <a:rPr lang="cs-CZ" sz="1600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postganliová</a:t>
            </a:r>
            <a:r>
              <a:rPr lang="cs-CZ" sz="1600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vlákna</a:t>
            </a:r>
            <a:r>
              <a:rPr lang="cs-CZ" sz="16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sympatiku</a:t>
            </a:r>
            <a:r>
              <a:rPr lang="cs-CZ" sz="1600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lang="cs-CZ" sz="1600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adrenergní</a:t>
            </a:r>
            <a:r>
              <a:rPr lang="cs-CZ" sz="16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16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vlákna </a:t>
            </a:r>
            <a:r>
              <a:rPr lang="cs-CZ" sz="1600" spc="-620" dirty="0">
                <a:latin typeface="Calibri"/>
                <a:cs typeface="Calibri"/>
              </a:rPr>
              <a:t>             </a:t>
            </a:r>
            <a:r>
              <a:rPr lang="cs-CZ" sz="1600" spc="-6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lang="cs-CZ" sz="16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lang="el-GR" sz="16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α-,</a:t>
            </a:r>
            <a:r>
              <a:rPr lang="el-GR" sz="16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l-GR" sz="16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β-</a:t>
            </a:r>
            <a:r>
              <a:rPr lang="cs-CZ" sz="16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receptory)</a:t>
            </a:r>
          </a:p>
          <a:p>
            <a:pPr marL="379095" marR="30480" indent="-341630">
              <a:lnSpc>
                <a:spcPct val="100000"/>
              </a:lnSpc>
              <a:spcBef>
                <a:spcPts val="105"/>
              </a:spcBef>
              <a:buChar char="•"/>
              <a:tabLst>
                <a:tab pos="379095" algn="l"/>
                <a:tab pos="379730" algn="l"/>
              </a:tabLst>
            </a:pPr>
            <a:endParaRPr lang="cs-CZ" sz="1600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79095" indent="-341630">
              <a:lnSpc>
                <a:spcPct val="100000"/>
              </a:lnSpc>
              <a:spcBef>
                <a:spcPts val="700"/>
              </a:spcBef>
              <a:buChar char="•"/>
              <a:tabLst>
                <a:tab pos="379095" algn="l"/>
                <a:tab pos="379730" algn="l"/>
              </a:tabLst>
            </a:pPr>
            <a:r>
              <a:rPr lang="cs-CZ" sz="1600" spc="-20" dirty="0">
                <a:latin typeface="Calibri"/>
                <a:cs typeface="Calibri"/>
              </a:rPr>
              <a:t>nikotinové</a:t>
            </a:r>
            <a:r>
              <a:rPr lang="cs-CZ" sz="1600" spc="-9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muskulární</a:t>
            </a:r>
            <a:r>
              <a:rPr lang="cs-CZ" sz="1600" spc="-65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(N</a:t>
            </a:r>
            <a:r>
              <a:rPr lang="cs-CZ" sz="1600" baseline="-16516" dirty="0">
                <a:latin typeface="Calibri"/>
                <a:cs typeface="Calibri"/>
              </a:rPr>
              <a:t>M</a:t>
            </a:r>
            <a:r>
              <a:rPr lang="cs-CZ" sz="1600" dirty="0">
                <a:latin typeface="Calibri"/>
                <a:cs typeface="Calibri"/>
              </a:rPr>
              <a:t>)</a:t>
            </a:r>
            <a:r>
              <a:rPr lang="cs-CZ" sz="1600" spc="-10" dirty="0">
                <a:latin typeface="Calibri"/>
                <a:cs typeface="Calibri"/>
              </a:rPr>
              <a:t> receptory</a:t>
            </a:r>
            <a:r>
              <a:rPr lang="cs-CZ" sz="1600" spc="-65" dirty="0">
                <a:latin typeface="Calibri"/>
                <a:cs typeface="Calibri"/>
              </a:rPr>
              <a:t> </a:t>
            </a:r>
            <a:r>
              <a:rPr lang="cs-CZ" sz="1600" spc="5" dirty="0">
                <a:latin typeface="Calibri"/>
                <a:cs typeface="Calibri"/>
              </a:rPr>
              <a:t>–</a:t>
            </a:r>
            <a:r>
              <a:rPr lang="cs-CZ" sz="1600" spc="-25" dirty="0">
                <a:latin typeface="Calibri"/>
                <a:cs typeface="Calibri"/>
              </a:rPr>
              <a:t> </a:t>
            </a:r>
            <a:r>
              <a:rPr lang="cs-CZ" sz="1600" spc="-5" dirty="0">
                <a:latin typeface="Calibri"/>
                <a:cs typeface="Calibri"/>
              </a:rPr>
              <a:t>na</a:t>
            </a:r>
            <a:r>
              <a:rPr lang="cs-CZ" sz="1600" dirty="0">
                <a:latin typeface="Calibri"/>
                <a:cs typeface="Calibri"/>
              </a:rPr>
              <a:t> </a:t>
            </a:r>
            <a:r>
              <a:rPr lang="cs-CZ" sz="1600" spc="-20" dirty="0">
                <a:latin typeface="Calibri"/>
                <a:cs typeface="Calibri"/>
              </a:rPr>
              <a:t>nervosvalové</a:t>
            </a:r>
            <a:r>
              <a:rPr lang="cs-CZ" sz="1600" spc="-55" dirty="0">
                <a:latin typeface="Calibri"/>
                <a:cs typeface="Calibri"/>
              </a:rPr>
              <a:t> </a:t>
            </a:r>
            <a:r>
              <a:rPr lang="cs-CZ" sz="1600" spc="-15" dirty="0">
                <a:latin typeface="Calibri"/>
                <a:cs typeface="Calibri"/>
              </a:rPr>
              <a:t>ploténce</a:t>
            </a:r>
            <a:endParaRPr lang="cs-CZ" sz="1600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79095" indent="-341630">
              <a:spcBef>
                <a:spcPts val="695"/>
              </a:spcBef>
              <a:buChar char="•"/>
              <a:tabLst>
                <a:tab pos="379095" algn="l"/>
                <a:tab pos="379730" algn="l"/>
              </a:tabLst>
            </a:pP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471627"/>
            <a:ext cx="38989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Symbol"/>
                <a:cs typeface="Symbol"/>
              </a:rPr>
              <a:t></a:t>
            </a:r>
            <a:r>
              <a:rPr u="none" spc="-5" dirty="0"/>
              <a:t>-</a:t>
            </a:r>
            <a:r>
              <a:rPr u="none" spc="-5" dirty="0">
                <a:latin typeface="+mn-lt"/>
              </a:rPr>
              <a:t>sympatolytika</a:t>
            </a:r>
            <a:endParaRPr dirty="0">
              <a:latin typeface="+mn-lt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920" y="1371600"/>
            <a:ext cx="8121080" cy="400475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390"/>
              </a:spcBef>
              <a:tabLst>
                <a:tab pos="404495" algn="l"/>
                <a:tab pos="40576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kardioselektivní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</a:t>
            </a:r>
            <a:r>
              <a:rPr sz="2400" b="1" u="heavy" spc="-15" baseline="-1633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400" b="1" u="heavy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BB</a:t>
            </a:r>
            <a:endParaRPr sz="24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vyšších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dávkách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působí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</a:t>
            </a:r>
            <a:r>
              <a:rPr sz="2400" spc="-15" baseline="-16339" dirty="0">
                <a:latin typeface="Calibri"/>
                <a:cs typeface="Calibri"/>
              </a:rPr>
              <a:t>2</a:t>
            </a:r>
            <a:endParaRPr sz="2400" baseline="-16339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90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0" dirty="0">
                <a:latin typeface="Calibri"/>
                <a:cs typeface="Calibri"/>
              </a:rPr>
              <a:t>atenolol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bisoprolol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i="1" spc="-15" dirty="0">
                <a:latin typeface="Calibri"/>
                <a:cs typeface="Calibri"/>
              </a:rPr>
              <a:t>metoprolol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betaxolol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esmolol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tabLst>
                <a:tab pos="404495" algn="l"/>
                <a:tab pos="40576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vazodilatační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BB:</a:t>
            </a:r>
            <a:endParaRPr sz="2400" dirty="0">
              <a:latin typeface="Calibri"/>
              <a:cs typeface="Calibri"/>
            </a:endParaRPr>
          </a:p>
          <a:p>
            <a:pPr marL="405130" indent="-342265">
              <a:lnSpc>
                <a:spcPct val="100000"/>
              </a:lnSpc>
              <a:spcBef>
                <a:spcPts val="265"/>
              </a:spcBef>
              <a:buChar char="-"/>
              <a:tabLst>
                <a:tab pos="404495" algn="l"/>
                <a:tab pos="405765" algn="l"/>
              </a:tabLst>
            </a:pPr>
            <a:r>
              <a:rPr sz="2400" spc="-10" dirty="0">
                <a:latin typeface="Calibri"/>
                <a:cs typeface="Calibri"/>
              </a:rPr>
              <a:t>kardioselektivní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BB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acebutolol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celiprolol</a:t>
            </a:r>
            <a:endParaRPr sz="2400" dirty="0">
              <a:latin typeface="Calibri"/>
              <a:cs typeface="Calibri"/>
            </a:endParaRPr>
          </a:p>
          <a:p>
            <a:pPr marL="405130" indent="-342265">
              <a:lnSpc>
                <a:spcPts val="3060"/>
              </a:lnSpc>
              <a:spcBef>
                <a:spcPts val="215"/>
              </a:spcBef>
              <a:buChar char="-"/>
              <a:tabLst>
                <a:tab pos="404495" algn="l"/>
                <a:tab pos="405765" algn="l"/>
              </a:tabLst>
            </a:pPr>
            <a:r>
              <a:rPr sz="2400" spc="-5" dirty="0">
                <a:latin typeface="Calibri"/>
                <a:cs typeface="Calibri"/>
              </a:rPr>
              <a:t>BB</a:t>
            </a:r>
            <a:r>
              <a:rPr sz="2400" spc="-10" dirty="0">
                <a:latin typeface="Calibri"/>
                <a:cs typeface="Calibri"/>
              </a:rPr>
              <a:t> antagonizující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receptory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carvedilol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),</a:t>
            </a:r>
            <a:endParaRPr sz="2400" dirty="0">
              <a:latin typeface="Calibri"/>
              <a:cs typeface="Calibri"/>
            </a:endParaRPr>
          </a:p>
          <a:p>
            <a:pPr marL="405130">
              <a:lnSpc>
                <a:spcPts val="3060"/>
              </a:lnSpc>
            </a:pPr>
            <a:r>
              <a:rPr sz="2400" i="1" spc="-5" dirty="0">
                <a:latin typeface="Calibri"/>
                <a:cs typeface="Calibri"/>
              </a:rPr>
              <a:t>labetalol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latin typeface="Symbol"/>
                <a:cs typeface="Symbol"/>
              </a:rPr>
              <a:t></a:t>
            </a:r>
            <a:r>
              <a:rPr sz="2400" spc="-7" baseline="-16339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spc="-15" baseline="-16339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405130" indent="-342265">
              <a:lnSpc>
                <a:spcPts val="3060"/>
              </a:lnSpc>
              <a:spcBef>
                <a:spcPts val="150"/>
              </a:spcBef>
              <a:buChar char="-"/>
              <a:tabLst>
                <a:tab pos="404495" algn="l"/>
                <a:tab pos="405765" algn="l"/>
                <a:tab pos="2675890" algn="l"/>
              </a:tabLst>
            </a:pPr>
            <a:r>
              <a:rPr lang="cs-CZ" sz="2400" spc="-15" dirty="0">
                <a:latin typeface="Calibri"/>
                <a:cs typeface="Calibri"/>
              </a:rPr>
              <a:t>k</a:t>
            </a:r>
            <a:r>
              <a:rPr sz="2400" spc="-15" dirty="0" err="1">
                <a:latin typeface="Calibri"/>
                <a:cs typeface="Calibri"/>
              </a:rPr>
              <a:t>ardioselektivní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BB </a:t>
            </a:r>
            <a:r>
              <a:rPr sz="2400" spc="-10" dirty="0">
                <a:latin typeface="Calibri"/>
                <a:cs typeface="Calibri"/>
              </a:rPr>
              <a:t>uvolňující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endoteliální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stěny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sz="2400" dirty="0">
              <a:latin typeface="Calibri"/>
              <a:cs typeface="Calibri"/>
            </a:endParaRPr>
          </a:p>
          <a:p>
            <a:pPr marL="405130">
              <a:lnSpc>
                <a:spcPts val="3060"/>
              </a:lnSpc>
            </a:pPr>
            <a:r>
              <a:rPr sz="2400" i="1" spc="-5" dirty="0">
                <a:latin typeface="Calibri"/>
                <a:cs typeface="Calibri"/>
              </a:rPr>
              <a:t>nebivolol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DD2327-BC69-A6FD-E60D-A08EDF082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105400"/>
            <a:ext cx="2304322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777" y="414985"/>
            <a:ext cx="35560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u="none" dirty="0">
                <a:latin typeface="Symbol"/>
                <a:cs typeface="Symbol"/>
              </a:rPr>
              <a:t></a:t>
            </a:r>
            <a:r>
              <a:rPr u="none" dirty="0"/>
              <a:t>-</a:t>
            </a:r>
            <a:r>
              <a:rPr u="none" dirty="0">
                <a:latin typeface="+mn-lt"/>
              </a:rPr>
              <a:t>sympatolytika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235" y="1206015"/>
            <a:ext cx="7524750" cy="39388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15"/>
              </a:spcBef>
            </a:pPr>
            <a:r>
              <a:rPr lang="cs-CZ" sz="24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e</a:t>
            </a:r>
            <a:r>
              <a:rPr sz="2400" i="1" spc="-10" dirty="0" err="1">
                <a:latin typeface="Calibri"/>
                <a:cs typeface="Calibri"/>
              </a:rPr>
              <a:t>smolol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ultrakrátce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působící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BB</a:t>
            </a:r>
            <a:endParaRPr sz="2400" dirty="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315"/>
              </a:spcBef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i.v.</a:t>
            </a:r>
            <a:r>
              <a:rPr sz="2400" spc="-10" dirty="0">
                <a:latin typeface="Calibri"/>
                <a:cs typeface="Calibri"/>
              </a:rPr>
              <a:t> podání</a:t>
            </a:r>
            <a:endParaRPr sz="2400" dirty="0">
              <a:latin typeface="Calibri"/>
              <a:cs typeface="Calibri"/>
            </a:endParaRPr>
          </a:p>
          <a:p>
            <a:pPr marL="356870" marR="375920" indent="-344805" algn="just">
              <a:lnSpc>
                <a:spcPct val="90000"/>
              </a:lnSpc>
              <a:spcBef>
                <a:spcPts val="600"/>
              </a:spcBef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účinek </a:t>
            </a:r>
            <a:r>
              <a:rPr sz="2400" spc="-10" dirty="0">
                <a:latin typeface="Calibri"/>
                <a:cs typeface="Calibri"/>
              </a:rPr>
              <a:t>se </a:t>
            </a:r>
            <a:r>
              <a:rPr sz="2400" spc="-20" dirty="0">
                <a:latin typeface="Calibri"/>
                <a:cs typeface="Calibri"/>
              </a:rPr>
              <a:t>projeví </a:t>
            </a:r>
            <a:r>
              <a:rPr sz="2400" spc="-10" dirty="0">
                <a:latin typeface="Calibri"/>
                <a:cs typeface="Calibri"/>
              </a:rPr>
              <a:t>zhruba </a:t>
            </a:r>
            <a:r>
              <a:rPr sz="2400" spc="-25" dirty="0">
                <a:latin typeface="Calibri"/>
                <a:cs typeface="Calibri"/>
              </a:rPr>
              <a:t>za </a:t>
            </a:r>
            <a:r>
              <a:rPr sz="2400" spc="-5" dirty="0">
                <a:latin typeface="Calibri"/>
                <a:cs typeface="Calibri"/>
              </a:rPr>
              <a:t>2 min, maximální </a:t>
            </a:r>
            <a:r>
              <a:rPr sz="2400" spc="-30" dirty="0">
                <a:latin typeface="Calibri"/>
                <a:cs typeface="Calibri"/>
              </a:rPr>
              <a:t>efekt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během 5-20 min, po 18-30 min od přerušení </a:t>
            </a:r>
            <a:r>
              <a:rPr sz="2400" spc="-15" dirty="0">
                <a:latin typeface="Calibri"/>
                <a:cs typeface="Calibri"/>
              </a:rPr>
              <a:t>dávky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klinický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15" dirty="0">
                <a:latin typeface="Calibri"/>
                <a:cs typeface="Calibri"/>
              </a:rPr>
              <a:t> zcela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vymizí</a:t>
            </a:r>
          </a:p>
          <a:p>
            <a:pPr marL="356870" indent="-344805" algn="just">
              <a:lnSpc>
                <a:spcPts val="2955"/>
              </a:lnSpc>
              <a:spcBef>
                <a:spcPts val="385"/>
              </a:spcBef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snížení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tepové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frekvence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nastupuje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rychleji</a:t>
            </a:r>
            <a:endParaRPr sz="2400" dirty="0">
              <a:latin typeface="Calibri"/>
              <a:cs typeface="Calibri"/>
            </a:endParaRPr>
          </a:p>
          <a:p>
            <a:pPr marL="356870" algn="just">
              <a:lnSpc>
                <a:spcPts val="2955"/>
              </a:lnSpc>
            </a:pPr>
            <a:r>
              <a:rPr sz="2400" spc="-15" dirty="0">
                <a:latin typeface="Calibri"/>
                <a:cs typeface="Calibri"/>
              </a:rPr>
              <a:t>než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krevní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tlak</a:t>
            </a:r>
            <a:endParaRPr sz="2400" dirty="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315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výborná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titrovatelnost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dávky</a:t>
            </a:r>
            <a:endParaRPr sz="2400" dirty="0">
              <a:latin typeface="Calibri"/>
              <a:cs typeface="Calibri"/>
            </a:endParaRPr>
          </a:p>
          <a:p>
            <a:pPr marL="356870" indent="-344805" algn="just">
              <a:lnSpc>
                <a:spcPts val="2950"/>
              </a:lnSpc>
              <a:spcBef>
                <a:spcPts val="385"/>
              </a:spcBef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možné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také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pacientů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relativní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hypotenze,</a:t>
            </a:r>
            <a:endParaRPr sz="2400" dirty="0">
              <a:latin typeface="Calibri"/>
              <a:cs typeface="Calibri"/>
            </a:endParaRPr>
          </a:p>
          <a:p>
            <a:pPr marL="356870" algn="just">
              <a:lnSpc>
                <a:spcPts val="2950"/>
              </a:lnSpc>
            </a:pPr>
            <a:r>
              <a:rPr sz="2400" spc="-10" dirty="0">
                <a:latin typeface="Calibri"/>
                <a:cs typeface="Calibri"/>
              </a:rPr>
              <a:t>akutní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srdeční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selhání,</a:t>
            </a:r>
            <a:r>
              <a:rPr sz="2400" spc="-15" dirty="0">
                <a:latin typeface="Calibri"/>
                <a:cs typeface="Calibri"/>
              </a:rPr>
              <a:t> bronchospastické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stavy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148" y="455117"/>
            <a:ext cx="322453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u="none" spc="-5" dirty="0">
                <a:solidFill>
                  <a:srgbClr val="FF0000"/>
                </a:solidFill>
                <a:latin typeface="+mn-lt"/>
              </a:rPr>
              <a:t>zapamatovat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371600"/>
            <a:ext cx="8458200" cy="4864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VNS – regulace </a:t>
            </a:r>
            <a:r>
              <a:rPr lang="cs-CZ" sz="2400" spc="-10" dirty="0" err="1">
                <a:latin typeface="Calibri"/>
                <a:cs typeface="Calibri"/>
              </a:rPr>
              <a:t>fce</a:t>
            </a:r>
            <a:r>
              <a:rPr lang="cs-CZ" sz="2400" spc="-10" dirty="0">
                <a:latin typeface="Calibri"/>
                <a:cs typeface="Calibri"/>
              </a:rPr>
              <a:t> vnitřních orgánů a systémů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sympatikus x parasympatikus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sympatikus – aktivace při stresu, homeostáza organismu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b="1" spc="-10" dirty="0">
                <a:latin typeface="Calibri"/>
                <a:cs typeface="Calibri"/>
              </a:rPr>
              <a:t>s</a:t>
            </a:r>
            <a:r>
              <a:rPr sz="2400" b="1" spc="-10" dirty="0" err="1">
                <a:latin typeface="Calibri"/>
                <a:cs typeface="Calibri"/>
              </a:rPr>
              <a:t>ympato</a:t>
            </a:r>
            <a:r>
              <a:rPr lang="cs-CZ" sz="2400" b="1" spc="-10" dirty="0" err="1">
                <a:latin typeface="Calibri"/>
                <a:cs typeface="Calibri"/>
              </a:rPr>
              <a:t>mimetika</a:t>
            </a:r>
            <a:r>
              <a:rPr lang="cs-CZ" sz="2400" b="1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– stimulují adrenergní systém</a:t>
            </a:r>
          </a:p>
          <a:p>
            <a:pPr marL="521335" indent="-3429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zástupci: 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adrenalin,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NoA,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dopamin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(neselektivní)</a:t>
            </a:r>
            <a:endParaRPr sz="2400" dirty="0">
              <a:latin typeface="Calibri"/>
              <a:cs typeface="Calibri"/>
            </a:endParaRPr>
          </a:p>
          <a:p>
            <a:pPr marL="812800" marR="5080" lvl="1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α</a:t>
            </a:r>
            <a:r>
              <a:rPr lang="cs-CZ" sz="2400" spc="-10" dirty="0">
                <a:latin typeface="Calibri"/>
                <a:cs typeface="Calibri"/>
              </a:rPr>
              <a:t>1-</a:t>
            </a:r>
            <a:r>
              <a:rPr sz="2400" spc="-10" dirty="0" err="1">
                <a:latin typeface="Calibri"/>
                <a:cs typeface="Calibri"/>
              </a:rPr>
              <a:t>mimetika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nosní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spreje</a:t>
            </a:r>
            <a:r>
              <a:rPr lang="cs-CZ" sz="2400" spc="-5" dirty="0">
                <a:latin typeface="Calibri"/>
                <a:cs typeface="Calibri"/>
              </a:rPr>
              <a:t> (</a:t>
            </a:r>
            <a:r>
              <a:rPr lang="cs-CZ" sz="2400" spc="-5" dirty="0" err="1">
                <a:latin typeface="Calibri"/>
                <a:cs typeface="Calibri"/>
              </a:rPr>
              <a:t>dekongesce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β2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-5" dirty="0" err="1">
                <a:latin typeface="Calibri"/>
                <a:cs typeface="Calibri"/>
              </a:rPr>
              <a:t>mimetika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astma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-10" dirty="0" err="1">
                <a:latin typeface="Calibri"/>
                <a:cs typeface="Calibri"/>
              </a:rPr>
              <a:t>bronchiale</a:t>
            </a:r>
            <a:r>
              <a:rPr lang="cs-CZ" sz="2400" spc="-10" dirty="0">
                <a:latin typeface="Calibri"/>
                <a:cs typeface="Calibri"/>
              </a:rPr>
              <a:t> (léčba bronchospasmu)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cs-CZ" sz="2400" b="1" spc="-10" dirty="0">
                <a:latin typeface="Calibri"/>
                <a:cs typeface="Calibri"/>
              </a:rPr>
              <a:t>s</a:t>
            </a:r>
            <a:r>
              <a:rPr sz="2400" b="1" spc="-10" dirty="0" err="1">
                <a:latin typeface="Calibri"/>
                <a:cs typeface="Calibri"/>
              </a:rPr>
              <a:t>ympato</a:t>
            </a:r>
            <a:r>
              <a:rPr lang="cs-CZ" sz="2400" b="1" spc="-10" dirty="0" err="1">
                <a:latin typeface="Calibri"/>
                <a:cs typeface="Calibri"/>
              </a:rPr>
              <a:t>lytika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50" dirty="0">
                <a:latin typeface="Calibri"/>
                <a:cs typeface="Calibri"/>
              </a:rPr>
              <a:t>– blokují adrenergní receptory (blokátory)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α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-5" dirty="0" err="1">
                <a:latin typeface="Calibri"/>
                <a:cs typeface="Calibri"/>
              </a:rPr>
              <a:t>lytika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lang="cs-CZ" sz="2400" spc="35" dirty="0">
                <a:latin typeface="Calibri"/>
                <a:cs typeface="Calibri"/>
              </a:rPr>
              <a:t>– léčba hypertenze a benigní hyperplazie prostaty</a:t>
            </a:r>
          </a:p>
          <a:p>
            <a:pPr marL="812800" lvl="1" indent="-342900"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β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-5" dirty="0" err="1">
                <a:latin typeface="Calibri"/>
                <a:cs typeface="Calibri"/>
              </a:rPr>
              <a:t>lytika</a:t>
            </a:r>
            <a:r>
              <a:rPr lang="cs-CZ" sz="2400" spc="50" dirty="0">
                <a:latin typeface="Calibri"/>
                <a:cs typeface="Calibri"/>
              </a:rPr>
              <a:t>/</a:t>
            </a:r>
            <a:r>
              <a:rPr sz="2400" spc="-5" dirty="0" err="1">
                <a:latin typeface="Calibri"/>
                <a:cs typeface="Calibri"/>
              </a:rPr>
              <a:t>betablokátory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lang="cs-CZ" sz="2400" spc="30" dirty="0">
                <a:latin typeface="Calibri"/>
                <a:cs typeface="Calibri"/>
              </a:rPr>
              <a:t>– terapie řady kardiovaskulárních onemocnění</a:t>
            </a:r>
            <a:endParaRPr lang="cs-CZ" sz="24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429260"/>
            <a:ext cx="62699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F073F36-5824-1025-AF05-4C500137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80" y="1447800"/>
            <a:ext cx="6020640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3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740A444-5F21-C3F1-3012-4F6897C0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69" y="2987090"/>
            <a:ext cx="4548663" cy="3657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429260"/>
            <a:ext cx="62699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70C7A1-10E8-2D39-73FF-03C9441F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39" y="200869"/>
            <a:ext cx="5029647" cy="35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8834" y="468883"/>
            <a:ext cx="685101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u="none" spc="-5" dirty="0">
                <a:latin typeface="+mn-lt"/>
              </a:rPr>
              <a:t>Vegetativní</a:t>
            </a:r>
            <a:r>
              <a:rPr u="none" spc="20" dirty="0">
                <a:latin typeface="+mn-lt"/>
              </a:rPr>
              <a:t> </a:t>
            </a:r>
            <a:r>
              <a:rPr u="none" spc="-10" dirty="0">
                <a:latin typeface="+mn-lt"/>
              </a:rPr>
              <a:t>nervový</a:t>
            </a:r>
            <a:r>
              <a:rPr u="none" spc="-35" dirty="0">
                <a:latin typeface="+mn-lt"/>
              </a:rPr>
              <a:t> </a:t>
            </a:r>
            <a:r>
              <a:rPr u="none" spc="-10" dirty="0">
                <a:latin typeface="+mn-lt"/>
              </a:rPr>
              <a:t>systém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4" y="1586611"/>
            <a:ext cx="8379765" cy="24987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066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většina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orgánů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inervována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paralelně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sympatickými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parasympatickými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vlákny</a:t>
            </a:r>
            <a:endParaRPr sz="2400" dirty="0">
              <a:latin typeface="Calibri"/>
              <a:cs typeface="Calibri"/>
            </a:endParaRPr>
          </a:p>
          <a:p>
            <a:pPr marL="356870" marR="351155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někde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protichůdné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hl.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svaly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žaludku,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moč.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měchýře,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srdce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někde</a:t>
            </a:r>
            <a:r>
              <a:rPr sz="24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pouze</a:t>
            </a:r>
            <a:r>
              <a:rPr sz="24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sympatikus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(cévy)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nebo</a:t>
            </a:r>
            <a:r>
              <a:rPr sz="24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parasympatikus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(m.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ciliaris)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někde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obdobně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(slinné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žlázy)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407" y="3007089"/>
            <a:ext cx="3639185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u="none" spc="-5" dirty="0">
                <a:latin typeface="Calibri"/>
                <a:cs typeface="Calibri"/>
              </a:rPr>
              <a:t>Sympatikus</a:t>
            </a:r>
            <a:endParaRPr sz="5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5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710" y="754202"/>
            <a:ext cx="28606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latin typeface="Calibri"/>
                <a:cs typeface="Calibri"/>
              </a:rPr>
              <a:t>Sympatikus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3791" y="2014727"/>
            <a:ext cx="6739255" cy="4267200"/>
            <a:chOff x="1383791" y="2014727"/>
            <a:chExt cx="6739255" cy="4267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551" y="2014727"/>
              <a:ext cx="5733288" cy="4267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03603" y="3500627"/>
              <a:ext cx="6699884" cy="1082040"/>
            </a:xfrm>
            <a:custGeom>
              <a:avLst/>
              <a:gdLst/>
              <a:ahLst/>
              <a:cxnLst/>
              <a:rect l="l" t="t" r="r" b="b"/>
              <a:pathLst>
                <a:path w="6699884" h="1082039">
                  <a:moveTo>
                    <a:pt x="0" y="0"/>
                  </a:moveTo>
                  <a:lnTo>
                    <a:pt x="6699250" y="0"/>
                  </a:lnTo>
                </a:path>
                <a:path w="6699884" h="1082039">
                  <a:moveTo>
                    <a:pt x="0" y="0"/>
                  </a:moveTo>
                  <a:lnTo>
                    <a:pt x="0" y="1081659"/>
                  </a:lnTo>
                </a:path>
                <a:path w="6699884" h="1082039">
                  <a:moveTo>
                    <a:pt x="0" y="1082040"/>
                  </a:moveTo>
                  <a:lnTo>
                    <a:pt x="6699250" y="1082040"/>
                  </a:lnTo>
                </a:path>
                <a:path w="6699884" h="1082039">
                  <a:moveTo>
                    <a:pt x="6699504" y="0"/>
                  </a:moveTo>
                  <a:lnTo>
                    <a:pt x="6699504" y="1081659"/>
                  </a:lnTo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1930</Words>
  <Application>Microsoft Office PowerPoint</Application>
  <PresentationFormat>Předvádění na obrazovce (4:3)</PresentationFormat>
  <Paragraphs>283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Arial MT</vt:lpstr>
      <vt:lpstr>Calibri</vt:lpstr>
      <vt:lpstr>Symbol</vt:lpstr>
      <vt:lpstr>Times New Roman</vt:lpstr>
      <vt:lpstr>Office Theme</vt:lpstr>
      <vt:lpstr>Nervový  systém</vt:lpstr>
      <vt:lpstr>Prezentace aplikace PowerPoint</vt:lpstr>
      <vt:lpstr>Vegetativní (autonomní) nervový  systém</vt:lpstr>
      <vt:lpstr>Vegetativní nervový systém</vt:lpstr>
      <vt:lpstr>Prezentace aplikace PowerPoint</vt:lpstr>
      <vt:lpstr>Prezentace aplikace PowerPoint</vt:lpstr>
      <vt:lpstr>Vegetativní nervový systém</vt:lpstr>
      <vt:lpstr>Sympatikus</vt:lpstr>
      <vt:lpstr>Sympatikus</vt:lpstr>
      <vt:lpstr>Sympatikus</vt:lpstr>
      <vt:lpstr>Sympatikus</vt:lpstr>
      <vt:lpstr>Schéma vegetativního  nervového systému</vt:lpstr>
      <vt:lpstr>Účinky sympatiku</vt:lpstr>
      <vt:lpstr>Receptory</vt:lpstr>
      <vt:lpstr>Sympatomimetika</vt:lpstr>
      <vt:lpstr>Prezentace aplikace PowerPoint</vt:lpstr>
      <vt:lpstr>Neselektivní sympatomimetika</vt:lpstr>
      <vt:lpstr>Neselektivní sympatomimetika</vt:lpstr>
      <vt:lpstr>1-sympatomimetika</vt:lpstr>
      <vt:lpstr>2-sympatomimetika</vt:lpstr>
      <vt:lpstr>2-sympatomimetika k léčbě AB</vt:lpstr>
      <vt:lpstr>2-sympatomimetika k tokolýze</vt:lpstr>
      <vt:lpstr> Selektivní α1-mimetika</vt:lpstr>
      <vt:lpstr>Selektivní α1-mimetika</vt:lpstr>
      <vt:lpstr>Selektivní α2-mimetika</vt:lpstr>
      <vt:lpstr>Selektivní α2-mimetika</vt:lpstr>
      <vt:lpstr>Nepřímá  sympatomimetika</vt:lpstr>
      <vt:lpstr>Nepřímá sympatomimetika</vt:lpstr>
      <vt:lpstr>Sympatolytika</vt:lpstr>
      <vt:lpstr>SYMPATOLYTIKA</vt:lpstr>
      <vt:lpstr>α-sympatolytika</vt:lpstr>
      <vt:lpstr>Neselektivní α-lytika</vt:lpstr>
      <vt:lpstr>Selektivní α1-lytika</vt:lpstr>
      <vt:lpstr>Selektivní α1-lytika</vt:lpstr>
      <vt:lpstr>-sympatolytika</vt:lpstr>
      <vt:lpstr>-sympatolytika</vt:lpstr>
      <vt:lpstr>-sympatolytika</vt:lpstr>
      <vt:lpstr>-sympatolytika</vt:lpstr>
      <vt:lpstr>-sympatolytika</vt:lpstr>
      <vt:lpstr>-sympatolytika</vt:lpstr>
      <vt:lpstr>-sympatolytika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Sympatikus</dc:title>
  <dc:creator>Odbor Informatiky</dc:creator>
  <cp:lastModifiedBy>Russ Karolína</cp:lastModifiedBy>
  <cp:revision>13</cp:revision>
  <dcterms:created xsi:type="dcterms:W3CDTF">2024-07-24T08:23:38Z</dcterms:created>
  <dcterms:modified xsi:type="dcterms:W3CDTF">2024-09-10T11:53:16Z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2024-07-24T00:00:00Z</vt:filetime>
  </property>
</Properties>
</file>