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4" r:id="rId11"/>
    <p:sldId id="285" r:id="rId12"/>
    <p:sldId id="286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87" r:id="rId26"/>
    <p:sldId id="277" r:id="rId27"/>
    <p:sldId id="278" r:id="rId28"/>
    <p:sldId id="279" r:id="rId29"/>
    <p:sldId id="281" r:id="rId30"/>
    <p:sldId id="288" r:id="rId31"/>
    <p:sldId id="282" r:id="rId32"/>
    <p:sldId id="283" r:id="rId33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7" d="100"/>
          <a:sy n="157" d="100"/>
        </p:scale>
        <p:origin x="1900" y="7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28420" y="1025335"/>
            <a:ext cx="7438981" cy="659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95"/>
              </a:lnSpc>
              <a:spcBef>
                <a:spcPts val="0"/>
              </a:spcBef>
              <a:spcAft>
                <a:spcPts val="0"/>
              </a:spcAft>
            </a:pPr>
            <a:r>
              <a:rPr sz="4000" spc="-23" dirty="0">
                <a:solidFill>
                  <a:srgbClr val="000000"/>
                </a:solidFill>
                <a:latin typeface="Calibri"/>
                <a:cs typeface="Calibri"/>
              </a:rPr>
              <a:t>Protidestičková</a:t>
            </a:r>
            <a:r>
              <a:rPr sz="4000" dirty="0">
                <a:solidFill>
                  <a:srgbClr val="000000"/>
                </a:solidFill>
                <a:latin typeface="Calibri"/>
                <a:cs typeface="Calibri"/>
              </a:rPr>
              <a:t> léčba,</a:t>
            </a:r>
            <a:r>
              <a:rPr sz="40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spc="-17" dirty="0">
                <a:solidFill>
                  <a:srgbClr val="000000"/>
                </a:solidFill>
                <a:latin typeface="Calibri"/>
                <a:cs typeface="Calibri"/>
              </a:rPr>
              <a:t>venofarmaka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14932" y="1635189"/>
            <a:ext cx="6864004" cy="659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95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40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spc="-11" dirty="0">
                <a:solidFill>
                  <a:srgbClr val="000000"/>
                </a:solidFill>
                <a:latin typeface="Calibri"/>
                <a:cs typeface="Calibri"/>
              </a:rPr>
              <a:t>léčiva</a:t>
            </a:r>
            <a:r>
              <a:rPr sz="4000" dirty="0">
                <a:solidFill>
                  <a:srgbClr val="000000"/>
                </a:solidFill>
                <a:latin typeface="Calibri"/>
                <a:cs typeface="Calibri"/>
              </a:rPr>
              <a:t> ovlivňující</a:t>
            </a:r>
            <a:r>
              <a:rPr sz="4000" spc="-20" dirty="0">
                <a:solidFill>
                  <a:srgbClr val="000000"/>
                </a:solidFill>
                <a:latin typeface="Calibri"/>
                <a:cs typeface="Calibri"/>
              </a:rPr>
              <a:t> srážlivost</a:t>
            </a:r>
            <a:r>
              <a:rPr sz="40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0000"/>
                </a:solidFill>
                <a:latin typeface="Calibri"/>
                <a:cs typeface="Calibri"/>
              </a:rPr>
              <a:t>krve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445E1FF-B877-0598-CA73-2FF5D9F70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910" y="2564903"/>
            <a:ext cx="4293321" cy="43216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B6C744-5618-C377-94C8-24039213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66" y="427735"/>
            <a:ext cx="7866742" cy="430887"/>
          </a:xfrm>
        </p:spPr>
        <p:txBody>
          <a:bodyPr/>
          <a:lstStyle/>
          <a:p>
            <a:r>
              <a:rPr lang="cs-CZ" sz="2800" b="1" dirty="0"/>
              <a:t>HIT Heparinem indukovaná trombocytopenie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B5526A7-6C09-436E-12A5-5AB28180A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666" y="980728"/>
            <a:ext cx="8442806" cy="5724644"/>
          </a:xfrm>
        </p:spPr>
        <p:txBody>
          <a:bodyPr/>
          <a:lstStyle/>
          <a:p>
            <a:r>
              <a:rPr lang="cs-CZ" sz="1400" b="1" dirty="0"/>
              <a:t>Definice:</a:t>
            </a:r>
            <a:endParaRPr lang="cs-CZ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Závažná imunologická reakce na léčbu heparinem, vedoucí k trombocytopenii (pokles počtu trombocytů) a paradoxně ke zvýšenému riziku trombózy.</a:t>
            </a:r>
          </a:p>
          <a:p>
            <a:r>
              <a:rPr lang="cs-CZ" sz="1400" b="1" dirty="0"/>
              <a:t>Mechanismus vzniku:</a:t>
            </a:r>
            <a:endParaRPr lang="cs-CZ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Tvorba protilátek proti komplexu heparinu a destičkového faktoru 4 (PF4).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Aktivace destiček → zvýšená srážlivost krve → tvorba trombů.</a:t>
            </a:r>
          </a:p>
          <a:p>
            <a:r>
              <a:rPr lang="cs-CZ" sz="1400" b="1" dirty="0"/>
              <a:t>Typy HIT:</a:t>
            </a:r>
            <a:endParaRPr lang="cs-CZ" sz="1400" dirty="0"/>
          </a:p>
          <a:p>
            <a:pPr>
              <a:buFont typeface="+mj-lt"/>
              <a:buAutoNum type="arabicPeriod"/>
            </a:pPr>
            <a:r>
              <a:rPr lang="cs-CZ" sz="1400" b="1" dirty="0"/>
              <a:t>HIT typu I:</a:t>
            </a:r>
            <a:endParaRPr lang="cs-CZ" sz="1400" dirty="0"/>
          </a:p>
          <a:p>
            <a:pPr lvl="1"/>
            <a:r>
              <a:rPr lang="cs-CZ" sz="1400" dirty="0"/>
              <a:t>Mírná, přechodná trombocytopenie, neimunologická</a:t>
            </a:r>
          </a:p>
          <a:p>
            <a:pPr lvl="1"/>
            <a:r>
              <a:rPr lang="cs-CZ" sz="1400" dirty="0"/>
              <a:t>Obvykle se objeví během 1–4 dní po zahájení léčby heparinem</a:t>
            </a:r>
          </a:p>
          <a:p>
            <a:pPr>
              <a:buFont typeface="+mj-lt"/>
              <a:buAutoNum type="arabicPeriod"/>
            </a:pPr>
            <a:r>
              <a:rPr lang="cs-CZ" sz="1400" b="1" dirty="0"/>
              <a:t>HIT typu II (klinicky významná):</a:t>
            </a:r>
            <a:endParaRPr lang="cs-CZ" sz="1400" dirty="0"/>
          </a:p>
          <a:p>
            <a:pPr lvl="1"/>
            <a:r>
              <a:rPr lang="cs-CZ" sz="1400" dirty="0"/>
              <a:t>Imunitně zprostředkovaná, vysoké riziko tromboembolických komplikací</a:t>
            </a:r>
          </a:p>
          <a:p>
            <a:pPr lvl="1"/>
            <a:r>
              <a:rPr lang="cs-CZ" sz="1400" dirty="0"/>
              <a:t>Objevuje se 5.–10. den léčby.</a:t>
            </a:r>
          </a:p>
          <a:p>
            <a:r>
              <a:rPr lang="cs-CZ" sz="1400" b="1" dirty="0"/>
              <a:t>Klinické projevy:</a:t>
            </a:r>
            <a:endParaRPr lang="cs-CZ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Trombocytopenie (pokles trombocytů o &gt;50 % oproti výchozí hodnotě).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Arteriální nebo žilní trombózy (např. hluboká žilní trombóza, plicní embolie).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Možné komplikace: kožní léze v místě vpichu, systémová embolizace.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400" dirty="0"/>
          </a:p>
          <a:p>
            <a:r>
              <a:rPr lang="cs-CZ" sz="1400" b="1" dirty="0"/>
              <a:t>Léčba:</a:t>
            </a:r>
            <a:endParaRPr lang="cs-CZ" sz="1400" dirty="0"/>
          </a:p>
          <a:p>
            <a:pPr>
              <a:buFont typeface="+mj-lt"/>
              <a:buAutoNum type="arabicPeriod"/>
            </a:pPr>
            <a:r>
              <a:rPr lang="cs-CZ" sz="1400" b="1" dirty="0"/>
              <a:t>Okamžité vysazení heparinu </a:t>
            </a:r>
            <a:r>
              <a:rPr lang="cs-CZ" sz="1400" dirty="0"/>
              <a:t>včetně nízkomolekulárních heparinů</a:t>
            </a:r>
          </a:p>
          <a:p>
            <a:pPr>
              <a:buFont typeface="+mj-lt"/>
              <a:buAutoNum type="arabicPeriod"/>
            </a:pPr>
            <a:r>
              <a:rPr lang="cs-CZ" sz="1400" b="1" dirty="0"/>
              <a:t>Náhrada jiným antikoagulanciem </a:t>
            </a:r>
            <a:r>
              <a:rPr lang="cs-CZ" sz="1400" dirty="0"/>
              <a:t>- přímé inhibitory trombinu (např. </a:t>
            </a:r>
            <a:r>
              <a:rPr lang="cs-CZ" sz="1400" dirty="0" err="1"/>
              <a:t>argatroban</a:t>
            </a:r>
            <a:r>
              <a:rPr lang="cs-CZ" sz="1400" dirty="0"/>
              <a:t>, </a:t>
            </a:r>
            <a:r>
              <a:rPr lang="cs-CZ" sz="1400" dirty="0" err="1"/>
              <a:t>bivalirudin</a:t>
            </a:r>
            <a:r>
              <a:rPr lang="cs-CZ" sz="1400" dirty="0"/>
              <a:t>), </a:t>
            </a:r>
            <a:r>
              <a:rPr lang="cs-CZ" sz="1400" dirty="0" err="1"/>
              <a:t>fondaparinux</a:t>
            </a:r>
            <a:endParaRPr lang="cs-CZ" sz="1400" dirty="0"/>
          </a:p>
          <a:p>
            <a:pPr>
              <a:buFont typeface="+mj-lt"/>
              <a:buAutoNum type="arabicPeriod"/>
            </a:pPr>
            <a:r>
              <a:rPr lang="cs-CZ" sz="1400" b="1" dirty="0"/>
              <a:t>Zákaz opětovného použití heparinu </a:t>
            </a:r>
            <a:r>
              <a:rPr lang="cs-CZ" sz="1400" dirty="0"/>
              <a:t>trvalá kontraindikace.</a:t>
            </a:r>
          </a:p>
          <a:p>
            <a:pPr>
              <a:buFont typeface="+mj-lt"/>
              <a:buAutoNum type="arabicPeriod"/>
            </a:pPr>
            <a:r>
              <a:rPr lang="cs-CZ" sz="1400" b="1" dirty="0"/>
              <a:t>Monitorování trombocytů a sledování klinických příznaků trombózy.</a:t>
            </a:r>
            <a:endParaRPr lang="cs-CZ" sz="1400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8369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A66EA5-B512-DB73-6C49-368BA25D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369332"/>
          </a:xfrm>
        </p:spPr>
        <p:txBody>
          <a:bodyPr/>
          <a:lstStyle/>
          <a:p>
            <a:r>
              <a:rPr lang="cs-CZ" sz="2400" b="1" u="sng" dirty="0"/>
              <a:t>Další, méně používané antikoagulancia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439041-19E7-3415-1330-979E1DEDF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520" y="980728"/>
            <a:ext cx="6924138" cy="4431983"/>
          </a:xfrm>
        </p:spPr>
        <p:txBody>
          <a:bodyPr/>
          <a:lstStyle/>
          <a:p>
            <a:r>
              <a:rPr lang="cs-CZ" sz="2400" b="1" i="0" u="none" strike="noStrike" baseline="0" dirty="0" err="1">
                <a:solidFill>
                  <a:srgbClr val="000000"/>
                </a:solidFill>
              </a:rPr>
              <a:t>Pentasacharidy</a:t>
            </a:r>
            <a:endParaRPr lang="cs-CZ" sz="2400" b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o</a:t>
            </a:r>
            <a:r>
              <a:rPr lang="cs-CZ" sz="2400" b="0" i="0" u="none" strike="noStrike" baseline="0" dirty="0">
                <a:solidFill>
                  <a:srgbClr val="000000"/>
                </a:solidFill>
              </a:rPr>
              <a:t>bsahují </a:t>
            </a:r>
            <a:r>
              <a:rPr lang="cs-CZ" sz="2400" b="0" i="0" u="none" strike="noStrike" baseline="0" dirty="0" err="1">
                <a:solidFill>
                  <a:srgbClr val="000000"/>
                </a:solidFill>
              </a:rPr>
              <a:t>pentasacharidovou</a:t>
            </a:r>
            <a:r>
              <a:rPr lang="cs-CZ" sz="2400" b="0" i="0" u="none" strike="noStrike" baseline="0" dirty="0">
                <a:solidFill>
                  <a:srgbClr val="000000"/>
                </a:solidFill>
              </a:rPr>
              <a:t> strukturu podobnou aktivnímu místu heparinu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0" i="0" u="none" strike="noStrike" baseline="0" dirty="0">
                <a:solidFill>
                  <a:srgbClr val="000000"/>
                </a:solidFill>
              </a:rPr>
              <a:t>aktivita je namířena proti faktoru </a:t>
            </a:r>
            <a:r>
              <a:rPr lang="cs-CZ" sz="2400" b="0" i="0" u="none" strike="noStrike" baseline="0" dirty="0" err="1">
                <a:solidFill>
                  <a:srgbClr val="000000"/>
                </a:solidFill>
              </a:rPr>
              <a:t>Xa</a:t>
            </a:r>
            <a:endParaRPr lang="cs-CZ" sz="2400" b="0" i="0" u="none" strike="noStrike" baseline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drahé, málo používané (po HIT), parenterální podání</a:t>
            </a:r>
            <a:endParaRPr lang="cs-CZ" sz="2400" b="0" i="0" u="none" strike="noStrike" baseline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i="0" u="none" strike="noStrike" baseline="0" dirty="0" err="1">
                <a:solidFill>
                  <a:srgbClr val="000000"/>
                </a:solidFill>
              </a:rPr>
              <a:t>Fondaparinux</a:t>
            </a:r>
            <a:endParaRPr lang="cs-CZ" sz="2400" b="1" i="0" u="none" strike="noStrike" baseline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0" i="0" u="none" strike="noStrike" baseline="0" dirty="0">
              <a:solidFill>
                <a:srgbClr val="000000"/>
              </a:solidFill>
            </a:endParaRPr>
          </a:p>
          <a:p>
            <a:r>
              <a:rPr lang="cs-CZ" sz="2400" b="1" i="0" u="none" strike="noStrike" baseline="0" dirty="0">
                <a:solidFill>
                  <a:srgbClr val="000000"/>
                </a:solidFill>
              </a:rPr>
              <a:t>Přímé inhibitory trombinu odvozené od </a:t>
            </a:r>
            <a:r>
              <a:rPr lang="cs-CZ" sz="2400" b="1" i="0" u="none" strike="noStrike" baseline="0" dirty="0" err="1">
                <a:solidFill>
                  <a:srgbClr val="000000"/>
                </a:solidFill>
              </a:rPr>
              <a:t>hirudinu</a:t>
            </a:r>
            <a:endParaRPr lang="cs-CZ" sz="2400" b="0" i="0" u="none" strike="noStrike" baseline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>
                <a:solidFill>
                  <a:srgbClr val="000000"/>
                </a:solidFill>
              </a:rPr>
              <a:t>H</a:t>
            </a:r>
            <a:r>
              <a:rPr lang="cs-CZ" sz="2400" b="0" i="0" u="none" strike="noStrike" baseline="0" dirty="0" err="1">
                <a:solidFill>
                  <a:srgbClr val="000000"/>
                </a:solidFill>
              </a:rPr>
              <a:t>irudin</a:t>
            </a:r>
            <a:r>
              <a:rPr lang="cs-CZ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cs-CZ" sz="2400" dirty="0">
                <a:solidFill>
                  <a:srgbClr val="000000"/>
                </a:solidFill>
              </a:rPr>
              <a:t>- </a:t>
            </a:r>
            <a:r>
              <a:rPr lang="cs-CZ" sz="2400" b="0" i="0" u="none" strike="noStrike" baseline="0" dirty="0">
                <a:solidFill>
                  <a:srgbClr val="000000"/>
                </a:solidFill>
              </a:rPr>
              <a:t> polypeptidu přítomného ve slinách pijavice lékařské (</a:t>
            </a:r>
            <a:r>
              <a:rPr lang="cs-CZ" sz="2400" b="0" i="1" u="none" strike="noStrike" baseline="0" dirty="0" err="1">
                <a:solidFill>
                  <a:srgbClr val="000000"/>
                </a:solidFill>
              </a:rPr>
              <a:t>Hirudo</a:t>
            </a:r>
            <a:r>
              <a:rPr lang="cs-CZ" sz="2400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cs-CZ" sz="2400" b="0" i="1" u="none" strike="noStrike" baseline="0" dirty="0" err="1">
                <a:solidFill>
                  <a:srgbClr val="000000"/>
                </a:solidFill>
              </a:rPr>
              <a:t>medicinalis</a:t>
            </a:r>
            <a:r>
              <a:rPr lang="cs-CZ" sz="2400" b="0" i="0" u="none" strike="noStrike" baseline="0" dirty="0">
                <a:solidFill>
                  <a:srgbClr val="00000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Drahé, málo používané (po HIT), parenterální podání </a:t>
            </a:r>
            <a:endParaRPr lang="cs-CZ" sz="2400" b="0" i="0" u="none" strike="noStrike" baseline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i="0" u="none" strike="noStrike" baseline="0" dirty="0" err="1">
                <a:solidFill>
                  <a:srgbClr val="000000"/>
                </a:solidFill>
              </a:rPr>
              <a:t>lepirudin</a:t>
            </a:r>
            <a:r>
              <a:rPr lang="cs-CZ" sz="2400" b="1" i="0" u="none" strike="noStrike" baseline="0" dirty="0">
                <a:solidFill>
                  <a:srgbClr val="000000"/>
                </a:solidFill>
              </a:rPr>
              <a:t> </a:t>
            </a:r>
            <a:r>
              <a:rPr lang="cs-CZ" sz="2400" b="0" i="0" u="none" strike="noStrike" baseline="0" dirty="0">
                <a:solidFill>
                  <a:srgbClr val="000000"/>
                </a:solidFill>
              </a:rPr>
              <a:t>či </a:t>
            </a:r>
            <a:r>
              <a:rPr lang="cs-CZ" sz="2400" b="1" i="0" u="none" strike="noStrike" baseline="0" dirty="0" err="1">
                <a:solidFill>
                  <a:srgbClr val="000000"/>
                </a:solidFill>
              </a:rPr>
              <a:t>bivalirudin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49806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4C6B42-CB46-8161-AF72-341677207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492443"/>
          </a:xfrm>
        </p:spPr>
        <p:txBody>
          <a:bodyPr/>
          <a:lstStyle/>
          <a:p>
            <a:r>
              <a:rPr lang="cs-CZ" sz="3200" b="1" dirty="0"/>
              <a:t>DOAC (dříve NOAC)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4737571-0611-D185-ABE2-5EC5CAD7D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666" y="1052736"/>
            <a:ext cx="8082766" cy="184665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 současnosti nejvíce používaná perorální antikoagulancia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1. Přímé inhibitory trombinu – faktoru </a:t>
            </a:r>
            <a:r>
              <a:rPr lang="cs-CZ" sz="2400" dirty="0" err="1"/>
              <a:t>IIa</a:t>
            </a:r>
            <a:r>
              <a:rPr lang="cs-CZ" sz="2400" dirty="0"/>
              <a:t> – </a:t>
            </a:r>
            <a:r>
              <a:rPr lang="cs-CZ" sz="2400" dirty="0" err="1"/>
              <a:t>dabigatran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2. Přímé inhibitory faktoru </a:t>
            </a:r>
            <a:r>
              <a:rPr lang="cs-CZ" sz="2400" dirty="0" err="1"/>
              <a:t>Xa</a:t>
            </a:r>
            <a:r>
              <a:rPr lang="cs-CZ" sz="2400" dirty="0"/>
              <a:t> – </a:t>
            </a:r>
            <a:r>
              <a:rPr lang="cs-CZ" sz="2400" dirty="0" err="1"/>
              <a:t>xabany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cs typeface="Calibri"/>
              </a:rPr>
              <a:t>INDIKACE: léčba PE,</a:t>
            </a:r>
            <a:r>
              <a:rPr lang="cs-CZ" sz="2400" spc="24" dirty="0">
                <a:cs typeface="Calibri"/>
              </a:rPr>
              <a:t> </a:t>
            </a:r>
            <a:r>
              <a:rPr lang="cs-CZ" sz="2400" spc="-87" dirty="0">
                <a:cs typeface="Calibri"/>
              </a:rPr>
              <a:t>HŽT,</a:t>
            </a:r>
            <a:r>
              <a:rPr lang="cs-CZ" sz="2400" spc="97" dirty="0">
                <a:cs typeface="Calibri"/>
              </a:rPr>
              <a:t> </a:t>
            </a:r>
            <a:r>
              <a:rPr lang="cs-CZ" sz="2400" spc="-19" dirty="0">
                <a:cs typeface="Calibri"/>
              </a:rPr>
              <a:t>prevence</a:t>
            </a:r>
            <a:r>
              <a:rPr lang="cs-CZ" sz="2400" spc="68" dirty="0">
                <a:cs typeface="Calibri"/>
              </a:rPr>
              <a:t> </a:t>
            </a:r>
            <a:r>
              <a:rPr lang="cs-CZ" sz="2400" dirty="0">
                <a:cs typeface="Calibri"/>
              </a:rPr>
              <a:t>embolizace</a:t>
            </a:r>
            <a:r>
              <a:rPr lang="cs-CZ" sz="2400" spc="19" dirty="0">
                <a:cs typeface="Calibri"/>
              </a:rPr>
              <a:t> </a:t>
            </a:r>
            <a:r>
              <a:rPr lang="cs-CZ" sz="2400" dirty="0">
                <a:cs typeface="Calibri"/>
              </a:rPr>
              <a:t>po</a:t>
            </a:r>
            <a:r>
              <a:rPr lang="cs-CZ" sz="2400" spc="20" dirty="0">
                <a:cs typeface="Calibri"/>
              </a:rPr>
              <a:t> </a:t>
            </a:r>
            <a:r>
              <a:rPr lang="cs-CZ" sz="2400" dirty="0">
                <a:cs typeface="Calibri"/>
              </a:rPr>
              <a:t>TEP, při </a:t>
            </a:r>
            <a:r>
              <a:rPr lang="cs-CZ" sz="2400" dirty="0" err="1">
                <a:cs typeface="Calibri"/>
              </a:rPr>
              <a:t>FiS</a:t>
            </a:r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1F0E7B9-810C-B91A-9D82-7B5424CD8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70" y="3068960"/>
            <a:ext cx="1695687" cy="145752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1A3A3F5-2CAA-A8C0-E4C1-7BACE6349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802" y="3233058"/>
            <a:ext cx="4540701" cy="247596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F439263-A770-C289-E83C-A413C7A03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4526488"/>
            <a:ext cx="2524477" cy="15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06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19758" y="504591"/>
            <a:ext cx="6055645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Přímé</a:t>
            </a:r>
            <a:r>
              <a:rPr sz="44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inhibitory</a:t>
            </a:r>
            <a:r>
              <a:rPr sz="44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13" dirty="0">
                <a:solidFill>
                  <a:srgbClr val="000000"/>
                </a:solidFill>
                <a:latin typeface="Calibri"/>
                <a:cs typeface="Calibri"/>
              </a:rPr>
              <a:t>trombinu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41823"/>
            <a:ext cx="7058164" cy="532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Selektivně</a:t>
            </a:r>
            <a:r>
              <a:rPr sz="32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inhibují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trombin</a:t>
            </a:r>
            <a:r>
              <a:rPr sz="32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6" dirty="0">
                <a:solidFill>
                  <a:srgbClr val="000000"/>
                </a:solidFill>
                <a:latin typeface="Calibri"/>
                <a:cs typeface="Calibri"/>
              </a:rPr>
              <a:t>koagulační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3368" y="2129884"/>
            <a:ext cx="1482566" cy="532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spc="-21" dirty="0">
                <a:solidFill>
                  <a:srgbClr val="000000"/>
                </a:solidFill>
                <a:latin typeface="Calibri"/>
                <a:cs typeface="Calibri"/>
              </a:rPr>
              <a:t>kaskádě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944" y="2714132"/>
            <a:ext cx="7221033" cy="5340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0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u="sng" spc="-38" dirty="0">
                <a:solidFill>
                  <a:srgbClr val="000000"/>
                </a:solidFill>
                <a:latin typeface="Calibri"/>
                <a:cs typeface="Calibri"/>
              </a:rPr>
              <a:t>Trombin</a:t>
            </a:r>
            <a:r>
              <a:rPr sz="3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aktivní</a:t>
            </a:r>
            <a:r>
              <a:rPr sz="32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2" dirty="0">
                <a:solidFill>
                  <a:srgbClr val="000000"/>
                </a:solidFill>
                <a:latin typeface="Calibri"/>
                <a:cs typeface="Calibri"/>
              </a:rPr>
              <a:t>forma</a:t>
            </a:r>
            <a:r>
              <a:rPr sz="3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2" dirty="0">
                <a:solidFill>
                  <a:srgbClr val="000000"/>
                </a:solidFill>
                <a:latin typeface="Calibri"/>
                <a:cs typeface="Calibri"/>
              </a:rPr>
              <a:t>faktoru</a:t>
            </a:r>
            <a:r>
              <a:rPr sz="3200" spc="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II (IIa)</a:t>
            </a:r>
            <a:r>
              <a:rPr sz="3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→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3368" y="3202744"/>
            <a:ext cx="7244650" cy="533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9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přeměňuje</a:t>
            </a:r>
            <a:r>
              <a:rPr sz="3200" spc="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fibrinogen</a:t>
            </a:r>
            <a:r>
              <a:rPr sz="3200" b="1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2" dirty="0">
                <a:solidFill>
                  <a:srgbClr val="000000"/>
                </a:solidFill>
                <a:latin typeface="Calibri"/>
                <a:cs typeface="Calibri"/>
              </a:rPr>
              <a:t>(rozpustný)</a:t>
            </a:r>
            <a:r>
              <a:rPr sz="32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3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fibrin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3368" y="3690968"/>
            <a:ext cx="2444957" cy="532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spc="-20" dirty="0">
                <a:solidFill>
                  <a:srgbClr val="000000"/>
                </a:solidFill>
                <a:latin typeface="Calibri"/>
                <a:cs typeface="Calibri"/>
              </a:rPr>
              <a:t>(nerozpustný)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920996" y="3943455"/>
            <a:ext cx="599742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FF0000"/>
                </a:solidFill>
                <a:latin typeface="Calibri"/>
                <a:cs typeface="Calibri"/>
              </a:rPr>
              <a:t>inhibice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732018" y="3836076"/>
            <a:ext cx="1294039" cy="346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1"/>
              </a:lnSpc>
              <a:spcBef>
                <a:spcPts val="0"/>
              </a:spcBef>
              <a:spcAft>
                <a:spcPts val="0"/>
              </a:spcAft>
            </a:pPr>
            <a:r>
              <a:rPr sz="2000" b="1" spc="-12" dirty="0">
                <a:solidFill>
                  <a:srgbClr val="FF0000"/>
                </a:solidFill>
                <a:latin typeface="Calibri"/>
                <a:cs typeface="Calibri"/>
              </a:rPr>
              <a:t>dabigatran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920875" y="4241169"/>
            <a:ext cx="1673202" cy="347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protrombin (II)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98497" y="4241169"/>
            <a:ext cx="1445242" cy="347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trombin (IIa)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463798" y="4607601"/>
            <a:ext cx="1211029" cy="346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fibrinogen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323483" y="4607601"/>
            <a:ext cx="700462" cy="346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fibrin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19758" y="504591"/>
            <a:ext cx="6055645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Přímé</a:t>
            </a:r>
            <a:r>
              <a:rPr sz="44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inhibitory</a:t>
            </a:r>
            <a:r>
              <a:rPr sz="44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13" dirty="0">
                <a:solidFill>
                  <a:srgbClr val="000000"/>
                </a:solidFill>
                <a:latin typeface="Calibri"/>
                <a:cs typeface="Calibri"/>
              </a:rPr>
              <a:t>trombinu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41823"/>
            <a:ext cx="7803687" cy="3744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dabigatran</a:t>
            </a:r>
            <a:r>
              <a:rPr sz="3200" i="1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8" dirty="0">
                <a:solidFill>
                  <a:srgbClr val="000000"/>
                </a:solidFill>
                <a:latin typeface="Calibri"/>
                <a:cs typeface="Calibri"/>
              </a:rPr>
              <a:t>(Pradaxa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®)</a:t>
            </a:r>
            <a:r>
              <a:rPr lang="cs-CZ" sz="3200" spc="-14" dirty="0">
                <a:solidFill>
                  <a:srgbClr val="000000"/>
                </a:solidFill>
                <a:latin typeface="Calibri"/>
                <a:cs typeface="Calibri"/>
              </a:rPr>
              <a:t> – často používané</a:t>
            </a:r>
            <a:endParaRPr sz="3200" spc="-14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>
              <a:lnSpc>
                <a:spcPts val="3896"/>
              </a:lnSpc>
              <a:spcBef>
                <a:spcPts val="714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RI:</a:t>
            </a:r>
            <a:r>
              <a:rPr sz="3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cs-CZ" sz="3200" spc="13" dirty="0" err="1">
                <a:solidFill>
                  <a:srgbClr val="000000"/>
                </a:solidFill>
                <a:latin typeface="Calibri"/>
                <a:cs typeface="Calibri"/>
              </a:rPr>
              <a:t>eGF</a:t>
            </a:r>
            <a:r>
              <a:rPr lang="cs-CZ" sz="3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pod</a:t>
            </a:r>
            <a:r>
              <a:rPr sz="3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30mL/min</a:t>
            </a:r>
            <a:r>
              <a:rPr sz="3200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cs-CZ" sz="3200" spc="-2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3200" spc="-20" dirty="0" err="1">
                <a:solidFill>
                  <a:srgbClr val="000000"/>
                </a:solidFill>
                <a:latin typeface="Calibri"/>
                <a:cs typeface="Calibri"/>
              </a:rPr>
              <a:t>kontraindikace</a:t>
            </a:r>
            <a:endParaRPr sz="3200" spc="-2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>
              <a:lnSpc>
                <a:spcPts val="3896"/>
              </a:lnSpc>
              <a:spcBef>
                <a:spcPts val="713"/>
              </a:spcBef>
              <a:spcAft>
                <a:spcPts val="0"/>
              </a:spcAft>
            </a:pPr>
            <a:endParaRPr lang="cs-CZ" sz="3200" spc="792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457200" marR="0" indent="-457200">
              <a:lnSpc>
                <a:spcPts val="3896"/>
              </a:lnSpc>
              <a:spcBef>
                <a:spcPts val="713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3200" dirty="0" err="1">
                <a:solidFill>
                  <a:srgbClr val="000000"/>
                </a:solidFill>
                <a:latin typeface="Calibri"/>
                <a:cs typeface="Calibri"/>
              </a:rPr>
              <a:t>antidotum</a:t>
            </a:r>
            <a:r>
              <a:rPr sz="3200" spc="7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PraxBind</a:t>
            </a:r>
            <a:r>
              <a:rPr sz="32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2,5g/50mL</a:t>
            </a:r>
            <a:r>
              <a:rPr sz="3200" spc="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</a:p>
          <a:p>
            <a:pPr marL="344424" marR="0">
              <a:lnSpc>
                <a:spcPts val="3839"/>
              </a:lnSpc>
              <a:spcBef>
                <a:spcPts val="50"/>
              </a:spcBef>
              <a:spcAft>
                <a:spcPts val="0"/>
              </a:spcAft>
            </a:pP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idaracizumab</a:t>
            </a:r>
            <a:r>
              <a:rPr sz="3200" i="1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38" dirty="0">
                <a:solidFill>
                  <a:srgbClr val="000000"/>
                </a:solidFill>
                <a:latin typeface="Calibri"/>
                <a:cs typeface="Calibri"/>
              </a:rPr>
              <a:t>váže</a:t>
            </a:r>
            <a:r>
              <a:rPr sz="32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sz="3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3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dabigatran</a:t>
            </a:r>
            <a:r>
              <a:rPr sz="3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344424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6" dirty="0">
                <a:solidFill>
                  <a:srgbClr val="000000"/>
                </a:solidFill>
                <a:latin typeface="Calibri"/>
                <a:cs typeface="Calibri"/>
              </a:rPr>
              <a:t>zabraňuje</a:t>
            </a:r>
            <a:r>
              <a:rPr sz="3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tím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jeho 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vazbě</a:t>
            </a:r>
            <a:r>
              <a:rPr sz="3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3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trombin</a:t>
            </a:r>
            <a:r>
              <a:rPr sz="3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(afinita</a:t>
            </a:r>
          </a:p>
          <a:p>
            <a:pPr marL="344424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asi</a:t>
            </a:r>
            <a:r>
              <a:rPr sz="3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300x</a:t>
            </a:r>
            <a:r>
              <a:rPr sz="3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vyšší)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3367" y="5349450"/>
            <a:ext cx="7459263" cy="9836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9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200" dirty="0">
                <a:solidFill>
                  <a:srgbClr val="000000"/>
                </a:solidFill>
                <a:latin typeface="Calibri"/>
                <a:cs typeface="Calibri"/>
              </a:rPr>
              <a:t>D:</a:t>
            </a:r>
            <a:r>
              <a:rPr lang="cs-CZ" sz="3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cs-CZ" sz="3200" dirty="0">
                <a:solidFill>
                  <a:srgbClr val="000000"/>
                </a:solidFill>
                <a:latin typeface="Calibri"/>
                <a:cs typeface="Calibri"/>
              </a:rPr>
              <a:t>IV </a:t>
            </a:r>
            <a:r>
              <a:rPr lang="cs-CZ" sz="3200" spc="-16" dirty="0">
                <a:solidFill>
                  <a:srgbClr val="000000"/>
                </a:solidFill>
                <a:latin typeface="Calibri"/>
                <a:cs typeface="Calibri"/>
              </a:rPr>
              <a:t>infuze</a:t>
            </a:r>
            <a:r>
              <a:rPr lang="cs-CZ" sz="3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cs-CZ" sz="3200" spc="-19" dirty="0">
                <a:solidFill>
                  <a:srgbClr val="000000"/>
                </a:solidFill>
                <a:latin typeface="Calibri"/>
                <a:cs typeface="Calibri"/>
              </a:rPr>
              <a:t>2x</a:t>
            </a:r>
            <a:r>
              <a:rPr lang="cs-CZ" sz="32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cs-CZ" sz="3200" spc="-42" dirty="0">
                <a:solidFill>
                  <a:srgbClr val="000000"/>
                </a:solidFill>
                <a:latin typeface="Calibri"/>
                <a:cs typeface="Calibri"/>
              </a:rPr>
              <a:t>za</a:t>
            </a:r>
            <a:r>
              <a:rPr lang="cs-CZ" sz="3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cs-CZ" sz="3200" dirty="0">
                <a:solidFill>
                  <a:srgbClr val="000000"/>
                </a:solidFill>
                <a:latin typeface="Calibri"/>
                <a:cs typeface="Calibri"/>
              </a:rPr>
              <a:t>sebou</a:t>
            </a:r>
            <a:r>
              <a:rPr lang="cs-CZ" sz="3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cs-CZ" sz="3200" spc="-22" dirty="0">
                <a:solidFill>
                  <a:srgbClr val="000000"/>
                </a:solidFill>
                <a:latin typeface="Calibri"/>
                <a:cs typeface="Calibri"/>
              </a:rPr>
              <a:t>(celkem</a:t>
            </a:r>
            <a:r>
              <a:rPr lang="cs-CZ" sz="3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cs-CZ" sz="3200" dirty="0">
                <a:solidFill>
                  <a:srgbClr val="000000"/>
                </a:solidFill>
                <a:latin typeface="Calibri"/>
                <a:cs typeface="Calibri"/>
              </a:rPr>
              <a:t>5g)</a:t>
            </a:r>
            <a:r>
              <a:rPr lang="cs-CZ" sz="32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cs-CZ" sz="3200" spc="10" dirty="0">
                <a:solidFill>
                  <a:srgbClr val="000000"/>
                </a:solidFill>
                <a:latin typeface="Calibri"/>
                <a:cs typeface="Calibri"/>
              </a:rPr>
              <a:t>5-10</a:t>
            </a:r>
            <a:r>
              <a:rPr lang="cs-CZ" sz="3200" dirty="0">
                <a:solidFill>
                  <a:srgbClr val="000000"/>
                </a:solidFill>
                <a:latin typeface="Calibri"/>
                <a:cs typeface="Calibri"/>
              </a:rPr>
              <a:t> min, ne bolus</a:t>
            </a:r>
            <a:endParaRPr sz="3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16126" y="504591"/>
            <a:ext cx="6261810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Přímé</a:t>
            </a:r>
            <a:r>
              <a:rPr sz="44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inhibitory</a:t>
            </a:r>
            <a:r>
              <a:rPr sz="44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30" dirty="0">
                <a:solidFill>
                  <a:srgbClr val="000000"/>
                </a:solidFill>
                <a:latin typeface="Calibri"/>
                <a:cs typeface="Calibri"/>
              </a:rPr>
              <a:t>faktoru</a:t>
            </a:r>
            <a:r>
              <a:rPr sz="4400" spc="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Xa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41823"/>
            <a:ext cx="3770963" cy="532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Selektivní</a:t>
            </a:r>
            <a:r>
              <a:rPr sz="3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inhibitory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2227420"/>
            <a:ext cx="7689371" cy="15086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spc="-31" dirty="0">
                <a:solidFill>
                  <a:srgbClr val="000000"/>
                </a:solidFill>
                <a:latin typeface="Calibri"/>
                <a:cs typeface="Calibri"/>
              </a:rPr>
              <a:t>Faktor</a:t>
            </a:r>
            <a:r>
              <a:rPr sz="3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Xa</a:t>
            </a:r>
            <a:r>
              <a:rPr sz="3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00"/>
                </a:solidFill>
                <a:latin typeface="Calibri"/>
                <a:cs typeface="Calibri"/>
              </a:rPr>
              <a:t>hraje</a:t>
            </a:r>
            <a:r>
              <a:rPr sz="3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klíčovou</a:t>
            </a:r>
            <a:r>
              <a:rPr sz="32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2" dirty="0">
                <a:solidFill>
                  <a:srgbClr val="000000"/>
                </a:solidFill>
                <a:latin typeface="Calibri"/>
                <a:cs typeface="Calibri"/>
              </a:rPr>
              <a:t>roli</a:t>
            </a:r>
            <a:r>
              <a:rPr sz="3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v </a:t>
            </a:r>
            <a:r>
              <a:rPr sz="3200" spc="-17" dirty="0">
                <a:solidFill>
                  <a:srgbClr val="000000"/>
                </a:solidFill>
                <a:latin typeface="Calibri"/>
                <a:cs typeface="Calibri"/>
              </a:rPr>
              <a:t>koagulační</a:t>
            </a:r>
          </a:p>
          <a:p>
            <a:pPr marL="344424" marR="0">
              <a:lnSpc>
                <a:spcPts val="3839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9" dirty="0">
                <a:solidFill>
                  <a:srgbClr val="000000"/>
                </a:solidFill>
                <a:latin typeface="Calibri"/>
                <a:cs typeface="Calibri"/>
              </a:rPr>
              <a:t>kaskádě;</a:t>
            </a:r>
            <a:r>
              <a:rPr sz="3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spojnice vnitřní</a:t>
            </a:r>
            <a:r>
              <a:rPr sz="3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 vnější</a:t>
            </a:r>
            <a:r>
              <a:rPr sz="3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cesty</a:t>
            </a:r>
          </a:p>
          <a:p>
            <a:pPr marL="344424" marR="0">
              <a:lnSpc>
                <a:spcPts val="3842"/>
              </a:lnSpc>
              <a:spcBef>
                <a:spcPts val="50"/>
              </a:spcBef>
              <a:spcAft>
                <a:spcPts val="0"/>
              </a:spcAft>
            </a:pP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koagulace;</a:t>
            </a:r>
            <a:r>
              <a:rPr sz="32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aktivuje</a:t>
            </a:r>
            <a:r>
              <a:rPr sz="3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neaktivní</a:t>
            </a:r>
            <a:r>
              <a:rPr sz="3200" spc="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protrombin(II)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3368" y="3690968"/>
            <a:ext cx="3912831" cy="532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3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aktivní</a:t>
            </a:r>
            <a:r>
              <a:rPr sz="3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trombin</a:t>
            </a:r>
            <a:r>
              <a:rPr sz="3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(IIa)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CE91DC5-A09F-F7EA-21BB-454C0C25E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293096"/>
            <a:ext cx="2868265" cy="229299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944" y="504591"/>
            <a:ext cx="6343875" cy="66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Přímé</a:t>
            </a:r>
            <a:r>
              <a:rPr sz="44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inhibitory</a:t>
            </a:r>
            <a:r>
              <a:rPr sz="44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cs-CZ" sz="4400" spc="64" dirty="0">
                <a:solidFill>
                  <a:srgbClr val="000000"/>
                </a:solidFill>
                <a:latin typeface="Calibri"/>
                <a:cs typeface="Calibri"/>
              </a:rPr>
              <a:t>faktoru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Xa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41823"/>
            <a:ext cx="8073874" cy="4240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i="1" spc="-19" dirty="0">
                <a:cs typeface="Calibri"/>
              </a:rPr>
              <a:t>Rivaroxaban</a:t>
            </a:r>
            <a:r>
              <a:rPr sz="3200" i="1" spc="115" dirty="0">
                <a:cs typeface="Calibri"/>
              </a:rPr>
              <a:t> </a:t>
            </a:r>
            <a:r>
              <a:rPr sz="3200" spc="-11" dirty="0">
                <a:cs typeface="Calibri"/>
              </a:rPr>
              <a:t>(Xarelto</a:t>
            </a:r>
            <a:r>
              <a:rPr sz="3200" spc="-13" dirty="0">
                <a:cs typeface="Calibri"/>
              </a:rPr>
              <a:t>®)</a:t>
            </a:r>
            <a:r>
              <a:rPr sz="3200" spc="47" dirty="0">
                <a:cs typeface="Calibri"/>
              </a:rPr>
              <a:t> </a:t>
            </a:r>
            <a:r>
              <a:rPr sz="3200" i="1" spc="-16" dirty="0">
                <a:cs typeface="Calibri"/>
              </a:rPr>
              <a:t>apixaban</a:t>
            </a:r>
            <a:r>
              <a:rPr sz="3200" i="1" spc="115" dirty="0">
                <a:cs typeface="Calibri"/>
              </a:rPr>
              <a:t> </a:t>
            </a:r>
            <a:r>
              <a:rPr sz="3200" dirty="0">
                <a:cs typeface="Calibri"/>
              </a:rPr>
              <a:t>(Eliquis</a:t>
            </a:r>
            <a:r>
              <a:rPr sz="3200" spc="-13" dirty="0">
                <a:cs typeface="Calibri"/>
              </a:rPr>
              <a:t>®)</a:t>
            </a:r>
          </a:p>
          <a:p>
            <a:pPr marL="344424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i="1" spc="-27" dirty="0">
                <a:cs typeface="Calibri"/>
              </a:rPr>
              <a:t>edoxaban</a:t>
            </a:r>
            <a:r>
              <a:rPr sz="3200" i="1" spc="103" dirty="0">
                <a:cs typeface="Calibri"/>
              </a:rPr>
              <a:t> </a:t>
            </a:r>
            <a:r>
              <a:rPr sz="3200" dirty="0">
                <a:cs typeface="Calibri"/>
              </a:rPr>
              <a:t>(Lixiana</a:t>
            </a:r>
            <a:r>
              <a:rPr sz="3200" spc="-14" dirty="0">
                <a:cs typeface="Calibri"/>
              </a:rPr>
              <a:t>®)</a:t>
            </a:r>
          </a:p>
          <a:p>
            <a:pPr marL="0" marR="0">
              <a:lnSpc>
                <a:spcPts val="3899"/>
              </a:lnSpc>
              <a:spcBef>
                <a:spcPts val="709"/>
              </a:spcBef>
              <a:spcAft>
                <a:spcPts val="0"/>
              </a:spcAft>
            </a:pPr>
            <a:r>
              <a:rPr sz="3200" dirty="0">
                <a:cs typeface="Arial"/>
              </a:rPr>
              <a:t>•</a:t>
            </a:r>
            <a:r>
              <a:rPr sz="3200" spc="792" dirty="0">
                <a:cs typeface="Times New Roman"/>
              </a:rPr>
              <a:t> </a:t>
            </a:r>
            <a:r>
              <a:rPr lang="cs-CZ" sz="3200" spc="-13" dirty="0" err="1">
                <a:cs typeface="Calibri"/>
              </a:rPr>
              <a:t>antidotum</a:t>
            </a:r>
            <a:r>
              <a:rPr lang="cs-CZ" sz="3200" spc="-13" dirty="0">
                <a:cs typeface="Calibri"/>
              </a:rPr>
              <a:t> existuje (</a:t>
            </a:r>
            <a:r>
              <a:rPr lang="cs-CZ" sz="3200" i="0" dirty="0">
                <a:effectLst/>
              </a:rPr>
              <a:t>ONDEXXYA </a:t>
            </a:r>
            <a:r>
              <a:rPr lang="cs-CZ" sz="3200" i="0" dirty="0" err="1">
                <a:effectLst/>
              </a:rPr>
              <a:t>andexanet</a:t>
            </a:r>
            <a:r>
              <a:rPr lang="cs-CZ" sz="3200" i="0" dirty="0">
                <a:effectLst/>
              </a:rPr>
              <a:t> alfa)</a:t>
            </a:r>
            <a:r>
              <a:rPr lang="cs-CZ" sz="3200" spc="-13" dirty="0">
                <a:cs typeface="Calibri"/>
              </a:rPr>
              <a:t>, ale velmi drahé</a:t>
            </a:r>
            <a:endParaRPr sz="3200" dirty="0">
              <a:cs typeface="Calibri"/>
            </a:endParaRPr>
          </a:p>
          <a:p>
            <a:pPr marL="0" marR="0">
              <a:lnSpc>
                <a:spcPts val="3899"/>
              </a:lnSpc>
              <a:spcBef>
                <a:spcPts val="760"/>
              </a:spcBef>
              <a:spcAft>
                <a:spcPts val="0"/>
              </a:spcAft>
            </a:pPr>
            <a:r>
              <a:rPr sz="3200" dirty="0">
                <a:cs typeface="Arial"/>
              </a:rPr>
              <a:t>•</a:t>
            </a:r>
            <a:r>
              <a:rPr sz="3200" spc="792" dirty="0">
                <a:cs typeface="Times New Roman"/>
              </a:rPr>
              <a:t> </a:t>
            </a:r>
            <a:r>
              <a:rPr sz="3200" dirty="0">
                <a:cs typeface="Calibri"/>
              </a:rPr>
              <a:t>Při </a:t>
            </a:r>
            <a:r>
              <a:rPr sz="3200" spc="-31" dirty="0">
                <a:cs typeface="Calibri"/>
              </a:rPr>
              <a:t>předávkování</a:t>
            </a:r>
            <a:r>
              <a:rPr sz="3200" spc="136" dirty="0">
                <a:cs typeface="Calibri"/>
              </a:rPr>
              <a:t> </a:t>
            </a:r>
            <a:r>
              <a:rPr sz="3200" dirty="0">
                <a:cs typeface="Calibri"/>
              </a:rPr>
              <a:t>se doporučuje</a:t>
            </a:r>
            <a:r>
              <a:rPr sz="3200" spc="40" dirty="0">
                <a:cs typeface="Calibri"/>
              </a:rPr>
              <a:t> </a:t>
            </a:r>
            <a:r>
              <a:rPr sz="3200" dirty="0">
                <a:cs typeface="Calibri"/>
              </a:rPr>
              <a:t>použít</a:t>
            </a:r>
            <a:r>
              <a:rPr sz="3200" spc="14" dirty="0">
                <a:cs typeface="Calibri"/>
              </a:rPr>
              <a:t> </a:t>
            </a:r>
            <a:r>
              <a:rPr sz="3200" dirty="0">
                <a:cs typeface="Calibri"/>
              </a:rPr>
              <a:t>plazma</a:t>
            </a:r>
          </a:p>
          <a:p>
            <a:pPr marL="344424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cs typeface="Calibri"/>
              </a:rPr>
              <a:t>(obsahuje</a:t>
            </a:r>
            <a:r>
              <a:rPr sz="3200" spc="68" dirty="0">
                <a:cs typeface="Calibri"/>
              </a:rPr>
              <a:t> </a:t>
            </a:r>
            <a:r>
              <a:rPr sz="3200" spc="-16" dirty="0">
                <a:cs typeface="Calibri"/>
              </a:rPr>
              <a:t>koagulační</a:t>
            </a:r>
            <a:r>
              <a:rPr sz="3200" spc="40" dirty="0">
                <a:cs typeface="Calibri"/>
              </a:rPr>
              <a:t> </a:t>
            </a:r>
            <a:r>
              <a:rPr sz="3200" spc="-17" dirty="0">
                <a:cs typeface="Calibri"/>
              </a:rPr>
              <a:t>faktory)</a:t>
            </a:r>
          </a:p>
          <a:p>
            <a:pPr marL="0" marR="0">
              <a:lnSpc>
                <a:spcPts val="3896"/>
              </a:lnSpc>
              <a:spcBef>
                <a:spcPts val="713"/>
              </a:spcBef>
              <a:spcAft>
                <a:spcPts val="0"/>
              </a:spcAft>
            </a:pPr>
            <a:r>
              <a:rPr sz="3200" dirty="0">
                <a:cs typeface="Arial"/>
              </a:rPr>
              <a:t>•</a:t>
            </a:r>
            <a:r>
              <a:rPr sz="3200" spc="792" dirty="0">
                <a:cs typeface="Times New Roman"/>
              </a:rPr>
              <a:t> </a:t>
            </a:r>
            <a:r>
              <a:rPr sz="3200" dirty="0">
                <a:cs typeface="Calibri"/>
              </a:rPr>
              <a:t>I: </a:t>
            </a:r>
            <a:r>
              <a:rPr lang="cs-CZ" sz="3200" dirty="0">
                <a:cs typeface="Calibri"/>
              </a:rPr>
              <a:t>léčba </a:t>
            </a:r>
            <a:r>
              <a:rPr sz="3200" dirty="0">
                <a:cs typeface="Calibri"/>
              </a:rPr>
              <a:t>PE,</a:t>
            </a:r>
            <a:r>
              <a:rPr sz="3200" spc="24" dirty="0">
                <a:cs typeface="Calibri"/>
              </a:rPr>
              <a:t> </a:t>
            </a:r>
            <a:r>
              <a:rPr sz="3200" spc="-87" dirty="0">
                <a:cs typeface="Calibri"/>
              </a:rPr>
              <a:t>HŽT,</a:t>
            </a:r>
            <a:r>
              <a:rPr sz="3200" spc="97" dirty="0">
                <a:cs typeface="Calibri"/>
              </a:rPr>
              <a:t> </a:t>
            </a:r>
            <a:r>
              <a:rPr sz="3200" spc="-19" dirty="0">
                <a:cs typeface="Calibri"/>
              </a:rPr>
              <a:t>prevence</a:t>
            </a:r>
            <a:r>
              <a:rPr sz="3200" spc="68" dirty="0">
                <a:cs typeface="Calibri"/>
              </a:rPr>
              <a:t> </a:t>
            </a:r>
            <a:r>
              <a:rPr sz="3200" dirty="0">
                <a:cs typeface="Calibri"/>
              </a:rPr>
              <a:t>embolizace</a:t>
            </a:r>
            <a:r>
              <a:rPr sz="3200" spc="19" dirty="0">
                <a:cs typeface="Calibri"/>
              </a:rPr>
              <a:t> </a:t>
            </a:r>
            <a:r>
              <a:rPr sz="3200" dirty="0">
                <a:cs typeface="Calibri"/>
              </a:rPr>
              <a:t>po</a:t>
            </a:r>
            <a:r>
              <a:rPr sz="3200" spc="20" dirty="0">
                <a:cs typeface="Calibri"/>
              </a:rPr>
              <a:t> </a:t>
            </a:r>
            <a:r>
              <a:rPr sz="3200" dirty="0">
                <a:cs typeface="Calibri"/>
              </a:rPr>
              <a:t>TEP</a:t>
            </a:r>
            <a:r>
              <a:rPr lang="cs-CZ" sz="3200" dirty="0">
                <a:cs typeface="Calibri"/>
              </a:rPr>
              <a:t>, při </a:t>
            </a:r>
            <a:r>
              <a:rPr lang="cs-CZ" sz="3200" dirty="0" err="1">
                <a:cs typeface="Calibri"/>
              </a:rPr>
              <a:t>FiS</a:t>
            </a:r>
            <a:endParaRPr sz="3200" dirty="0"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02052" y="504591"/>
            <a:ext cx="3893012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23" dirty="0">
                <a:solidFill>
                  <a:srgbClr val="000000"/>
                </a:solidFill>
                <a:latin typeface="Calibri"/>
                <a:cs typeface="Calibri"/>
              </a:rPr>
              <a:t>Porovnání</a:t>
            </a:r>
            <a:r>
              <a:rPr sz="4400" spc="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25" dirty="0">
                <a:solidFill>
                  <a:srgbClr val="000000"/>
                </a:solidFill>
                <a:latin typeface="Calibri"/>
                <a:cs typeface="Calibri"/>
              </a:rPr>
              <a:t>DOAC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3505" y="1642507"/>
            <a:ext cx="371907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LP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67179" y="1642507"/>
            <a:ext cx="913209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Prodrug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72663" y="1642507"/>
            <a:ext cx="623778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ELIM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22648" y="1642507"/>
            <a:ext cx="502805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11" dirty="0">
                <a:solidFill>
                  <a:srgbClr val="FFFFFF"/>
                </a:solidFill>
                <a:latin typeface="Calibri"/>
                <a:cs typeface="Calibri"/>
              </a:rPr>
              <a:t>MÚ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38318" y="1642507"/>
            <a:ext cx="1931385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Dosing</a:t>
            </a:r>
            <a:r>
              <a:rPr sz="1800" b="1" spc="17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interakce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8944" y="2166473"/>
            <a:ext cx="1179453" cy="317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spc="-14" dirty="0">
                <a:solidFill>
                  <a:srgbClr val="000000"/>
                </a:solidFill>
                <a:latin typeface="Calibri"/>
                <a:cs typeface="Calibri"/>
              </a:rPr>
              <a:t>Dabigatran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999742" y="2166473"/>
            <a:ext cx="263946" cy="317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Y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080258" y="2166473"/>
            <a:ext cx="845820" cy="592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Renální</a:t>
            </a:r>
          </a:p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80%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123055" y="2166473"/>
            <a:ext cx="886616" cy="592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Inhibice</a:t>
            </a:r>
          </a:p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FIIa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255387" y="2166473"/>
            <a:ext cx="409247" cy="317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2D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249670" y="2166473"/>
            <a:ext cx="568743" cy="317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P-gp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8944" y="2807224"/>
            <a:ext cx="1062893" cy="957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spc="-10" dirty="0">
                <a:solidFill>
                  <a:srgbClr val="000000"/>
                </a:solidFill>
                <a:latin typeface="Calibri"/>
                <a:cs typeface="Calibri"/>
              </a:rPr>
              <a:t>Apixaban</a:t>
            </a:r>
          </a:p>
          <a:p>
            <a:pPr marL="0" marR="0">
              <a:lnSpc>
                <a:spcPts val="2197"/>
              </a:lnSpc>
              <a:spcBef>
                <a:spcPts val="2844"/>
              </a:spcBef>
              <a:spcAft>
                <a:spcPts val="0"/>
              </a:spcAft>
            </a:pPr>
            <a:r>
              <a:rPr sz="1800" spc="-12" dirty="0">
                <a:solidFill>
                  <a:srgbClr val="000000"/>
                </a:solidFill>
                <a:latin typeface="Calibri"/>
                <a:cs typeface="Calibri"/>
              </a:rPr>
              <a:t>Edoxaban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999742" y="2807224"/>
            <a:ext cx="299963" cy="957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</a:p>
          <a:p>
            <a:pPr marL="0" marR="0">
              <a:lnSpc>
                <a:spcPts val="2197"/>
              </a:lnSpc>
              <a:spcBef>
                <a:spcPts val="284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080258" y="2807224"/>
            <a:ext cx="844897" cy="5917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Renální</a:t>
            </a:r>
          </a:p>
          <a:p>
            <a:pPr marL="0" marR="0">
              <a:lnSpc>
                <a:spcPts val="2161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25%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123055" y="2807224"/>
            <a:ext cx="880504" cy="5917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inhibice</a:t>
            </a:r>
          </a:p>
          <a:p>
            <a:pPr marL="0" marR="0">
              <a:lnSpc>
                <a:spcPts val="2161"/>
              </a:lnSpc>
              <a:spcBef>
                <a:spcPts val="0"/>
              </a:spcBef>
              <a:spcAft>
                <a:spcPts val="0"/>
              </a:spcAft>
            </a:pPr>
            <a:r>
              <a:rPr sz="1800" spc="-18" dirty="0">
                <a:solidFill>
                  <a:srgbClr val="000000"/>
                </a:solidFill>
                <a:latin typeface="Calibri"/>
                <a:cs typeface="Calibri"/>
              </a:rPr>
              <a:t>FXa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255387" y="2807224"/>
            <a:ext cx="408905" cy="957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2D</a:t>
            </a:r>
          </a:p>
          <a:p>
            <a:pPr marL="0" marR="0">
              <a:lnSpc>
                <a:spcPts val="2197"/>
              </a:lnSpc>
              <a:spcBef>
                <a:spcPts val="284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1D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249670" y="2807224"/>
            <a:ext cx="1446238" cy="957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CYP</a:t>
            </a:r>
            <a:r>
              <a:rPr sz="18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3A4,</a:t>
            </a:r>
            <a:r>
              <a:rPr sz="18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P-gp</a:t>
            </a:r>
          </a:p>
          <a:p>
            <a:pPr marL="0" marR="0">
              <a:lnSpc>
                <a:spcPts val="2197"/>
              </a:lnSpc>
              <a:spcBef>
                <a:spcPts val="284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P-gp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080258" y="3447559"/>
            <a:ext cx="844897" cy="591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Renální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35%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123055" y="3447559"/>
            <a:ext cx="885638" cy="591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Inhibice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spc="-17" dirty="0">
                <a:solidFill>
                  <a:srgbClr val="000000"/>
                </a:solidFill>
                <a:latin typeface="Calibri"/>
                <a:cs typeface="Calibri"/>
              </a:rPr>
              <a:t>FXa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8944" y="4361922"/>
            <a:ext cx="1750957" cy="317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spc="-10" dirty="0">
                <a:solidFill>
                  <a:srgbClr val="000000"/>
                </a:solidFill>
                <a:latin typeface="Calibri"/>
                <a:cs typeface="Calibri"/>
              </a:rPr>
              <a:t>Rivaroxaban</a:t>
            </a:r>
            <a:r>
              <a:rPr sz="1800" spc="20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080258" y="4361922"/>
            <a:ext cx="845820" cy="592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Renální</a:t>
            </a:r>
          </a:p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33%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123055" y="4361922"/>
            <a:ext cx="886616" cy="592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Inhibice</a:t>
            </a:r>
          </a:p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spc="-18" dirty="0">
                <a:solidFill>
                  <a:srgbClr val="000000"/>
                </a:solidFill>
                <a:latin typeface="Calibri"/>
                <a:cs typeface="Calibri"/>
              </a:rPr>
              <a:t>FXa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255387" y="4361922"/>
            <a:ext cx="409247" cy="317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1D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249670" y="4361922"/>
            <a:ext cx="1446398" cy="317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CYP</a:t>
            </a:r>
            <a:r>
              <a:rPr sz="18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3A4,</a:t>
            </a:r>
            <a:r>
              <a:rPr sz="18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P-gp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53870" y="504591"/>
            <a:ext cx="5790483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Nepřímá</a:t>
            </a:r>
            <a:r>
              <a:rPr sz="44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17" dirty="0">
                <a:solidFill>
                  <a:srgbClr val="000000"/>
                </a:solidFill>
                <a:latin typeface="Calibri"/>
                <a:cs typeface="Calibri"/>
              </a:rPr>
              <a:t>antikoagulancia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01601"/>
            <a:ext cx="6774292" cy="393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4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600" spc="11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spc="-21" dirty="0">
                <a:solidFill>
                  <a:srgbClr val="000000"/>
                </a:solidFill>
                <a:latin typeface="Calibri"/>
                <a:cs typeface="Calibri"/>
              </a:rPr>
              <a:t>Warfarin</a:t>
            </a:r>
            <a:r>
              <a:rPr sz="26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lang="cs-CZ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(skupina </a:t>
            </a:r>
            <a:r>
              <a:rPr sz="2600" spc="-60" dirty="0">
                <a:solidFill>
                  <a:srgbClr val="000000"/>
                </a:solidFill>
                <a:latin typeface="Calibri"/>
                <a:cs typeface="Calibri"/>
              </a:rPr>
              <a:t>tzv.</a:t>
            </a:r>
            <a:r>
              <a:rPr sz="26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kumarinu)</a:t>
            </a:r>
            <a:r>
              <a:rPr sz="26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spc="-11" dirty="0">
                <a:solidFill>
                  <a:srgbClr val="000000"/>
                </a:solidFill>
                <a:latin typeface="Calibri"/>
                <a:cs typeface="Calibri"/>
              </a:rPr>
              <a:t>kompetitivní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3368" y="1957249"/>
            <a:ext cx="3211549" cy="440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3"/>
              </a:lnSpc>
              <a:spcBef>
                <a:spcPts val="0"/>
              </a:spcBef>
              <a:spcAft>
                <a:spcPts val="0"/>
              </a:spcAft>
            </a:pPr>
            <a:r>
              <a:rPr sz="2600" u="sng" spc="-13" dirty="0">
                <a:solidFill>
                  <a:srgbClr val="000000"/>
                </a:solidFill>
                <a:latin typeface="Calibri"/>
                <a:cs typeface="Calibri"/>
              </a:rPr>
              <a:t>antagonista</a:t>
            </a:r>
            <a:r>
              <a:rPr sz="2600" u="sng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u="sng" dirty="0">
                <a:solidFill>
                  <a:srgbClr val="000000"/>
                </a:solidFill>
                <a:latin typeface="Calibri"/>
                <a:cs typeface="Calibri"/>
              </a:rPr>
              <a:t>vitaminu</a:t>
            </a:r>
            <a:r>
              <a:rPr sz="2600" u="sng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u="sng" dirty="0">
                <a:solidFill>
                  <a:srgbClr val="000000"/>
                </a:solidFill>
                <a:latin typeface="Calibri"/>
                <a:cs typeface="Calibri"/>
              </a:rPr>
              <a:t>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944" y="2393494"/>
            <a:ext cx="3362837" cy="440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3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600" spc="11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u="sng" dirty="0">
                <a:solidFill>
                  <a:srgbClr val="000000"/>
                </a:solidFill>
                <a:latin typeface="Calibri"/>
                <a:cs typeface="Calibri"/>
              </a:rPr>
              <a:t>Vitamín</a:t>
            </a:r>
            <a:r>
              <a:rPr sz="26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K </a:t>
            </a:r>
            <a:r>
              <a:rPr sz="1900" i="1" dirty="0">
                <a:solidFill>
                  <a:srgbClr val="000000"/>
                </a:solidFill>
                <a:latin typeface="Calibri"/>
                <a:cs typeface="Calibri"/>
              </a:rPr>
              <a:t>(„</a:t>
            </a:r>
            <a:r>
              <a:rPr sz="1900" i="1" spc="-10" dirty="0">
                <a:solidFill>
                  <a:srgbClr val="000000"/>
                </a:solidFill>
                <a:latin typeface="Calibri"/>
                <a:cs typeface="Calibri"/>
              </a:rPr>
              <a:t>koagulation</a:t>
            </a:r>
            <a:r>
              <a:rPr sz="1900" i="1" dirty="0">
                <a:solidFill>
                  <a:srgbClr val="000000"/>
                </a:solidFill>
                <a:latin typeface="Calibri"/>
                <a:cs typeface="Calibri"/>
              </a:rPr>
              <a:t>“)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06144" y="2822758"/>
            <a:ext cx="5676454" cy="969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17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1900" spc="7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Nutný</a:t>
            </a:r>
            <a:r>
              <a:rPr sz="19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pro</a:t>
            </a:r>
            <a:r>
              <a:rPr sz="1900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tvorbu</a:t>
            </a:r>
            <a:r>
              <a:rPr sz="19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koagulačních</a:t>
            </a:r>
            <a:r>
              <a:rPr sz="19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00" spc="-11" dirty="0">
                <a:solidFill>
                  <a:srgbClr val="000000"/>
                </a:solidFill>
                <a:latin typeface="Calibri"/>
                <a:cs typeface="Calibri"/>
              </a:rPr>
              <a:t>faktorů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 (II,</a:t>
            </a:r>
            <a:r>
              <a:rPr sz="19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VII,</a:t>
            </a:r>
            <a:r>
              <a:rPr sz="19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IX a X)</a:t>
            </a:r>
          </a:p>
          <a:p>
            <a:pPr marL="0" marR="0">
              <a:lnSpc>
                <a:spcPts val="2314"/>
              </a:lnSpc>
              <a:spcBef>
                <a:spcPts val="182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1900" spc="7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spc="-11" dirty="0">
                <a:solidFill>
                  <a:srgbClr val="000000"/>
                </a:solidFill>
                <a:latin typeface="Calibri"/>
                <a:cs typeface="Calibri"/>
              </a:rPr>
              <a:t>Nedostatek:</a:t>
            </a:r>
            <a:r>
              <a:rPr sz="19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krvácení sliznic, tvorba</a:t>
            </a:r>
            <a:r>
              <a:rPr sz="19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modřin</a:t>
            </a:r>
          </a:p>
          <a:p>
            <a:pPr marL="0" marR="0">
              <a:lnSpc>
                <a:spcPts val="2317"/>
              </a:lnSpc>
              <a:spcBef>
                <a:spcPts val="203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1900" spc="7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Příjem: </a:t>
            </a:r>
            <a:r>
              <a:rPr sz="1900" spc="-12" dirty="0">
                <a:solidFill>
                  <a:srgbClr val="000000"/>
                </a:solidFill>
                <a:latin typeface="Calibri"/>
                <a:cs typeface="Calibri"/>
              </a:rPr>
              <a:t>listová</a:t>
            </a:r>
            <a:r>
              <a:rPr sz="19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zelenina</a:t>
            </a:r>
            <a:r>
              <a:rPr sz="19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00" spc="10" dirty="0">
                <a:solidFill>
                  <a:srgbClr val="000000"/>
                </a:solidFill>
                <a:latin typeface="Calibri"/>
                <a:cs typeface="Calibri"/>
              </a:rPr>
              <a:t>//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 tvorba:</a:t>
            </a:r>
            <a:r>
              <a:rPr sz="19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bakterie tlus. </a:t>
            </a:r>
            <a:r>
              <a:rPr sz="1900" spc="-15" dirty="0">
                <a:solidFill>
                  <a:srgbClr val="000000"/>
                </a:solidFill>
                <a:latin typeface="Calibri"/>
                <a:cs typeface="Calibri"/>
              </a:rPr>
              <a:t>střeva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8944" y="3779476"/>
            <a:ext cx="7962385" cy="2091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95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200" spc="13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spc="-13" dirty="0">
                <a:solidFill>
                  <a:srgbClr val="000000"/>
                </a:solidFill>
                <a:latin typeface="Calibri"/>
                <a:cs typeface="Calibri"/>
              </a:rPr>
              <a:t>Warfarin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r>
              <a:rPr sz="2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podává</a:t>
            </a:r>
            <a:r>
              <a:rPr sz="2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sz="2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p.o.,</a:t>
            </a:r>
            <a:r>
              <a:rPr sz="2200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spc="-19" dirty="0">
                <a:solidFill>
                  <a:srgbClr val="000000"/>
                </a:solidFill>
                <a:latin typeface="Calibri"/>
                <a:cs typeface="Calibri"/>
              </a:rPr>
              <a:t>dávka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 se</a:t>
            </a:r>
            <a:r>
              <a:rPr sz="2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postupně</a:t>
            </a:r>
            <a:r>
              <a:rPr sz="22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titruje,</a:t>
            </a:r>
            <a:r>
              <a:rPr sz="2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trvá</a:t>
            </a:r>
            <a:r>
              <a:rPr sz="2200" spc="-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cca 3 </a:t>
            </a:r>
            <a:r>
              <a:rPr sz="2200" spc="-28" dirty="0">
                <a:solidFill>
                  <a:srgbClr val="000000"/>
                </a:solidFill>
                <a:latin typeface="Calibri"/>
                <a:cs typeface="Calibri"/>
              </a:rPr>
              <a:t>dny</a:t>
            </a:r>
          </a:p>
          <a:p>
            <a:pPr marL="344424" marR="0">
              <a:lnSpc>
                <a:spcPts val="2376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než se účinek</a:t>
            </a:r>
            <a:r>
              <a:rPr sz="2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projeví,</a:t>
            </a:r>
            <a:r>
              <a:rPr sz="22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jeho</a:t>
            </a:r>
            <a:r>
              <a:rPr sz="2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spc="-13" dirty="0">
                <a:solidFill>
                  <a:srgbClr val="000000"/>
                </a:solidFill>
                <a:latin typeface="Calibri"/>
                <a:cs typeface="Calibri"/>
              </a:rPr>
              <a:t>efekt</a:t>
            </a:r>
            <a:r>
              <a:rPr sz="2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se měří</a:t>
            </a:r>
            <a:r>
              <a:rPr sz="2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pomocí</a:t>
            </a:r>
            <a:r>
              <a:rPr sz="2200" spc="-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INR</a:t>
            </a:r>
            <a:r>
              <a:rPr sz="22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přepočtený</a:t>
            </a:r>
          </a:p>
          <a:p>
            <a:pPr marL="344424" marR="0">
              <a:lnSpc>
                <a:spcPts val="237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protrombinový</a:t>
            </a:r>
            <a:r>
              <a:rPr sz="22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čas</a:t>
            </a:r>
            <a:r>
              <a:rPr sz="2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spc="-47" dirty="0">
                <a:solidFill>
                  <a:srgbClr val="000000"/>
                </a:solidFill>
                <a:latin typeface="Calibri"/>
                <a:cs typeface="Calibri"/>
              </a:rPr>
              <a:t>(PT,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 Quickův</a:t>
            </a:r>
            <a:r>
              <a:rPr sz="22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čas)</a:t>
            </a:r>
          </a:p>
          <a:p>
            <a:pPr marL="0" marR="0">
              <a:lnSpc>
                <a:spcPts val="2698"/>
              </a:lnSpc>
              <a:spcBef>
                <a:spcPts val="206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200" spc="13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b="1" spc="11" dirty="0">
                <a:solidFill>
                  <a:srgbClr val="000000"/>
                </a:solidFill>
                <a:latin typeface="Calibri"/>
                <a:cs typeface="Calibri"/>
              </a:rPr>
              <a:t>INR</a:t>
            </a:r>
            <a:r>
              <a:rPr sz="2200" b="1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5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vysoká</a:t>
            </a:r>
            <a:r>
              <a:rPr sz="22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pravděpodobnost</a:t>
            </a:r>
            <a:r>
              <a:rPr sz="2200" spc="-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krvácení</a:t>
            </a:r>
          </a:p>
          <a:p>
            <a:pPr marL="0" marR="0">
              <a:lnSpc>
                <a:spcPts val="2695"/>
              </a:lnSpc>
              <a:spcBef>
                <a:spcPts val="21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200" spc="13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Cílová</a:t>
            </a:r>
            <a:r>
              <a:rPr sz="22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INR</a:t>
            </a:r>
            <a:r>
              <a:rPr sz="2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spc="-11" dirty="0">
                <a:solidFill>
                  <a:srgbClr val="000000"/>
                </a:solidFill>
                <a:latin typeface="Calibri"/>
                <a:cs typeface="Calibri"/>
              </a:rPr>
              <a:t>pro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 pacienty</a:t>
            </a:r>
            <a:r>
              <a:rPr sz="2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léčené</a:t>
            </a:r>
            <a:r>
              <a:rPr sz="22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warfarinem</a:t>
            </a:r>
            <a:r>
              <a:rPr sz="2200" spc="4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2-3</a:t>
            </a:r>
          </a:p>
          <a:p>
            <a:pPr marL="0" marR="0">
              <a:lnSpc>
                <a:spcPts val="2698"/>
              </a:lnSpc>
              <a:spcBef>
                <a:spcPts val="206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200" spc="13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spc="-16" dirty="0">
                <a:solidFill>
                  <a:srgbClr val="000000"/>
                </a:solidFill>
                <a:latin typeface="Calibri"/>
                <a:cs typeface="Calibri"/>
              </a:rPr>
              <a:t>Zdravý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neléčený člověk</a:t>
            </a:r>
            <a:r>
              <a:rPr sz="2200" spc="-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INR</a:t>
            </a:r>
            <a:r>
              <a:rPr sz="2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0,8</a:t>
            </a:r>
            <a:r>
              <a:rPr sz="2200" b="1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- 1,2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753870" y="504591"/>
            <a:ext cx="5790483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Nepřímá</a:t>
            </a:r>
            <a:r>
              <a:rPr sz="44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17" dirty="0">
                <a:solidFill>
                  <a:srgbClr val="000000"/>
                </a:solidFill>
                <a:latin typeface="Calibri"/>
                <a:cs typeface="Calibri"/>
              </a:rPr>
              <a:t>antikoagulancia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40856"/>
            <a:ext cx="7783638" cy="21317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0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u="sng" spc="-30" dirty="0">
                <a:solidFill>
                  <a:srgbClr val="000000"/>
                </a:solidFill>
                <a:latin typeface="Calibri"/>
                <a:cs typeface="Calibri"/>
              </a:rPr>
              <a:t>Warfarin</a:t>
            </a:r>
            <a:r>
              <a:rPr sz="3200" u="sng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70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pravidelné</a:t>
            </a:r>
            <a:r>
              <a:rPr sz="32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6" dirty="0">
                <a:solidFill>
                  <a:srgbClr val="000000"/>
                </a:solidFill>
                <a:latin typeface="Calibri"/>
                <a:cs typeface="Calibri"/>
              </a:rPr>
              <a:t>monitorování</a:t>
            </a:r>
            <a:r>
              <a:rPr sz="3200" spc="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1/měsíc</a:t>
            </a:r>
          </a:p>
          <a:p>
            <a:pPr marL="0" marR="0">
              <a:lnSpc>
                <a:spcPts val="3896"/>
              </a:lnSpc>
              <a:spcBef>
                <a:spcPts val="714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Antidotum</a:t>
            </a:r>
            <a:r>
              <a:rPr sz="3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vitamin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 -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Kanavit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®,</a:t>
            </a:r>
          </a:p>
          <a:p>
            <a:pPr marL="344424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plazma obsahující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koagulační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faktory</a:t>
            </a:r>
          </a:p>
          <a:p>
            <a:pPr marL="0" marR="0">
              <a:lnSpc>
                <a:spcPts val="3906"/>
              </a:lnSpc>
              <a:spcBef>
                <a:spcPts val="762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u="sng" spc="-29" dirty="0">
                <a:solidFill>
                  <a:srgbClr val="000000"/>
                </a:solidFill>
                <a:latin typeface="Calibri"/>
                <a:cs typeface="Calibri"/>
              </a:rPr>
              <a:t>Warfarinová</a:t>
            </a:r>
            <a:r>
              <a:rPr sz="3200" u="sng" spc="1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u="sng" spc="-14" dirty="0">
                <a:solidFill>
                  <a:srgbClr val="000000"/>
                </a:solidFill>
                <a:latin typeface="Calibri"/>
                <a:cs typeface="Calibri"/>
              </a:rPr>
              <a:t>dieta:</a:t>
            </a:r>
            <a:r>
              <a:rPr sz="3200" u="sng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7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přísun</a:t>
            </a:r>
            <a:r>
              <a:rPr sz="3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vit</a:t>
            </a:r>
            <a:r>
              <a:rPr sz="3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3368" y="3727544"/>
            <a:ext cx="3689228" cy="532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spc="-25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32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měl</a:t>
            </a:r>
            <a:r>
              <a:rPr sz="3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být</a:t>
            </a:r>
            <a:r>
              <a:rPr sz="3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9" dirty="0">
                <a:solidFill>
                  <a:srgbClr val="000000"/>
                </a:solidFill>
                <a:latin typeface="Calibri"/>
                <a:cs typeface="Calibri"/>
              </a:rPr>
              <a:t>pravidelný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E1DD142-DD1E-9AD4-B41A-82C449EB6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446" y="3779651"/>
            <a:ext cx="3477527" cy="28749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50722" y="227393"/>
            <a:ext cx="7796250" cy="659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95"/>
              </a:lnSpc>
              <a:spcBef>
                <a:spcPts val="0"/>
              </a:spcBef>
              <a:spcAft>
                <a:spcPts val="0"/>
              </a:spcAft>
            </a:pPr>
            <a:r>
              <a:rPr sz="4000" spc="-23" dirty="0">
                <a:solidFill>
                  <a:srgbClr val="000000"/>
                </a:solidFill>
                <a:latin typeface="Calibri"/>
                <a:cs typeface="Calibri"/>
              </a:rPr>
              <a:t>Protidestičková</a:t>
            </a:r>
            <a:r>
              <a:rPr sz="4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0000"/>
                </a:solidFill>
                <a:latin typeface="Calibri"/>
                <a:cs typeface="Calibri"/>
              </a:rPr>
              <a:t>léčba,</a:t>
            </a:r>
            <a:r>
              <a:rPr sz="4000" spc="-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spc="-17" dirty="0">
                <a:solidFill>
                  <a:srgbClr val="000000"/>
                </a:solidFill>
                <a:latin typeface="Calibri"/>
                <a:cs typeface="Calibri"/>
              </a:rPr>
              <a:t>venofarmaka</a:t>
            </a:r>
            <a:r>
              <a:rPr sz="40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94206" y="837247"/>
            <a:ext cx="6506970" cy="659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95"/>
              </a:lnSpc>
              <a:spcBef>
                <a:spcPts val="0"/>
              </a:spcBef>
              <a:spcAft>
                <a:spcPts val="0"/>
              </a:spcAft>
            </a:pPr>
            <a:r>
              <a:rPr sz="4000" spc="-11" dirty="0">
                <a:solidFill>
                  <a:srgbClr val="000000"/>
                </a:solidFill>
                <a:latin typeface="Calibri"/>
                <a:cs typeface="Calibri"/>
              </a:rPr>
              <a:t>léčiva</a:t>
            </a:r>
            <a:r>
              <a:rPr sz="4000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0000"/>
                </a:solidFill>
                <a:latin typeface="Calibri"/>
                <a:cs typeface="Calibri"/>
              </a:rPr>
              <a:t>ovlivňující </a:t>
            </a:r>
            <a:r>
              <a:rPr sz="4000" spc="-21" dirty="0">
                <a:solidFill>
                  <a:srgbClr val="000000"/>
                </a:solidFill>
                <a:latin typeface="Calibri"/>
                <a:cs typeface="Calibri"/>
              </a:rPr>
              <a:t>srážlivost</a:t>
            </a:r>
            <a:r>
              <a:rPr sz="40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0000"/>
                </a:solidFill>
                <a:latin typeface="Calibri"/>
                <a:cs typeface="Calibri"/>
              </a:rPr>
              <a:t>krve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1641823"/>
            <a:ext cx="8140317" cy="3167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Lč</a:t>
            </a:r>
            <a:r>
              <a:rPr sz="3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ovlivňující</a:t>
            </a:r>
            <a:r>
              <a:rPr sz="3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3" dirty="0">
                <a:solidFill>
                  <a:srgbClr val="000000"/>
                </a:solidFill>
                <a:latin typeface="Calibri"/>
                <a:cs typeface="Calibri"/>
              </a:rPr>
              <a:t>proces</a:t>
            </a:r>
            <a:r>
              <a:rPr sz="3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4" dirty="0">
                <a:solidFill>
                  <a:srgbClr val="000000"/>
                </a:solidFill>
                <a:latin typeface="Calibri"/>
                <a:cs typeface="Calibri"/>
              </a:rPr>
              <a:t>srážení</a:t>
            </a:r>
            <a:r>
              <a:rPr sz="32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krve</a:t>
            </a:r>
            <a:r>
              <a:rPr sz="3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3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8" dirty="0">
                <a:solidFill>
                  <a:srgbClr val="000000"/>
                </a:solidFill>
                <a:latin typeface="Calibri"/>
                <a:cs typeface="Calibri"/>
              </a:rPr>
              <a:t>úrovni</a:t>
            </a:r>
          </a:p>
          <a:p>
            <a:pPr marL="344424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6" dirty="0">
                <a:solidFill>
                  <a:srgbClr val="000000"/>
                </a:solidFill>
                <a:latin typeface="Calibri"/>
                <a:cs typeface="Calibri"/>
              </a:rPr>
              <a:t>koagulační</a:t>
            </a:r>
            <a:r>
              <a:rPr sz="32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1" dirty="0">
                <a:solidFill>
                  <a:srgbClr val="000000"/>
                </a:solidFill>
                <a:latin typeface="Calibri"/>
                <a:cs typeface="Calibri"/>
              </a:rPr>
              <a:t>kaskády</a:t>
            </a:r>
            <a:r>
              <a:rPr sz="3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 </a:t>
            </a:r>
            <a:r>
              <a:rPr sz="3200" spc="-16" dirty="0">
                <a:solidFill>
                  <a:srgbClr val="000000"/>
                </a:solidFill>
                <a:latin typeface="Calibri"/>
                <a:cs typeface="Calibri"/>
              </a:rPr>
              <a:t>agregace</a:t>
            </a:r>
          </a:p>
          <a:p>
            <a:pPr marL="344424" marR="0">
              <a:lnSpc>
                <a:spcPts val="3839"/>
              </a:lnSpc>
              <a:spcBef>
                <a:spcPts val="50"/>
              </a:spcBef>
              <a:spcAft>
                <a:spcPts val="0"/>
              </a:spcAft>
            </a:pP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antikoagulancia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0000"/>
                </a:solidFill>
                <a:latin typeface="Calibri"/>
                <a:cs typeface="Calibri"/>
              </a:rPr>
              <a:t>antiagregancia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  <a:p>
            <a:pPr marL="0" marR="0">
              <a:lnSpc>
                <a:spcPts val="3899"/>
              </a:lnSpc>
              <a:spcBef>
                <a:spcPts val="71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Lč</a:t>
            </a:r>
            <a:r>
              <a:rPr sz="3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ovlivňující</a:t>
            </a:r>
            <a:r>
              <a:rPr sz="3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fibrinolýzu</a:t>
            </a:r>
            <a:r>
              <a:rPr sz="3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7" dirty="0">
                <a:solidFill>
                  <a:srgbClr val="000000"/>
                </a:solidFill>
                <a:latin typeface="Calibri"/>
                <a:cs typeface="Calibri"/>
              </a:rPr>
              <a:t>odstranění</a:t>
            </a:r>
            <a:r>
              <a:rPr sz="3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fibrinové</a:t>
            </a:r>
          </a:p>
          <a:p>
            <a:pPr marL="344424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8" dirty="0">
                <a:solidFill>
                  <a:srgbClr val="000000"/>
                </a:solidFill>
                <a:latin typeface="Calibri"/>
                <a:cs typeface="Calibri"/>
              </a:rPr>
              <a:t>zátky</a:t>
            </a:r>
            <a:r>
              <a:rPr sz="3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fibrinolytika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32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antifibrinolytika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  <a:p>
            <a:pPr marL="0" marR="0">
              <a:lnSpc>
                <a:spcPts val="3896"/>
              </a:lnSpc>
              <a:spcBef>
                <a:spcPts val="714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Léčiva</a:t>
            </a:r>
            <a:r>
              <a:rPr sz="3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ovlivňující</a:t>
            </a:r>
            <a:r>
              <a:rPr sz="3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cévní</a:t>
            </a:r>
            <a:r>
              <a:rPr sz="32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9" dirty="0">
                <a:solidFill>
                  <a:srgbClr val="000000"/>
                </a:solidFill>
                <a:latin typeface="Calibri"/>
                <a:cs typeface="Calibri"/>
              </a:rPr>
              <a:t>stěnu</a:t>
            </a:r>
            <a:r>
              <a:rPr sz="3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3200" spc="-19" dirty="0">
                <a:solidFill>
                  <a:srgbClr val="000000"/>
                </a:solidFill>
                <a:latin typeface="Calibri"/>
                <a:cs typeface="Calibri"/>
              </a:rPr>
              <a:t>reologické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3368" y="4763955"/>
            <a:ext cx="5086632" cy="533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9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vlastnosti</a:t>
            </a:r>
            <a:r>
              <a:rPr sz="3200" spc="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krve</a:t>
            </a:r>
            <a:r>
              <a:rPr sz="3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17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3200" b="1" spc="-13" dirty="0">
                <a:solidFill>
                  <a:srgbClr val="000000"/>
                </a:solidFill>
                <a:latin typeface="Calibri"/>
                <a:cs typeface="Calibri"/>
              </a:rPr>
              <a:t>venofarmaka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037334" y="504591"/>
            <a:ext cx="5220967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28" dirty="0">
                <a:solidFill>
                  <a:srgbClr val="000000"/>
                </a:solidFill>
                <a:latin typeface="Calibri"/>
                <a:cs typeface="Calibri"/>
              </a:rPr>
              <a:t>Warfarin</a:t>
            </a:r>
            <a:r>
              <a:rPr sz="44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44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18" dirty="0">
                <a:solidFill>
                  <a:srgbClr val="000000"/>
                </a:solidFill>
                <a:latin typeface="Calibri"/>
                <a:cs typeface="Calibri"/>
              </a:rPr>
              <a:t>těhotenství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5" y="1641823"/>
            <a:ext cx="5607232" cy="33432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b="1" spc="-35" dirty="0">
                <a:solidFill>
                  <a:srgbClr val="FF0000"/>
                </a:solidFill>
                <a:latin typeface="Calibri"/>
                <a:cs typeface="Calibri"/>
              </a:rPr>
              <a:t>KONTRAINDIKOVÁN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!!</a:t>
            </a:r>
          </a:p>
          <a:p>
            <a:pPr marL="0" marR="0">
              <a:lnSpc>
                <a:spcPts val="3896"/>
              </a:lnSpc>
              <a:spcBef>
                <a:spcPts val="714"/>
              </a:spcBef>
              <a:spcAft>
                <a:spcPts val="0"/>
              </a:spcAft>
            </a:pP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Prochází</a:t>
            </a:r>
            <a:r>
              <a:rPr sz="3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placentární</a:t>
            </a:r>
            <a:r>
              <a:rPr sz="3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bariérou</a:t>
            </a:r>
          </a:p>
          <a:p>
            <a:pPr marL="0" marR="0">
              <a:lnSpc>
                <a:spcPts val="3896"/>
              </a:lnSpc>
              <a:spcBef>
                <a:spcPts val="713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Je</a:t>
            </a:r>
            <a:r>
              <a:rPr sz="3200" b="1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spc="-27" dirty="0">
                <a:solidFill>
                  <a:srgbClr val="000000"/>
                </a:solidFill>
                <a:latin typeface="Calibri"/>
                <a:cs typeface="Calibri"/>
              </a:rPr>
              <a:t>teratogen</a:t>
            </a:r>
            <a:r>
              <a:rPr sz="3200" b="1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200" b="1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spc="-28" dirty="0">
                <a:solidFill>
                  <a:srgbClr val="000000"/>
                </a:solidFill>
                <a:latin typeface="Calibri"/>
                <a:cs typeface="Calibri"/>
              </a:rPr>
              <a:t>fetal</a:t>
            </a:r>
            <a:r>
              <a:rPr sz="3200" b="1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spc="-14" dirty="0">
                <a:solidFill>
                  <a:srgbClr val="000000"/>
                </a:solidFill>
                <a:latin typeface="Calibri"/>
                <a:cs typeface="Calibri"/>
              </a:rPr>
              <a:t>warfarin</a:t>
            </a:r>
            <a:r>
              <a:rPr sz="3200" b="1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spc="-23" dirty="0">
                <a:solidFill>
                  <a:srgbClr val="000000"/>
                </a:solidFill>
                <a:latin typeface="Calibri"/>
                <a:cs typeface="Calibri"/>
              </a:rPr>
              <a:t>syndrom</a:t>
            </a:r>
          </a:p>
          <a:p>
            <a:pPr marL="0" marR="0">
              <a:lnSpc>
                <a:spcPts val="3899"/>
              </a:lnSpc>
              <a:spcBef>
                <a:spcPts val="709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-sedlovitý</a:t>
            </a:r>
            <a:r>
              <a:rPr sz="3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nos,</a:t>
            </a:r>
            <a:r>
              <a:rPr sz="3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zpomalený</a:t>
            </a:r>
            <a:r>
              <a:rPr sz="32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růst,</a:t>
            </a:r>
          </a:p>
          <a:p>
            <a:pPr marL="0" marR="0">
              <a:lnSpc>
                <a:spcPts val="3899"/>
              </a:lnSpc>
              <a:spcBef>
                <a:spcPts val="710"/>
              </a:spcBef>
              <a:spcAft>
                <a:spcPts val="0"/>
              </a:spcAft>
            </a:pPr>
            <a:r>
              <a:rPr sz="3200" spc="-24" dirty="0">
                <a:solidFill>
                  <a:srgbClr val="000000"/>
                </a:solidFill>
                <a:latin typeface="Calibri"/>
                <a:cs typeface="Calibri"/>
              </a:rPr>
              <a:t>defekty</a:t>
            </a:r>
            <a:r>
              <a:rPr sz="3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vývoje</a:t>
            </a:r>
            <a:r>
              <a:rPr sz="3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2" dirty="0" err="1">
                <a:solidFill>
                  <a:srgbClr val="000000"/>
                </a:solidFill>
                <a:latin typeface="Calibri"/>
                <a:cs typeface="Calibri"/>
              </a:rPr>
              <a:t>končetin</a:t>
            </a:r>
            <a:r>
              <a:rPr sz="3200" spc="-22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lang="cs-CZ" sz="32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Calibri"/>
                <a:cs typeface="Calibri"/>
              </a:rPr>
              <a:t>očí</a:t>
            </a:r>
            <a:r>
              <a:rPr sz="32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 CNS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A2F233F-9373-8C57-6AAA-5B35B47DD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564" y="1641824"/>
            <a:ext cx="2504915" cy="452067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68398" y="227393"/>
            <a:ext cx="4964287" cy="659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95"/>
              </a:lnSpc>
              <a:spcBef>
                <a:spcPts val="0"/>
              </a:spcBef>
              <a:spcAft>
                <a:spcPts val="0"/>
              </a:spcAft>
            </a:pPr>
            <a:r>
              <a:rPr sz="4000" spc="-17" dirty="0">
                <a:solidFill>
                  <a:srgbClr val="000000"/>
                </a:solidFill>
                <a:latin typeface="Calibri"/>
                <a:cs typeface="Calibri"/>
              </a:rPr>
              <a:t>II.Protidestičková</a:t>
            </a:r>
            <a:r>
              <a:rPr sz="4000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0000"/>
                </a:solidFill>
                <a:latin typeface="Calibri"/>
                <a:cs typeface="Calibri"/>
              </a:rPr>
              <a:t>léčiva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09316" y="837247"/>
            <a:ext cx="3502527" cy="659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95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0000"/>
                </a:solidFill>
                <a:latin typeface="Calibri"/>
                <a:cs typeface="Calibri"/>
              </a:rPr>
              <a:t>(antiagregancia)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1639489"/>
            <a:ext cx="7477411" cy="3145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10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u="sng" spc="-16" dirty="0">
                <a:solidFill>
                  <a:srgbClr val="000000"/>
                </a:solidFill>
                <a:latin typeface="Calibri"/>
                <a:cs typeface="Calibri"/>
              </a:rPr>
              <a:t>Trombocyty: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adherují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pomocí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vWF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 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poškozený</a:t>
            </a:r>
          </a:p>
          <a:p>
            <a:pPr marL="344424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endotel,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agregují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pomocí fibrinogenu</a:t>
            </a:r>
          </a:p>
          <a:p>
            <a:pPr marL="0" marR="0">
              <a:lnSpc>
                <a:spcPts val="3899"/>
              </a:lnSpc>
              <a:spcBef>
                <a:spcPts val="708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Léčiva</a:t>
            </a:r>
            <a:r>
              <a:rPr sz="3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zabraňující</a:t>
            </a:r>
            <a:r>
              <a:rPr sz="32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aktivaci</a:t>
            </a:r>
            <a:r>
              <a:rPr sz="3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agregaci</a:t>
            </a:r>
          </a:p>
          <a:p>
            <a:pPr marL="344424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trombocytů</a:t>
            </a:r>
          </a:p>
          <a:p>
            <a:pPr marL="0" marR="0">
              <a:lnSpc>
                <a:spcPts val="3896"/>
              </a:lnSpc>
              <a:spcBef>
                <a:spcPts val="712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Působí</a:t>
            </a:r>
            <a:r>
              <a:rPr sz="3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na </a:t>
            </a:r>
            <a:r>
              <a:rPr sz="3200" spc="-31" dirty="0">
                <a:solidFill>
                  <a:srgbClr val="000000"/>
                </a:solidFill>
                <a:latin typeface="Calibri"/>
                <a:cs typeface="Calibri"/>
              </a:rPr>
              <a:t>rozdílných</a:t>
            </a:r>
            <a:r>
              <a:rPr sz="3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místech</a:t>
            </a:r>
            <a:r>
              <a:rPr sz="3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6" dirty="0">
                <a:solidFill>
                  <a:srgbClr val="000000"/>
                </a:solidFill>
                <a:latin typeface="Calibri"/>
                <a:cs typeface="Calibri"/>
              </a:rPr>
              <a:t>agregace</a:t>
            </a:r>
          </a:p>
          <a:p>
            <a:pPr marL="0" marR="0">
              <a:lnSpc>
                <a:spcPts val="3896"/>
              </a:lnSpc>
              <a:spcBef>
                <a:spcPts val="764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I: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cs-CZ" sz="3200" spc="19" dirty="0">
                <a:solidFill>
                  <a:srgbClr val="000000"/>
                </a:solidFill>
                <a:latin typeface="Calibri"/>
                <a:cs typeface="Calibri"/>
              </a:rPr>
              <a:t>IM, ICHS,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ICHDKK</a:t>
            </a:r>
            <a:r>
              <a:rPr lang="cs-CZ" sz="3200" dirty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cs-CZ" sz="3200" spc="19" dirty="0">
                <a:solidFill>
                  <a:srgbClr val="000000"/>
                </a:solidFill>
                <a:latin typeface="Calibri"/>
                <a:cs typeface="Calibri"/>
              </a:rPr>
              <a:t>stav po CMP..</a:t>
            </a:r>
            <a:endParaRPr sz="3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87524" y="504591"/>
            <a:ext cx="4725442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17" dirty="0">
                <a:solidFill>
                  <a:srgbClr val="000000"/>
                </a:solidFill>
                <a:latin typeface="Calibri"/>
                <a:cs typeface="Calibri"/>
              </a:rPr>
              <a:t>Antiagregancia</a:t>
            </a:r>
            <a:r>
              <a:rPr sz="44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10" dirty="0">
                <a:solidFill>
                  <a:srgbClr val="000000"/>
                </a:solidFill>
                <a:latin typeface="Calibri"/>
                <a:cs typeface="Calibri"/>
              </a:rPr>
              <a:t>-ASA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40856"/>
            <a:ext cx="7837442" cy="533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0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u="sng" dirty="0">
                <a:solidFill>
                  <a:srgbClr val="000000"/>
                </a:solidFill>
                <a:latin typeface="Calibri"/>
                <a:cs typeface="Calibri"/>
              </a:rPr>
              <a:t>Acetylsalicylová</a:t>
            </a:r>
            <a:r>
              <a:rPr sz="3200" u="sng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u="sng" dirty="0">
                <a:solidFill>
                  <a:srgbClr val="000000"/>
                </a:solidFill>
                <a:latin typeface="Calibri"/>
                <a:cs typeface="Calibri"/>
              </a:rPr>
              <a:t>kyselina</a:t>
            </a:r>
            <a:r>
              <a:rPr sz="3200" u="sng" spc="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7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7" dirty="0">
                <a:solidFill>
                  <a:srgbClr val="000000"/>
                </a:solidFill>
                <a:latin typeface="Calibri"/>
                <a:cs typeface="Calibri"/>
              </a:rPr>
              <a:t>zabraňuje</a:t>
            </a:r>
            <a:r>
              <a:rPr sz="3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33" dirty="0">
                <a:solidFill>
                  <a:srgbClr val="000000"/>
                </a:solidFill>
                <a:latin typeface="Calibri"/>
                <a:cs typeface="Calibri"/>
              </a:rPr>
              <a:t>syntéze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3368" y="2129884"/>
            <a:ext cx="7192410" cy="532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spc="-22" dirty="0">
                <a:solidFill>
                  <a:srgbClr val="000000"/>
                </a:solidFill>
                <a:latin typeface="Calibri"/>
                <a:cs typeface="Calibri"/>
              </a:rPr>
              <a:t>tromboxanu</a:t>
            </a:r>
            <a:r>
              <a:rPr sz="3200" spc="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200" spc="3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který</a:t>
            </a:r>
            <a:r>
              <a:rPr sz="3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je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aktivátor</a:t>
            </a:r>
            <a:r>
              <a:rPr sz="3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6" dirty="0">
                <a:solidFill>
                  <a:srgbClr val="000000"/>
                </a:solidFill>
                <a:latin typeface="Calibri"/>
                <a:cs typeface="Calibri"/>
              </a:rPr>
              <a:t>agregace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43961" y="2355114"/>
            <a:ext cx="289890" cy="369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07"/>
              </a:lnSpc>
              <a:spcBef>
                <a:spcPts val="0"/>
              </a:spcBef>
              <a:spcAft>
                <a:spcPts val="0"/>
              </a:spcAft>
            </a:pPr>
            <a:r>
              <a:rPr sz="215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3368" y="2617274"/>
            <a:ext cx="1512883" cy="533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9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destiček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95536" y="3202744"/>
            <a:ext cx="7361631" cy="9836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9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spc="-11" dirty="0">
                <a:solidFill>
                  <a:srgbClr val="000000"/>
                </a:solidFill>
                <a:latin typeface="Calibri"/>
                <a:cs typeface="Calibri"/>
              </a:rPr>
              <a:t>Antiagregační</a:t>
            </a:r>
            <a:r>
              <a:rPr sz="3200" b="1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spc="-26" dirty="0">
                <a:solidFill>
                  <a:srgbClr val="000000"/>
                </a:solidFill>
                <a:latin typeface="Calibri"/>
                <a:cs typeface="Calibri"/>
              </a:rPr>
              <a:t>dávka</a:t>
            </a:r>
            <a:r>
              <a:rPr sz="3200" b="1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spc="-14" dirty="0">
                <a:latin typeface="Calibri"/>
                <a:cs typeface="Calibri"/>
              </a:rPr>
              <a:t>ASA</a:t>
            </a:r>
            <a:r>
              <a:rPr sz="3200" b="1" spc="11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75</a:t>
            </a:r>
            <a:r>
              <a:rPr sz="3200" b="1" dirty="0">
                <a:latin typeface="Calibri"/>
                <a:cs typeface="Calibri"/>
              </a:rPr>
              <a:t>-1</a:t>
            </a:r>
            <a:r>
              <a:rPr lang="cs-CZ" sz="3200" b="1" dirty="0">
                <a:latin typeface="Calibri"/>
                <a:cs typeface="Calibri"/>
              </a:rPr>
              <a:t>0</a:t>
            </a:r>
            <a:r>
              <a:rPr sz="3200" b="1" dirty="0">
                <a:latin typeface="Calibri"/>
                <a:cs typeface="Calibri"/>
              </a:rPr>
              <a:t>0</a:t>
            </a:r>
            <a:r>
              <a:rPr sz="3200" b="1" spc="81" dirty="0">
                <a:latin typeface="Calibri"/>
                <a:cs typeface="Calibri"/>
              </a:rPr>
              <a:t> </a:t>
            </a:r>
            <a:r>
              <a:rPr sz="3200" b="1" spc="18" dirty="0">
                <a:latin typeface="Calibri"/>
                <a:cs typeface="Calibri"/>
              </a:rPr>
              <a:t>mg/den</a:t>
            </a:r>
            <a:endParaRPr lang="cs-CZ" sz="3200" b="1" spc="18" dirty="0">
              <a:latin typeface="Calibri"/>
              <a:cs typeface="Calibri"/>
            </a:endParaRPr>
          </a:p>
          <a:p>
            <a:pPr marL="0" marR="0">
              <a:lnSpc>
                <a:spcPts val="3899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200" spc="18" dirty="0">
                <a:latin typeface="Calibri"/>
                <a:cs typeface="Calibri"/>
              </a:rPr>
              <a:t>Vyšší dávky naopak spíše </a:t>
            </a:r>
            <a:r>
              <a:rPr lang="cs-CZ" sz="3200" spc="18" dirty="0" err="1">
                <a:latin typeface="Calibri"/>
                <a:cs typeface="Calibri"/>
              </a:rPr>
              <a:t>proagregační</a:t>
            </a:r>
            <a:endParaRPr lang="cs-CZ" sz="3200" spc="18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92080" y="5105198"/>
            <a:ext cx="2465087" cy="1729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 ČR běžně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100mg/den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(Aspirin®, Anopyrin®)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41ADBF8-9C69-AB8D-41B8-F8DACE687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363690"/>
            <a:ext cx="4218206" cy="249431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7026" y="504591"/>
            <a:ext cx="7502073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10" dirty="0">
                <a:solidFill>
                  <a:srgbClr val="000000"/>
                </a:solidFill>
                <a:latin typeface="Calibri"/>
                <a:cs typeface="Calibri"/>
              </a:rPr>
              <a:t>Acetylsalicylová</a:t>
            </a:r>
            <a:r>
              <a:rPr sz="44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10" dirty="0">
                <a:solidFill>
                  <a:srgbClr val="000000"/>
                </a:solidFill>
                <a:latin typeface="Calibri"/>
                <a:cs typeface="Calibri"/>
              </a:rPr>
              <a:t>kyselina</a:t>
            </a:r>
            <a:r>
              <a:rPr sz="44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15" dirty="0">
                <a:solidFill>
                  <a:srgbClr val="000000"/>
                </a:solidFill>
                <a:latin typeface="Calibri"/>
                <a:cs typeface="Calibri"/>
              </a:rPr>
              <a:t>historie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41823"/>
            <a:ext cx="8190470" cy="3167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spc="-13" dirty="0">
                <a:solidFill>
                  <a:srgbClr val="000000"/>
                </a:solidFill>
                <a:latin typeface="Calibri"/>
                <a:cs typeface="Calibri"/>
              </a:rPr>
              <a:t>5.</a:t>
            </a:r>
            <a:r>
              <a:rPr sz="3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4" dirty="0">
                <a:solidFill>
                  <a:srgbClr val="000000"/>
                </a:solidFill>
                <a:latin typeface="Calibri"/>
                <a:cs typeface="Calibri"/>
              </a:rPr>
              <a:t>stol</a:t>
            </a:r>
            <a:r>
              <a:rPr sz="3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52" dirty="0">
                <a:solidFill>
                  <a:srgbClr val="000000"/>
                </a:solidFill>
                <a:latin typeface="Calibri"/>
                <a:cs typeface="Calibri"/>
              </a:rPr>
              <a:t>př.nl.</a:t>
            </a:r>
            <a:r>
              <a:rPr sz="3200" spc="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Hippokrates</a:t>
            </a:r>
            <a:r>
              <a:rPr sz="32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odvary</a:t>
            </a:r>
            <a:r>
              <a:rPr sz="3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z kůry</a:t>
            </a:r>
            <a:r>
              <a:rPr sz="3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vrby</a:t>
            </a:r>
          </a:p>
          <a:p>
            <a:pPr marL="344424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bílé (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Salix</a:t>
            </a:r>
            <a:r>
              <a:rPr sz="3200" i="1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alba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3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analgetický</a:t>
            </a:r>
            <a:r>
              <a:rPr sz="3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+ </a:t>
            </a:r>
            <a:r>
              <a:rPr sz="3200" spc="-13" dirty="0">
                <a:solidFill>
                  <a:srgbClr val="000000"/>
                </a:solidFill>
                <a:latin typeface="Calibri"/>
                <a:cs typeface="Calibri"/>
              </a:rPr>
              <a:t>antipyretický</a:t>
            </a:r>
          </a:p>
          <a:p>
            <a:pPr marL="344424" marR="0">
              <a:lnSpc>
                <a:spcPts val="3839"/>
              </a:lnSpc>
              <a:spcBef>
                <a:spcPts val="50"/>
              </a:spcBef>
              <a:spcAft>
                <a:spcPts val="0"/>
              </a:spcAft>
            </a:pPr>
            <a:r>
              <a:rPr sz="3200" spc="-28" dirty="0">
                <a:solidFill>
                  <a:srgbClr val="000000"/>
                </a:solidFill>
                <a:latin typeface="Calibri"/>
                <a:cs typeface="Calibri"/>
              </a:rPr>
              <a:t>efekt,</a:t>
            </a:r>
            <a:r>
              <a:rPr sz="32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ale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nevěděli</a:t>
            </a:r>
            <a:r>
              <a:rPr sz="3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2" dirty="0">
                <a:solidFill>
                  <a:srgbClr val="000000"/>
                </a:solidFill>
                <a:latin typeface="Calibri"/>
                <a:cs typeface="Calibri"/>
              </a:rPr>
              <a:t>proč</a:t>
            </a:r>
          </a:p>
          <a:p>
            <a:pPr marL="0" marR="0">
              <a:lnSpc>
                <a:spcPts val="3899"/>
              </a:lnSpc>
              <a:spcBef>
                <a:spcPts val="71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1838</a:t>
            </a:r>
            <a:r>
              <a:rPr sz="3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prvně</a:t>
            </a:r>
            <a:r>
              <a:rPr sz="3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3" dirty="0">
                <a:solidFill>
                  <a:srgbClr val="000000"/>
                </a:solidFill>
                <a:latin typeface="Calibri"/>
                <a:cs typeface="Calibri"/>
              </a:rPr>
              <a:t>syntetizována</a:t>
            </a:r>
            <a:r>
              <a:rPr sz="32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kyselina</a:t>
            </a:r>
            <a:r>
              <a:rPr sz="3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salicylová</a:t>
            </a:r>
            <a:r>
              <a:rPr sz="3200" spc="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</a:p>
          <a:p>
            <a:pPr marL="344424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spc="-35" dirty="0">
                <a:solidFill>
                  <a:srgbClr val="000000"/>
                </a:solidFill>
                <a:latin typeface="Calibri"/>
                <a:cs typeface="Calibri"/>
              </a:rPr>
              <a:t>velké</a:t>
            </a:r>
            <a:r>
              <a:rPr sz="3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00"/>
                </a:solidFill>
                <a:latin typeface="Calibri"/>
                <a:cs typeface="Calibri"/>
              </a:rPr>
              <a:t>množství</a:t>
            </a:r>
            <a:r>
              <a:rPr sz="32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NÚ</a:t>
            </a:r>
            <a:r>
              <a:rPr sz="3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hlavně</a:t>
            </a:r>
            <a:r>
              <a:rPr sz="3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3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GIT</a:t>
            </a:r>
          </a:p>
          <a:p>
            <a:pPr marL="0" marR="0">
              <a:lnSpc>
                <a:spcPts val="3896"/>
              </a:lnSpc>
              <a:spcBef>
                <a:spcPts val="714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spc="-13" dirty="0">
                <a:solidFill>
                  <a:srgbClr val="000000"/>
                </a:solidFill>
                <a:latin typeface="Calibri"/>
                <a:cs typeface="Calibri"/>
              </a:rPr>
              <a:t>1897</a:t>
            </a:r>
            <a:r>
              <a:rPr sz="3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firma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9" dirty="0">
                <a:solidFill>
                  <a:srgbClr val="000000"/>
                </a:solidFill>
                <a:latin typeface="Calibri"/>
                <a:cs typeface="Calibri"/>
              </a:rPr>
              <a:t>Bayer</a:t>
            </a:r>
            <a:r>
              <a:rPr sz="3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výroba</a:t>
            </a:r>
            <a:r>
              <a:rPr sz="3200" spc="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čisté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kyseliny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4763955"/>
            <a:ext cx="6436612" cy="11188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4424" marR="0">
              <a:lnSpc>
                <a:spcPts val="3899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acetylsalicylové</a:t>
            </a:r>
          </a:p>
          <a:p>
            <a:pPr marL="0" marR="0">
              <a:lnSpc>
                <a:spcPts val="3899"/>
              </a:lnSpc>
              <a:spcBef>
                <a:spcPts val="71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1899</a:t>
            </a:r>
            <a:r>
              <a:rPr sz="32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3" dirty="0">
                <a:solidFill>
                  <a:srgbClr val="000000"/>
                </a:solidFill>
                <a:latin typeface="Calibri"/>
                <a:cs typeface="Calibri"/>
              </a:rPr>
              <a:t>patent</a:t>
            </a:r>
            <a:r>
              <a:rPr sz="32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firmy</a:t>
            </a:r>
            <a:r>
              <a:rPr sz="3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000000"/>
                </a:solidFill>
                <a:latin typeface="Calibri"/>
                <a:cs typeface="Calibri"/>
              </a:rPr>
              <a:t>Bayer</a:t>
            </a:r>
            <a:r>
              <a:rPr sz="3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- Aspirin®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59738" y="504591"/>
            <a:ext cx="6778438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15" dirty="0">
                <a:solidFill>
                  <a:srgbClr val="000000"/>
                </a:solidFill>
                <a:latin typeface="Calibri"/>
                <a:cs typeface="Calibri"/>
              </a:rPr>
              <a:t>Antiagregancia</a:t>
            </a:r>
            <a:r>
              <a:rPr sz="4400" spc="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4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klopidogrel..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41823"/>
            <a:ext cx="7680751" cy="5112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u="sng" dirty="0" err="1">
                <a:latin typeface="Calibri"/>
                <a:cs typeface="Calibri"/>
              </a:rPr>
              <a:t>klopidogrel</a:t>
            </a:r>
            <a:r>
              <a:rPr sz="3200" i="1" u="sng" spc="7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u="sng" spc="-16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cs-CZ" sz="3200" u="sng" spc="-16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3200" u="sng" spc="-16" dirty="0" err="1">
                <a:solidFill>
                  <a:srgbClr val="000000"/>
                </a:solidFill>
                <a:latin typeface="Calibri"/>
                <a:cs typeface="Calibri"/>
              </a:rPr>
              <a:t>rombex</a:t>
            </a:r>
            <a:r>
              <a:rPr sz="3200" u="sng" spc="-16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lang="cs-CZ" sz="3200" u="sng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</a:p>
          <a:p>
            <a:pPr marL="344424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váží</a:t>
            </a:r>
            <a:r>
              <a:rPr sz="3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sz="3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u="sng" spc="-10" dirty="0">
                <a:solidFill>
                  <a:srgbClr val="000000"/>
                </a:solidFill>
                <a:latin typeface="Calibri"/>
                <a:cs typeface="Calibri"/>
              </a:rPr>
              <a:t>irreverzibilně</a:t>
            </a:r>
            <a:r>
              <a:rPr sz="3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3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receptory</a:t>
            </a:r>
            <a:r>
              <a:rPr sz="3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P2Y12</a:t>
            </a:r>
            <a:r>
              <a:rPr sz="3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</a:p>
          <a:p>
            <a:pPr marL="344424" marR="0">
              <a:lnSpc>
                <a:spcPts val="3839"/>
              </a:lnSpc>
              <a:spcBef>
                <a:spcPts val="50"/>
              </a:spcBef>
              <a:spcAft>
                <a:spcPts val="0"/>
              </a:spcAft>
            </a:pP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destičkách</a:t>
            </a:r>
            <a:r>
              <a:rPr sz="3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 tím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6" dirty="0">
                <a:solidFill>
                  <a:srgbClr val="000000"/>
                </a:solidFill>
                <a:latin typeface="Calibri"/>
                <a:cs typeface="Calibri"/>
              </a:rPr>
              <a:t>zabraňují</a:t>
            </a:r>
            <a:r>
              <a:rPr sz="3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jejich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6" dirty="0">
                <a:solidFill>
                  <a:srgbClr val="000000"/>
                </a:solidFill>
                <a:latin typeface="Calibri"/>
                <a:cs typeface="Calibri"/>
              </a:rPr>
              <a:t>agregaci</a:t>
            </a:r>
          </a:p>
          <a:p>
            <a:pPr marL="0" marR="0">
              <a:lnSpc>
                <a:spcPts val="3899"/>
              </a:lnSpc>
              <a:spcBef>
                <a:spcPts val="71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I:prevence</a:t>
            </a:r>
            <a:r>
              <a:rPr sz="32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cs-CZ" sz="3200" spc="47" dirty="0">
                <a:solidFill>
                  <a:srgbClr val="000000"/>
                </a:solidFill>
                <a:latin typeface="Calibri"/>
                <a:cs typeface="Calibri"/>
              </a:rPr>
              <a:t>po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IM,</a:t>
            </a:r>
            <a:r>
              <a:rPr sz="3200" spc="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79" dirty="0">
                <a:solidFill>
                  <a:srgbClr val="000000"/>
                </a:solidFill>
                <a:latin typeface="Calibri"/>
                <a:cs typeface="Calibri"/>
              </a:rPr>
              <a:t>iCMP,</a:t>
            </a:r>
          </a:p>
          <a:p>
            <a:pPr marL="344424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 err="1">
                <a:solidFill>
                  <a:srgbClr val="000000"/>
                </a:solidFill>
                <a:latin typeface="Calibri"/>
                <a:cs typeface="Calibri"/>
              </a:rPr>
              <a:t>implantace</a:t>
            </a:r>
            <a:r>
              <a:rPr sz="32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2" dirty="0" err="1">
                <a:solidFill>
                  <a:srgbClr val="000000"/>
                </a:solidFill>
                <a:latin typeface="Calibri"/>
                <a:cs typeface="Calibri"/>
              </a:rPr>
              <a:t>stentu</a:t>
            </a:r>
            <a:endParaRPr lang="cs-CZ" sz="3200" spc="-12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801624" marR="0" indent="-457200">
              <a:lnSpc>
                <a:spcPts val="3842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3200" spc="-12" dirty="0">
                <a:solidFill>
                  <a:srgbClr val="000000"/>
                </a:solidFill>
                <a:latin typeface="Calibri"/>
                <a:cs typeface="Calibri"/>
              </a:rPr>
              <a:t>častá i duální </a:t>
            </a:r>
            <a:r>
              <a:rPr lang="cs-CZ" sz="3200" spc="-12" dirty="0" err="1">
                <a:solidFill>
                  <a:srgbClr val="000000"/>
                </a:solidFill>
                <a:latin typeface="Calibri"/>
                <a:cs typeface="Calibri"/>
              </a:rPr>
              <a:t>antiagregace</a:t>
            </a:r>
            <a:r>
              <a:rPr lang="cs-CZ" sz="3200" spc="-12" dirty="0">
                <a:solidFill>
                  <a:srgbClr val="000000"/>
                </a:solidFill>
                <a:latin typeface="Calibri"/>
                <a:cs typeface="Calibri"/>
              </a:rPr>
              <a:t> (např. </a:t>
            </a:r>
            <a:r>
              <a:rPr lang="cs-CZ" sz="3200" spc="-12" dirty="0" err="1">
                <a:solidFill>
                  <a:srgbClr val="000000"/>
                </a:solidFill>
                <a:latin typeface="Calibri"/>
                <a:cs typeface="Calibri"/>
              </a:rPr>
              <a:t>klopidogrel</a:t>
            </a:r>
            <a:r>
              <a:rPr lang="cs-CZ" sz="3200" spc="-12" dirty="0">
                <a:solidFill>
                  <a:srgbClr val="000000"/>
                </a:solidFill>
                <a:latin typeface="Calibri"/>
                <a:cs typeface="Calibri"/>
              </a:rPr>
              <a:t> + ASA)</a:t>
            </a:r>
            <a:endParaRPr sz="3200" spc="-12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>
              <a:lnSpc>
                <a:spcPts val="3896"/>
              </a:lnSpc>
              <a:spcBef>
                <a:spcPts val="714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spc="-19" dirty="0">
                <a:solidFill>
                  <a:srgbClr val="000000"/>
                </a:solidFill>
                <a:latin typeface="Calibri"/>
                <a:cs typeface="Calibri"/>
              </a:rPr>
              <a:t>Před</a:t>
            </a:r>
            <a:r>
              <a:rPr sz="3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plánovanými</a:t>
            </a:r>
            <a:r>
              <a:rPr sz="3200" spc="1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chir. </a:t>
            </a:r>
            <a:r>
              <a:rPr sz="3200" spc="-23" dirty="0" err="1">
                <a:solidFill>
                  <a:srgbClr val="000000"/>
                </a:solidFill>
                <a:latin typeface="Calibri"/>
                <a:cs typeface="Calibri"/>
              </a:rPr>
              <a:t>zákroky</a:t>
            </a:r>
            <a:r>
              <a:rPr sz="3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cs-CZ" sz="3200" spc="31" dirty="0">
                <a:solidFill>
                  <a:srgbClr val="000000"/>
                </a:solidFill>
                <a:latin typeface="Calibri"/>
                <a:cs typeface="Calibri"/>
              </a:rPr>
              <a:t>nutno vysadit dle doporučení (dle typu zákroku, indikace </a:t>
            </a:r>
            <a:r>
              <a:rPr lang="cs-CZ" sz="3200" spc="31" dirty="0" err="1">
                <a:solidFill>
                  <a:srgbClr val="000000"/>
                </a:solidFill>
                <a:latin typeface="Calibri"/>
                <a:cs typeface="Calibri"/>
              </a:rPr>
              <a:t>antiagregace</a:t>
            </a:r>
            <a:r>
              <a:rPr lang="cs-CZ" sz="3200" spc="31" dirty="0">
                <a:solidFill>
                  <a:srgbClr val="000000"/>
                </a:solidFill>
                <a:latin typeface="Calibri"/>
                <a:cs typeface="Calibri"/>
              </a:rPr>
              <a:t> atd.)</a:t>
            </a:r>
            <a:endParaRPr sz="3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B7863D-62CA-078C-62AE-8DB266D80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553998"/>
          </a:xfrm>
        </p:spPr>
        <p:txBody>
          <a:bodyPr/>
          <a:lstStyle/>
          <a:p>
            <a:r>
              <a:rPr lang="cs-CZ" sz="3600" b="1" dirty="0"/>
              <a:t>Novější </a:t>
            </a:r>
            <a:r>
              <a:rPr lang="cs-CZ" sz="3600" b="1" dirty="0" err="1"/>
              <a:t>antiagregancia</a:t>
            </a:r>
            <a:endParaRPr lang="cs-CZ" sz="3600" b="1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CB773DE-DA4C-A9F0-3640-DC6E72881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2492990"/>
          </a:xfrm>
        </p:spPr>
        <p:txBody>
          <a:bodyPr/>
          <a:lstStyle/>
          <a:p>
            <a:r>
              <a:rPr lang="cs-CZ" sz="3600" dirty="0" err="1"/>
              <a:t>Tikagrelol</a:t>
            </a:r>
            <a:r>
              <a:rPr lang="cs-CZ" sz="3600" dirty="0"/>
              <a:t> - perorální</a:t>
            </a:r>
          </a:p>
          <a:p>
            <a:r>
              <a:rPr lang="cs-CZ" sz="3600" dirty="0" err="1"/>
              <a:t>Prasugrel</a:t>
            </a:r>
            <a:r>
              <a:rPr lang="cs-CZ" sz="3600" dirty="0"/>
              <a:t> - perorální</a:t>
            </a:r>
          </a:p>
          <a:p>
            <a:endParaRPr lang="cs-CZ" sz="3600" dirty="0"/>
          </a:p>
          <a:p>
            <a:r>
              <a:rPr lang="cs-CZ" sz="3600" dirty="0" err="1"/>
              <a:t>Kangrelor</a:t>
            </a:r>
            <a:r>
              <a:rPr lang="cs-CZ" sz="3600" dirty="0"/>
              <a:t> - parenterální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A58B958-3532-4371-0E70-33E4DDDD0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2598411"/>
            <a:ext cx="2534004" cy="118126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6D5A8D1-939F-BC82-CD67-2775B859C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262" y="628963"/>
            <a:ext cx="1296986" cy="165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35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27020" y="504591"/>
            <a:ext cx="3641281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III.</a:t>
            </a:r>
            <a:r>
              <a:rPr sz="44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Fibrinolytika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41823"/>
            <a:ext cx="5054814" cy="532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spc="-24" dirty="0">
                <a:solidFill>
                  <a:srgbClr val="000000"/>
                </a:solidFill>
                <a:latin typeface="Calibri"/>
                <a:cs typeface="Calibri"/>
              </a:rPr>
              <a:t>Rozpouští</a:t>
            </a:r>
            <a:r>
              <a:rPr sz="32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již</a:t>
            </a:r>
            <a:r>
              <a:rPr sz="32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vzniklé</a:t>
            </a:r>
            <a:r>
              <a:rPr sz="3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00"/>
                </a:solidFill>
                <a:latin typeface="Calibri"/>
                <a:cs typeface="Calibri"/>
              </a:rPr>
              <a:t>tromby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2227420"/>
            <a:ext cx="7369911" cy="326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Aktivují</a:t>
            </a:r>
            <a:r>
              <a:rPr sz="3200" b="1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plazminogen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který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je</a:t>
            </a:r>
            <a:r>
              <a:rPr sz="3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přítomen</a:t>
            </a:r>
            <a:r>
              <a:rPr sz="3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</a:p>
          <a:p>
            <a:pPr marL="344424" marR="0">
              <a:lnSpc>
                <a:spcPts val="3839"/>
              </a:lnSpc>
              <a:spcBef>
                <a:spcPts val="0"/>
              </a:spcBef>
              <a:spcAft>
                <a:spcPts val="0"/>
              </a:spcAft>
            </a:pPr>
            <a:r>
              <a:rPr sz="3200" spc="-22" dirty="0">
                <a:solidFill>
                  <a:srgbClr val="000000"/>
                </a:solidFill>
                <a:latin typeface="Calibri"/>
                <a:cs typeface="Calibri"/>
              </a:rPr>
              <a:t>krevní</a:t>
            </a:r>
            <a:r>
              <a:rPr sz="3200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00"/>
                </a:solidFill>
                <a:latin typeface="Calibri"/>
                <a:cs typeface="Calibri"/>
              </a:rPr>
              <a:t>sraženině</a:t>
            </a:r>
            <a:r>
              <a:rPr sz="32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3200" b="1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plazmin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ten 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začne</a:t>
            </a:r>
          </a:p>
          <a:p>
            <a:pPr marL="344424" marR="0">
              <a:lnSpc>
                <a:spcPts val="3842"/>
              </a:lnSpc>
              <a:spcBef>
                <a:spcPts val="50"/>
              </a:spcBef>
              <a:spcAft>
                <a:spcPts val="0"/>
              </a:spcAft>
            </a:pPr>
            <a:r>
              <a:rPr sz="3200" spc="-24" dirty="0">
                <a:solidFill>
                  <a:srgbClr val="000000"/>
                </a:solidFill>
                <a:latin typeface="Calibri"/>
                <a:cs typeface="Calibri"/>
              </a:rPr>
              <a:t>rozpouštět</a:t>
            </a:r>
            <a:r>
              <a:rPr sz="32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fibrinová</a:t>
            </a:r>
            <a:r>
              <a:rPr sz="3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vlákna</a:t>
            </a:r>
            <a:r>
              <a:rPr sz="3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00"/>
                </a:solidFill>
                <a:latin typeface="Calibri"/>
                <a:cs typeface="Calibri"/>
              </a:rPr>
              <a:t>sraženinu</a:t>
            </a:r>
          </a:p>
          <a:p>
            <a:pPr marL="0" marR="0">
              <a:lnSpc>
                <a:spcPts val="3899"/>
              </a:lnSpc>
              <a:spcBef>
                <a:spcPts val="71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Selektivní</a:t>
            </a:r>
            <a:r>
              <a:rPr sz="3200" b="1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x</a:t>
            </a:r>
            <a:r>
              <a:rPr sz="3200" b="1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neselektivní</a:t>
            </a:r>
          </a:p>
          <a:p>
            <a:pPr marL="0" marR="0">
              <a:lnSpc>
                <a:spcPts val="3896"/>
              </a:lnSpc>
              <a:spcBef>
                <a:spcPts val="713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I: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IM, pl</a:t>
            </a:r>
            <a:r>
              <a:rPr lang="cs-CZ" sz="320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3200" dirty="0" err="1">
                <a:solidFill>
                  <a:srgbClr val="000000"/>
                </a:solidFill>
                <a:latin typeface="Calibri"/>
                <a:cs typeface="Calibri"/>
              </a:rPr>
              <a:t>cní</a:t>
            </a:r>
            <a:r>
              <a:rPr sz="3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embolie,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akutní</a:t>
            </a:r>
            <a:r>
              <a:rPr sz="3200" spc="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iCMP</a:t>
            </a:r>
          </a:p>
          <a:p>
            <a:pPr marL="0" marR="0">
              <a:lnSpc>
                <a:spcPts val="3896"/>
              </a:lnSpc>
              <a:spcBef>
                <a:spcPts val="713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lang="cs-CZ" sz="3200" dirty="0">
                <a:solidFill>
                  <a:srgbClr val="000000"/>
                </a:solidFill>
                <a:latin typeface="Calibri"/>
                <a:cs typeface="Calibri"/>
              </a:rPr>
              <a:t>Ú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r>
              <a:rPr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krvácení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01470" y="504591"/>
            <a:ext cx="6095832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Fibrinolytika</a:t>
            </a:r>
            <a:r>
              <a:rPr sz="4400" spc="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4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neselektivní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41823"/>
            <a:ext cx="7823124" cy="16063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Nepůsobí</a:t>
            </a:r>
            <a:r>
              <a:rPr sz="3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jen</a:t>
            </a:r>
            <a:r>
              <a:rPr sz="3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v </a:t>
            </a:r>
            <a:r>
              <a:rPr sz="3200" spc="-13" dirty="0">
                <a:solidFill>
                  <a:srgbClr val="000000"/>
                </a:solidFill>
                <a:latin typeface="Calibri"/>
                <a:cs typeface="Calibri"/>
              </a:rPr>
              <a:t>trombu,</a:t>
            </a:r>
            <a:r>
              <a:rPr sz="32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ale aktivují</a:t>
            </a:r>
            <a:r>
              <a:rPr sz="3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plazmin i</a:t>
            </a:r>
          </a:p>
          <a:p>
            <a:pPr marL="344424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mimo</a:t>
            </a:r>
            <a:r>
              <a:rPr sz="32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3" dirty="0">
                <a:solidFill>
                  <a:srgbClr val="000000"/>
                </a:solidFill>
                <a:latin typeface="Calibri"/>
                <a:cs typeface="Calibri"/>
              </a:rPr>
              <a:t>trombus</a:t>
            </a:r>
          </a:p>
          <a:p>
            <a:pPr marL="0" marR="0">
              <a:lnSpc>
                <a:spcPts val="3899"/>
              </a:lnSpc>
              <a:spcBef>
                <a:spcPts val="709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Z:</a:t>
            </a:r>
            <a:r>
              <a:rPr sz="3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streptokinaza,</a:t>
            </a:r>
            <a:r>
              <a:rPr sz="3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urokinaza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3300280"/>
            <a:ext cx="7581568" cy="533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9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cs-CZ" sz="32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sz="3200" dirty="0" err="1">
                <a:solidFill>
                  <a:srgbClr val="000000"/>
                </a:solidFill>
                <a:latin typeface="Calibri"/>
                <a:cs typeface="Calibri"/>
              </a:rPr>
              <a:t>noho</a:t>
            </a:r>
            <a:r>
              <a:rPr sz="32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31" dirty="0">
                <a:solidFill>
                  <a:srgbClr val="000000"/>
                </a:solidFill>
                <a:latin typeface="Calibri"/>
                <a:cs typeface="Calibri"/>
              </a:rPr>
              <a:t>NÚ,</a:t>
            </a:r>
            <a:r>
              <a:rPr sz="3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2" dirty="0">
                <a:solidFill>
                  <a:srgbClr val="000000"/>
                </a:solidFill>
                <a:latin typeface="Calibri"/>
                <a:cs typeface="Calibri"/>
              </a:rPr>
              <a:t>proto</a:t>
            </a:r>
            <a:r>
              <a:rPr sz="32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se již</a:t>
            </a:r>
            <a:r>
              <a:rPr sz="3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klinicky</a:t>
            </a:r>
            <a:r>
              <a:rPr sz="3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nepoužívají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718" y="504591"/>
            <a:ext cx="5175062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Selektivní</a:t>
            </a:r>
            <a:r>
              <a:rPr sz="44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fibrinolytika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41823"/>
            <a:ext cx="7227100" cy="28430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Aktivují</a:t>
            </a:r>
            <a:r>
              <a:rPr sz="3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plazmin</a:t>
            </a:r>
            <a:r>
              <a:rPr sz="3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jen v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trombu</a:t>
            </a:r>
            <a:r>
              <a:rPr sz="3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(méně</a:t>
            </a:r>
            <a:r>
              <a:rPr sz="32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NÚ)</a:t>
            </a:r>
          </a:p>
          <a:p>
            <a:pPr marL="0" marR="0">
              <a:lnSpc>
                <a:spcPts val="3896"/>
              </a:lnSpc>
              <a:spcBef>
                <a:spcPts val="714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Alteplasa</a:t>
            </a:r>
            <a:r>
              <a:rPr sz="3200" b="1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3200" dirty="0" err="1">
                <a:solidFill>
                  <a:srgbClr val="000000"/>
                </a:solidFill>
                <a:latin typeface="Calibri"/>
                <a:cs typeface="Calibri"/>
              </a:rPr>
              <a:t>Actilyse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®)</a:t>
            </a:r>
            <a:endParaRPr lang="cs-CZ" sz="3200" spc="-14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>
              <a:lnSpc>
                <a:spcPts val="3896"/>
              </a:lnSpc>
              <a:spcBef>
                <a:spcPts val="714"/>
              </a:spcBef>
              <a:spcAft>
                <a:spcPts val="0"/>
              </a:spcAft>
            </a:pPr>
            <a:r>
              <a:rPr lang="cs-CZ" sz="3200" spc="-14" dirty="0" err="1">
                <a:solidFill>
                  <a:srgbClr val="000000"/>
                </a:solidFill>
                <a:latin typeface="Calibri"/>
                <a:cs typeface="Calibri"/>
              </a:rPr>
              <a:t>Rekombinantně</a:t>
            </a:r>
            <a:r>
              <a:rPr lang="cs-CZ" sz="3200" spc="-14" dirty="0">
                <a:solidFill>
                  <a:srgbClr val="000000"/>
                </a:solidFill>
                <a:latin typeface="Calibri"/>
                <a:cs typeface="Calibri"/>
              </a:rPr>
              <a:t> připravený t-PA</a:t>
            </a:r>
          </a:p>
          <a:p>
            <a:pPr marL="0" marR="0">
              <a:lnSpc>
                <a:spcPts val="3896"/>
              </a:lnSpc>
              <a:spcBef>
                <a:spcPts val="714"/>
              </a:spcBef>
              <a:spcAft>
                <a:spcPts val="0"/>
              </a:spcAft>
            </a:pPr>
            <a:r>
              <a:rPr lang="cs-CZ" sz="3200" spc="-14" dirty="0">
                <a:solidFill>
                  <a:srgbClr val="000000"/>
                </a:solidFill>
                <a:latin typeface="Calibri"/>
                <a:cs typeface="Calibri"/>
              </a:rPr>
              <a:t>Krátká účinnost, podání v infuzi</a:t>
            </a:r>
          </a:p>
          <a:p>
            <a:pPr marL="0" marR="0">
              <a:lnSpc>
                <a:spcPts val="3896"/>
              </a:lnSpc>
              <a:spcBef>
                <a:spcPts val="714"/>
              </a:spcBef>
              <a:spcAft>
                <a:spcPts val="0"/>
              </a:spcAft>
            </a:pPr>
            <a:endParaRPr sz="3200" spc="-14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8944" y="3833166"/>
            <a:ext cx="2741080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Dávkovací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režim: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8909" y="4213086"/>
            <a:ext cx="7882433" cy="1847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32"/>
              </a:lnSpc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400" spc="3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sz="2400" spc="-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6 h od IM –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15mg</a:t>
            </a:r>
            <a:r>
              <a:rPr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iv +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infuze</a:t>
            </a:r>
            <a:r>
              <a:rPr sz="24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50 mg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30minut</a:t>
            </a:r>
            <a:r>
              <a:rPr sz="2400" spc="-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+</a:t>
            </a:r>
            <a:r>
              <a:rPr sz="24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35mg</a:t>
            </a:r>
            <a:r>
              <a:rPr lang="cs-CZ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cs-CZ" sz="2400" spc="-36" dirty="0">
                <a:solidFill>
                  <a:srgbClr val="000000"/>
                </a:solidFill>
                <a:latin typeface="Calibri"/>
                <a:cs typeface="Calibri"/>
              </a:rPr>
              <a:t>za</a:t>
            </a:r>
            <a:r>
              <a:rPr lang="cs-CZ" sz="24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Calibri"/>
                <a:cs typeface="Calibri"/>
              </a:rPr>
              <a:t>60 minut</a:t>
            </a:r>
            <a:endParaRPr lang="pl-PL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ts val="2932"/>
              </a:lnSpc>
            </a:pPr>
            <a:r>
              <a:rPr lang="pl-PL" sz="2400" dirty="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lang="pl-PL" sz="2400" spc="-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2400" dirty="0">
                <a:solidFill>
                  <a:srgbClr val="000000"/>
                </a:solidFill>
                <a:latin typeface="Calibri"/>
                <a:cs typeface="Calibri"/>
              </a:rPr>
              <a:t>6-12</a:t>
            </a:r>
            <a:r>
              <a:rPr lang="pl-PL" sz="24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2400" dirty="0">
                <a:solidFill>
                  <a:srgbClr val="000000"/>
                </a:solidFill>
                <a:latin typeface="Calibri"/>
                <a:cs typeface="Calibri"/>
              </a:rPr>
              <a:t>h od IM –</a:t>
            </a:r>
            <a:r>
              <a:rPr lang="pl-PL"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2400" dirty="0">
                <a:solidFill>
                  <a:srgbClr val="000000"/>
                </a:solidFill>
                <a:latin typeface="Calibri"/>
                <a:cs typeface="Calibri"/>
              </a:rPr>
              <a:t>10mg</a:t>
            </a:r>
            <a:r>
              <a:rPr lang="pl-PL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2400" dirty="0">
                <a:solidFill>
                  <a:srgbClr val="000000"/>
                </a:solidFill>
                <a:latin typeface="Calibri"/>
                <a:cs typeface="Calibri"/>
              </a:rPr>
              <a:t>iv + infuze</a:t>
            </a:r>
            <a:r>
              <a:rPr lang="pl-PL" sz="2400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2400" dirty="0">
                <a:solidFill>
                  <a:srgbClr val="000000"/>
                </a:solidFill>
                <a:latin typeface="Calibri"/>
                <a:cs typeface="Calibri"/>
              </a:rPr>
              <a:t>50</a:t>
            </a:r>
            <a:r>
              <a:rPr lang="pl-PL" sz="24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2400" dirty="0">
                <a:solidFill>
                  <a:srgbClr val="000000"/>
                </a:solidFill>
                <a:latin typeface="Calibri"/>
                <a:cs typeface="Calibri"/>
              </a:rPr>
              <a:t>mg</a:t>
            </a:r>
            <a:r>
              <a:rPr lang="pl-PL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2400" dirty="0">
                <a:solidFill>
                  <a:srgbClr val="000000"/>
                </a:solidFill>
                <a:latin typeface="Calibri"/>
                <a:cs typeface="Calibri"/>
              </a:rPr>
              <a:t>60</a:t>
            </a:r>
            <a:r>
              <a:rPr lang="pl-PL" sz="24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2400" dirty="0">
                <a:solidFill>
                  <a:srgbClr val="000000"/>
                </a:solidFill>
                <a:latin typeface="Calibri"/>
                <a:cs typeface="Calibri"/>
              </a:rPr>
              <a:t>minut</a:t>
            </a:r>
            <a:r>
              <a:rPr lang="pl-PL" sz="2400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2400" dirty="0">
                <a:solidFill>
                  <a:srgbClr val="000000"/>
                </a:solidFill>
                <a:latin typeface="Calibri"/>
                <a:cs typeface="Calibri"/>
              </a:rPr>
              <a:t>+ 10mg</a:t>
            </a:r>
            <a:r>
              <a:rPr lang="pl-PL" sz="2400" spc="-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2400" dirty="0">
                <a:solidFill>
                  <a:srgbClr val="000000"/>
                </a:solidFill>
                <a:latin typeface="Calibri"/>
                <a:cs typeface="Calibri"/>
              </a:rPr>
              <a:t>30</a:t>
            </a:r>
            <a:r>
              <a:rPr lang="pl-PL" sz="24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2400" dirty="0">
                <a:solidFill>
                  <a:srgbClr val="000000"/>
                </a:solidFill>
                <a:latin typeface="Calibri"/>
                <a:cs typeface="Calibri"/>
              </a:rPr>
              <a:t>minut</a:t>
            </a:r>
            <a:endParaRPr lang="cs-CZ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endParaRPr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63675" y="4106489"/>
            <a:ext cx="6901416" cy="357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32"/>
              </a:lnSpc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endParaRPr lang="cs-CZ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53868" y="504591"/>
            <a:ext cx="3800056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Antifibrinolytika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41823"/>
            <a:ext cx="7267609" cy="532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spc="-24" dirty="0">
                <a:solidFill>
                  <a:srgbClr val="000000"/>
                </a:solidFill>
                <a:latin typeface="Calibri"/>
                <a:cs typeface="Calibri"/>
              </a:rPr>
              <a:t>Brání</a:t>
            </a:r>
            <a:r>
              <a:rPr sz="3200" spc="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fibrinolytickým</a:t>
            </a:r>
            <a:r>
              <a:rPr sz="32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3" dirty="0">
                <a:solidFill>
                  <a:srgbClr val="000000"/>
                </a:solidFill>
                <a:latin typeface="Calibri"/>
                <a:cs typeface="Calibri"/>
              </a:rPr>
              <a:t>procesům</a:t>
            </a:r>
            <a:r>
              <a:rPr sz="32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2" dirty="0">
                <a:solidFill>
                  <a:srgbClr val="000000"/>
                </a:solidFill>
                <a:latin typeface="Calibri"/>
                <a:cs typeface="Calibri"/>
              </a:rPr>
              <a:t>(zastavují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3368" y="2129884"/>
            <a:ext cx="1657348" cy="532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krvácení)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944" y="2714809"/>
            <a:ext cx="7451747" cy="533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9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I: léčba</a:t>
            </a:r>
            <a:r>
              <a:rPr sz="3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hemoragických</a:t>
            </a:r>
            <a:r>
              <a:rPr sz="3200" spc="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příhod</a:t>
            </a:r>
            <a:r>
              <a:rPr sz="3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(po</a:t>
            </a:r>
            <a:r>
              <a:rPr sz="32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31" dirty="0">
                <a:solidFill>
                  <a:srgbClr val="000000"/>
                </a:solidFill>
                <a:latin typeface="Calibri"/>
                <a:cs typeface="Calibri"/>
              </a:rPr>
              <a:t>extrakci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944" y="3202744"/>
            <a:ext cx="7685634" cy="3432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4424" marR="0">
              <a:lnSpc>
                <a:spcPts val="3899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zubu,</a:t>
            </a:r>
            <a:r>
              <a:rPr sz="3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po</a:t>
            </a:r>
            <a:r>
              <a:rPr sz="3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chir.</a:t>
            </a:r>
            <a:r>
              <a:rPr sz="3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2" dirty="0">
                <a:solidFill>
                  <a:srgbClr val="000000"/>
                </a:solidFill>
                <a:latin typeface="Calibri"/>
                <a:cs typeface="Calibri"/>
              </a:rPr>
              <a:t>výkonech</a:t>
            </a:r>
            <a:r>
              <a:rPr sz="3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gyn</a:t>
            </a:r>
            <a:r>
              <a:rPr sz="3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3200" spc="-31" dirty="0">
                <a:solidFill>
                  <a:srgbClr val="000000"/>
                </a:solidFill>
                <a:latin typeface="Calibri"/>
                <a:cs typeface="Calibri"/>
              </a:rPr>
              <a:t>uro</a:t>
            </a:r>
            <a:r>
              <a:rPr sz="3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3" dirty="0">
                <a:solidFill>
                  <a:srgbClr val="000000"/>
                </a:solidFill>
                <a:latin typeface="Calibri"/>
                <a:cs typeface="Calibri"/>
              </a:rPr>
              <a:t>operací)…</a:t>
            </a:r>
          </a:p>
          <a:p>
            <a:pPr marL="0" marR="0">
              <a:lnSpc>
                <a:spcPts val="3899"/>
              </a:lnSpc>
              <a:spcBef>
                <a:spcPts val="71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Z:</a:t>
            </a:r>
            <a:r>
              <a:rPr sz="3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3200" b="1" i="1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mino</a:t>
            </a:r>
            <a:r>
              <a:rPr sz="3200" b="1" i="1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sz="3200" i="1" spc="-14" dirty="0">
                <a:solidFill>
                  <a:srgbClr val="000000"/>
                </a:solidFill>
                <a:latin typeface="Calibri"/>
                <a:cs typeface="Calibri"/>
              </a:rPr>
              <a:t>ethyl</a:t>
            </a:r>
            <a:r>
              <a:rPr sz="3200" b="1" i="1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sz="3200" i="1" spc="-14" dirty="0">
                <a:solidFill>
                  <a:srgbClr val="000000"/>
                </a:solidFill>
                <a:latin typeface="Calibri"/>
                <a:cs typeface="Calibri"/>
              </a:rPr>
              <a:t>enzoová</a:t>
            </a:r>
            <a:r>
              <a:rPr sz="3200" i="1" spc="1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32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spc="-47" dirty="0">
                <a:solidFill>
                  <a:srgbClr val="000000"/>
                </a:solidFill>
                <a:latin typeface="Calibri"/>
                <a:cs typeface="Calibri"/>
              </a:rPr>
              <a:t>PAMBA</a:t>
            </a:r>
            <a:r>
              <a:rPr sz="3200" spc="-47" dirty="0">
                <a:solidFill>
                  <a:srgbClr val="000000"/>
                </a:solidFill>
                <a:latin typeface="Calibri"/>
                <a:cs typeface="Calibri"/>
              </a:rPr>
              <a:t>®</a:t>
            </a:r>
          </a:p>
          <a:p>
            <a:pPr marL="0" marR="0">
              <a:lnSpc>
                <a:spcPts val="3896"/>
              </a:lnSpc>
              <a:spcBef>
                <a:spcPts val="713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spc="-16" dirty="0">
                <a:solidFill>
                  <a:srgbClr val="000000"/>
                </a:solidFill>
                <a:latin typeface="Calibri"/>
                <a:cs typeface="Calibri"/>
              </a:rPr>
              <a:t>Podání</a:t>
            </a:r>
            <a:r>
              <a:rPr sz="32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jak</a:t>
            </a:r>
            <a:r>
              <a:rPr sz="3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73" dirty="0">
                <a:solidFill>
                  <a:srgbClr val="000000"/>
                </a:solidFill>
                <a:latin typeface="Calibri"/>
                <a:cs typeface="Calibri"/>
              </a:rPr>
              <a:t>i.v.,</a:t>
            </a:r>
            <a:r>
              <a:rPr sz="3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i.m. </a:t>
            </a:r>
            <a:r>
              <a:rPr sz="3200" spc="-19" dirty="0">
                <a:solidFill>
                  <a:srgbClr val="000000"/>
                </a:solidFill>
                <a:latin typeface="Calibri"/>
                <a:cs typeface="Calibri"/>
              </a:rPr>
              <a:t>tak</a:t>
            </a:r>
            <a:r>
              <a:rPr sz="3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p.o.</a:t>
            </a:r>
          </a:p>
          <a:p>
            <a:pPr marL="0" marR="0">
              <a:lnSpc>
                <a:spcPts val="3896"/>
              </a:lnSpc>
              <a:spcBef>
                <a:spcPts val="713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50-100mg</a:t>
            </a:r>
            <a:r>
              <a:rPr sz="3200" spc="1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iv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 nebo</a:t>
            </a:r>
            <a:r>
              <a:rPr sz="3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inf</a:t>
            </a:r>
            <a:r>
              <a:rPr sz="3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100mg/hod</a:t>
            </a:r>
          </a:p>
          <a:p>
            <a:pPr marL="0" marR="0">
              <a:lnSpc>
                <a:spcPts val="3896"/>
              </a:lnSpc>
              <a:spcBef>
                <a:spcPts val="714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p.o.</a:t>
            </a:r>
            <a:r>
              <a:rPr sz="3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250mg</a:t>
            </a:r>
            <a:r>
              <a:rPr sz="3200" spc="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3" dirty="0">
                <a:solidFill>
                  <a:srgbClr val="000000"/>
                </a:solidFill>
                <a:latin typeface="Calibri"/>
                <a:cs typeface="Calibri"/>
              </a:rPr>
              <a:t>3x</a:t>
            </a:r>
            <a:r>
              <a:rPr sz="3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Calibri"/>
                <a:cs typeface="Calibri"/>
              </a:rPr>
              <a:t>denně</a:t>
            </a:r>
            <a:endParaRPr lang="cs-CZ" sz="3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57200" marR="0" indent="-457200">
              <a:lnSpc>
                <a:spcPts val="3896"/>
              </a:lnSpc>
              <a:spcBef>
                <a:spcPts val="714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rgbClr val="000000"/>
                </a:solidFill>
                <a:latin typeface="Calibri"/>
                <a:cs typeface="Calibri"/>
              </a:rPr>
              <a:t>kyselina </a:t>
            </a:r>
            <a:r>
              <a:rPr lang="cs-CZ" sz="3200" b="1" dirty="0" err="1">
                <a:solidFill>
                  <a:srgbClr val="000000"/>
                </a:solidFill>
                <a:latin typeface="Calibri"/>
                <a:cs typeface="Calibri"/>
              </a:rPr>
              <a:t>tranexanová</a:t>
            </a:r>
            <a:endParaRPr sz="32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378964" y="504591"/>
            <a:ext cx="4537700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11" dirty="0">
                <a:solidFill>
                  <a:srgbClr val="000000"/>
                </a:solidFill>
                <a:latin typeface="Calibri"/>
                <a:cs typeface="Calibri"/>
              </a:rPr>
              <a:t>Koagulační</a:t>
            </a:r>
            <a:r>
              <a:rPr sz="4400" spc="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28" dirty="0">
                <a:solidFill>
                  <a:srgbClr val="000000"/>
                </a:solidFill>
                <a:latin typeface="Calibri"/>
                <a:cs typeface="Calibri"/>
              </a:rPr>
              <a:t>kaskáda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0C2978C-E425-E5A3-F765-944CC8CA8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50354"/>
            <a:ext cx="3583880" cy="530217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860C563-AAF0-4657-4CB0-4359F76DDC2F}"/>
              </a:ext>
            </a:extLst>
          </p:cNvPr>
          <p:cNvSpPr txBox="1"/>
          <p:nvPr/>
        </p:nvSpPr>
        <p:spPr>
          <a:xfrm>
            <a:off x="4067944" y="1556793"/>
            <a:ext cx="417646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j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ednotlivé faktory účastnící se kaskády jsou označeny římskými číslicemi, aktivovaná forma je označena navíc malým písmenem „a“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ůležitou roli mají i další činitelé nutně přítomní v plazmě pro správný průběh koagulace, jako jsou ionty Ca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2+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nebo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fosfolipidový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záporně nabitý povrch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entrální úlohu v průběhu koagulace hraje 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faktor X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celá kaskáda pak ústí v aktivaci trombinu (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faktor II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), který následně aktivuje fibrinogen na fibrin a způsobí jeho propojení (polymerizaci) do síťové struktury</a:t>
            </a:r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A2C5CE-900A-DAB0-1E9B-35532BA58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677108"/>
          </a:xfrm>
        </p:spPr>
        <p:txBody>
          <a:bodyPr/>
          <a:lstStyle/>
          <a:p>
            <a:pPr algn="ctr"/>
            <a:r>
              <a:rPr lang="cs-CZ" sz="4400" i="0" u="none" strike="noStrike" baseline="0" dirty="0">
                <a:solidFill>
                  <a:srgbClr val="000000"/>
                </a:solidFill>
              </a:rPr>
              <a:t>Hemostatika</a:t>
            </a:r>
            <a:endParaRPr lang="cs-CZ" sz="44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CBB13CC-2DCF-B2A6-86AE-3394FB511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520" y="1196752"/>
            <a:ext cx="7614978" cy="470898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i="0" u="none" strike="noStrike" baseline="0" dirty="0">
                <a:solidFill>
                  <a:srgbClr val="000000"/>
                </a:solidFill>
              </a:rPr>
              <a:t>látky používané k podpoře zástavy krvácení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p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ůsobí různým mechanismem účinku (vasokonstrikce, produkce </a:t>
            </a:r>
            <a:r>
              <a:rPr lang="cs-CZ" sz="1800" b="0" i="0" u="none" strike="noStrike" baseline="0" dirty="0" err="1">
                <a:solidFill>
                  <a:srgbClr val="000000"/>
                </a:solidFill>
              </a:rPr>
              <a:t>autakoidů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k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 lokálnímu účinku je možno využít </a:t>
            </a:r>
            <a:r>
              <a:rPr lang="cs-CZ" sz="1800" b="1" i="0" u="none" strike="noStrike" baseline="0" dirty="0">
                <a:solidFill>
                  <a:srgbClr val="000000"/>
                </a:solidFill>
              </a:rPr>
              <a:t>želatinovou nebo kolagenovou houbu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a </a:t>
            </a:r>
            <a:r>
              <a:rPr lang="cs-CZ" sz="1800" b="1" i="0" u="none" strike="noStrike" baseline="0" dirty="0">
                <a:solidFill>
                  <a:srgbClr val="000000"/>
                </a:solidFill>
              </a:rPr>
              <a:t>fibrinové lepidlo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i="0" u="none" strike="noStrike" baseline="0" dirty="0">
                <a:solidFill>
                  <a:srgbClr val="000000"/>
                </a:solidFill>
              </a:rPr>
              <a:t>systémový efekt má </a:t>
            </a:r>
            <a:r>
              <a:rPr lang="cs-CZ" sz="1800" b="1" i="0" u="none" strike="noStrike" baseline="0" dirty="0" err="1">
                <a:solidFill>
                  <a:srgbClr val="000000"/>
                </a:solidFill>
              </a:rPr>
              <a:t>etamsylát</a:t>
            </a:r>
            <a:endParaRPr lang="cs-CZ" sz="1800" b="1" i="0" u="none" strike="noStrike" baseline="0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p</a:t>
            </a:r>
            <a:r>
              <a:rPr lang="cs-CZ" b="0" i="0" u="none" strike="noStrike" baseline="0" dirty="0">
                <a:solidFill>
                  <a:srgbClr val="000000"/>
                </a:solidFill>
              </a:rPr>
              <a:t>arenterální, orální podání pro prevenci i léčbu krvácení v chirurgii, gynekologii nebo stomatologii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j</a:t>
            </a:r>
            <a:r>
              <a:rPr lang="cs-CZ" b="0" i="0" u="none" strike="noStrike" baseline="0" dirty="0">
                <a:solidFill>
                  <a:srgbClr val="000000"/>
                </a:solidFill>
              </a:rPr>
              <a:t>e možno ho aplikovat i lokálně přiložením tamponu nasáklého roztokem na místo krvácení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1" i="0" u="none" strike="noStrike" baseline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>
                <a:solidFill>
                  <a:srgbClr val="000000"/>
                </a:solidFill>
              </a:rPr>
              <a:t>t</a:t>
            </a:r>
            <a:r>
              <a:rPr lang="cs-CZ" sz="1800" b="1" i="0" u="none" strike="noStrike" baseline="0" dirty="0" err="1">
                <a:solidFill>
                  <a:srgbClr val="000000"/>
                </a:solidFill>
              </a:rPr>
              <a:t>erlipressin</a:t>
            </a:r>
            <a:endParaRPr lang="cs-CZ" sz="1800" b="1" i="0" u="none" strike="noStrike" baseline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silný </a:t>
            </a:r>
            <a:r>
              <a:rPr lang="cs-CZ" dirty="0" err="1">
                <a:solidFill>
                  <a:srgbClr val="000000"/>
                </a:solidFill>
              </a:rPr>
              <a:t>vazokonstrikční</a:t>
            </a:r>
            <a:r>
              <a:rPr lang="cs-CZ" dirty="0">
                <a:solidFill>
                  <a:srgbClr val="000000"/>
                </a:solidFill>
              </a:rPr>
              <a:t> efekt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i="0" u="none" strike="noStrike" baseline="0" dirty="0">
                <a:solidFill>
                  <a:srgbClr val="000000"/>
                </a:solidFill>
              </a:rPr>
              <a:t>podáván parenterálně u krvácení po chirurgických výkonech v oblasti břicha a při krvácení do gastrointestinálního nebo urogenitálního ústrojí s využitím endoskopického přístupu k ložisku krvácení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7439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35580" y="504591"/>
            <a:ext cx="3823536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146" dirty="0">
                <a:solidFill>
                  <a:srgbClr val="000000"/>
                </a:solidFill>
                <a:latin typeface="Calibri"/>
                <a:cs typeface="Calibri"/>
              </a:rPr>
              <a:t>IV.</a:t>
            </a:r>
            <a:r>
              <a:rPr sz="44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37" dirty="0">
                <a:solidFill>
                  <a:srgbClr val="000000"/>
                </a:solidFill>
                <a:latin typeface="Calibri"/>
                <a:cs typeface="Calibri"/>
              </a:rPr>
              <a:t>Venofarmaka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40656"/>
            <a:ext cx="7910705" cy="3156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Ovlivňují</a:t>
            </a:r>
            <a:r>
              <a:rPr sz="3000" spc="-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vlastnosti</a:t>
            </a:r>
            <a:r>
              <a:rPr sz="3000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cévní </a:t>
            </a:r>
            <a:r>
              <a:rPr sz="3000" spc="-22" dirty="0">
                <a:solidFill>
                  <a:srgbClr val="000000"/>
                </a:solidFill>
                <a:latin typeface="Calibri"/>
                <a:cs typeface="Calibri"/>
              </a:rPr>
              <a:t>stěny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(snižují</a:t>
            </a:r>
            <a:r>
              <a:rPr sz="30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fragilitu</a:t>
            </a:r>
            <a:r>
              <a:rPr sz="3000" spc="-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344424" marR="0">
              <a:lnSpc>
                <a:spcPts val="3603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permeabilitu</a:t>
            </a:r>
            <a:r>
              <a:rPr sz="3000" spc="-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12" dirty="0">
                <a:solidFill>
                  <a:srgbClr val="000000"/>
                </a:solidFill>
                <a:latin typeface="Calibri"/>
                <a:cs typeface="Calibri"/>
              </a:rPr>
              <a:t>cév)</a:t>
            </a:r>
            <a:r>
              <a:rPr sz="30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3000" spc="-13" dirty="0">
                <a:solidFill>
                  <a:srgbClr val="000000"/>
                </a:solidFill>
                <a:latin typeface="Calibri"/>
                <a:cs typeface="Calibri"/>
              </a:rPr>
              <a:t>reologické</a:t>
            </a:r>
            <a:r>
              <a:rPr sz="30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vlastnosti</a:t>
            </a:r>
            <a:r>
              <a:rPr sz="3000" spc="-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krve</a:t>
            </a:r>
          </a:p>
          <a:p>
            <a:pPr marL="0" marR="0">
              <a:lnSpc>
                <a:spcPts val="3665"/>
              </a:lnSpc>
              <a:spcBef>
                <a:spcPts val="605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spc="-11" dirty="0">
                <a:solidFill>
                  <a:srgbClr val="000000"/>
                </a:solidFill>
                <a:latin typeface="Calibri"/>
                <a:cs typeface="Calibri"/>
              </a:rPr>
              <a:t>Heterogenní</a:t>
            </a:r>
            <a:r>
              <a:rPr sz="30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skupina</a:t>
            </a:r>
            <a:r>
              <a:rPr sz="30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léčiv</a:t>
            </a:r>
          </a:p>
          <a:p>
            <a:pPr marL="0" marR="0">
              <a:lnSpc>
                <a:spcPts val="3665"/>
              </a:lnSpc>
              <a:spcBef>
                <a:spcPts val="606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spc="10" dirty="0">
                <a:solidFill>
                  <a:srgbClr val="000000"/>
                </a:solidFill>
                <a:latin typeface="Calibri"/>
                <a:cs typeface="Calibri"/>
              </a:rPr>
              <a:t>I:</a:t>
            </a:r>
            <a:r>
              <a:rPr sz="30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CHŽI,</a:t>
            </a:r>
            <a:r>
              <a:rPr sz="30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otoky</a:t>
            </a:r>
            <a:r>
              <a:rPr sz="30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DKK, varixy</a:t>
            </a:r>
          </a:p>
          <a:p>
            <a:pPr marL="0" marR="0">
              <a:lnSpc>
                <a:spcPts val="3662"/>
              </a:lnSpc>
              <a:spcBef>
                <a:spcPts val="609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Z:</a:t>
            </a:r>
            <a:r>
              <a:rPr sz="30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i="1" dirty="0">
                <a:solidFill>
                  <a:srgbClr val="000000"/>
                </a:solidFill>
                <a:latin typeface="Calibri"/>
                <a:cs typeface="Calibri"/>
              </a:rPr>
              <a:t>escin</a:t>
            </a:r>
            <a:r>
              <a:rPr sz="3000" i="1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(Aescin®);</a:t>
            </a:r>
            <a:r>
              <a:rPr sz="30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i="1" dirty="0">
                <a:solidFill>
                  <a:srgbClr val="000000"/>
                </a:solidFill>
                <a:latin typeface="Calibri"/>
                <a:cs typeface="Calibri"/>
              </a:rPr>
              <a:t>rutosid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(Ascorutin®)</a:t>
            </a:r>
          </a:p>
          <a:p>
            <a:pPr marL="0" marR="0">
              <a:lnSpc>
                <a:spcPts val="3662"/>
              </a:lnSpc>
              <a:spcBef>
                <a:spcPts val="66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Rutosid</a:t>
            </a:r>
            <a:r>
              <a:rPr sz="3000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0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bioflavonoid</a:t>
            </a:r>
            <a:r>
              <a:rPr sz="30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(rostlinný</a:t>
            </a:r>
            <a:r>
              <a:rPr sz="30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metabolit)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4842036"/>
            <a:ext cx="7102537" cy="503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5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Escin</a:t>
            </a:r>
            <a:r>
              <a:rPr sz="30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0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13" dirty="0">
                <a:solidFill>
                  <a:srgbClr val="000000"/>
                </a:solidFill>
                <a:latin typeface="Calibri"/>
                <a:cs typeface="Calibri"/>
              </a:rPr>
              <a:t>získaný</a:t>
            </a:r>
            <a:r>
              <a:rPr sz="30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80" dirty="0">
                <a:solidFill>
                  <a:srgbClr val="000000"/>
                </a:solidFill>
                <a:latin typeface="Calibri"/>
                <a:cs typeface="Calibri"/>
              </a:rPr>
              <a:t>ze</a:t>
            </a:r>
            <a:r>
              <a:rPr sz="30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semen </a:t>
            </a:r>
            <a:r>
              <a:rPr sz="3000" spc="-18" dirty="0">
                <a:solidFill>
                  <a:srgbClr val="000000"/>
                </a:solidFill>
                <a:latin typeface="Calibri"/>
                <a:cs typeface="Calibri"/>
              </a:rPr>
              <a:t>kaštanu</a:t>
            </a:r>
            <a:r>
              <a:rPr sz="30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i="1" dirty="0">
                <a:solidFill>
                  <a:srgbClr val="000000"/>
                </a:solidFill>
                <a:latin typeface="Calibri"/>
                <a:cs typeface="Calibri"/>
              </a:rPr>
              <a:t>(Aesculus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3368" y="5299515"/>
            <a:ext cx="2701445" cy="503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5"/>
              </a:lnSpc>
              <a:spcBef>
                <a:spcPts val="0"/>
              </a:spcBef>
              <a:spcAft>
                <a:spcPts val="0"/>
              </a:spcAft>
            </a:pPr>
            <a:r>
              <a:rPr sz="3000" i="1" dirty="0">
                <a:solidFill>
                  <a:srgbClr val="000000"/>
                </a:solidFill>
                <a:latin typeface="Calibri"/>
                <a:cs typeface="Calibri"/>
              </a:rPr>
              <a:t>Hippocastanum)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23A1A0-BAFD-38F2-C106-D83F8FD10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492443"/>
          </a:xfrm>
        </p:spPr>
        <p:txBody>
          <a:bodyPr/>
          <a:lstStyle/>
          <a:p>
            <a:pPr algn="ctr"/>
            <a:r>
              <a:rPr lang="cs-CZ" sz="3200" dirty="0">
                <a:solidFill>
                  <a:srgbClr val="FF0000"/>
                </a:solidFill>
              </a:rPr>
              <a:t>zapamatovat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76966DB-D5AC-E846-AB98-179AF0D8A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666" y="980728"/>
            <a:ext cx="6797992" cy="480131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>
                <a:solidFill>
                  <a:schemeClr val="tx1"/>
                </a:solidFill>
              </a:rPr>
              <a:t>Warfarin</a:t>
            </a:r>
            <a:r>
              <a:rPr lang="cs-CZ" sz="2400" dirty="0">
                <a:solidFill>
                  <a:schemeClr val="tx1"/>
                </a:solidFill>
              </a:rPr>
              <a:t> (nepřímé </a:t>
            </a:r>
            <a:r>
              <a:rPr lang="cs-CZ" sz="2400" dirty="0" err="1">
                <a:solidFill>
                  <a:schemeClr val="tx1"/>
                </a:solidFill>
              </a:rPr>
              <a:t>antikoagulans</a:t>
            </a:r>
            <a:r>
              <a:rPr lang="cs-CZ" sz="2400" dirty="0">
                <a:solidFill>
                  <a:schemeClr val="tx1"/>
                </a:solidFill>
              </a:rPr>
              <a:t>, mechanismus účinku, proč dieta při podávání </a:t>
            </a:r>
            <a:r>
              <a:rPr lang="cs-CZ" sz="2400" dirty="0" err="1">
                <a:solidFill>
                  <a:schemeClr val="tx1"/>
                </a:solidFill>
              </a:rPr>
              <a:t>warfarinu</a:t>
            </a:r>
            <a:r>
              <a:rPr lang="cs-CZ" sz="2400" dirty="0">
                <a:solidFill>
                  <a:schemeClr val="tx1"/>
                </a:solidFill>
              </a:rPr>
              <a:t>, jaká? , pravidelná monitorace, cílové INR, </a:t>
            </a:r>
            <a:r>
              <a:rPr lang="cs-CZ" sz="2400" dirty="0" err="1">
                <a:solidFill>
                  <a:schemeClr val="tx1"/>
                </a:solidFill>
              </a:rPr>
              <a:t>antidotum</a:t>
            </a:r>
            <a:r>
              <a:rPr lang="cs-CZ" sz="2400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LMWH, heparin (zástupci, dávkování profylaktické a terapeutické – není nutné přesné dávky, jen, že existují dva režimy a u jakých indikací, jednotky IU, </a:t>
            </a:r>
            <a:r>
              <a:rPr lang="cs-CZ" sz="2400" dirty="0" err="1">
                <a:solidFill>
                  <a:schemeClr val="tx1"/>
                </a:solidFill>
              </a:rPr>
              <a:t>antidotum</a:t>
            </a:r>
            <a:r>
              <a:rPr lang="cs-CZ" sz="2400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DOAC (mechanismus účinku, zástupci – </a:t>
            </a:r>
            <a:r>
              <a:rPr lang="cs-CZ" sz="2400" dirty="0" err="1">
                <a:solidFill>
                  <a:schemeClr val="tx1"/>
                </a:solidFill>
              </a:rPr>
              <a:t>xabany</a:t>
            </a:r>
            <a:r>
              <a:rPr lang="cs-CZ" sz="2400" dirty="0">
                <a:solidFill>
                  <a:schemeClr val="tx1"/>
                </a:solidFill>
              </a:rPr>
              <a:t>, </a:t>
            </a:r>
            <a:r>
              <a:rPr lang="cs-CZ" sz="2400" dirty="0" err="1">
                <a:solidFill>
                  <a:schemeClr val="tx1"/>
                </a:solidFill>
              </a:rPr>
              <a:t>dabigatran</a:t>
            </a:r>
            <a:r>
              <a:rPr lang="cs-CZ" sz="2400" dirty="0">
                <a:solidFill>
                  <a:schemeClr val="tx1"/>
                </a:solidFill>
              </a:rPr>
              <a:t>, základní indikace, </a:t>
            </a:r>
            <a:r>
              <a:rPr lang="cs-CZ" sz="2400" dirty="0" err="1">
                <a:solidFill>
                  <a:schemeClr val="tx1"/>
                </a:solidFill>
              </a:rPr>
              <a:t>dabigatran</a:t>
            </a:r>
            <a:r>
              <a:rPr lang="cs-CZ" sz="2400" dirty="0">
                <a:solidFill>
                  <a:schemeClr val="tx1"/>
                </a:solidFill>
              </a:rPr>
              <a:t> pozor u renální insuficience)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>
                <a:solidFill>
                  <a:schemeClr val="tx1"/>
                </a:solidFill>
              </a:rPr>
              <a:t>Antiagregancia</a:t>
            </a:r>
            <a:r>
              <a:rPr lang="cs-CZ" sz="2400" dirty="0">
                <a:solidFill>
                  <a:schemeClr val="tx1"/>
                </a:solidFill>
              </a:rPr>
              <a:t> – </a:t>
            </a:r>
            <a:r>
              <a:rPr lang="cs-CZ" sz="2400" dirty="0" err="1">
                <a:solidFill>
                  <a:schemeClr val="tx1"/>
                </a:solidFill>
              </a:rPr>
              <a:t>kys</a:t>
            </a:r>
            <a:r>
              <a:rPr lang="cs-CZ" sz="2400" dirty="0">
                <a:solidFill>
                  <a:schemeClr val="tx1"/>
                </a:solidFill>
              </a:rPr>
              <a:t>. acetylsalicylová – dávkování, základní indikace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>
                <a:solidFill>
                  <a:schemeClr val="tx1"/>
                </a:solidFill>
              </a:rPr>
              <a:t>Fibrinolytika</a:t>
            </a:r>
            <a:r>
              <a:rPr lang="cs-CZ" sz="2400" dirty="0">
                <a:solidFill>
                  <a:schemeClr val="tx1"/>
                </a:solidFill>
              </a:rPr>
              <a:t> – </a:t>
            </a:r>
            <a:r>
              <a:rPr lang="cs-CZ" sz="2400" dirty="0" err="1">
                <a:solidFill>
                  <a:schemeClr val="tx1"/>
                </a:solidFill>
              </a:rPr>
              <a:t>alteplaza</a:t>
            </a:r>
            <a:r>
              <a:rPr lang="cs-CZ" sz="2400" dirty="0">
                <a:solidFill>
                  <a:schemeClr val="tx1"/>
                </a:solidFill>
              </a:rPr>
              <a:t> indikace</a:t>
            </a:r>
          </a:p>
        </p:txBody>
      </p:sp>
    </p:spTree>
    <p:extLst>
      <p:ext uri="{BB962C8B-B14F-4D97-AF65-F5344CB8AC3E}">
        <p14:creationId xmlns:p14="http://schemas.microsoft.com/office/powerpoint/2010/main" val="825871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70988" y="504591"/>
            <a:ext cx="4156733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I. </a:t>
            </a:r>
            <a:r>
              <a:rPr sz="4400" spc="-17" dirty="0">
                <a:solidFill>
                  <a:srgbClr val="000000"/>
                </a:solidFill>
                <a:latin typeface="Calibri"/>
                <a:cs typeface="Calibri"/>
              </a:rPr>
              <a:t>Antikoagulancia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5536" y="1124744"/>
            <a:ext cx="8297818" cy="1557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Látky</a:t>
            </a:r>
            <a:r>
              <a:rPr sz="32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zabraňující</a:t>
            </a:r>
            <a:r>
              <a:rPr sz="3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3" dirty="0">
                <a:solidFill>
                  <a:srgbClr val="FF0000"/>
                </a:solidFill>
                <a:latin typeface="Calibri"/>
                <a:cs typeface="Calibri"/>
              </a:rPr>
              <a:t>koagulaci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3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případně</a:t>
            </a:r>
            <a:r>
              <a:rPr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7" dirty="0">
                <a:solidFill>
                  <a:srgbClr val="000000"/>
                </a:solidFill>
                <a:latin typeface="Calibri"/>
                <a:cs typeface="Calibri"/>
              </a:rPr>
              <a:t>zabraňují</a:t>
            </a:r>
          </a:p>
          <a:p>
            <a:pPr marL="344424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růstu</a:t>
            </a:r>
            <a:r>
              <a:rPr sz="3200" spc="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již</a:t>
            </a:r>
            <a:r>
              <a:rPr sz="32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vzniklého</a:t>
            </a:r>
            <a:r>
              <a:rPr sz="3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trombu</a:t>
            </a:r>
          </a:p>
          <a:p>
            <a:pPr marL="0" marR="0">
              <a:lnSpc>
                <a:spcPts val="3899"/>
              </a:lnSpc>
              <a:spcBef>
                <a:spcPts val="709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Dělení</a:t>
            </a:r>
            <a:r>
              <a:rPr sz="3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na 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11760" y="2348323"/>
            <a:ext cx="1702336" cy="357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spc="3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1560" y="2852936"/>
            <a:ext cx="7857694" cy="1847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marR="0" indent="-457200">
              <a:lnSpc>
                <a:spcPts val="2929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cs-CZ" sz="2400" b="1" dirty="0">
                <a:solidFill>
                  <a:srgbClr val="000000"/>
                </a:solidFill>
                <a:latin typeface="Calibri"/>
                <a:cs typeface="Calibri"/>
              </a:rPr>
              <a:t>nepřímá</a:t>
            </a:r>
            <a:r>
              <a:rPr lang="cs-CZ" sz="2400" b="1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cs-CZ" sz="2400" dirty="0" err="1">
                <a:solidFill>
                  <a:srgbClr val="000000"/>
                </a:solidFill>
                <a:latin typeface="Calibri"/>
                <a:cs typeface="Calibri"/>
              </a:rPr>
              <a:t>warfarin</a:t>
            </a:r>
            <a:r>
              <a:rPr lang="cs-CZ" sz="24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  <a:p>
            <a:pPr marL="457200" marR="0" indent="-457200">
              <a:lnSpc>
                <a:spcPts val="2929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cs-CZ" sz="2400" b="1" dirty="0">
                <a:solidFill>
                  <a:srgbClr val="000000"/>
                </a:solidFill>
                <a:cs typeface="Calibri"/>
              </a:rPr>
              <a:t>p</a:t>
            </a:r>
            <a:r>
              <a:rPr sz="2400" b="1" dirty="0" err="1">
                <a:solidFill>
                  <a:srgbClr val="000000"/>
                </a:solidFill>
                <a:cs typeface="Calibri"/>
              </a:rPr>
              <a:t>řím</a:t>
            </a:r>
            <a:r>
              <a:rPr lang="cs-CZ" sz="2400" b="1" dirty="0">
                <a:solidFill>
                  <a:srgbClr val="000000"/>
                </a:solidFill>
                <a:cs typeface="Calibri"/>
              </a:rPr>
              <a:t>á -</a:t>
            </a:r>
            <a:r>
              <a:rPr sz="2400" b="1" spc="-54" dirty="0">
                <a:solidFill>
                  <a:srgbClr val="000000"/>
                </a:solidFill>
                <a:cs typeface="Calibri"/>
              </a:rPr>
              <a:t> </a:t>
            </a:r>
            <a:r>
              <a:rPr lang="cs-CZ" sz="2400" b="0" i="0" u="none" strike="noStrike" baseline="0" dirty="0">
                <a:solidFill>
                  <a:srgbClr val="000000"/>
                </a:solidFill>
              </a:rPr>
              <a:t>přímo interagují s molekulami účastnícími se koagulační kaskády: </a:t>
            </a:r>
            <a:r>
              <a:rPr sz="2400" dirty="0" err="1">
                <a:solidFill>
                  <a:srgbClr val="000000"/>
                </a:solidFill>
                <a:cs typeface="Calibri"/>
              </a:rPr>
              <a:t>trombin</a:t>
            </a:r>
            <a:r>
              <a:rPr lang="cs-CZ" sz="2400" dirty="0">
                <a:solidFill>
                  <a:srgbClr val="000000"/>
                </a:solidFill>
                <a:cs typeface="Calibri"/>
              </a:rPr>
              <a:t> </a:t>
            </a:r>
            <a:r>
              <a:rPr lang="cs-CZ" sz="2400" dirty="0" err="1">
                <a:solidFill>
                  <a:srgbClr val="000000"/>
                </a:solidFill>
                <a:cs typeface="Calibri"/>
              </a:rPr>
              <a:t>f.IIa</a:t>
            </a:r>
            <a:r>
              <a:rPr sz="2400" spc="-27" dirty="0">
                <a:solidFill>
                  <a:srgbClr val="000000"/>
                </a:solidFill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cs typeface="Calibri"/>
              </a:rPr>
              <a:t>(</a:t>
            </a:r>
            <a:r>
              <a:rPr sz="2400" i="1" dirty="0">
                <a:solidFill>
                  <a:srgbClr val="000000"/>
                </a:solidFill>
                <a:cs typeface="Calibri"/>
              </a:rPr>
              <a:t>dabigatran</a:t>
            </a:r>
            <a:r>
              <a:rPr sz="2400" dirty="0">
                <a:solidFill>
                  <a:srgbClr val="000000"/>
                </a:solidFill>
                <a:cs typeface="Calibri"/>
              </a:rPr>
              <a:t>)</a:t>
            </a:r>
            <a:r>
              <a:rPr sz="2400" spc="71" dirty="0">
                <a:solidFill>
                  <a:srgbClr val="000000"/>
                </a:solidFill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cs typeface="Calibri"/>
              </a:rPr>
              <a:t>nebo</a:t>
            </a:r>
            <a:r>
              <a:rPr sz="2400" spc="-31" dirty="0">
                <a:solidFill>
                  <a:srgbClr val="000000"/>
                </a:solidFill>
                <a:cs typeface="Calibri"/>
              </a:rPr>
              <a:t> </a:t>
            </a:r>
            <a:r>
              <a:rPr sz="2400" spc="-11" dirty="0">
                <a:solidFill>
                  <a:srgbClr val="000000"/>
                </a:solidFill>
                <a:cs typeface="Calibri"/>
              </a:rPr>
              <a:t>FXa</a:t>
            </a:r>
          </a:p>
          <a:p>
            <a:pPr marL="286461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cs typeface="Calibri"/>
              </a:rPr>
              <a:t>(</a:t>
            </a:r>
            <a:r>
              <a:rPr sz="2400" i="1" spc="-16" dirty="0">
                <a:solidFill>
                  <a:srgbClr val="000000"/>
                </a:solidFill>
                <a:cs typeface="Calibri"/>
              </a:rPr>
              <a:t>rivaroxaban</a:t>
            </a:r>
            <a:r>
              <a:rPr sz="2400" i="1" spc="93" dirty="0">
                <a:solidFill>
                  <a:srgbClr val="000000"/>
                </a:solidFill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cs typeface="Calibri"/>
              </a:rPr>
              <a:t>,</a:t>
            </a:r>
            <a:r>
              <a:rPr sz="2400" i="1" spc="11" dirty="0">
                <a:solidFill>
                  <a:srgbClr val="000000"/>
                </a:solidFill>
                <a:cs typeface="Calibri"/>
              </a:rPr>
              <a:t> </a:t>
            </a:r>
            <a:r>
              <a:rPr sz="2400" i="1" spc="-16" dirty="0">
                <a:solidFill>
                  <a:srgbClr val="000000"/>
                </a:solidFill>
                <a:cs typeface="Calibri"/>
              </a:rPr>
              <a:t>apixaban</a:t>
            </a:r>
            <a:r>
              <a:rPr sz="2400" i="1" spc="75" dirty="0">
                <a:solidFill>
                  <a:srgbClr val="000000"/>
                </a:solidFill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cs typeface="Calibri"/>
              </a:rPr>
              <a:t>,</a:t>
            </a:r>
            <a:r>
              <a:rPr sz="2400" i="1" spc="11" dirty="0">
                <a:solidFill>
                  <a:srgbClr val="000000"/>
                </a:solidFill>
                <a:cs typeface="Calibri"/>
              </a:rPr>
              <a:t> </a:t>
            </a:r>
            <a:r>
              <a:rPr sz="2400" i="1" spc="-19" dirty="0" err="1">
                <a:solidFill>
                  <a:srgbClr val="000000"/>
                </a:solidFill>
                <a:cs typeface="Calibri"/>
              </a:rPr>
              <a:t>edoxaban</a:t>
            </a:r>
            <a:r>
              <a:rPr lang="cs-CZ" sz="2400" i="1" spc="-19" dirty="0">
                <a:solidFill>
                  <a:srgbClr val="000000"/>
                </a:solidFill>
                <a:cs typeface="Calibri"/>
              </a:rPr>
              <a:t>) nebo oboje</a:t>
            </a:r>
            <a:r>
              <a:rPr lang="cs-CZ" sz="2400" i="1" spc="78" dirty="0">
                <a:solidFill>
                  <a:srgbClr val="000000"/>
                </a:solidFill>
                <a:cs typeface="Calibri"/>
              </a:rPr>
              <a:t> (</a:t>
            </a:r>
            <a:r>
              <a:rPr sz="2400" i="1" dirty="0">
                <a:solidFill>
                  <a:srgbClr val="000000"/>
                </a:solidFill>
                <a:cs typeface="Calibri"/>
              </a:rPr>
              <a:t>heparin,</a:t>
            </a:r>
            <a:r>
              <a:rPr lang="cs-CZ" sz="2400" i="1" dirty="0">
                <a:solidFill>
                  <a:srgbClr val="000000"/>
                </a:solidFill>
                <a:cs typeface="Calibri"/>
              </a:rPr>
              <a:t> nízkomolekulární heparin - LMWH</a:t>
            </a:r>
            <a:r>
              <a:rPr sz="2400" dirty="0">
                <a:solidFill>
                  <a:srgbClr val="000000"/>
                </a:solidFill>
                <a:cs typeface="Calibri"/>
              </a:rPr>
              <a:t>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11560" y="4847509"/>
            <a:ext cx="7526296" cy="1570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I: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8" dirty="0">
                <a:solidFill>
                  <a:srgbClr val="000000"/>
                </a:solidFill>
                <a:latin typeface="Calibri"/>
                <a:cs typeface="Calibri"/>
              </a:rPr>
              <a:t>prevence</a:t>
            </a:r>
            <a:r>
              <a:rPr sz="32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3200" dirty="0" err="1">
                <a:solidFill>
                  <a:srgbClr val="000000"/>
                </a:solidFill>
                <a:latin typeface="Calibri"/>
                <a:cs typeface="Calibri"/>
              </a:rPr>
              <a:t>léčba</a:t>
            </a:r>
            <a:r>
              <a:rPr sz="3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cs-CZ" sz="3200" spc="26" dirty="0">
                <a:solidFill>
                  <a:srgbClr val="000000"/>
                </a:solidFill>
                <a:latin typeface="Calibri"/>
                <a:cs typeface="Calibri"/>
              </a:rPr>
              <a:t>tromboembolických stavů – HŽT, PE</a:t>
            </a:r>
            <a:endParaRPr sz="3200" spc="-2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>
              <a:lnSpc>
                <a:spcPts val="3899"/>
              </a:lnSpc>
              <a:spcBef>
                <a:spcPts val="709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3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krvácení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2502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35896" y="404664"/>
            <a:ext cx="1989376" cy="66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Heparin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4152" y="1052736"/>
            <a:ext cx="8259912" cy="35954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marR="0" indent="-285750">
              <a:lnSpc>
                <a:spcPts val="389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2000" spc="-24" dirty="0" err="1">
                <a:solidFill>
                  <a:srgbClr val="000000"/>
                </a:solidFill>
                <a:latin typeface="Calibri"/>
                <a:cs typeface="Calibri"/>
              </a:rPr>
              <a:t>Nefrakcionovaný</a:t>
            </a:r>
            <a:r>
              <a:rPr sz="200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heparin</a:t>
            </a:r>
            <a:r>
              <a:rPr sz="20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-UFH</a:t>
            </a:r>
            <a:r>
              <a:rPr sz="20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0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rgbClr val="000000"/>
                </a:solidFill>
                <a:latin typeface="Calibri"/>
                <a:cs typeface="Calibri"/>
              </a:rPr>
              <a:t>urychluje</a:t>
            </a:r>
            <a:r>
              <a:rPr lang="cs-CZ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3" dirty="0" err="1">
                <a:solidFill>
                  <a:srgbClr val="000000"/>
                </a:solidFill>
                <a:latin typeface="Calibri"/>
                <a:cs typeface="Calibri"/>
              </a:rPr>
              <a:t>vazbu</a:t>
            </a:r>
            <a:r>
              <a:rPr sz="20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antitrombinu</a:t>
            </a:r>
            <a:r>
              <a:rPr sz="20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III</a:t>
            </a:r>
            <a:r>
              <a:rPr sz="20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(přirozené</a:t>
            </a:r>
            <a:r>
              <a:rPr sz="20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rgbClr val="000000"/>
                </a:solidFill>
                <a:latin typeface="Calibri"/>
                <a:cs typeface="Calibri"/>
              </a:rPr>
              <a:t>antikoagulans</a:t>
            </a:r>
            <a:r>
              <a:rPr sz="2000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rgbClr val="000000"/>
                </a:solidFill>
                <a:latin typeface="Calibri"/>
                <a:cs typeface="Calibri"/>
              </a:rPr>
              <a:t>tvořící</a:t>
            </a:r>
            <a:r>
              <a:rPr lang="cs-CZ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sz="20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v játrech)</a:t>
            </a:r>
            <a:r>
              <a:rPr sz="2000" spc="-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20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24" dirty="0">
                <a:solidFill>
                  <a:srgbClr val="000000"/>
                </a:solidFill>
                <a:latin typeface="Calibri"/>
                <a:cs typeface="Calibri"/>
              </a:rPr>
              <a:t>faktor</a:t>
            </a:r>
            <a:r>
              <a:rPr sz="20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Xa</a:t>
            </a:r>
            <a:r>
              <a:rPr sz="20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2000" spc="-11" dirty="0">
                <a:solidFill>
                  <a:srgbClr val="000000"/>
                </a:solidFill>
                <a:latin typeface="Calibri"/>
                <a:cs typeface="Calibri"/>
              </a:rPr>
              <a:t>trombin</a:t>
            </a:r>
          </a:p>
          <a:p>
            <a:pPr marL="0" marR="0">
              <a:lnSpc>
                <a:spcPts val="3899"/>
              </a:lnSpc>
              <a:spcBef>
                <a:spcPts val="71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0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I: </a:t>
            </a:r>
            <a:r>
              <a:rPr sz="2000" spc="-16" dirty="0">
                <a:solidFill>
                  <a:srgbClr val="000000"/>
                </a:solidFill>
                <a:latin typeface="Calibri"/>
                <a:cs typeface="Calibri"/>
              </a:rPr>
              <a:t>terapie</a:t>
            </a:r>
            <a:r>
              <a:rPr sz="2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22" dirty="0">
                <a:solidFill>
                  <a:srgbClr val="000000"/>
                </a:solidFill>
                <a:latin typeface="Calibri"/>
                <a:cs typeface="Calibri"/>
              </a:rPr>
              <a:t>trombóz</a:t>
            </a:r>
            <a:r>
              <a:rPr sz="20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0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tromboembolií;</a:t>
            </a:r>
            <a:r>
              <a:rPr sz="20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antikoagulační účinnost také in vitro, proto se používá např. pro </a:t>
            </a:r>
            <a:r>
              <a:rPr lang="cs-CZ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heparinizaci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odebrané krve, promývání katetrů nebo jako prevence trombóz při hemodialýze či umělé cirkulaci</a:t>
            </a:r>
          </a:p>
          <a:p>
            <a:pPr marL="342900" marR="0" indent="-342900">
              <a:lnSpc>
                <a:spcPts val="3899"/>
              </a:lnSpc>
              <a:spcBef>
                <a:spcPts val="71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lokálně podávaný ve formě gelů a krémů má protizánětlivý a </a:t>
            </a:r>
            <a:r>
              <a:rPr lang="cs-CZ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antiedematózní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účinek a používá se u zánětu povrchových žil nebo drobných poranění.</a:t>
            </a:r>
            <a:endParaRPr sz="2000" spc="-2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4152" y="5737431"/>
            <a:ext cx="8115119" cy="4428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marR="0" indent="-285750">
              <a:lnSpc>
                <a:spcPts val="3899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2000" dirty="0" err="1">
                <a:solidFill>
                  <a:srgbClr val="000000"/>
                </a:solidFill>
                <a:latin typeface="Calibri"/>
                <a:cs typeface="Calibri"/>
              </a:rPr>
              <a:t>Antidotum</a:t>
            </a:r>
            <a:r>
              <a:rPr sz="20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0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6" dirty="0">
                <a:solidFill>
                  <a:srgbClr val="000000"/>
                </a:solidFill>
                <a:latin typeface="Calibri"/>
                <a:cs typeface="Calibri"/>
              </a:rPr>
              <a:t>protamin</a:t>
            </a:r>
            <a:r>
              <a:rPr sz="20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7" dirty="0">
                <a:solidFill>
                  <a:srgbClr val="000000"/>
                </a:solidFill>
                <a:latin typeface="Calibri"/>
                <a:cs typeface="Calibri"/>
              </a:rPr>
              <a:t>sulfát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14764ED-1517-5EDF-4AD0-866109F8D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579" y="4648207"/>
            <a:ext cx="1431428" cy="211874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1C72DF2-F77B-D655-160F-9BD4C9926E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804" y="4768661"/>
            <a:ext cx="3229426" cy="13336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71570" y="504591"/>
            <a:ext cx="1953702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Heparin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41823"/>
            <a:ext cx="7594415" cy="2191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V ČR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8" dirty="0">
                <a:solidFill>
                  <a:srgbClr val="000000"/>
                </a:solidFill>
                <a:latin typeface="Calibri"/>
                <a:cs typeface="Calibri"/>
              </a:rPr>
              <a:t>pouze</a:t>
            </a:r>
            <a:r>
              <a:rPr sz="3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Heparin</a:t>
            </a:r>
            <a:r>
              <a:rPr sz="3200" b="1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spc="-11" dirty="0">
                <a:solidFill>
                  <a:srgbClr val="000000"/>
                </a:solidFill>
                <a:latin typeface="Calibri"/>
                <a:cs typeface="Calibri"/>
              </a:rPr>
              <a:t>Léčiva</a:t>
            </a:r>
            <a:r>
              <a:rPr sz="3200" b="1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5 tis</a:t>
            </a:r>
            <a:r>
              <a:rPr sz="3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IU v 1</a:t>
            </a:r>
            <a:r>
              <a:rPr sz="3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mL</a:t>
            </a:r>
          </a:p>
          <a:p>
            <a:pPr marL="0" marR="0">
              <a:lnSpc>
                <a:spcPts val="3896"/>
              </a:lnSpc>
              <a:spcBef>
                <a:spcPts val="714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spc="-13" dirty="0">
                <a:solidFill>
                  <a:srgbClr val="000000"/>
                </a:solidFill>
                <a:latin typeface="Calibri"/>
                <a:cs typeface="Calibri"/>
              </a:rPr>
              <a:t>Standardní</a:t>
            </a:r>
            <a:r>
              <a:rPr sz="32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4" dirty="0">
                <a:solidFill>
                  <a:srgbClr val="000000"/>
                </a:solidFill>
                <a:latin typeface="Calibri"/>
                <a:cs typeface="Calibri"/>
              </a:rPr>
              <a:t>dávka:</a:t>
            </a:r>
            <a:r>
              <a:rPr sz="3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5-10</a:t>
            </a:r>
            <a:r>
              <a:rPr sz="32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tis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IU bolusem</a:t>
            </a:r>
            <a:r>
              <a:rPr sz="3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iv</a:t>
            </a:r>
            <a:r>
              <a:rPr sz="3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+</a:t>
            </a:r>
          </a:p>
          <a:p>
            <a:pPr marL="344424" marR="0">
              <a:lnSpc>
                <a:spcPts val="3839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kontinuální</a:t>
            </a:r>
            <a:r>
              <a:rPr sz="3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infuze</a:t>
            </a:r>
            <a:r>
              <a:rPr sz="3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1 tis</a:t>
            </a:r>
            <a:r>
              <a:rPr sz="3200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IU/hod</a:t>
            </a:r>
          </a:p>
          <a:p>
            <a:pPr marL="0" marR="0">
              <a:lnSpc>
                <a:spcPts val="3899"/>
              </a:lnSpc>
              <a:spcBef>
                <a:spcPts val="76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Další </a:t>
            </a:r>
            <a:r>
              <a:rPr sz="3200" spc="-26" dirty="0">
                <a:solidFill>
                  <a:srgbClr val="000000"/>
                </a:solidFill>
                <a:latin typeface="Calibri"/>
                <a:cs typeface="Calibri"/>
              </a:rPr>
              <a:t>dávka</a:t>
            </a:r>
            <a:r>
              <a:rPr sz="32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dle</a:t>
            </a:r>
            <a:r>
              <a:rPr sz="3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aPTT* –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6" dirty="0">
                <a:solidFill>
                  <a:srgbClr val="000000"/>
                </a:solidFill>
                <a:latin typeface="Calibri"/>
                <a:cs typeface="Calibri"/>
              </a:rPr>
              <a:t>stanovuje</a:t>
            </a:r>
            <a:r>
              <a:rPr sz="3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se po</a:t>
            </a:r>
            <a:r>
              <a:rPr sz="3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6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3368" y="3788214"/>
            <a:ext cx="1678759" cy="533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9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hodinách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944" y="4374101"/>
            <a:ext cx="6862569" cy="532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NU:</a:t>
            </a:r>
            <a:r>
              <a:rPr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krvácení…,</a:t>
            </a:r>
            <a:r>
              <a:rPr sz="3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heparinem</a:t>
            </a:r>
            <a:r>
              <a:rPr sz="3200" spc="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4" dirty="0">
                <a:solidFill>
                  <a:srgbClr val="000000"/>
                </a:solidFill>
                <a:latin typeface="Calibri"/>
                <a:cs typeface="Calibri"/>
              </a:rPr>
              <a:t>indukovaná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3368" y="4862035"/>
            <a:ext cx="6149840" cy="532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trombocytopenie</a:t>
            </a:r>
            <a:r>
              <a:rPr sz="32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(HITT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 **–</a:t>
            </a:r>
            <a:r>
              <a:rPr sz="32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viz</a:t>
            </a:r>
            <a:r>
              <a:rPr sz="3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dále)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71570" y="504591"/>
            <a:ext cx="1953702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Heparin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41823"/>
            <a:ext cx="7954796" cy="1021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aPTT –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1" dirty="0">
                <a:solidFill>
                  <a:srgbClr val="000000"/>
                </a:solidFill>
                <a:latin typeface="Calibri"/>
                <a:cs typeface="Calibri"/>
              </a:rPr>
              <a:t>aktivovaný</a:t>
            </a:r>
            <a:r>
              <a:rPr sz="3200" spc="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parciální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tromboplastinový</a:t>
            </a:r>
          </a:p>
          <a:p>
            <a:pPr marL="344424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8" dirty="0">
                <a:solidFill>
                  <a:srgbClr val="000000"/>
                </a:solidFill>
                <a:latin typeface="Calibri"/>
                <a:cs typeface="Calibri"/>
              </a:rPr>
              <a:t>čas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06144" y="2700284"/>
            <a:ext cx="7410340" cy="986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62" dirty="0">
                <a:solidFill>
                  <a:srgbClr val="000000"/>
                </a:solidFill>
                <a:latin typeface="Calibri"/>
                <a:cs typeface="Calibri"/>
              </a:rPr>
              <a:t>Test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vyšetření</a:t>
            </a:r>
            <a:r>
              <a:rPr sz="28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hemokoagulace</a:t>
            </a:r>
          </a:p>
          <a:p>
            <a:pPr marL="0" marR="0">
              <a:lnSpc>
                <a:spcPts val="3430"/>
              </a:lnSpc>
              <a:spcBef>
                <a:spcPts val="653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Výsledkem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je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čas</a:t>
            </a:r>
            <a:r>
              <a:rPr sz="2800" b="1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49" dirty="0">
                <a:solidFill>
                  <a:srgbClr val="000000"/>
                </a:solidFill>
                <a:latin typeface="Calibri"/>
                <a:cs typeface="Calibri"/>
              </a:rPr>
              <a:t>za</a:t>
            </a:r>
            <a:r>
              <a:rPr sz="28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který dojde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sražení</a:t>
            </a:r>
            <a:r>
              <a:rPr sz="28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plazmy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63675" y="3725210"/>
            <a:ext cx="7070193" cy="1327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Zdravý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jedince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25-40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sec;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prodloužení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o 10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sec</a:t>
            </a:r>
          </a:p>
          <a:p>
            <a:pPr marL="22860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je 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považováno</a:t>
            </a:r>
            <a:r>
              <a:rPr sz="28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55" dirty="0">
                <a:solidFill>
                  <a:srgbClr val="000000"/>
                </a:solidFill>
                <a:latin typeface="Calibri"/>
                <a:cs typeface="Calibri"/>
              </a:rPr>
              <a:t>za</a:t>
            </a:r>
            <a:r>
              <a:rPr sz="28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patologické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(hemofilici</a:t>
            </a:r>
            <a:r>
              <a:rPr sz="2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150-</a:t>
            </a:r>
          </a:p>
          <a:p>
            <a:pPr marL="228600" marR="0">
              <a:lnSpc>
                <a:spcPts val="3362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200</a:t>
            </a:r>
            <a:r>
              <a:rPr sz="28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sec)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796538" y="504591"/>
            <a:ext cx="1707549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LMWH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298355"/>
            <a:ext cx="7959694" cy="503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5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Nízkomolekulární</a:t>
            </a:r>
            <a:r>
              <a:rPr sz="30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hepariny</a:t>
            </a:r>
            <a:r>
              <a:rPr sz="3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14" dirty="0">
                <a:solidFill>
                  <a:srgbClr val="000000"/>
                </a:solidFill>
                <a:latin typeface="Calibri"/>
                <a:cs typeface="Calibri"/>
              </a:rPr>
              <a:t>vznik</a:t>
            </a:r>
            <a:r>
              <a:rPr sz="30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depolymerací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3368" y="1664786"/>
            <a:ext cx="3684037" cy="50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standardního</a:t>
            </a:r>
            <a:r>
              <a:rPr sz="3000" spc="-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heparinu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944" y="2121696"/>
            <a:ext cx="7841741" cy="961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5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lepší</a:t>
            </a:r>
            <a:r>
              <a:rPr sz="30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vlastnosti</a:t>
            </a:r>
            <a:r>
              <a:rPr sz="3000" spc="-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a méně NÚ </a:t>
            </a:r>
            <a:r>
              <a:rPr sz="3000" spc="-14" dirty="0">
                <a:solidFill>
                  <a:srgbClr val="000000"/>
                </a:solidFill>
                <a:latin typeface="Calibri"/>
                <a:cs typeface="Calibri"/>
              </a:rPr>
              <a:t>než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11" dirty="0">
                <a:solidFill>
                  <a:srgbClr val="000000"/>
                </a:solidFill>
                <a:latin typeface="Calibri"/>
                <a:cs typeface="Calibri"/>
              </a:rPr>
              <a:t>UFH</a:t>
            </a:r>
          </a:p>
          <a:p>
            <a:pPr marL="0" marR="0">
              <a:lnSpc>
                <a:spcPts val="360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spc="-27" dirty="0">
                <a:solidFill>
                  <a:srgbClr val="000000"/>
                </a:solidFill>
                <a:latin typeface="Calibri"/>
                <a:cs typeface="Calibri"/>
              </a:rPr>
              <a:t>Velikost:</a:t>
            </a:r>
            <a:r>
              <a:rPr sz="3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4300</a:t>
            </a:r>
            <a:r>
              <a:rPr sz="3000" spc="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daltonu</a:t>
            </a:r>
            <a:r>
              <a:rPr sz="3000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(UFH 12-14</a:t>
            </a:r>
            <a:r>
              <a:rPr sz="30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000</a:t>
            </a:r>
            <a:r>
              <a:rPr sz="30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daltonu)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944" y="3037021"/>
            <a:ext cx="6100708" cy="50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Z:</a:t>
            </a:r>
            <a:r>
              <a:rPr sz="30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i="1" spc="-17" dirty="0">
                <a:solidFill>
                  <a:srgbClr val="000000"/>
                </a:solidFill>
                <a:latin typeface="Calibri"/>
                <a:cs typeface="Calibri"/>
              </a:rPr>
              <a:t>enoxaparin</a:t>
            </a:r>
            <a:r>
              <a:rPr sz="30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(Clexane®) </a:t>
            </a:r>
            <a:r>
              <a:rPr sz="3000" i="1" dirty="0">
                <a:solidFill>
                  <a:srgbClr val="000000"/>
                </a:solidFill>
                <a:latin typeface="Calibri"/>
                <a:cs typeface="Calibri"/>
              </a:rPr>
              <a:t>nadroparin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3368" y="3402491"/>
            <a:ext cx="5271263" cy="503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5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(Fraxiparine®)</a:t>
            </a:r>
            <a:r>
              <a:rPr sz="30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i="1" dirty="0">
                <a:solidFill>
                  <a:srgbClr val="000000"/>
                </a:solidFill>
                <a:latin typeface="Calibri"/>
                <a:cs typeface="Calibri"/>
              </a:rPr>
              <a:t>bemiparin</a:t>
            </a:r>
            <a:r>
              <a:rPr sz="3000" i="1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(Zibor®)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8944" y="4774599"/>
            <a:ext cx="7287108" cy="503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5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spc="-27" dirty="0">
                <a:solidFill>
                  <a:srgbClr val="000000"/>
                </a:solidFill>
                <a:latin typeface="Calibri"/>
                <a:cs typeface="Calibri"/>
              </a:rPr>
              <a:t>Dávkování</a:t>
            </a:r>
            <a:r>
              <a:rPr sz="30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r>
              <a:rPr sz="30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profylaxe/léčba</a:t>
            </a:r>
            <a:r>
              <a:rPr sz="30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0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000000"/>
                </a:solidFill>
                <a:latin typeface="Calibri"/>
                <a:cs typeface="Calibri"/>
              </a:rPr>
              <a:t>co</a:t>
            </a:r>
            <a:r>
              <a:rPr sz="3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12</a:t>
            </a:r>
            <a:r>
              <a:rPr sz="30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nebo</a:t>
            </a:r>
            <a:r>
              <a:rPr sz="30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24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93368" y="5141030"/>
            <a:ext cx="1042945" cy="50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hodin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8944" y="5597914"/>
            <a:ext cx="5416351" cy="454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5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 err="1">
                <a:solidFill>
                  <a:srgbClr val="000000"/>
                </a:solidFill>
                <a:latin typeface="Calibri"/>
                <a:cs typeface="Calibri"/>
              </a:rPr>
              <a:t>Podání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cs-CZ" sz="3000" dirty="0">
                <a:solidFill>
                  <a:srgbClr val="000000"/>
                </a:solidFill>
                <a:latin typeface="Calibri"/>
                <a:cs typeface="Calibri"/>
              </a:rPr>
              <a:t>parenterální (</a:t>
            </a:r>
            <a:r>
              <a:rPr lang="cs-CZ" sz="3000" dirty="0" err="1">
                <a:solidFill>
                  <a:srgbClr val="000000"/>
                </a:solidFill>
                <a:latin typeface="Calibri"/>
                <a:cs typeface="Calibri"/>
              </a:rPr>
              <a:t>s.c</a:t>
            </a:r>
            <a:r>
              <a:rPr lang="cs-CZ" sz="3000" dirty="0">
                <a:solidFill>
                  <a:srgbClr val="000000"/>
                </a:solidFill>
                <a:latin typeface="Calibri"/>
                <a:cs typeface="Calibri"/>
              </a:rPr>
              <a:t>.)</a:t>
            </a:r>
            <a:endParaRPr sz="3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944" y="504591"/>
            <a:ext cx="4990208" cy="1266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47593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LMWH</a:t>
            </a:r>
          </a:p>
          <a:p>
            <a:pPr marL="0" marR="0">
              <a:lnSpc>
                <a:spcPts val="3896"/>
              </a:lnSpc>
              <a:spcBef>
                <a:spcPts val="416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spc="-28" dirty="0">
                <a:solidFill>
                  <a:srgbClr val="000000"/>
                </a:solidFill>
                <a:latin typeface="Calibri"/>
                <a:cs typeface="Calibri"/>
              </a:rPr>
              <a:t>Dávka</a:t>
            </a:r>
            <a:r>
              <a:rPr sz="32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uváděná</a:t>
            </a:r>
            <a:r>
              <a:rPr sz="3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v IU</a:t>
            </a:r>
            <a:r>
              <a:rPr sz="32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anti-Xa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870248"/>
            <a:ext cx="6844657" cy="31941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73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Fraxiparine</a:t>
            </a:r>
            <a:r>
              <a:rPr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0,4mL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3800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IU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anti 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Xa</a:t>
            </a:r>
          </a:p>
          <a:p>
            <a:pPr marL="914730" marR="0">
              <a:lnSpc>
                <a:spcPts val="3430"/>
              </a:lnSpc>
              <a:spcBef>
                <a:spcPts val="747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Fraxiparine</a:t>
            </a:r>
            <a:r>
              <a:rPr sz="2800" spc="-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0,6mL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= 5700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IU anti 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Xa</a:t>
            </a:r>
          </a:p>
          <a:p>
            <a:pPr marL="914730" marR="0">
              <a:lnSpc>
                <a:spcPts val="3430"/>
              </a:lnSpc>
              <a:spcBef>
                <a:spcPts val="603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Fraxiparine</a:t>
            </a:r>
            <a:r>
              <a:rPr sz="2800" spc="-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1,0mL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= 9500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IU</a:t>
            </a:r>
            <a:r>
              <a:rPr sz="28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anti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Xa</a:t>
            </a:r>
          </a:p>
          <a:p>
            <a:pPr marL="0" marR="0">
              <a:lnSpc>
                <a:spcPts val="3417"/>
              </a:lnSpc>
              <a:spcBef>
                <a:spcPts val="614"/>
              </a:spcBef>
              <a:spcAft>
                <a:spcPts val="0"/>
              </a:spcAft>
            </a:pP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Monitorace</a:t>
            </a:r>
            <a:r>
              <a:rPr sz="2800" u="sng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sng" spc="-20" dirty="0">
                <a:solidFill>
                  <a:srgbClr val="000000"/>
                </a:solidFill>
                <a:latin typeface="Calibri"/>
                <a:cs typeface="Calibri"/>
              </a:rPr>
              <a:t>efektu:</a:t>
            </a:r>
          </a:p>
          <a:p>
            <a:pPr marL="0" marR="0">
              <a:lnSpc>
                <a:spcPts val="3896"/>
              </a:lnSpc>
              <a:spcBef>
                <a:spcPts val="713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spc="-62" dirty="0">
                <a:solidFill>
                  <a:srgbClr val="000000"/>
                </a:solidFill>
                <a:latin typeface="Calibri"/>
                <a:cs typeface="Calibri"/>
              </a:rPr>
              <a:t>Terap.</a:t>
            </a:r>
            <a:r>
              <a:rPr sz="3200" spc="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hodnoty</a:t>
            </a:r>
            <a:r>
              <a:rPr sz="3200" spc="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0.4</a:t>
            </a:r>
            <a:r>
              <a:rPr sz="3200" b="1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200" b="1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1.2</a:t>
            </a:r>
            <a:r>
              <a:rPr sz="3200" b="1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IU anti</a:t>
            </a:r>
            <a:r>
              <a:rPr sz="32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Xa/mL</a:t>
            </a:r>
          </a:p>
          <a:p>
            <a:pPr marL="0" marR="0">
              <a:lnSpc>
                <a:spcPts val="3899"/>
              </a:lnSpc>
              <a:spcBef>
                <a:spcPts val="709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spc="-42" dirty="0">
                <a:solidFill>
                  <a:srgbClr val="000000"/>
                </a:solidFill>
                <a:latin typeface="Calibri"/>
                <a:cs typeface="Calibri"/>
              </a:rPr>
              <a:t>Profy.</a:t>
            </a:r>
            <a:r>
              <a:rPr sz="32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hodnoty</a:t>
            </a:r>
            <a:r>
              <a:rPr sz="3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0.2</a:t>
            </a:r>
            <a:r>
              <a:rPr sz="3200" b="1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- 0.4</a:t>
            </a:r>
            <a:r>
              <a:rPr sz="3200" b="1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IU anti Xa/mL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5102108"/>
            <a:ext cx="6858665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RI</a:t>
            </a:r>
            <a:r>
              <a:rPr sz="28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(ClCr&lt; 30ml/min),</a:t>
            </a:r>
            <a:r>
              <a:rPr sz="28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obézní (BMI&gt;40),</a:t>
            </a:r>
            <a:r>
              <a:rPr sz="28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těhotné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1939</Words>
  <Application>Microsoft Office PowerPoint</Application>
  <PresentationFormat>Předvádění na obrazovce (4:3)</PresentationFormat>
  <Paragraphs>297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Calibri</vt:lpstr>
      <vt:lpstr>Arial</vt:lpstr>
      <vt:lpstr>Times New Roman</vt:lpstr>
      <vt:lpstr>Theme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HIT Heparinem indukovaná trombocytopenie</vt:lpstr>
      <vt:lpstr>Další, méně používané antikoagulancia</vt:lpstr>
      <vt:lpstr>DOAC (dříve NOAC)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Novější antiagregancia</vt:lpstr>
      <vt:lpstr>Prezentace aplikace PowerPoint</vt:lpstr>
      <vt:lpstr>Prezentace aplikace PowerPoint</vt:lpstr>
      <vt:lpstr>Prezentace aplikace PowerPoint</vt:lpstr>
      <vt:lpstr>Prezentace aplikace PowerPoint</vt:lpstr>
      <vt:lpstr>Hemostatika</vt:lpstr>
      <vt:lpstr>Prezentace aplikace PowerPoint</vt:lpstr>
      <vt:lpstr>zapamatovat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Veronika Slováček Hagenová</cp:lastModifiedBy>
  <cp:revision>4</cp:revision>
  <dcterms:modified xsi:type="dcterms:W3CDTF">2024-12-04T07:29:31Z</dcterms:modified>
</cp:coreProperties>
</file>