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6"/>
  </p:notesMasterIdLst>
  <p:sldIdLst>
    <p:sldId id="380" r:id="rId2"/>
    <p:sldId id="256" r:id="rId3"/>
    <p:sldId id="257" r:id="rId4"/>
    <p:sldId id="258" r:id="rId5"/>
    <p:sldId id="392" r:id="rId6"/>
    <p:sldId id="260" r:id="rId7"/>
    <p:sldId id="370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4" r:id="rId18"/>
    <p:sldId id="273" r:id="rId19"/>
    <p:sldId id="371" r:id="rId20"/>
    <p:sldId id="275" r:id="rId21"/>
    <p:sldId id="276" r:id="rId22"/>
    <p:sldId id="281" r:id="rId23"/>
    <p:sldId id="282" r:id="rId24"/>
    <p:sldId id="283" r:id="rId25"/>
    <p:sldId id="284" r:id="rId26"/>
    <p:sldId id="372" r:id="rId27"/>
    <p:sldId id="387" r:id="rId28"/>
    <p:sldId id="280" r:id="rId29"/>
    <p:sldId id="294" r:id="rId30"/>
    <p:sldId id="295" r:id="rId31"/>
    <p:sldId id="296" r:id="rId32"/>
    <p:sldId id="325" r:id="rId33"/>
    <p:sldId id="298" r:id="rId34"/>
    <p:sldId id="373" r:id="rId35"/>
    <p:sldId id="388" r:id="rId36"/>
    <p:sldId id="326" r:id="rId37"/>
    <p:sldId id="327" r:id="rId38"/>
    <p:sldId id="328" r:id="rId39"/>
    <p:sldId id="330" r:id="rId40"/>
    <p:sldId id="299" r:id="rId41"/>
    <p:sldId id="300" r:id="rId42"/>
    <p:sldId id="301" r:id="rId43"/>
    <p:sldId id="302" r:id="rId44"/>
    <p:sldId id="303" r:id="rId45"/>
    <p:sldId id="377" r:id="rId46"/>
    <p:sldId id="304" r:id="rId47"/>
    <p:sldId id="305" r:id="rId48"/>
    <p:sldId id="306" r:id="rId49"/>
    <p:sldId id="307" r:id="rId50"/>
    <p:sldId id="308" r:id="rId51"/>
    <p:sldId id="309" r:id="rId52"/>
    <p:sldId id="374" r:id="rId53"/>
    <p:sldId id="310" r:id="rId54"/>
    <p:sldId id="311" r:id="rId55"/>
    <p:sldId id="312" r:id="rId56"/>
    <p:sldId id="313" r:id="rId57"/>
    <p:sldId id="317" r:id="rId58"/>
    <p:sldId id="318" r:id="rId59"/>
    <p:sldId id="319" r:id="rId60"/>
    <p:sldId id="375" r:id="rId61"/>
    <p:sldId id="320" r:id="rId62"/>
    <p:sldId id="322" r:id="rId63"/>
    <p:sldId id="323" r:id="rId64"/>
    <p:sldId id="324" r:id="rId65"/>
    <p:sldId id="376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78" r:id="rId80"/>
    <p:sldId id="344" r:id="rId81"/>
    <p:sldId id="345" r:id="rId82"/>
    <p:sldId id="346" r:id="rId83"/>
    <p:sldId id="347" r:id="rId84"/>
    <p:sldId id="348" r:id="rId85"/>
    <p:sldId id="379" r:id="rId86"/>
    <p:sldId id="349" r:id="rId87"/>
    <p:sldId id="389" r:id="rId88"/>
    <p:sldId id="390" r:id="rId89"/>
    <p:sldId id="391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85" r:id="rId111"/>
    <p:sldId id="386" r:id="rId112"/>
    <p:sldId id="382" r:id="rId113"/>
    <p:sldId id="383" r:id="rId114"/>
    <p:sldId id="384" r:id="rId115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EE7625-9938-4A70-8D64-BFD95943E9BC}" v="1" dt="2024-10-29T06:34:05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9042" cy="513789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348" y="0"/>
            <a:ext cx="3079040" cy="513789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042AE3FF-33B3-4A8F-B97D-471F1099A149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7938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06" y="4925459"/>
            <a:ext cx="5684255" cy="4029621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0824"/>
            <a:ext cx="3079042" cy="513789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348" y="9720824"/>
            <a:ext cx="3079040" cy="513789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B4A06539-6392-4A17-B1FF-60208ABD8C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84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06539-6392-4A17-B1FF-60208ABD8C12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46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06539-6392-4A17-B1FF-60208ABD8C12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21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06539-6392-4A17-B1FF-60208ABD8C12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64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06539-6392-4A17-B1FF-60208ABD8C12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611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06539-6392-4A17-B1FF-60208ABD8C12}" type="slidenum">
              <a:rPr lang="cs-CZ" smtClean="0"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672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06539-6392-4A17-B1FF-60208ABD8C12}" type="slidenum">
              <a:rPr lang="cs-CZ" smtClean="0"/>
              <a:t>109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40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06539-6392-4A17-B1FF-60208ABD8C12}" type="slidenum">
              <a:rPr lang="cs-CZ" smtClean="0"/>
              <a:t>110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667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06539-6392-4A17-B1FF-60208ABD8C12}" type="slidenum">
              <a:rPr lang="cs-CZ" smtClean="0"/>
              <a:t>111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69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790" y="1654628"/>
            <a:ext cx="11423280" cy="3208920"/>
          </a:xfrm>
        </p:spPr>
        <p:txBody>
          <a:bodyPr>
            <a:normAutofit/>
          </a:bodyPr>
          <a:lstStyle/>
          <a:p>
            <a:pPr algn="ctr"/>
            <a:r>
              <a:rPr lang="cs-CZ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Onemocnění kardiovaskulárního systému</a:t>
            </a:r>
          </a:p>
        </p:txBody>
      </p:sp>
    </p:spTree>
    <p:extLst>
      <p:ext uri="{BB962C8B-B14F-4D97-AF65-F5344CB8AC3E}">
        <p14:creationId xmlns:p14="http://schemas.microsoft.com/office/powerpoint/2010/main" val="402952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35" y="499946"/>
            <a:ext cx="10256080" cy="1507274"/>
          </a:xfrm>
        </p:spPr>
        <p:txBody>
          <a:bodyPr>
            <a:normAutofit/>
          </a:bodyPr>
          <a:lstStyle/>
          <a:p>
            <a:pPr algn="ctr"/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ichs</a:t>
            </a:r>
            <a:endParaRPr lang="cs-CZ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988A88-9399-492E-0EF8-827EE6156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1" y="2395654"/>
            <a:ext cx="9512211" cy="35987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/>
              <a:t>akutní infarkt myokardu </a:t>
            </a:r>
            <a:r>
              <a:rPr lang="cs-CZ" sz="2400"/>
              <a:t>– dochází k nekróze svalu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/>
              <a:t>nestabilní angina pectoris </a:t>
            </a:r>
            <a:r>
              <a:rPr lang="cs-CZ" sz="2400"/>
              <a:t>– nedochází k nekróze svalu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/>
              <a:t>náhlá srdeční smrt</a:t>
            </a:r>
          </a:p>
          <a:p>
            <a:endParaRPr lang="cs-CZ" sz="2400"/>
          </a:p>
          <a:p>
            <a:r>
              <a:rPr lang="cs-CZ" sz="2400" b="1"/>
              <a:t>příčina</a:t>
            </a:r>
            <a:r>
              <a:rPr lang="cs-CZ" sz="2400"/>
              <a:t> - ruptura nestabilního ATS plátu</a:t>
            </a:r>
          </a:p>
        </p:txBody>
      </p:sp>
    </p:spTree>
    <p:extLst>
      <p:ext uri="{BB962C8B-B14F-4D97-AF65-F5344CB8AC3E}">
        <p14:creationId xmlns:p14="http://schemas.microsoft.com/office/powerpoint/2010/main" val="4084544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klinický obraz je charakteristický, ale může být i asymptomatický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0535" y="2259141"/>
            <a:ext cx="10854907" cy="334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dle rozsahu a fyzického stavu pacienta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od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asymotomatického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průběhu až po náhlou smrt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náhle vzniklá dušnost s tachypnoí, bolest na hrudi</a:t>
            </a:r>
          </a:p>
        </p:txBody>
      </p:sp>
    </p:spTree>
    <p:extLst>
      <p:ext uri="{BB962C8B-B14F-4D97-AF65-F5344CB8AC3E}">
        <p14:creationId xmlns:p14="http://schemas.microsoft.com/office/powerpoint/2010/main" val="104577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Diagnostika PE je poměrně jednoduchá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01149" y="2129933"/>
            <a:ext cx="7418585" cy="334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CT angiografie zásadní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scintigrafie –     	ventilačně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perfúzní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sken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D-dimery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rtg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plic, ECHO, EKG, krevní plyny, 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duplexní sono DKK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9509771-0186-7558-774C-7A0F4163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92" y="2501257"/>
            <a:ext cx="4717152" cy="369455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998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s léčbou Plicní embolie nemůžeme otálet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0535" y="2259141"/>
            <a:ext cx="10854907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antikoagulační léčba	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heparin, LMWH,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warfarin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DOAK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b="1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fibrinolýza</a:t>
            </a: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tPA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s následnou antikoagulační léčbou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chirurgická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	katetrizační techniky 	při masivní embolii při nemožnosti 													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fibrinolýzy</a:t>
            </a:r>
            <a:endParaRPr lang="cs-CZ" sz="240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				plicní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trombektomie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při mimotělním oběhu 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system-ui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89444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a typeface="Calibri" panose="020F0502020204030204" pitchFamily="34" charset="0"/>
                <a:cs typeface="Calibri" panose="020F0502020204030204" pitchFamily="34" charset="0"/>
              </a:rPr>
              <a:t>Plicní embolii se lze vyhnout důslednou prevencí</a:t>
            </a:r>
            <a:endParaRPr lang="en-US" sz="3600" b="1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34152" y="2636828"/>
            <a:ext cx="10854907" cy="334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primární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	„aby k embolii nedošlo“ – předoperační krytí, predispozice, přítomné onemocnění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sekundární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 zabránění recidivě, po dobu 3 měsíců po proběhlé TEN</a:t>
            </a: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antikoagulační léčba, polohování, časná rehabilitace, kompresivní metody bandáže,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kavální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filtr.</a:t>
            </a:r>
          </a:p>
        </p:txBody>
      </p:sp>
    </p:spTree>
    <p:extLst>
      <p:ext uri="{BB962C8B-B14F-4D97-AF65-F5344CB8AC3E}">
        <p14:creationId xmlns:p14="http://schemas.microsoft.com/office/powerpoint/2010/main" val="119183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řečové žíly, varixy - byliny, bylinky, babské rady, koupele, obklady,  čaje, tinktury - Bylinky pro všechny">
            <a:extLst>
              <a:ext uri="{FF2B5EF4-FFF2-40B4-BE49-F238E27FC236}">
                <a16:creationId xmlns:a16="http://schemas.microsoft.com/office/drawing/2014/main" id="{10B92303-DB1D-92C1-23C6-6BC383352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75" y="1614641"/>
            <a:ext cx="4584853" cy="4053592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194" y="334617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varixy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0535" y="2259141"/>
            <a:ext cx="6140701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žilní městky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rozšíření povrchových žil dolních končetin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primární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(idiopatické)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sekundární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(posttrombotické – následek hluboké žilní trombózy)</a:t>
            </a:r>
          </a:p>
        </p:txBody>
      </p:sp>
    </p:spTree>
    <p:extLst>
      <p:ext uri="{BB962C8B-B14F-4D97-AF65-F5344CB8AC3E}">
        <p14:creationId xmlns:p14="http://schemas.microsoft.com/office/powerpoint/2010/main" val="499196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Primární varixy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0535" y="2259141"/>
            <a:ext cx="10854907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metličkové  - do 1mm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retikulární – menší žíly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kmenové – v.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saphena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magna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parva</a:t>
            </a: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příčiny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genetický podklad, insuficience chlopní ve spojkách mezi hlubokým a povrchovým žilním systémem</a:t>
            </a:r>
          </a:p>
        </p:txBody>
      </p:sp>
    </p:spTree>
    <p:extLst>
      <p:ext uri="{BB962C8B-B14F-4D97-AF65-F5344CB8AC3E}">
        <p14:creationId xmlns:p14="http://schemas.microsoft.com/office/powerpoint/2010/main" val="3554773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Primární varixy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008527" y="2287133"/>
            <a:ext cx="10854907" cy="39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KO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pocit tenze v končetině, noční křeče, pálení, bolesti, otoky, pigmentace, vředy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komplikace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tromboflebitida, ruptura varixu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diagnóza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USG</a:t>
            </a:r>
          </a:p>
        </p:txBody>
      </p:sp>
    </p:spTree>
    <p:extLst>
      <p:ext uri="{BB962C8B-B14F-4D97-AF65-F5344CB8AC3E}">
        <p14:creationId xmlns:p14="http://schemas.microsoft.com/office/powerpoint/2010/main" val="477576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Primární varixy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536714" y="2267256"/>
            <a:ext cx="11459242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léčba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radikální 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b="1" err="1">
                <a:ea typeface="Calibri" panose="020F0502020204030204" pitchFamily="34" charset="0"/>
                <a:cs typeface="Calibri" panose="020F0502020204030204" pitchFamily="34" charset="0"/>
              </a:rPr>
              <a:t>skleroterapie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injekce látky do varixu, který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ztrombotizuje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+ komprese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chirurgická 	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stripping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v.saphena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magna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(materiál na bypassy!)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endovaskulární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výkony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system-u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15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Sekundární varixy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477079" y="2326890"/>
            <a:ext cx="11273712" cy="334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následek hluboké žilní trombózy → hypertenze v povrchovém žilním systému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poškození chlopní v hlubokém žilním systému při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rekanalizaci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trombózy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průběh rychlejší – sklon ke tvorbě vředu, překryv s pojmem chronická žilní nedostatečnost</a:t>
            </a:r>
          </a:p>
        </p:txBody>
      </p:sp>
    </p:spTree>
    <p:extLst>
      <p:ext uri="{BB962C8B-B14F-4D97-AF65-F5344CB8AC3E}">
        <p14:creationId xmlns:p14="http://schemas.microsoft.com/office/powerpoint/2010/main" val="2373328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082" y="301487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Chronická žilní nedostatečnost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854910" y="1697064"/>
            <a:ext cx="10854907" cy="2238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vzniká důsledkem špatné funkce žilních chlopní,  refluxu a obstrukce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následek hluboké žilní trombózy z 80 %, primární varixy 20%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příznaky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trvalý otok,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hyperpigmentace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podkožní fibróza, vřed –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ulcus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cruris</a:t>
            </a:r>
            <a:endParaRPr lang="cs-CZ" sz="240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Poradna Hojení ran ​Bércové vředy">
            <a:extLst>
              <a:ext uri="{FF2B5EF4-FFF2-40B4-BE49-F238E27FC236}">
                <a16:creationId xmlns:a16="http://schemas.microsoft.com/office/drawing/2014/main" id="{F3D7B375-AFEA-C68B-4D29-84AE79C6F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43" y="4060300"/>
            <a:ext cx="3220824" cy="24156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r Begriff Ulcus cruris mixtum sollte heute nicht mehr verwendet werden |  SpringerLink">
            <a:extLst>
              <a:ext uri="{FF2B5EF4-FFF2-40B4-BE49-F238E27FC236}">
                <a16:creationId xmlns:a16="http://schemas.microsoft.com/office/drawing/2014/main" id="{0E74D127-8B51-4CCD-7FD8-78B1BFCB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70" y="4085028"/>
            <a:ext cx="1707937" cy="239089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lcus cruris – Seznam.cz">
            <a:extLst>
              <a:ext uri="{FF2B5EF4-FFF2-40B4-BE49-F238E27FC236}">
                <a16:creationId xmlns:a16="http://schemas.microsoft.com/office/drawing/2014/main" id="{4FCE1D52-CF2A-0E77-CEBA-FE24D98A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79" y="4085028"/>
            <a:ext cx="3176469" cy="239089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349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35" y="499946"/>
            <a:ext cx="10299212" cy="1507274"/>
          </a:xfrm>
        </p:spPr>
        <p:txBody>
          <a:bodyPr>
            <a:normAutofit/>
          </a:bodyPr>
          <a:lstStyle/>
          <a:p>
            <a:pPr algn="ctr"/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infarkt myokardu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988A88-9399-492E-0EF8-827EE6156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395654"/>
            <a:ext cx="8535988" cy="3598746"/>
          </a:xfrm>
        </p:spPr>
        <p:txBody>
          <a:bodyPr>
            <a:normAutofit/>
          </a:bodyPr>
          <a:lstStyle/>
          <a:p>
            <a:r>
              <a:rPr lang="cs-CZ" sz="2400" b="1"/>
              <a:t>bolest</a:t>
            </a:r>
            <a:r>
              <a:rPr lang="cs-CZ" sz="2400"/>
              <a:t> na hrudi svíravá, tlaková, pálivá</a:t>
            </a:r>
          </a:p>
          <a:p>
            <a:r>
              <a:rPr lang="cs-CZ" sz="2400" b="1"/>
              <a:t>dušnost</a:t>
            </a:r>
          </a:p>
          <a:p>
            <a:r>
              <a:rPr lang="cs-CZ" sz="2400" b="1"/>
              <a:t>vegetativní doprovod </a:t>
            </a:r>
            <a:r>
              <a:rPr lang="cs-CZ" sz="2400"/>
              <a:t>(nauzea, zvracení)</a:t>
            </a:r>
          </a:p>
          <a:p>
            <a:endParaRPr lang="cs-CZ" sz="2400"/>
          </a:p>
          <a:p>
            <a:r>
              <a:rPr lang="cs-CZ" sz="2400"/>
              <a:t>atypicky - bolesti v epigastriu, mezi lopatkami, zcela bez bolesti!</a:t>
            </a:r>
          </a:p>
        </p:txBody>
      </p:sp>
    </p:spTree>
    <p:extLst>
      <p:ext uri="{BB962C8B-B14F-4D97-AF65-F5344CB8AC3E}">
        <p14:creationId xmlns:p14="http://schemas.microsoft.com/office/powerpoint/2010/main" val="2945875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988" y="434525"/>
            <a:ext cx="10710562" cy="985712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a typeface="Calibri" panose="020F0502020204030204" pitchFamily="34" charset="0"/>
                <a:cs typeface="Calibri" panose="020F0502020204030204" pitchFamily="34" charset="0"/>
              </a:rPr>
              <a:t>KV onemocnění A </a:t>
            </a:r>
            <a:r>
              <a:rPr lang="cs-CZ" sz="3600" b="1" err="1">
                <a:ea typeface="Calibri" panose="020F0502020204030204" pitchFamily="34" charset="0"/>
                <a:cs typeface="Calibri" panose="020F0502020204030204" pitchFamily="34" charset="0"/>
              </a:rPr>
              <a:t>dutinA</a:t>
            </a:r>
            <a:r>
              <a:rPr lang="cs-CZ" sz="3600" b="1">
                <a:ea typeface="Calibri" panose="020F0502020204030204" pitchFamily="34" charset="0"/>
                <a:cs typeface="Calibri" panose="020F0502020204030204" pitchFamily="34" charset="0"/>
              </a:rPr>
              <a:t> ústní</a:t>
            </a:r>
            <a:endParaRPr lang="en-US" sz="3600" b="1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2638" y="1525423"/>
            <a:ext cx="10854907" cy="4452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prevence bakteriálních endokarditid u srdečních vad</a:t>
            </a:r>
          </a:p>
          <a:p>
            <a:pPr algn="l">
              <a:lnSpc>
                <a:spcPct val="150000"/>
              </a:lnSpc>
            </a:pPr>
            <a:endParaRPr lang="cs-CZ" sz="2400" b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periodontální výkony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 sondování zubního kořene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odstraňování zubního kamene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výkony v okolí zubního kořene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umístění antibiotických stripů </a:t>
            </a:r>
            <a:r>
              <a:rPr lang="cs-CZ" sz="2400" err="1"/>
              <a:t>subgingiválně</a:t>
            </a:r>
            <a:r>
              <a:rPr lang="cs-CZ" sz="2400"/>
              <a:t>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čištění zubů nebo implantátů, kdy lze očekávat krvácení</a:t>
            </a:r>
          </a:p>
        </p:txBody>
      </p:sp>
    </p:spTree>
    <p:extLst>
      <p:ext uri="{BB962C8B-B14F-4D97-AF65-F5344CB8AC3E}">
        <p14:creationId xmlns:p14="http://schemas.microsoft.com/office/powerpoint/2010/main" val="2813487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988" y="434525"/>
            <a:ext cx="10710562" cy="985712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KV onemocnění A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dutinA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 ústní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23003" y="1969371"/>
            <a:ext cx="10854907" cy="4452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srdeční selhání</a:t>
            </a:r>
          </a:p>
          <a:p>
            <a:pPr algn="l">
              <a:lnSpc>
                <a:spcPct val="150000"/>
              </a:lnSpc>
            </a:pPr>
            <a:endParaRPr lang="cs-CZ" sz="2400" b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pravostranné 	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akcentace žilních pletení na ventrální straně jazyka, zvětšení,  modrofialová barva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levostranné 		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karmínově červené zbarvení, jazyk nezvětšen</a:t>
            </a:r>
          </a:p>
          <a:p>
            <a:pPr algn="l">
              <a:lnSpc>
                <a:spcPct val="150000"/>
              </a:lnSpc>
            </a:pPr>
            <a:endParaRPr lang="cs-CZ" sz="2400" b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arterioskleróza 	 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atrofie sliznice</a:t>
            </a:r>
          </a:p>
          <a:p>
            <a:pPr algn="l">
              <a:lnSpc>
                <a:spcPct val="150000"/>
              </a:lnSpc>
            </a:pPr>
            <a:endParaRPr lang="cs-CZ" sz="2400" b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6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7BD95-8DB5-A911-4E7F-F4FB4816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3" y="240011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cs-CZ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Antitrombotika</a:t>
            </a:r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„ředí“ krev</a:t>
            </a:r>
            <a:r>
              <a:rPr lang="cs-CZ" sz="540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82FDAC-758E-8BEB-279C-7C1BEB868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942" y="2826026"/>
            <a:ext cx="9579597" cy="23622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err="1"/>
              <a:t>antiagregancia</a:t>
            </a:r>
            <a:r>
              <a:rPr lang="cs-CZ" sz="2400"/>
              <a:t> (</a:t>
            </a:r>
            <a:r>
              <a:rPr lang="cs-CZ" sz="2400" err="1"/>
              <a:t>protidestičková</a:t>
            </a:r>
            <a:r>
              <a:rPr lang="cs-CZ" sz="2400"/>
              <a:t> léčba) – proti trombu nasedající na aterosklerotický plát v tepnách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/>
              <a:t>antikoagulancia</a:t>
            </a:r>
            <a:r>
              <a:rPr lang="cs-CZ" sz="2400"/>
              <a:t> – proti trombu při stagnaci krve v nízkotlakém řečišti</a:t>
            </a:r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endParaRPr lang="cs-CZ" sz="2400" b="1"/>
          </a:p>
          <a:p>
            <a:pPr marL="0" indent="0">
              <a:buNone/>
            </a:pPr>
            <a:r>
              <a:rPr lang="cs-CZ" sz="2400" b="1" err="1"/>
              <a:t>fibrinolytika</a:t>
            </a:r>
            <a:r>
              <a:rPr lang="cs-CZ" sz="2400"/>
              <a:t> – rozpuštění trombu - </a:t>
            </a:r>
            <a:r>
              <a:rPr lang="cs-CZ" sz="2400" err="1"/>
              <a:t>streptokináza</a:t>
            </a:r>
            <a:r>
              <a:rPr lang="cs-CZ" sz="2400"/>
              <a:t>, </a:t>
            </a:r>
            <a:r>
              <a:rPr lang="cs-CZ" sz="2400" err="1"/>
              <a:t>altepláza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797505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7BD95-8DB5-A911-4E7F-F4FB4816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856" y="27314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cs-CZ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Antiagregancia</a:t>
            </a:r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82FDAC-758E-8BEB-279C-7C1BEB868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53" y="2700499"/>
            <a:ext cx="10641494" cy="3786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err="1"/>
              <a:t>antiagregancia</a:t>
            </a:r>
            <a:r>
              <a:rPr lang="cs-CZ" sz="2400"/>
              <a:t> (</a:t>
            </a:r>
            <a:r>
              <a:rPr lang="cs-CZ" sz="2400" err="1"/>
              <a:t>protidestičková</a:t>
            </a:r>
            <a:r>
              <a:rPr lang="cs-CZ" sz="2400"/>
              <a:t> léčba) - inhibice primární hemostázy</a:t>
            </a:r>
          </a:p>
          <a:p>
            <a:pPr marL="0" indent="0">
              <a:buNone/>
            </a:pPr>
            <a:r>
              <a:rPr lang="cs-CZ" sz="2400"/>
              <a:t>	</a:t>
            </a:r>
          </a:p>
          <a:p>
            <a:pPr marL="0" indent="0">
              <a:buNone/>
            </a:pPr>
            <a:r>
              <a:rPr lang="cs-CZ" sz="2400" b="1" dirty="0"/>
              <a:t>1.skupina</a:t>
            </a:r>
            <a:endParaRPr lang="cs-CZ" sz="2400" b="1"/>
          </a:p>
          <a:p>
            <a:pPr marL="0" indent="0">
              <a:buNone/>
            </a:pPr>
            <a:r>
              <a:rPr lang="cs-CZ" sz="2400"/>
              <a:t>kyselina acetylsalicylová (ASA) – STACYL, GODASAL, ANOPYRIN</a:t>
            </a:r>
          </a:p>
          <a:p>
            <a:pPr marL="0" indent="0">
              <a:buNone/>
            </a:pPr>
            <a:r>
              <a:rPr lang="cs-CZ" sz="2400" b="1" dirty="0"/>
              <a:t>2.skupina</a:t>
            </a:r>
            <a:endParaRPr lang="cs-CZ" sz="2400"/>
          </a:p>
          <a:p>
            <a:pPr marL="0" indent="0">
              <a:buNone/>
            </a:pPr>
            <a:r>
              <a:rPr lang="cs-CZ" sz="2400" err="1"/>
              <a:t>klopidogrel</a:t>
            </a:r>
            <a:r>
              <a:rPr lang="cs-CZ" sz="2400"/>
              <a:t>  - KLOPIDOGREL</a:t>
            </a:r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r>
              <a:rPr lang="cs-CZ" sz="2400"/>
              <a:t>riziko krvácení – o 1% ↑ ale o 25% ↓ riziko </a:t>
            </a:r>
            <a:r>
              <a:rPr lang="cs-CZ" sz="2400" err="1"/>
              <a:t>aterotrombotických</a:t>
            </a:r>
            <a:r>
              <a:rPr lang="cs-CZ" sz="2400"/>
              <a:t> příhod</a:t>
            </a:r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90514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7BD95-8DB5-A911-4E7F-F4FB4816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68" y="16712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antikoagulancia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82FDAC-758E-8BEB-279C-7C1BEB868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80" y="1852359"/>
            <a:ext cx="11072190" cy="378644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cs-CZ" sz="2400"/>
              <a:t>inhibice sekundární hemostázy (fibrinová síť)</a:t>
            </a:r>
          </a:p>
          <a:p>
            <a:pPr marL="0" indent="0">
              <a:buNone/>
            </a:pPr>
            <a:r>
              <a:rPr lang="cs-CZ" sz="2400" b="1" dirty="0"/>
              <a:t>1.skupina – </a:t>
            </a:r>
            <a:r>
              <a:rPr lang="cs-CZ" sz="2400" b="1" dirty="0" err="1"/>
              <a:t>i.v</a:t>
            </a:r>
            <a:r>
              <a:rPr lang="cs-CZ" sz="2400" b="1" dirty="0"/>
              <a:t>, </a:t>
            </a:r>
            <a:r>
              <a:rPr lang="cs-CZ" sz="2400" b="1" dirty="0" err="1"/>
              <a:t>s.c</a:t>
            </a:r>
            <a:r>
              <a:rPr lang="cs-CZ" sz="2400" b="1" dirty="0"/>
              <a:t>.</a:t>
            </a:r>
          </a:p>
          <a:p>
            <a:pPr marL="0" indent="0">
              <a:buNone/>
            </a:pPr>
            <a:r>
              <a:rPr lang="cs-CZ" sz="2400"/>
              <a:t>		nefrakcionované hepariny (HEPARIN – </a:t>
            </a:r>
            <a:r>
              <a:rPr lang="cs-CZ" sz="2400" err="1"/>
              <a:t>i.v</a:t>
            </a:r>
            <a:r>
              <a:rPr lang="cs-CZ" sz="2400"/>
              <a:t>.)</a:t>
            </a:r>
          </a:p>
          <a:p>
            <a:pPr marL="0" indent="0">
              <a:buNone/>
            </a:pPr>
            <a:r>
              <a:rPr lang="cs-CZ" sz="2400"/>
              <a:t>		nízkomolekulární hepariny (FRAXIPARINE, CLEXANE – </a:t>
            </a:r>
            <a:r>
              <a:rPr lang="cs-CZ" sz="2400" err="1"/>
              <a:t>s.c</a:t>
            </a:r>
            <a:r>
              <a:rPr lang="cs-CZ" sz="2400"/>
              <a:t>.)</a:t>
            </a:r>
          </a:p>
          <a:p>
            <a:pPr marL="0" indent="0">
              <a:buNone/>
            </a:pPr>
            <a:r>
              <a:rPr lang="cs-CZ" sz="2400" b="1" dirty="0"/>
              <a:t>2.skupina (</a:t>
            </a:r>
            <a:r>
              <a:rPr lang="cs-CZ" sz="2400" b="1"/>
              <a:t>DOAC</a:t>
            </a:r>
            <a:r>
              <a:rPr lang="cs-CZ" sz="2400" b="1" dirty="0"/>
              <a:t>) </a:t>
            </a:r>
            <a:r>
              <a:rPr lang="cs-CZ" sz="2400" b="1" dirty="0" err="1"/>
              <a:t>p.o</a:t>
            </a:r>
            <a:r>
              <a:rPr lang="cs-CZ" sz="2400" b="1" dirty="0"/>
              <a:t>.</a:t>
            </a:r>
          </a:p>
          <a:p>
            <a:pPr marL="0" indent="0">
              <a:buNone/>
            </a:pPr>
            <a:r>
              <a:rPr lang="cs-CZ" sz="2400"/>
              <a:t>		</a:t>
            </a:r>
            <a:r>
              <a:rPr lang="cs-CZ" sz="2400" err="1"/>
              <a:t>dabigatran</a:t>
            </a:r>
            <a:r>
              <a:rPr lang="cs-CZ" sz="2400"/>
              <a:t> (PRADAXA), </a:t>
            </a:r>
            <a:r>
              <a:rPr lang="cs-CZ" sz="2400" err="1"/>
              <a:t>apixaban</a:t>
            </a:r>
            <a:r>
              <a:rPr lang="cs-CZ" sz="2400"/>
              <a:t> (ELIQUIS), </a:t>
            </a:r>
            <a:r>
              <a:rPr lang="cs-CZ" sz="2400" err="1"/>
              <a:t>edoxaban</a:t>
            </a:r>
            <a:r>
              <a:rPr lang="cs-CZ" sz="2400"/>
              <a:t> (LIXIANA), 		</a:t>
            </a:r>
            <a:r>
              <a:rPr lang="cs-CZ" sz="2400" err="1"/>
              <a:t>rivaroxaban</a:t>
            </a:r>
            <a:r>
              <a:rPr lang="cs-CZ" sz="2400"/>
              <a:t> (XARELTO)</a:t>
            </a:r>
          </a:p>
          <a:p>
            <a:pPr marL="0" indent="0">
              <a:buNone/>
            </a:pPr>
            <a:r>
              <a:rPr lang="cs-CZ" sz="2400" b="1" dirty="0"/>
              <a:t>3.skupina – </a:t>
            </a:r>
            <a:r>
              <a:rPr lang="cs-CZ" sz="2400" b="1" dirty="0" err="1"/>
              <a:t>p.o</a:t>
            </a:r>
            <a:r>
              <a:rPr lang="cs-CZ" sz="2400" b="1" dirty="0"/>
              <a:t>. </a:t>
            </a:r>
            <a:r>
              <a:rPr lang="cs-CZ" sz="2400" b="1"/>
              <a:t>antivitamin K</a:t>
            </a:r>
            <a:r>
              <a:rPr lang="cs-CZ" sz="2400"/>
              <a:t> – WARFARIN – nejužívanější, levný, nutná </a:t>
            </a:r>
            <a:r>
              <a:rPr lang="cs-CZ" sz="2400" dirty="0"/>
              <a:t>					</a:t>
            </a:r>
            <a:r>
              <a:rPr lang="cs-CZ" sz="2400"/>
              <a:t>monitorace</a:t>
            </a:r>
            <a:r>
              <a:rPr lang="cs-CZ" sz="2400" dirty="0"/>
              <a:t> INR</a:t>
            </a:r>
            <a:endParaRPr lang="cs-CZ" sz="2400"/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4118332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35" y="499946"/>
            <a:ext cx="10885808" cy="1507274"/>
          </a:xfrm>
        </p:spPr>
        <p:txBody>
          <a:bodyPr>
            <a:normAutofit/>
          </a:bodyPr>
          <a:lstStyle/>
          <a:p>
            <a:pPr algn="ctr"/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infarkt myokardu</a:t>
            </a:r>
            <a:endParaRPr lang="cs-CZ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988A88-9399-492E-0EF8-827EE6156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395654"/>
            <a:ext cx="8535988" cy="3598746"/>
          </a:xfrm>
        </p:spPr>
        <p:txBody>
          <a:bodyPr/>
          <a:lstStyle/>
          <a:p>
            <a:r>
              <a:rPr lang="cs-CZ" sz="2400" b="1"/>
              <a:t>diagnóza</a:t>
            </a:r>
          </a:p>
          <a:p>
            <a:endParaRPr lang="cs-CZ"/>
          </a:p>
          <a:p>
            <a:r>
              <a:rPr lang="cs-CZ" sz="2400"/>
              <a:t>klinika + EKG + biochemie</a:t>
            </a:r>
          </a:p>
          <a:p>
            <a:endParaRPr lang="cs-CZ" sz="2400"/>
          </a:p>
          <a:p>
            <a:r>
              <a:rPr lang="cs-CZ" sz="2400" b="1"/>
              <a:t>důležitá je rychlost </a:t>
            </a:r>
            <a:r>
              <a:rPr lang="cs-CZ" sz="2400"/>
              <a:t>diagnózy!</a:t>
            </a:r>
          </a:p>
        </p:txBody>
      </p:sp>
    </p:spTree>
    <p:extLst>
      <p:ext uri="{BB962C8B-B14F-4D97-AF65-F5344CB8AC3E}">
        <p14:creationId xmlns:p14="http://schemas.microsoft.com/office/powerpoint/2010/main" val="113221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35" y="499946"/>
            <a:ext cx="7846742" cy="1507274"/>
          </a:xfrm>
        </p:spPr>
        <p:txBody>
          <a:bodyPr>
            <a:normAutofit/>
          </a:bodyPr>
          <a:lstStyle/>
          <a:p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 (EKG)</a:t>
            </a:r>
          </a:p>
        </p:txBody>
      </p:sp>
      <p:pic>
        <p:nvPicPr>
          <p:cNvPr id="2050" name="Picture 2" descr="EKG (elektrokardiogram) - Myokarditida">
            <a:extLst>
              <a:ext uri="{FF2B5EF4-FFF2-40B4-BE49-F238E27FC236}">
                <a16:creationId xmlns:a16="http://schemas.microsoft.com/office/drawing/2014/main" id="{260DB381-971F-6342-EBCB-DA20D60B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91" y="318155"/>
            <a:ext cx="6238973" cy="61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77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34" y="499946"/>
            <a:ext cx="9867891" cy="1507274"/>
          </a:xfrm>
        </p:spPr>
        <p:txBody>
          <a:bodyPr>
            <a:normAutofit/>
          </a:bodyPr>
          <a:lstStyle/>
          <a:p>
            <a:pPr algn="ctr"/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 - EKG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988A88-9399-492E-0EF8-827EE6156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174" y="4984765"/>
            <a:ext cx="2530043" cy="93574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elevace ST úseku</a:t>
            </a:r>
          </a:p>
          <a:p>
            <a:r>
              <a:rPr lang="cs-CZ" dirty="0"/>
              <a:t>STEMI</a:t>
            </a:r>
          </a:p>
          <a:p>
            <a:r>
              <a:rPr lang="cs-CZ" dirty="0"/>
              <a:t>dříve </a:t>
            </a:r>
            <a:r>
              <a:rPr lang="cs-CZ" dirty="0" err="1"/>
              <a:t>trasmurální</a:t>
            </a:r>
            <a:endParaRPr lang="cs-CZ" dirty="0"/>
          </a:p>
        </p:txBody>
      </p:sp>
      <p:pic>
        <p:nvPicPr>
          <p:cNvPr id="1026" name="Picture 2" descr="Infarkt myokardu ST-Elevation: Co je STEMI? | Emergency Live">
            <a:extLst>
              <a:ext uri="{FF2B5EF4-FFF2-40B4-BE49-F238E27FC236}">
                <a16:creationId xmlns:a16="http://schemas.microsoft.com/office/drawing/2014/main" id="{136985E9-BBC8-4F13-F80A-5B3B63C7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74" y="1825198"/>
            <a:ext cx="3223431" cy="292792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29291B-68B2-24A6-EE09-18F3DCDFB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6" r="58119" b="21222"/>
          <a:stretch/>
        </p:blipFill>
        <p:spPr bwMode="auto">
          <a:xfrm>
            <a:off x="7212081" y="1777161"/>
            <a:ext cx="3096000" cy="3024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text 4">
            <a:extLst>
              <a:ext uri="{FF2B5EF4-FFF2-40B4-BE49-F238E27FC236}">
                <a16:creationId xmlns:a16="http://schemas.microsoft.com/office/drawing/2014/main" id="{CBC83B87-975C-6D1D-8D04-E22C712236B2}"/>
              </a:ext>
            </a:extLst>
          </p:cNvPr>
          <p:cNvSpPr txBox="1">
            <a:spLocks/>
          </p:cNvSpPr>
          <p:nvPr/>
        </p:nvSpPr>
        <p:spPr>
          <a:xfrm>
            <a:off x="7495059" y="5142632"/>
            <a:ext cx="2530043" cy="935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deprese ST úseku</a:t>
            </a:r>
          </a:p>
          <a:p>
            <a:r>
              <a:rPr lang="cs-CZ" dirty="0"/>
              <a:t>NSTEMI</a:t>
            </a:r>
          </a:p>
          <a:p>
            <a:r>
              <a:rPr lang="cs-CZ" dirty="0"/>
              <a:t>dříve </a:t>
            </a:r>
            <a:r>
              <a:rPr lang="cs-CZ" dirty="0" err="1"/>
              <a:t>subepikardiální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8526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34" y="499946"/>
            <a:ext cx="9945529" cy="1507274"/>
          </a:xfrm>
        </p:spPr>
        <p:txBody>
          <a:bodyPr>
            <a:normAutofit/>
          </a:bodyPr>
          <a:lstStyle/>
          <a:p>
            <a:pPr algn="ctr"/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3D0AA1C-2D88-677B-F211-4E04CA5194D8}"/>
              </a:ext>
            </a:extLst>
          </p:cNvPr>
          <p:cNvSpPr txBox="1"/>
          <p:nvPr/>
        </p:nvSpPr>
        <p:spPr>
          <a:xfrm>
            <a:off x="1426349" y="2748426"/>
            <a:ext cx="749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biochemie</a:t>
            </a:r>
          </a:p>
          <a:p>
            <a:endParaRPr lang="cs-CZ" sz="2400"/>
          </a:p>
          <a:p>
            <a:r>
              <a:rPr lang="cs-CZ" sz="2400"/>
              <a:t>myoglobin – nejdříve,  po ½ hodině, nespecifický</a:t>
            </a:r>
          </a:p>
          <a:p>
            <a:endParaRPr lang="cs-CZ" sz="2400"/>
          </a:p>
          <a:p>
            <a:r>
              <a:rPr lang="cs-CZ" sz="2400" err="1"/>
              <a:t>kreatinkináza</a:t>
            </a:r>
            <a:r>
              <a:rPr lang="cs-CZ" sz="2400"/>
              <a:t> – 2-4 hodiny</a:t>
            </a:r>
          </a:p>
          <a:p>
            <a:endParaRPr lang="cs-CZ" sz="2400"/>
          </a:p>
          <a:p>
            <a:r>
              <a:rPr lang="cs-CZ" sz="2400" b="1"/>
              <a:t>troponin I, T </a:t>
            </a:r>
            <a:r>
              <a:rPr lang="cs-CZ" sz="2400"/>
              <a:t>– nejspecifičtější , po 3-5 hodinách</a:t>
            </a:r>
          </a:p>
        </p:txBody>
      </p:sp>
    </p:spTree>
    <p:extLst>
      <p:ext uri="{BB962C8B-B14F-4D97-AF65-F5344CB8AC3E}">
        <p14:creationId xmlns:p14="http://schemas.microsoft.com/office/powerpoint/2010/main" val="385771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35" y="499946"/>
            <a:ext cx="9812612" cy="1507274"/>
          </a:xfrm>
        </p:spPr>
        <p:txBody>
          <a:bodyPr>
            <a:normAutofit/>
          </a:bodyPr>
          <a:lstStyle/>
          <a:p>
            <a:pPr algn="ctr"/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3D0AA1C-2D88-677B-F211-4E04CA5194D8}"/>
              </a:ext>
            </a:extLst>
          </p:cNvPr>
          <p:cNvSpPr txBox="1"/>
          <p:nvPr/>
        </p:nvSpPr>
        <p:spPr>
          <a:xfrm>
            <a:off x="1475520" y="2124563"/>
            <a:ext cx="80603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zobrazovací metody</a:t>
            </a:r>
          </a:p>
          <a:p>
            <a:endParaRPr lang="cs-CZ" sz="2400"/>
          </a:p>
          <a:p>
            <a:r>
              <a:rPr lang="cs-CZ" sz="2400"/>
              <a:t>RTG hrudníku – městnání v malém oběhu</a:t>
            </a:r>
          </a:p>
          <a:p>
            <a:r>
              <a:rPr lang="cs-CZ" sz="2400"/>
              <a:t>UZ (ECHO) – porucha hybnosti myokardu</a:t>
            </a:r>
          </a:p>
          <a:p>
            <a:r>
              <a:rPr lang="cs-CZ" sz="2400"/>
              <a:t>selektivní </a:t>
            </a:r>
            <a:r>
              <a:rPr lang="cs-CZ" sz="2400" err="1"/>
              <a:t>koronarografie</a:t>
            </a:r>
            <a:r>
              <a:rPr lang="cs-CZ" sz="2400"/>
              <a:t> – součást intervenční léčby</a:t>
            </a:r>
          </a:p>
        </p:txBody>
      </p:sp>
      <p:pic>
        <p:nvPicPr>
          <p:cNvPr id="3074" name="Picture 2" descr="Srdeční selhání (interna) – WikiSkripta">
            <a:extLst>
              <a:ext uri="{FF2B5EF4-FFF2-40B4-BE49-F238E27FC236}">
                <a16:creationId xmlns:a16="http://schemas.microsoft.com/office/drawing/2014/main" id="{8E1B4243-3EC3-790E-93B5-836941FF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54" y="4334166"/>
            <a:ext cx="2857500" cy="2143125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éma: Intervenční kardiologie – Diagnostika a léčba ICHS v intervenční  kardiologiii (8 případů) « Tvorba a ověření e-learningového prostředí pro  integraci výuky preklinických a klinických předmětů na LF a FZV UP Olomouc">
            <a:extLst>
              <a:ext uri="{FF2B5EF4-FFF2-40B4-BE49-F238E27FC236}">
                <a16:creationId xmlns:a16="http://schemas.microsoft.com/office/drawing/2014/main" id="{BF2C5402-788B-3732-85C2-486D1B56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93" y="4385484"/>
            <a:ext cx="2415478" cy="2067197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ronarografie a angioplastika koronárních tepen (2) - Lucie Súkupová">
            <a:extLst>
              <a:ext uri="{FF2B5EF4-FFF2-40B4-BE49-F238E27FC236}">
                <a16:creationId xmlns:a16="http://schemas.microsoft.com/office/drawing/2014/main" id="{8FC9C908-944C-80BE-2D65-267CE100D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930" y="4334166"/>
            <a:ext cx="2219325" cy="2066925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502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837" y="205409"/>
            <a:ext cx="9906033" cy="1170992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komplikace IM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358" y="1941444"/>
            <a:ext cx="10025303" cy="5128591"/>
          </a:xfrm>
        </p:spPr>
        <p:txBody>
          <a:bodyPr>
            <a:noAutofit/>
          </a:bodyPr>
          <a:lstStyle/>
          <a:p>
            <a:r>
              <a:rPr lang="cs-CZ" sz="2400" b="1"/>
              <a:t>mechanické</a:t>
            </a:r>
          </a:p>
          <a:p>
            <a:r>
              <a:rPr lang="cs-CZ" sz="2400"/>
              <a:t>	</a:t>
            </a:r>
          </a:p>
          <a:p>
            <a:r>
              <a:rPr lang="cs-CZ" sz="2400"/>
              <a:t>	jizva – zhoršení kontraktility srdeční</a:t>
            </a:r>
          </a:p>
          <a:p>
            <a:r>
              <a:rPr lang="cs-CZ" sz="2400"/>
              <a:t>	aneurysma (výduť)</a:t>
            </a:r>
          </a:p>
          <a:p>
            <a:r>
              <a:rPr lang="cs-CZ" sz="2400"/>
              <a:t>	těžká chlopenní vada</a:t>
            </a:r>
          </a:p>
          <a:p>
            <a:r>
              <a:rPr lang="cs-CZ" sz="2400"/>
              <a:t>	ruptura stěny a srdeční tamponáda</a:t>
            </a:r>
          </a:p>
          <a:p>
            <a:endParaRPr lang="cs-CZ" sz="2400" b="1"/>
          </a:p>
          <a:p>
            <a:r>
              <a:rPr lang="cs-CZ" sz="2400" b="1"/>
              <a:t>arytmie</a:t>
            </a:r>
            <a:r>
              <a:rPr lang="cs-CZ" sz="2400"/>
              <a:t> – lehké typy až komorová fibrilace</a:t>
            </a:r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02597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0297919" cy="937727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 IM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2115452"/>
            <a:ext cx="7787985" cy="3762833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léčba v nemocnici</a:t>
            </a:r>
          </a:p>
          <a:p>
            <a:endParaRPr lang="cs-CZ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systémová trombolýza – zastaralá, jen výjimečně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PCI  -perkutánní koronární intervence (</a:t>
            </a:r>
            <a:r>
              <a:rPr lang="cs-CZ" sz="2400" dirty="0" err="1"/>
              <a:t>transluminální</a:t>
            </a:r>
            <a:r>
              <a:rPr lang="cs-CZ" sz="2400" dirty="0"/>
              <a:t> angioplastika)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CABG – bypass – při rozsáhlejším postižení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6B55AD-3DC6-81BF-610F-5D6D2A14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050" y="3753627"/>
            <a:ext cx="4255463" cy="2703156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389391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cutaneous Coronary Intervention (PCI) (1) - Trim">
            <a:hlinkClick r:id="" action="ppaction://media"/>
            <a:extLst>
              <a:ext uri="{FF2B5EF4-FFF2-40B4-BE49-F238E27FC236}">
                <a16:creationId xmlns:a16="http://schemas.microsoft.com/office/drawing/2014/main" id="{FFF63FA5-0D08-B322-2757-C78B21FFC0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261" y="-40583"/>
            <a:ext cx="12344400" cy="6943724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025937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02655-3173-BD36-1DBC-05301CD26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1251" y="551384"/>
            <a:ext cx="5089498" cy="953589"/>
          </a:xfrm>
        </p:spPr>
        <p:txBody>
          <a:bodyPr>
            <a:normAutofit fontScale="90000"/>
          </a:bodyPr>
          <a:lstStyle/>
          <a:p>
            <a:r>
              <a:rPr lang="cs-CZ" sz="3600" b="1"/>
              <a:t>je třeba si uvědomit: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0AB84D9-6993-67F0-C673-D24D4890DBD4}"/>
              </a:ext>
            </a:extLst>
          </p:cNvPr>
          <p:cNvSpPr txBox="1"/>
          <p:nvPr/>
        </p:nvSpPr>
        <p:spPr>
          <a:xfrm>
            <a:off x="2001976" y="269748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/>
              <a:t>KV onemocnění jsou:</a:t>
            </a:r>
          </a:p>
          <a:p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/>
              <a:t>hlavní</a:t>
            </a:r>
            <a:r>
              <a:rPr lang="cs-CZ" sz="2400"/>
              <a:t> příčina smrti celosvětově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/>
              <a:t>polovina</a:t>
            </a:r>
            <a:r>
              <a:rPr lang="cs-CZ" sz="2400"/>
              <a:t> všech úmrtí v ČR</a:t>
            </a:r>
          </a:p>
        </p:txBody>
      </p:sp>
    </p:spTree>
    <p:extLst>
      <p:ext uri="{BB962C8B-B14F-4D97-AF65-F5344CB8AC3E}">
        <p14:creationId xmlns:p14="http://schemas.microsoft.com/office/powerpoint/2010/main" val="1869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0435237" cy="751788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 IM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297" y="1963132"/>
            <a:ext cx="11193658" cy="2931735"/>
          </a:xfrm>
        </p:spPr>
        <p:txBody>
          <a:bodyPr>
            <a:normAutofit lnSpcReduction="10000"/>
          </a:bodyPr>
          <a:lstStyle/>
          <a:p>
            <a:endParaRPr lang="cs-CZ" sz="2400" dirty="0"/>
          </a:p>
          <a:p>
            <a:r>
              <a:rPr lang="en-US" sz="2400" dirty="0" err="1"/>
              <a:t>hospitalizace</a:t>
            </a:r>
            <a:r>
              <a:rPr lang="cs-CZ" sz="2400" dirty="0"/>
              <a:t> 3 -10 dní</a:t>
            </a:r>
            <a:endParaRPr lang="en-US" sz="2400" dirty="0"/>
          </a:p>
          <a:p>
            <a:endParaRPr lang="cs-CZ" sz="2400" dirty="0"/>
          </a:p>
          <a:p>
            <a:r>
              <a:rPr lang="cs-CZ" sz="2400" b="1" dirty="0"/>
              <a:t>terciární</a:t>
            </a:r>
            <a:r>
              <a:rPr lang="en-US" sz="2400" b="1" dirty="0"/>
              <a:t> </a:t>
            </a:r>
            <a:r>
              <a:rPr lang="en-US" sz="2400" b="1" dirty="0" err="1"/>
              <a:t>prevence</a:t>
            </a:r>
            <a:r>
              <a:rPr lang="en-US" sz="2400" dirty="0"/>
              <a:t> – </a:t>
            </a:r>
            <a:r>
              <a:rPr lang="en-US" sz="2400" dirty="0" err="1"/>
              <a:t>pokles</a:t>
            </a:r>
            <a:r>
              <a:rPr lang="en-US" sz="2400" dirty="0"/>
              <a:t> 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dalšího</a:t>
            </a:r>
            <a:r>
              <a:rPr lang="en-US" sz="2400" dirty="0"/>
              <a:t> IM</a:t>
            </a:r>
          </a:p>
          <a:p>
            <a:r>
              <a:rPr lang="en-US" sz="2400" dirty="0"/>
              <a:t>	</a:t>
            </a:r>
            <a:r>
              <a:rPr lang="cs-CZ" sz="2400" dirty="0"/>
              <a:t>ž</a:t>
            </a:r>
            <a:r>
              <a:rPr lang="en-US" sz="2400" dirty="0" err="1"/>
              <a:t>ivotní</a:t>
            </a:r>
            <a:r>
              <a:rPr lang="en-US" sz="2400" dirty="0"/>
              <a:t> </a:t>
            </a:r>
            <a:r>
              <a:rPr lang="en-US" sz="2400" dirty="0" err="1"/>
              <a:t>styl</a:t>
            </a:r>
            <a:r>
              <a:rPr lang="en-US" sz="2400" dirty="0"/>
              <a:t>, </a:t>
            </a:r>
            <a:r>
              <a:rPr lang="en-US" sz="2400" dirty="0" err="1"/>
              <a:t>aerobní</a:t>
            </a:r>
            <a:r>
              <a:rPr lang="en-US" sz="2400" dirty="0"/>
              <a:t> </a:t>
            </a:r>
            <a:r>
              <a:rPr lang="en-US" sz="2400" dirty="0" err="1"/>
              <a:t>aktivita</a:t>
            </a:r>
            <a:r>
              <a:rPr lang="en-US" sz="2400" dirty="0"/>
              <a:t>, </a:t>
            </a:r>
            <a:r>
              <a:rPr lang="en-US" sz="2400" dirty="0" err="1"/>
              <a:t>dieta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cs-CZ" sz="2400" dirty="0"/>
              <a:t>m</a:t>
            </a:r>
            <a:r>
              <a:rPr lang="en-US" sz="2400" dirty="0" err="1"/>
              <a:t>edikace</a:t>
            </a:r>
            <a:r>
              <a:rPr lang="en-US" sz="2400" dirty="0"/>
              <a:t> – </a:t>
            </a:r>
            <a:r>
              <a:rPr lang="cs-CZ" sz="2400" dirty="0" err="1"/>
              <a:t>antiagregační</a:t>
            </a:r>
            <a:r>
              <a:rPr lang="cs-CZ" sz="2400" dirty="0"/>
              <a:t> léčba</a:t>
            </a:r>
            <a:r>
              <a:rPr lang="en-US" sz="2400" dirty="0"/>
              <a:t>, </a:t>
            </a:r>
            <a:r>
              <a:rPr lang="en-US" sz="2400" dirty="0" err="1"/>
              <a:t>statiny</a:t>
            </a:r>
            <a:r>
              <a:rPr lang="en-US" sz="2400" dirty="0"/>
              <a:t>, </a:t>
            </a:r>
            <a:r>
              <a:rPr lang="en-US" sz="2400" dirty="0" err="1"/>
              <a:t>betablokátory</a:t>
            </a:r>
            <a:r>
              <a:rPr lang="en-US" sz="2400" dirty="0"/>
              <a:t>, ACEI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113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671" y="643261"/>
            <a:ext cx="9400067" cy="818322"/>
          </a:xfrm>
        </p:spPr>
        <p:txBody>
          <a:bodyPr>
            <a:normAutofit/>
          </a:bodyPr>
          <a:lstStyle/>
          <a:p>
            <a:pPr algn="ctr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Chronická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ICHS</a:t>
            </a:r>
            <a:endParaRPr lang="cs-CZ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430" y="2104846"/>
            <a:ext cx="11740551" cy="3700732"/>
          </a:xfrm>
        </p:spPr>
        <p:txBody>
          <a:bodyPr>
            <a:normAutofit/>
          </a:bodyPr>
          <a:lstStyle/>
          <a:p>
            <a:endParaRPr lang="en-US" sz="2400"/>
          </a:p>
          <a:p>
            <a:r>
              <a:rPr lang="cs-CZ" sz="2400" b="1"/>
              <a:t>stav po </a:t>
            </a:r>
            <a:r>
              <a:rPr lang="en-US" sz="2400" b="1"/>
              <a:t>AIM</a:t>
            </a:r>
            <a:r>
              <a:rPr lang="cs-CZ" sz="2400" b="1"/>
              <a:t> - </a:t>
            </a:r>
            <a:r>
              <a:rPr lang="en-US" sz="2400" err="1"/>
              <a:t>vyšší</a:t>
            </a:r>
            <a:r>
              <a:rPr lang="en-US" sz="2400"/>
              <a:t> </a:t>
            </a:r>
            <a:r>
              <a:rPr lang="en-US" sz="2400" err="1"/>
              <a:t>pravděpodobnost</a:t>
            </a:r>
            <a:r>
              <a:rPr lang="en-US" sz="2400"/>
              <a:t> </a:t>
            </a:r>
            <a:r>
              <a:rPr lang="en-US" sz="2400" err="1"/>
              <a:t>další</a:t>
            </a:r>
            <a:r>
              <a:rPr lang="en-US" sz="2400"/>
              <a:t> </a:t>
            </a:r>
            <a:r>
              <a:rPr lang="en-US" sz="2400" err="1"/>
              <a:t>ataky</a:t>
            </a:r>
            <a:endParaRPr lang="en-US" sz="2400"/>
          </a:p>
          <a:p>
            <a:r>
              <a:rPr lang="cs-CZ" sz="2400"/>
              <a:t>		</a:t>
            </a:r>
          </a:p>
          <a:p>
            <a:r>
              <a:rPr lang="cs-CZ" sz="2400" b="1"/>
              <a:t>s</a:t>
            </a:r>
            <a:r>
              <a:rPr lang="en-US" sz="2400" b="1" err="1"/>
              <a:t>tabilní</a:t>
            </a:r>
            <a:r>
              <a:rPr lang="en-US" sz="2400" b="1"/>
              <a:t> AP</a:t>
            </a:r>
            <a:r>
              <a:rPr lang="cs-CZ" sz="2400" b="1"/>
              <a:t> - </a:t>
            </a:r>
            <a:r>
              <a:rPr lang="en-US" sz="2400" err="1"/>
              <a:t>krátkodobá</a:t>
            </a:r>
            <a:r>
              <a:rPr lang="en-US" sz="2400"/>
              <a:t> </a:t>
            </a:r>
            <a:r>
              <a:rPr lang="en-US" sz="2400" err="1"/>
              <a:t>reverzní</a:t>
            </a:r>
            <a:r>
              <a:rPr lang="en-US" sz="2400"/>
              <a:t> </a:t>
            </a:r>
            <a:r>
              <a:rPr lang="en-US" sz="2400" err="1"/>
              <a:t>ischemie</a:t>
            </a:r>
            <a:endParaRPr lang="en-US" sz="2400"/>
          </a:p>
          <a:p>
            <a:r>
              <a:rPr lang="en-US" sz="2400"/>
              <a:t>		dg </a:t>
            </a:r>
            <a:r>
              <a:rPr lang="en-US" sz="2400" err="1"/>
              <a:t>zátěžový</a:t>
            </a:r>
            <a:r>
              <a:rPr lang="en-US" sz="2400"/>
              <a:t> test</a:t>
            </a:r>
          </a:p>
          <a:p>
            <a:r>
              <a:rPr lang="en-US" sz="2400"/>
              <a:t>	</a:t>
            </a:r>
            <a:r>
              <a:rPr lang="cs-CZ" sz="2400"/>
              <a:t>	l</a:t>
            </a:r>
            <a:r>
              <a:rPr lang="en-US" sz="2400" err="1"/>
              <a:t>éčba</a:t>
            </a:r>
            <a:r>
              <a:rPr lang="en-US" sz="2400"/>
              <a:t> – </a:t>
            </a:r>
            <a:r>
              <a:rPr lang="en-US" sz="2400" err="1"/>
              <a:t>antiagregancia</a:t>
            </a:r>
            <a:r>
              <a:rPr lang="en-US" sz="2400"/>
              <a:t>, BB, ACEI, </a:t>
            </a:r>
            <a:r>
              <a:rPr lang="en-US" sz="2400" err="1"/>
              <a:t>nitráty</a:t>
            </a:r>
            <a:r>
              <a:rPr lang="en-US" sz="2400"/>
              <a:t> – 	</a:t>
            </a:r>
            <a:r>
              <a:rPr lang="en-US" sz="2400" err="1"/>
              <a:t>sublingválně</a:t>
            </a:r>
            <a:r>
              <a:rPr lang="en-US" sz="2400"/>
              <a:t>, </a:t>
            </a:r>
            <a:r>
              <a:rPr lang="en-US" sz="2400" err="1"/>
              <a:t>invazivní</a:t>
            </a:r>
            <a:r>
              <a:rPr lang="en-US" sz="2400"/>
              <a:t> </a:t>
            </a:r>
            <a:r>
              <a:rPr lang="en-US" sz="2400" err="1"/>
              <a:t>léčba</a:t>
            </a:r>
            <a:endParaRPr lang="cs-CZ" sz="2400"/>
          </a:p>
          <a:p>
            <a:r>
              <a:rPr lang="cs-CZ" sz="2400" b="1" err="1"/>
              <a:t>Prinzmetalova</a:t>
            </a:r>
            <a:r>
              <a:rPr lang="cs-CZ" sz="2400" b="1"/>
              <a:t> AP </a:t>
            </a:r>
            <a:r>
              <a:rPr lang="cs-CZ" sz="2400"/>
              <a:t>– na podkladě spasmů cév</a:t>
            </a:r>
            <a:endParaRPr lang="en-US" sz="2400"/>
          </a:p>
          <a:p>
            <a:endParaRPr lang="cs-CZ" sz="2400"/>
          </a:p>
          <a:p>
            <a:endParaRPr lang="en-US" sz="2400"/>
          </a:p>
          <a:p>
            <a:endParaRPr lang="en-US"/>
          </a:p>
          <a:p>
            <a:endParaRPr lang="en-US" sz="2000"/>
          </a:p>
          <a:p>
            <a:endParaRPr lang="cs-CZ" sz="2000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481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122EBFF-C2BD-4A58-984E-452493EDA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6692" y="561427"/>
            <a:ext cx="4656115" cy="1007535"/>
          </a:xfrm>
        </p:spPr>
        <p:txBody>
          <a:bodyPr>
            <a:normAutofit/>
          </a:bodyPr>
          <a:lstStyle/>
          <a:p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Chlopenní vady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E63BCF2-360F-D399-AD07-CFADD49C0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709" y="2156603"/>
            <a:ext cx="4169764" cy="4382219"/>
          </a:xfrm>
        </p:spPr>
        <p:txBody>
          <a:bodyPr>
            <a:normAutofit/>
          </a:bodyPr>
          <a:lstStyle/>
          <a:p>
            <a:r>
              <a:rPr lang="cs-CZ" sz="2400" b="1"/>
              <a:t>stenóza</a:t>
            </a:r>
          </a:p>
          <a:p>
            <a:r>
              <a:rPr lang="cs-CZ" sz="2400" b="1"/>
              <a:t>insuficience</a:t>
            </a:r>
          </a:p>
          <a:p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častější na levém srdci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dříve následek revmatické horečky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nyní degenerativní změny</a:t>
            </a:r>
          </a:p>
        </p:txBody>
      </p:sp>
      <p:sp>
        <p:nvSpPr>
          <p:cNvPr id="1033" name="Snip Diagonal Corner Rectangle 6">
            <a:extLst>
              <a:ext uri="{FF2B5EF4-FFF2-40B4-BE49-F238E27FC236}">
                <a16:creationId xmlns:a16="http://schemas.microsoft.com/office/drawing/2014/main" id="{197F1B16-5747-47B5-B3FF-6691B1BEF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edomykavost chlopně – Wikipedie">
            <a:extLst>
              <a:ext uri="{FF2B5EF4-FFF2-40B4-BE49-F238E27FC236}">
                <a16:creationId xmlns:a16="http://schemas.microsoft.com/office/drawing/2014/main" id="{51250FE7-A50C-0C23-69F9-488CAC51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094" y="1097060"/>
            <a:ext cx="5406334" cy="43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39AF2E38-17AB-4826-85E9-A8F727F67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C420580A-9A34-4EA1-B3AE-543720D12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82012754-5EEE-4A79-BB60-5F4581E6E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1037">
              <a:extLst>
                <a:ext uri="{FF2B5EF4-FFF2-40B4-BE49-F238E27FC236}">
                  <a16:creationId xmlns:a16="http://schemas.microsoft.com/office/drawing/2014/main" id="{4FE4574A-4294-4A29-BB7F-E64584CED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14B178FB-D872-4445-9A9D-88A66E07F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2F37C0FB-AFA7-4F60-BA74-FAC5714BC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3734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9883146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nejčastější vadou je aortální stenóza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0" y="2347993"/>
            <a:ext cx="5822607" cy="3417376"/>
          </a:xfrm>
        </p:spPr>
        <p:txBody>
          <a:bodyPr>
            <a:normAutofit/>
          </a:bodyPr>
          <a:lstStyle/>
          <a:p>
            <a:pPr algn="ctr"/>
            <a:r>
              <a:rPr lang="cs-CZ" sz="2400"/>
              <a:t>nejčastější operovaná a zároveň </a:t>
            </a:r>
            <a:r>
              <a:rPr lang="cs-CZ" sz="2400" dirty="0"/>
              <a:t>nejčastěji </a:t>
            </a:r>
            <a:r>
              <a:rPr lang="cs-CZ" sz="2400"/>
              <a:t>smrtící chlopenní vada</a:t>
            </a:r>
          </a:p>
          <a:p>
            <a:endParaRPr lang="cs-CZ" sz="2400" b="1"/>
          </a:p>
          <a:p>
            <a:r>
              <a:rPr lang="cs-CZ" sz="2400" b="1"/>
              <a:t>příčina</a:t>
            </a:r>
            <a:r>
              <a:rPr lang="cs-CZ" sz="2400"/>
              <a:t> 	degenerativní změny (ATS)</a:t>
            </a:r>
          </a:p>
          <a:p>
            <a:r>
              <a:rPr lang="cs-CZ" sz="2400"/>
              <a:t>			dvoucípá chlopeň</a:t>
            </a:r>
          </a:p>
          <a:p>
            <a:r>
              <a:rPr lang="cs-CZ" sz="2400"/>
              <a:t>			revmatická endokarditida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C96B96-C42E-2AF0-984D-3ABE496C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94" y="1987826"/>
            <a:ext cx="5009568" cy="399126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3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692" y="484632"/>
            <a:ext cx="9753750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/>
              <a:t>porucha chlopně má vždy následky</a:t>
            </a:r>
            <a:endParaRPr lang="en-US" sz="3600" b="1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0" y="2347993"/>
            <a:ext cx="10926945" cy="3417376"/>
          </a:xfrm>
        </p:spPr>
        <p:txBody>
          <a:bodyPr>
            <a:normAutofit/>
          </a:bodyPr>
          <a:lstStyle/>
          <a:p>
            <a:r>
              <a:rPr lang="cs-CZ" sz="2400" b="1" dirty="0"/>
              <a:t>stenóza</a:t>
            </a:r>
            <a:r>
              <a:rPr lang="cs-CZ" sz="2400" b="1"/>
              <a:t> aortální chlopně</a:t>
            </a:r>
          </a:p>
          <a:p>
            <a:endParaRPr lang="cs-CZ" sz="2400"/>
          </a:p>
          <a:p>
            <a:r>
              <a:rPr lang="cs-CZ" sz="2400"/>
              <a:t>	překážka vypuzování krve do aorty → přetěžování LK, hypertrofie LK</a:t>
            </a:r>
          </a:p>
          <a:p>
            <a:endParaRPr lang="cs-CZ" sz="2400"/>
          </a:p>
          <a:p>
            <a:r>
              <a:rPr lang="cs-CZ" sz="2400" b="1"/>
              <a:t>	manifestace</a:t>
            </a:r>
            <a:r>
              <a:rPr lang="cs-CZ" sz="2400"/>
              <a:t> - angina pectoris, synkopy, srdeční selhání, náhlá smrt</a:t>
            </a:r>
          </a:p>
          <a:p>
            <a:endParaRPr lang="cs-CZ" sz="2400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16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0" y="493644"/>
            <a:ext cx="800100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Chlopenní vady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0" y="2347993"/>
            <a:ext cx="10189199" cy="3417376"/>
          </a:xfrm>
        </p:spPr>
        <p:txBody>
          <a:bodyPr>
            <a:normAutofit fontScale="25000" lnSpcReduction="20000"/>
          </a:bodyPr>
          <a:lstStyle/>
          <a:p>
            <a:r>
              <a:rPr lang="cs-CZ" sz="9600" b="1"/>
              <a:t>stenóza aortální chlopně</a:t>
            </a:r>
          </a:p>
          <a:p>
            <a:endParaRPr lang="cs-CZ" sz="9600"/>
          </a:p>
          <a:p>
            <a:r>
              <a:rPr lang="cs-CZ" sz="9600" b="1"/>
              <a:t>DG</a:t>
            </a:r>
            <a:r>
              <a:rPr lang="cs-CZ" sz="9600"/>
              <a:t>		hlučný systolický šelest nad </a:t>
            </a:r>
            <a:r>
              <a:rPr lang="cs-CZ" sz="9600" err="1"/>
              <a:t>Ao</a:t>
            </a:r>
            <a:r>
              <a:rPr lang="cs-CZ" sz="9600"/>
              <a:t> chlopní</a:t>
            </a:r>
          </a:p>
          <a:p>
            <a:r>
              <a:rPr lang="cs-CZ" sz="9600"/>
              <a:t>			ECHO (</a:t>
            </a:r>
            <a:r>
              <a:rPr lang="cs-CZ" sz="9600" err="1"/>
              <a:t>transtorakální</a:t>
            </a:r>
            <a:r>
              <a:rPr lang="cs-CZ" sz="9600"/>
              <a:t>, </a:t>
            </a:r>
            <a:r>
              <a:rPr lang="cs-CZ" sz="9600" err="1"/>
              <a:t>transesofageální</a:t>
            </a:r>
            <a:r>
              <a:rPr lang="cs-CZ" sz="9600"/>
              <a:t>)</a:t>
            </a:r>
          </a:p>
          <a:p>
            <a:endParaRPr lang="cs-CZ" sz="9600"/>
          </a:p>
          <a:p>
            <a:r>
              <a:rPr lang="cs-CZ" sz="9600" b="1"/>
              <a:t>léčba</a:t>
            </a:r>
            <a:r>
              <a:rPr lang="cs-CZ" sz="9600"/>
              <a:t> 		chirurgická náhrada chlopně - klasická</a:t>
            </a:r>
          </a:p>
          <a:p>
            <a:r>
              <a:rPr lang="cs-CZ" sz="9600"/>
              <a:t>				</a:t>
            </a:r>
            <a:r>
              <a:rPr lang="cs-CZ" sz="9600" err="1"/>
              <a:t>bioprotézy</a:t>
            </a:r>
            <a:r>
              <a:rPr lang="cs-CZ" sz="9600"/>
              <a:t>, mechanické protézy</a:t>
            </a:r>
          </a:p>
          <a:p>
            <a:r>
              <a:rPr lang="cs-CZ" sz="9600"/>
              <a:t>				TAVI -  transkutánní náhrada </a:t>
            </a:r>
          </a:p>
          <a:p>
            <a:r>
              <a:rPr lang="cs-CZ" sz="9600"/>
              <a:t>				</a:t>
            </a:r>
          </a:p>
          <a:p>
            <a:endParaRPr lang="cs-CZ" sz="2400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8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VR">
            <a:hlinkClick r:id="" action="ppaction://media"/>
            <a:extLst>
              <a:ext uri="{FF2B5EF4-FFF2-40B4-BE49-F238E27FC236}">
                <a16:creationId xmlns:a16="http://schemas.microsoft.com/office/drawing/2014/main" id="{88E12399-1108-36FB-0A35-55BB405CC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9635" y="-76158"/>
            <a:ext cx="12327390" cy="6934157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549510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353" y="36061"/>
            <a:ext cx="10987328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Chlopenní vady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MECHANICKÉ SRDEČNÍ CHLOPNĚ VERSUS BIOPROTÉZY">
            <a:extLst>
              <a:ext uri="{FF2B5EF4-FFF2-40B4-BE49-F238E27FC236}">
                <a16:creationId xmlns:a16="http://schemas.microsoft.com/office/drawing/2014/main" id="{4605827B-154B-F5A4-B57A-E909563E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6" y="1413600"/>
            <a:ext cx="3116797" cy="230475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ypy chlopenních náhrad | Nemocnice České Budějovice a.s.">
            <a:extLst>
              <a:ext uri="{FF2B5EF4-FFF2-40B4-BE49-F238E27FC236}">
                <a16:creationId xmlns:a16="http://schemas.microsoft.com/office/drawing/2014/main" id="{D6ED9072-5547-DB2D-4AB8-8141F1C4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929" y="3246682"/>
            <a:ext cx="2619375" cy="28670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CHANICKÉ SRDEČNÍ CHLOPNĚ VERSUS BIOPROTÉZY">
            <a:extLst>
              <a:ext uri="{FF2B5EF4-FFF2-40B4-BE49-F238E27FC236}">
                <a16:creationId xmlns:a16="http://schemas.microsoft.com/office/drawing/2014/main" id="{E252ADC4-3B02-7FBC-7D4C-B5695335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28" y="4450908"/>
            <a:ext cx="2124075" cy="215265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áhrada chlopně | Kardiochirurgická klinika">
            <a:extLst>
              <a:ext uri="{FF2B5EF4-FFF2-40B4-BE49-F238E27FC236}">
                <a16:creationId xmlns:a16="http://schemas.microsoft.com/office/drawing/2014/main" id="{52A72D05-B847-F06B-0CEB-1942D6FC0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337" y="1556366"/>
            <a:ext cx="2994297" cy="30076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653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122EBFF-C2BD-4A58-984E-452493EDA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0517" y="250012"/>
            <a:ext cx="3971902" cy="2197663"/>
          </a:xfrm>
        </p:spPr>
        <p:txBody>
          <a:bodyPr>
            <a:normAutofit/>
          </a:bodyPr>
          <a:lstStyle/>
          <a:p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ího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rytmu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5" name="Snip Diagonal Corner Rectangle 6">
            <a:extLst>
              <a:ext uri="{FF2B5EF4-FFF2-40B4-BE49-F238E27FC236}">
                <a16:creationId xmlns:a16="http://schemas.microsoft.com/office/drawing/2014/main" id="{197F1B16-5747-47B5-B3FF-6691B1BEF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BAAB7F1-CA59-CD13-0D95-A200F46C6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7243" y="1097060"/>
            <a:ext cx="3178385" cy="433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39AF2E38-17AB-4826-85E9-A8F727F67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38" name="Straight Connector 1037">
              <a:extLst>
                <a:ext uri="{FF2B5EF4-FFF2-40B4-BE49-F238E27FC236}">
                  <a16:creationId xmlns:a16="http://schemas.microsoft.com/office/drawing/2014/main" id="{C420580A-9A34-4EA1-B3AE-543720D12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82012754-5EEE-4A79-BB60-5F4581E6E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Straight Connector 1039">
              <a:extLst>
                <a:ext uri="{FF2B5EF4-FFF2-40B4-BE49-F238E27FC236}">
                  <a16:creationId xmlns:a16="http://schemas.microsoft.com/office/drawing/2014/main" id="{4FE4574A-4294-4A29-BB7F-E64584CED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Connector 1040">
              <a:extLst>
                <a:ext uri="{FF2B5EF4-FFF2-40B4-BE49-F238E27FC236}">
                  <a16:creationId xmlns:a16="http://schemas.microsoft.com/office/drawing/2014/main" id="{14B178FB-D872-4445-9A9D-88A66E07F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2F37C0FB-AFA7-4F60-BA74-FAC5714BC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459989-5844-95DB-33A2-AF24489C2590}"/>
              </a:ext>
            </a:extLst>
          </p:cNvPr>
          <p:cNvSpPr txBox="1"/>
          <p:nvPr/>
        </p:nvSpPr>
        <p:spPr>
          <a:xfrm>
            <a:off x="7482171" y="3775265"/>
            <a:ext cx="4352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Sinoatriální</a:t>
            </a:r>
            <a:r>
              <a:rPr lang="en-US"/>
              <a:t> </a:t>
            </a:r>
            <a:r>
              <a:rPr lang="en-US" err="1"/>
              <a:t>uzel</a:t>
            </a:r>
            <a:r>
              <a:rPr lang="en-US"/>
              <a:t> – </a:t>
            </a:r>
            <a:r>
              <a:rPr lang="en-US" err="1"/>
              <a:t>sinusový</a:t>
            </a:r>
            <a:r>
              <a:rPr lang="en-US"/>
              <a:t> </a:t>
            </a:r>
            <a:r>
              <a:rPr lang="en-US" err="1"/>
              <a:t>rytmus</a:t>
            </a:r>
            <a:r>
              <a:rPr lang="en-US"/>
              <a:t> 60/s</a:t>
            </a:r>
          </a:p>
          <a:p>
            <a:r>
              <a:rPr lang="en-US" err="1"/>
              <a:t>Atrioventrikulární</a:t>
            </a:r>
            <a:r>
              <a:rPr lang="en-US"/>
              <a:t> </a:t>
            </a:r>
            <a:r>
              <a:rPr lang="en-US" err="1"/>
              <a:t>uzel</a:t>
            </a:r>
            <a:r>
              <a:rPr lang="en-US"/>
              <a:t> – </a:t>
            </a:r>
            <a:r>
              <a:rPr lang="en-US" err="1"/>
              <a:t>nodální</a:t>
            </a:r>
            <a:r>
              <a:rPr lang="en-US"/>
              <a:t> 40/s</a:t>
            </a:r>
          </a:p>
          <a:p>
            <a:r>
              <a:rPr lang="en-US" err="1"/>
              <a:t>Hisův</a:t>
            </a:r>
            <a:r>
              <a:rPr lang="en-US"/>
              <a:t> </a:t>
            </a:r>
            <a:r>
              <a:rPr lang="en-US" err="1"/>
              <a:t>svazek</a:t>
            </a:r>
            <a:endParaRPr lang="en-US"/>
          </a:p>
          <a:p>
            <a:r>
              <a:rPr lang="en-US" err="1"/>
              <a:t>Tawarova</a:t>
            </a:r>
            <a:r>
              <a:rPr lang="en-US"/>
              <a:t> </a:t>
            </a:r>
            <a:r>
              <a:rPr lang="en-US" err="1"/>
              <a:t>raménka</a:t>
            </a:r>
            <a:endParaRPr lang="en-US"/>
          </a:p>
          <a:p>
            <a:r>
              <a:rPr lang="en-US" err="1"/>
              <a:t>Purkyňova</a:t>
            </a:r>
            <a:r>
              <a:rPr lang="en-US"/>
              <a:t> </a:t>
            </a:r>
            <a:r>
              <a:rPr lang="en-US" err="1"/>
              <a:t>vlákna</a:t>
            </a:r>
            <a:endParaRPr lang="en-US"/>
          </a:p>
          <a:p>
            <a:r>
              <a:rPr lang="en-US"/>
              <a:t>bb </a:t>
            </a:r>
            <a:r>
              <a:rPr lang="en-US" err="1"/>
              <a:t>myokardu</a:t>
            </a: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DC2953-CE73-B484-311B-3AE7BF28CDC7}"/>
              </a:ext>
            </a:extLst>
          </p:cNvPr>
          <p:cNvSpPr txBox="1"/>
          <p:nvPr/>
        </p:nvSpPr>
        <p:spPr>
          <a:xfrm>
            <a:off x="7598061" y="3053040"/>
            <a:ext cx="3313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převodní</a:t>
            </a:r>
            <a:r>
              <a:rPr lang="cs-CZ" sz="2000"/>
              <a:t> systém srdeční</a:t>
            </a:r>
          </a:p>
        </p:txBody>
      </p:sp>
    </p:spTree>
    <p:extLst>
      <p:ext uri="{BB962C8B-B14F-4D97-AF65-F5344CB8AC3E}">
        <p14:creationId xmlns:p14="http://schemas.microsoft.com/office/powerpoint/2010/main" val="2711082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14944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srdečního rytmu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0798014" cy="4076054"/>
          </a:xfrm>
        </p:spPr>
        <p:txBody>
          <a:bodyPr>
            <a:normAutofit/>
          </a:bodyPr>
          <a:lstStyle/>
          <a:p>
            <a:endParaRPr lang="cs-CZ" sz="2600"/>
          </a:p>
          <a:p>
            <a:r>
              <a:rPr lang="cs-CZ" sz="2400"/>
              <a:t>porucha </a:t>
            </a:r>
            <a:r>
              <a:rPr lang="cs-CZ" sz="2400" b="1"/>
              <a:t>tvorby</a:t>
            </a:r>
            <a:r>
              <a:rPr lang="cs-CZ" sz="2400"/>
              <a:t> či </a:t>
            </a:r>
            <a:r>
              <a:rPr lang="cs-CZ" sz="2400" b="1"/>
              <a:t>porucha</a:t>
            </a:r>
            <a:r>
              <a:rPr lang="cs-CZ" sz="2400"/>
              <a:t> vedení vzruchu</a:t>
            </a:r>
          </a:p>
          <a:p>
            <a:endParaRPr lang="cs-CZ" sz="2400"/>
          </a:p>
          <a:p>
            <a:r>
              <a:rPr lang="cs-CZ" sz="2400" b="1"/>
              <a:t>příčiny</a:t>
            </a:r>
            <a:r>
              <a:rPr lang="cs-CZ" sz="2400"/>
              <a:t>		ICHS</a:t>
            </a:r>
          </a:p>
          <a:p>
            <a:r>
              <a:rPr lang="cs-CZ" sz="2400"/>
              <a:t>				iontové poruchy (↓K, ↑K, ↓Mg, ↑</a:t>
            </a:r>
            <a:r>
              <a:rPr lang="cs-CZ" sz="2400" err="1"/>
              <a:t>V+Ca</a:t>
            </a:r>
            <a:r>
              <a:rPr lang="cs-CZ" sz="2400"/>
              <a:t>)</a:t>
            </a:r>
          </a:p>
          <a:p>
            <a:r>
              <a:rPr lang="cs-CZ" sz="2400"/>
              <a:t>				poruchy acidobazické rovnováhy</a:t>
            </a:r>
          </a:p>
          <a:p>
            <a:r>
              <a:rPr lang="cs-CZ" sz="2400"/>
              <a:t>				poruchy myokardu (KMP, myokarditidy, vrozené vady)</a:t>
            </a:r>
          </a:p>
          <a:p>
            <a:endParaRPr lang="cs-CZ" sz="2400"/>
          </a:p>
          <a:p>
            <a:endParaRPr lang="cs-CZ" sz="2600"/>
          </a:p>
          <a:p>
            <a:endParaRPr lang="cs-CZ" sz="2600"/>
          </a:p>
          <a:p>
            <a:endParaRPr lang="cs-CZ" sz="2600"/>
          </a:p>
          <a:p>
            <a:endParaRPr lang="cs-CZ" sz="2400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92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CF4CF-4773-C82B-F521-DDA896B0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1" y="345234"/>
            <a:ext cx="9189721" cy="1767030"/>
          </a:xfrm>
        </p:spPr>
        <p:txBody>
          <a:bodyPr/>
          <a:lstStyle/>
          <a:p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příčinou je ateroskleróza</a:t>
            </a:r>
          </a:p>
        </p:txBody>
      </p:sp>
      <p:pic>
        <p:nvPicPr>
          <p:cNvPr id="1026" name="Picture 2" descr="Více než 100 obrázků na téma Mumie a Egypt zdarma - Pixabay">
            <a:extLst>
              <a:ext uri="{FF2B5EF4-FFF2-40B4-BE49-F238E27FC236}">
                <a16:creationId xmlns:a16="http://schemas.microsoft.com/office/drawing/2014/main" id="{64B288AA-15C9-AE95-984B-296C3EF7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73" y="3895476"/>
            <a:ext cx="1398571" cy="222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jstarší tetování: Mumie z Gebeleinu | Ábíčko.cz">
            <a:extLst>
              <a:ext uri="{FF2B5EF4-FFF2-40B4-BE49-F238E27FC236}">
                <a16:creationId xmlns:a16="http://schemas.microsoft.com/office/drawing/2014/main" id="{B4D7B9F4-B940-5E6D-E023-B4BA4C35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4" y="4177987"/>
            <a:ext cx="3275207" cy="184285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1B38F1E-140A-2B71-6DE8-35DD609AA7CB}"/>
              </a:ext>
            </a:extLst>
          </p:cNvPr>
          <p:cNvSpPr txBox="1"/>
          <p:nvPr/>
        </p:nvSpPr>
        <p:spPr>
          <a:xfrm>
            <a:off x="858415" y="2668555"/>
            <a:ext cx="6988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/>
              <a:t>ATS není onemocnění dnešní doby</a:t>
            </a:r>
          </a:p>
        </p:txBody>
      </p:sp>
    </p:spTree>
    <p:extLst>
      <p:ext uri="{BB962C8B-B14F-4D97-AF65-F5344CB8AC3E}">
        <p14:creationId xmlns:p14="http://schemas.microsoft.com/office/powerpoint/2010/main" val="2699985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1136727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Poruchy srdečního rytmu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4" y="2340244"/>
            <a:ext cx="8568279" cy="4076054"/>
          </a:xfrm>
        </p:spPr>
        <p:txBody>
          <a:bodyPr>
            <a:normAutofit/>
          </a:bodyPr>
          <a:lstStyle/>
          <a:p>
            <a:r>
              <a:rPr lang="cs-CZ" sz="2400" b="1"/>
              <a:t>bradykardie</a:t>
            </a:r>
            <a:r>
              <a:rPr lang="cs-CZ" sz="2400"/>
              <a:t> – pod 60/min</a:t>
            </a:r>
          </a:p>
          <a:p>
            <a:r>
              <a:rPr lang="cs-CZ" sz="2400" b="1"/>
              <a:t>tachykardie</a:t>
            </a:r>
            <a:r>
              <a:rPr lang="cs-CZ" sz="2400"/>
              <a:t> – nad 100/min</a:t>
            </a:r>
          </a:p>
          <a:p>
            <a:endParaRPr lang="cs-CZ" sz="2400"/>
          </a:p>
          <a:p>
            <a:r>
              <a:rPr lang="cs-CZ" sz="2400" b="1"/>
              <a:t>projevy 	</a:t>
            </a:r>
            <a:r>
              <a:rPr lang="cs-CZ" sz="2400"/>
              <a:t>palpitace</a:t>
            </a:r>
          </a:p>
          <a:p>
            <a:r>
              <a:rPr lang="cs-CZ" sz="2400"/>
              <a:t>			syndrom nízkého srdečního výdeje</a:t>
            </a:r>
          </a:p>
          <a:p>
            <a:r>
              <a:rPr lang="cs-CZ" sz="2400"/>
              <a:t>			ischemická CMP</a:t>
            </a:r>
          </a:p>
          <a:p>
            <a:r>
              <a:rPr lang="cs-CZ" sz="2400"/>
              <a:t>			náhlá smrt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713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045" y="441702"/>
            <a:ext cx="10725910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diagnóza poruch srdečního rytmu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4" y="2340244"/>
            <a:ext cx="8568279" cy="4076054"/>
          </a:xfrm>
        </p:spPr>
        <p:txBody>
          <a:bodyPr>
            <a:normAutofit/>
          </a:bodyPr>
          <a:lstStyle/>
          <a:p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EKG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24 hodinové monitorování EKG – </a:t>
            </a:r>
            <a:r>
              <a:rPr lang="cs-CZ" sz="2400" err="1"/>
              <a:t>Holter</a:t>
            </a: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zátěžové EKG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err="1"/>
              <a:t>implantabilní</a:t>
            </a:r>
            <a:r>
              <a:rPr lang="cs-CZ" sz="2400"/>
              <a:t> </a:t>
            </a:r>
            <a:r>
              <a:rPr lang="cs-CZ" sz="2400" err="1"/>
              <a:t>loop</a:t>
            </a:r>
            <a:r>
              <a:rPr lang="cs-CZ" sz="2400"/>
              <a:t> rekordér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elektrofyziologické vyšetření</a:t>
            </a:r>
          </a:p>
          <a:p>
            <a:r>
              <a:rPr lang="cs-CZ" sz="2400"/>
              <a:t>		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19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0653023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BRADYARYTMIE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035834"/>
            <a:ext cx="11381109" cy="4380464"/>
          </a:xfrm>
        </p:spPr>
        <p:txBody>
          <a:bodyPr>
            <a:normAutofit/>
          </a:bodyPr>
          <a:lstStyle/>
          <a:p>
            <a:endParaRPr lang="cs-CZ" sz="2400"/>
          </a:p>
          <a:p>
            <a:pPr>
              <a:lnSpc>
                <a:spcPct val="150000"/>
              </a:lnSpc>
            </a:pPr>
            <a:r>
              <a:rPr lang="cs-CZ" sz="2400" b="1" err="1"/>
              <a:t>bradyarytmie</a:t>
            </a:r>
            <a:endParaRPr lang="cs-CZ" sz="2400" b="1"/>
          </a:p>
          <a:p>
            <a:pPr>
              <a:lnSpc>
                <a:spcPct val="150000"/>
              </a:lnSpc>
            </a:pPr>
            <a:r>
              <a:rPr lang="cs-CZ" sz="2400"/>
              <a:t>	sinusová bradykardie – fyziologická, či poléková  (BB)</a:t>
            </a:r>
          </a:p>
          <a:p>
            <a:pPr>
              <a:lnSpc>
                <a:spcPct val="150000"/>
              </a:lnSpc>
            </a:pPr>
            <a:r>
              <a:rPr lang="cs-CZ" sz="2400"/>
              <a:t>	</a:t>
            </a:r>
            <a:r>
              <a:rPr lang="cs-CZ" sz="2400" err="1"/>
              <a:t>sick</a:t>
            </a:r>
            <a:r>
              <a:rPr lang="cs-CZ" sz="2400"/>
              <a:t> sinus syndrom</a:t>
            </a:r>
          </a:p>
          <a:p>
            <a:pPr>
              <a:lnSpc>
                <a:spcPct val="150000"/>
              </a:lnSpc>
            </a:pPr>
            <a:r>
              <a:rPr lang="cs-CZ" sz="2400"/>
              <a:t>	AV blokády -  	3 stupně dle závažnosti, porucha přenosu vzruchu ze síní 						na komory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848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352" y="280627"/>
            <a:ext cx="10858431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/>
              <a:t>léčba </a:t>
            </a:r>
            <a:r>
              <a:rPr lang="cs-CZ" sz="3600" b="1" err="1"/>
              <a:t>bradyarytmií</a:t>
            </a:r>
            <a:endParaRPr lang="en-US" sz="3600" b="1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74" y="1995687"/>
            <a:ext cx="11228709" cy="40760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b="1"/>
              <a:t>farmakologie</a:t>
            </a:r>
            <a:r>
              <a:rPr lang="cs-CZ" sz="2400"/>
              <a:t>  - 4 třídy </a:t>
            </a:r>
            <a:r>
              <a:rPr lang="cs-CZ" sz="2400" err="1"/>
              <a:t>antiarytmik</a:t>
            </a:r>
            <a:endParaRPr lang="cs-CZ" sz="2400"/>
          </a:p>
          <a:p>
            <a:pPr>
              <a:lnSpc>
                <a:spcPct val="150000"/>
              </a:lnSpc>
            </a:pPr>
            <a:r>
              <a:rPr lang="cs-CZ" sz="2400" b="1" err="1"/>
              <a:t>kardiostimulace</a:t>
            </a:r>
            <a:r>
              <a:rPr lang="cs-CZ" sz="2400"/>
              <a:t> – symptomatické bradykardie, těžká systolická dysfunkce levé komory</a:t>
            </a:r>
          </a:p>
          <a:p>
            <a:pPr>
              <a:lnSpc>
                <a:spcPct val="150000"/>
              </a:lnSpc>
            </a:pPr>
            <a:r>
              <a:rPr lang="cs-CZ" sz="2400"/>
              <a:t>	</a:t>
            </a:r>
            <a:r>
              <a:rPr lang="cs-CZ" sz="2400" b="1"/>
              <a:t>dočasná</a:t>
            </a:r>
            <a:r>
              <a:rPr lang="cs-CZ" sz="2400"/>
              <a:t> – externí, </a:t>
            </a:r>
            <a:r>
              <a:rPr lang="cs-CZ" sz="2400" err="1"/>
              <a:t>transvenózní</a:t>
            </a:r>
            <a:endParaRPr lang="cs-CZ" sz="2400"/>
          </a:p>
          <a:p>
            <a:pPr>
              <a:lnSpc>
                <a:spcPct val="150000"/>
              </a:lnSpc>
            </a:pPr>
            <a:r>
              <a:rPr lang="cs-CZ" sz="2400"/>
              <a:t>	</a:t>
            </a:r>
            <a:r>
              <a:rPr lang="cs-CZ" sz="2400" b="1"/>
              <a:t>trvalá</a:t>
            </a:r>
            <a:r>
              <a:rPr lang="cs-CZ" sz="2400"/>
              <a:t> – podkožní kapsa pod  klíční kostí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17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CEA9C0-8BC8-1810-D0A3-B991DB4E5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3226"/>
            <a:ext cx="12317896" cy="756161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499944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dské tělo terčem hackerů? Americký úřad upozornil na zranitelnost  některých kardiostimulátorů - Aktuálně.cz">
            <a:extLst>
              <a:ext uri="{FF2B5EF4-FFF2-40B4-BE49-F238E27FC236}">
                <a16:creationId xmlns:a16="http://schemas.microsoft.com/office/drawing/2014/main" id="{32D7B0E4-ED25-B77F-24D4-8815E446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1" y="1137410"/>
            <a:ext cx="6477000" cy="46774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ým profesora Neužila z Homolky testuje nejmenší kardiostimulátor na světě  - Zdravotnický deník">
            <a:extLst>
              <a:ext uri="{FF2B5EF4-FFF2-40B4-BE49-F238E27FC236}">
                <a16:creationId xmlns:a16="http://schemas.microsoft.com/office/drawing/2014/main" id="{9692E2B1-D783-54D3-B1FD-D367BB6F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390" y="814778"/>
            <a:ext cx="3938386" cy="28521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P Kvalita života nositelů ICD">
            <a:extLst>
              <a:ext uri="{FF2B5EF4-FFF2-40B4-BE49-F238E27FC236}">
                <a16:creationId xmlns:a16="http://schemas.microsoft.com/office/drawing/2014/main" id="{D4A3665F-EB54-F84B-91B8-BA5C035A3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67" y="4591536"/>
            <a:ext cx="2628900" cy="174307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05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0435237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/>
              <a:t>nejčastější </a:t>
            </a:r>
            <a:r>
              <a:rPr lang="cs-CZ" sz="3600" b="1" err="1"/>
              <a:t>tachyarytmií</a:t>
            </a:r>
            <a:r>
              <a:rPr lang="cs-CZ" sz="3600" b="1"/>
              <a:t> je fibrilace síní</a:t>
            </a:r>
            <a:endParaRPr lang="en-US" sz="3600" b="1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213" y="2473155"/>
            <a:ext cx="8568279" cy="392501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1% populace, 8% nad 80 let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frekvence až 180/min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chaoticky vznikající vzruchy  v srdečních síních, nepravidelný přenos na komory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nedochází k aktivnímu vypuzení krve do komory</a:t>
            </a:r>
          </a:p>
        </p:txBody>
      </p:sp>
      <p:pic>
        <p:nvPicPr>
          <p:cNvPr id="1028" name="Picture 4" descr="FIS, fibrilace síní - příznaky, projevy, symptomy - Příznaky a projevy  nemocí">
            <a:extLst>
              <a:ext uri="{FF2B5EF4-FFF2-40B4-BE49-F238E27FC236}">
                <a16:creationId xmlns:a16="http://schemas.microsoft.com/office/drawing/2014/main" id="{859728E3-1A71-381C-2BF9-26BF502EE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95" y="2961772"/>
            <a:ext cx="3383661" cy="226630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1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342" y="354496"/>
            <a:ext cx="10297214" cy="1011264"/>
          </a:xfrm>
        </p:spPr>
        <p:txBody>
          <a:bodyPr>
            <a:normAutofit/>
          </a:bodyPr>
          <a:lstStyle/>
          <a:p>
            <a:pPr algn="ctr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Fibrilace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síní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983" y="1717782"/>
            <a:ext cx="9326161" cy="4663140"/>
          </a:xfrm>
        </p:spPr>
        <p:txBody>
          <a:bodyPr>
            <a:noAutofit/>
          </a:bodyPr>
          <a:lstStyle/>
          <a:p>
            <a:r>
              <a:rPr lang="cs-CZ" sz="2400" b="1"/>
              <a:t>KO</a:t>
            </a:r>
          </a:p>
          <a:p>
            <a:r>
              <a:rPr lang="cs-CZ" sz="2400"/>
              <a:t>	palpitace</a:t>
            </a:r>
          </a:p>
          <a:p>
            <a:r>
              <a:rPr lang="cs-CZ" sz="2400"/>
              <a:t>	stenokardie</a:t>
            </a:r>
          </a:p>
          <a:p>
            <a:r>
              <a:rPr lang="cs-CZ" sz="2400"/>
              <a:t>	dušnost</a:t>
            </a:r>
          </a:p>
          <a:p>
            <a:r>
              <a:rPr lang="cs-CZ" sz="2400"/>
              <a:t>	může být asymptomatická</a:t>
            </a:r>
          </a:p>
          <a:p>
            <a:r>
              <a:rPr lang="cs-CZ" sz="2400" b="1"/>
              <a:t>komplikace </a:t>
            </a:r>
          </a:p>
          <a:p>
            <a:r>
              <a:rPr lang="cs-CZ" sz="2400"/>
              <a:t>	nástěnné tromby v ouškách → embolizace CNS</a:t>
            </a:r>
          </a:p>
          <a:p>
            <a:r>
              <a:rPr lang="cs-CZ" sz="2400"/>
              <a:t>	srdeční selhání</a:t>
            </a:r>
          </a:p>
          <a:p>
            <a:r>
              <a:rPr lang="cs-CZ" sz="2400"/>
              <a:t>	kognitivní postižení a demence</a:t>
            </a:r>
          </a:p>
        </p:txBody>
      </p:sp>
    </p:spTree>
    <p:extLst>
      <p:ext uri="{BB962C8B-B14F-4D97-AF65-F5344CB8AC3E}">
        <p14:creationId xmlns:p14="http://schemas.microsoft.com/office/powerpoint/2010/main" val="933622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863" y="117199"/>
            <a:ext cx="9693365" cy="1011264"/>
          </a:xfrm>
        </p:spPr>
        <p:txBody>
          <a:bodyPr>
            <a:normAutofit/>
          </a:bodyPr>
          <a:lstStyle/>
          <a:p>
            <a:pPr algn="ctr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Fibrilace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483" y="1485869"/>
            <a:ext cx="10523843" cy="424366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f</a:t>
            </a:r>
            <a:r>
              <a:rPr lang="en-US" sz="2400" err="1"/>
              <a:t>armakologie</a:t>
            </a:r>
            <a:r>
              <a:rPr lang="en-US" sz="2400"/>
              <a:t> – </a:t>
            </a:r>
            <a:r>
              <a:rPr lang="en-US" sz="2400" err="1"/>
              <a:t>léky</a:t>
            </a:r>
            <a:r>
              <a:rPr lang="en-US" sz="2400"/>
              <a:t> s </a:t>
            </a:r>
            <a:r>
              <a:rPr lang="en-US" sz="2400" err="1"/>
              <a:t>negativně</a:t>
            </a:r>
            <a:r>
              <a:rPr lang="en-US" sz="2400"/>
              <a:t> </a:t>
            </a:r>
            <a:r>
              <a:rPr lang="en-US" sz="2400" err="1"/>
              <a:t>chronotropním</a:t>
            </a:r>
            <a:r>
              <a:rPr lang="en-US" sz="2400"/>
              <a:t> </a:t>
            </a:r>
            <a:r>
              <a:rPr lang="en-US" sz="2400" err="1"/>
              <a:t>účinkem</a:t>
            </a: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</a:t>
            </a:r>
            <a:r>
              <a:rPr lang="en-US" sz="2400" err="1"/>
              <a:t>farmakologická</a:t>
            </a:r>
            <a:r>
              <a:rPr lang="en-US" sz="2400"/>
              <a:t> </a:t>
            </a:r>
            <a:r>
              <a:rPr lang="en-US" sz="2400" err="1"/>
              <a:t>kardioverze</a:t>
            </a:r>
            <a:r>
              <a:rPr lang="en-US" sz="2400"/>
              <a:t>  - </a:t>
            </a:r>
            <a:r>
              <a:rPr lang="en-US" sz="2400" err="1"/>
              <a:t>propafenon</a:t>
            </a:r>
            <a:r>
              <a:rPr lang="en-US" sz="2400"/>
              <a:t>, amiodaron</a:t>
            </a: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	</a:t>
            </a:r>
            <a:r>
              <a:rPr lang="en-US" sz="2400" err="1"/>
              <a:t>elektrická</a:t>
            </a:r>
            <a:r>
              <a:rPr lang="en-US" sz="2400"/>
              <a:t> </a:t>
            </a:r>
            <a:r>
              <a:rPr lang="en-US" sz="2400" err="1"/>
              <a:t>kardioverze</a:t>
            </a:r>
            <a:r>
              <a:rPr lang="en-US" sz="2400"/>
              <a:t> – </a:t>
            </a:r>
            <a:r>
              <a:rPr lang="en-US" sz="2400" err="1"/>
              <a:t>výboj</a:t>
            </a:r>
            <a:r>
              <a:rPr lang="en-US" sz="2400"/>
              <a:t> 70-170J – </a:t>
            </a:r>
            <a:r>
              <a:rPr lang="en-US" sz="2400" err="1"/>
              <a:t>pouze</a:t>
            </a:r>
            <a:r>
              <a:rPr lang="en-US" sz="2400"/>
              <a:t> </a:t>
            </a:r>
            <a:r>
              <a:rPr lang="en-US" sz="2400" err="1"/>
              <a:t>při</a:t>
            </a:r>
            <a:r>
              <a:rPr lang="en-US" sz="2400"/>
              <a:t> </a:t>
            </a:r>
            <a:r>
              <a:rPr lang="en-US" sz="2400" err="1"/>
              <a:t>antikoagulaci</a:t>
            </a: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</a:t>
            </a:r>
            <a:r>
              <a:rPr lang="en-US" sz="2400" err="1"/>
              <a:t>katetrová</a:t>
            </a:r>
            <a:r>
              <a:rPr lang="en-US" sz="2400"/>
              <a:t> </a:t>
            </a:r>
            <a:r>
              <a:rPr lang="en-US" sz="2400" err="1"/>
              <a:t>ablace</a:t>
            </a:r>
            <a:r>
              <a:rPr lang="en-US" sz="2400"/>
              <a:t> – RF </a:t>
            </a:r>
            <a:r>
              <a:rPr lang="en-US" sz="2400" err="1"/>
              <a:t>ablace</a:t>
            </a:r>
            <a:r>
              <a:rPr lang="en-US" sz="2400"/>
              <a:t> AV </a:t>
            </a:r>
            <a:r>
              <a:rPr lang="en-US" sz="2400" err="1"/>
              <a:t>uzlu</a:t>
            </a:r>
            <a:r>
              <a:rPr lang="en-US" sz="2400"/>
              <a:t> a imp</a:t>
            </a:r>
            <a:r>
              <a:rPr lang="cs-CZ" sz="2400"/>
              <a:t>l</a:t>
            </a:r>
            <a:r>
              <a:rPr lang="en-US" sz="2400" err="1"/>
              <a:t>antace</a:t>
            </a:r>
            <a:r>
              <a:rPr lang="en-US" sz="2400"/>
              <a:t> KS</a:t>
            </a: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/>
              <a:t>	</a:t>
            </a:r>
            <a:r>
              <a:rPr lang="cs-CZ" sz="2400"/>
              <a:t>p</a:t>
            </a:r>
            <a:r>
              <a:rPr lang="en-US" sz="2400" err="1"/>
              <a:t>revence</a:t>
            </a:r>
            <a:r>
              <a:rPr lang="en-US" sz="2400"/>
              <a:t> </a:t>
            </a:r>
            <a:r>
              <a:rPr lang="en-US" sz="2400" err="1"/>
              <a:t>trombembolických</a:t>
            </a:r>
            <a:r>
              <a:rPr lang="en-US" sz="2400"/>
              <a:t> </a:t>
            </a:r>
            <a:r>
              <a:rPr lang="en-US" sz="2400" err="1"/>
              <a:t>komplikací</a:t>
            </a:r>
            <a:r>
              <a:rPr lang="cs-CZ" sz="2400"/>
              <a:t> – antikoagulancia, 	obliterace síňových oušek</a:t>
            </a:r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93810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486" y="291872"/>
            <a:ext cx="8708124" cy="1011264"/>
          </a:xfrm>
        </p:spPr>
        <p:txBody>
          <a:bodyPr>
            <a:normAutofit/>
          </a:bodyPr>
          <a:lstStyle/>
          <a:p>
            <a:pPr algn="just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Komorová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tachykardie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078" y="2446651"/>
            <a:ext cx="10523843" cy="3275075"/>
          </a:xfrm>
        </p:spPr>
        <p:txBody>
          <a:bodyPr>
            <a:noAutofit/>
          </a:bodyPr>
          <a:lstStyle/>
          <a:p>
            <a:endParaRPr lang="en-US" sz="2400"/>
          </a:p>
          <a:p>
            <a:r>
              <a:rPr lang="cs-CZ" sz="2400"/>
              <a:t>m</a:t>
            </a:r>
            <a:r>
              <a:rPr lang="en-US" sz="2400" err="1"/>
              <a:t>éně</a:t>
            </a:r>
            <a:r>
              <a:rPr lang="en-US" sz="2400"/>
              <a:t> </a:t>
            </a:r>
            <a:r>
              <a:rPr lang="en-US" sz="2400" err="1"/>
              <a:t>častá</a:t>
            </a:r>
            <a:r>
              <a:rPr lang="en-US" sz="2400"/>
              <a:t>, </a:t>
            </a:r>
            <a:r>
              <a:rPr lang="en-US" sz="2400" err="1"/>
              <a:t>nebezpečná</a:t>
            </a:r>
            <a:r>
              <a:rPr lang="en-US" sz="2400"/>
              <a:t>  - </a:t>
            </a:r>
            <a:r>
              <a:rPr lang="en-US" sz="2400" err="1"/>
              <a:t>možný</a:t>
            </a:r>
            <a:r>
              <a:rPr lang="en-US" sz="2400"/>
              <a:t> </a:t>
            </a:r>
            <a:r>
              <a:rPr lang="en-US" sz="2400" err="1"/>
              <a:t>přechod</a:t>
            </a:r>
            <a:r>
              <a:rPr lang="en-US" sz="2400"/>
              <a:t> </a:t>
            </a:r>
            <a:r>
              <a:rPr lang="cs-CZ" sz="2400"/>
              <a:t>k</a:t>
            </a:r>
            <a:r>
              <a:rPr lang="en-US" sz="2400" b="1"/>
              <a:t> </a:t>
            </a:r>
            <a:r>
              <a:rPr lang="en-US" sz="2400" b="1" err="1"/>
              <a:t>fibrilaci</a:t>
            </a:r>
            <a:r>
              <a:rPr lang="en-US" sz="2400" b="1"/>
              <a:t> </a:t>
            </a:r>
            <a:r>
              <a:rPr lang="en-US" sz="2400" b="1" err="1"/>
              <a:t>komor</a:t>
            </a:r>
            <a:r>
              <a:rPr lang="en-US" sz="2400"/>
              <a:t> – </a:t>
            </a:r>
            <a:r>
              <a:rPr lang="en-US" sz="2400" err="1"/>
              <a:t>smrtelná</a:t>
            </a:r>
            <a:r>
              <a:rPr lang="en-US" sz="2400"/>
              <a:t> do </a:t>
            </a:r>
            <a:r>
              <a:rPr lang="en-US" sz="2400" err="1"/>
              <a:t>několika</a:t>
            </a:r>
            <a:r>
              <a:rPr lang="en-US" sz="2400"/>
              <a:t> </a:t>
            </a:r>
            <a:r>
              <a:rPr lang="en-US" sz="2400" err="1"/>
              <a:t>minut</a:t>
            </a:r>
            <a:r>
              <a:rPr lang="cs-CZ" sz="2400"/>
              <a:t> (ztráta vědomí do 10 s)</a:t>
            </a:r>
          </a:p>
          <a:p>
            <a:r>
              <a:rPr lang="cs-CZ" sz="2400"/>
              <a:t>příčiny – AIM, těžké SS</a:t>
            </a:r>
            <a:endParaRPr lang="en-US" sz="2400"/>
          </a:p>
          <a:p>
            <a:r>
              <a:rPr lang="cs-CZ" sz="2400"/>
              <a:t>	</a:t>
            </a:r>
          </a:p>
          <a:p>
            <a:r>
              <a:rPr lang="cs-CZ" sz="2400"/>
              <a:t>l</a:t>
            </a:r>
            <a:r>
              <a:rPr lang="en-US" sz="2400" err="1"/>
              <a:t>éčba</a:t>
            </a:r>
            <a:r>
              <a:rPr lang="en-US" sz="2400"/>
              <a:t> </a:t>
            </a:r>
            <a:r>
              <a:rPr lang="en-US" sz="2400" err="1"/>
              <a:t>setrvalé</a:t>
            </a:r>
            <a:r>
              <a:rPr lang="en-US" sz="2400"/>
              <a:t> </a:t>
            </a:r>
            <a:r>
              <a:rPr lang="en-US" sz="2400" err="1"/>
              <a:t>komorové</a:t>
            </a:r>
            <a:r>
              <a:rPr lang="en-US" sz="2400"/>
              <a:t> </a:t>
            </a:r>
            <a:r>
              <a:rPr lang="en-US" sz="2400" err="1"/>
              <a:t>tachykardie</a:t>
            </a:r>
            <a:r>
              <a:rPr lang="en-US" sz="2400"/>
              <a:t> – </a:t>
            </a:r>
            <a:r>
              <a:rPr lang="en-US" sz="2400" err="1"/>
              <a:t>součást</a:t>
            </a:r>
            <a:r>
              <a:rPr lang="en-US" sz="2400"/>
              <a:t> </a:t>
            </a:r>
            <a:r>
              <a:rPr lang="en-US" sz="2400" err="1"/>
              <a:t>resuscitace</a:t>
            </a:r>
            <a:r>
              <a:rPr lang="en-US" sz="2400"/>
              <a:t> – </a:t>
            </a:r>
            <a:r>
              <a:rPr lang="en-US" sz="2400" err="1"/>
              <a:t>ztráta</a:t>
            </a:r>
            <a:r>
              <a:rPr lang="en-US" sz="2400"/>
              <a:t> </a:t>
            </a:r>
            <a:r>
              <a:rPr lang="en-US" sz="2400" err="1"/>
              <a:t>vědomí</a:t>
            </a:r>
            <a:endParaRPr lang="en-US" sz="2400"/>
          </a:p>
          <a:p>
            <a:r>
              <a:rPr lang="cs-CZ" sz="2400"/>
              <a:t>	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36552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F9EE4-D559-3ADE-C8B3-F9A8CC31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363202"/>
            <a:ext cx="9665208" cy="150706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ateroskleróza je chronický zánět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720458B-1171-7197-BA4A-54AF185B0F9E}"/>
              </a:ext>
            </a:extLst>
          </p:cNvPr>
          <p:cNvSpPr txBox="1"/>
          <p:nvPr/>
        </p:nvSpPr>
        <p:spPr>
          <a:xfrm>
            <a:off x="494491" y="2399620"/>
            <a:ext cx="1055119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/>
              <a:t>postihuje vnitřní vrstvu cévy - endotelu</a:t>
            </a:r>
          </a:p>
          <a:p>
            <a:endParaRPr lang="cs-CZ" sz="2400"/>
          </a:p>
          <a:p>
            <a:endParaRPr lang="cs-CZ" sz="2400" b="1"/>
          </a:p>
          <a:p>
            <a:r>
              <a:rPr lang="cs-CZ" sz="2400" b="1"/>
              <a:t>HTN, DM, </a:t>
            </a:r>
            <a:r>
              <a:rPr lang="cs-CZ" sz="2400" b="1" err="1"/>
              <a:t>dyslipidémie</a:t>
            </a:r>
            <a:r>
              <a:rPr lang="cs-CZ" sz="2400" b="1"/>
              <a:t>, infekce</a:t>
            </a:r>
          </a:p>
          <a:p>
            <a:endParaRPr lang="cs-CZ" sz="2400" b="1"/>
          </a:p>
          <a:p>
            <a:endParaRPr lang="cs-CZ" sz="2400" b="1"/>
          </a:p>
          <a:p>
            <a:endParaRPr lang="cs-CZ" sz="2400" b="1"/>
          </a:p>
          <a:p>
            <a:endParaRPr lang="cs-CZ" sz="2400" b="1"/>
          </a:p>
          <a:p>
            <a:pPr lvl="4"/>
            <a:r>
              <a:rPr lang="cs-CZ" sz="2400"/>
              <a:t>→ propustnost pro tuky LDL → ukládání pod endotel → lipidy spouští imunitní mechanismy → </a:t>
            </a:r>
            <a:r>
              <a:rPr lang="cs-CZ" sz="2400" b="1"/>
              <a:t>vznik plátu </a:t>
            </a:r>
          </a:p>
          <a:p>
            <a:endParaRPr lang="cs-CZ" sz="2400"/>
          </a:p>
          <a:p>
            <a:endParaRPr lang="cs-CZ" sz="2400"/>
          </a:p>
          <a:p>
            <a:endParaRPr lang="cs-CZ" sz="2400"/>
          </a:p>
          <a:p>
            <a:endParaRPr lang="cs-CZ" sz="2400"/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C65925-CABB-3569-06C4-EF476CEEE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975" y="1979997"/>
            <a:ext cx="3242414" cy="2610292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276955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1395145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tachyarytmií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975" y="2781946"/>
            <a:ext cx="12145616" cy="40760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b="1" err="1"/>
              <a:t>kardioverze</a:t>
            </a:r>
            <a:r>
              <a:rPr lang="cs-CZ" sz="2400" b="1"/>
              <a:t> a defibrilace</a:t>
            </a:r>
          </a:p>
          <a:p>
            <a:pPr>
              <a:lnSpc>
                <a:spcPct val="150000"/>
              </a:lnSpc>
            </a:pPr>
            <a:r>
              <a:rPr lang="cs-CZ" sz="2400"/>
              <a:t>	depolarizace celého myokardu najednou výbojem stejnosměrného proudu</a:t>
            </a:r>
          </a:p>
          <a:p>
            <a:pPr>
              <a:lnSpc>
                <a:spcPct val="150000"/>
              </a:lnSpc>
            </a:pPr>
            <a:r>
              <a:rPr lang="cs-CZ" sz="2400"/>
              <a:t>	</a:t>
            </a:r>
            <a:r>
              <a:rPr lang="cs-CZ" sz="2400" b="1" err="1"/>
              <a:t>kardioverze</a:t>
            </a:r>
            <a:r>
              <a:rPr lang="cs-CZ" sz="2400"/>
              <a:t> – fibrilace a </a:t>
            </a:r>
            <a:r>
              <a:rPr lang="cs-CZ" sz="2400" err="1"/>
              <a:t>flutter</a:t>
            </a:r>
            <a:r>
              <a:rPr lang="cs-CZ" sz="2400"/>
              <a:t> síní (nutná antikoagulační léčba)</a:t>
            </a:r>
          </a:p>
          <a:p>
            <a:pPr>
              <a:lnSpc>
                <a:spcPct val="150000"/>
              </a:lnSpc>
            </a:pPr>
            <a:r>
              <a:rPr lang="cs-CZ" sz="2400"/>
              <a:t>	</a:t>
            </a:r>
            <a:r>
              <a:rPr lang="cs-CZ" sz="2400" b="1"/>
              <a:t>defibrilace</a:t>
            </a:r>
            <a:r>
              <a:rPr lang="cs-CZ" sz="2400"/>
              <a:t> – fibrilace komor v rámci resuscitace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646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192" y="599536"/>
            <a:ext cx="9363311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tachyarytmií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044" y="2694865"/>
            <a:ext cx="12019722" cy="3563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b="1" err="1"/>
              <a:t>implantabilní</a:t>
            </a:r>
            <a:r>
              <a:rPr lang="cs-CZ" sz="2400" b="1"/>
              <a:t> </a:t>
            </a:r>
            <a:r>
              <a:rPr lang="cs-CZ" sz="2400" b="1" err="1"/>
              <a:t>kardivoerter</a:t>
            </a:r>
            <a:r>
              <a:rPr lang="cs-CZ" sz="2400" b="1"/>
              <a:t>/defibrilátor</a:t>
            </a:r>
            <a:r>
              <a:rPr lang="cs-CZ" sz="2400"/>
              <a:t> – kardiostimulátor + schopnost defibrilačního výboje, přísná indikace </a:t>
            </a:r>
          </a:p>
          <a:p>
            <a:pPr>
              <a:lnSpc>
                <a:spcPct val="150000"/>
              </a:lnSpc>
            </a:pPr>
            <a:r>
              <a:rPr lang="cs-CZ" sz="2400"/>
              <a:t>	</a:t>
            </a:r>
            <a:r>
              <a:rPr lang="cs-CZ" sz="2400" b="1"/>
              <a:t>sekundárně preventivní indikace </a:t>
            </a:r>
            <a:r>
              <a:rPr lang="cs-CZ" sz="2400"/>
              <a:t>– dokumentovaná fibrilace komor</a:t>
            </a:r>
          </a:p>
          <a:p>
            <a:pPr>
              <a:lnSpc>
                <a:spcPct val="150000"/>
              </a:lnSpc>
            </a:pPr>
            <a:r>
              <a:rPr lang="cs-CZ" sz="2400"/>
              <a:t>	</a:t>
            </a:r>
            <a:r>
              <a:rPr lang="cs-CZ" sz="2400" b="1"/>
              <a:t>primárně preventivní indikace  </a:t>
            </a:r>
            <a:r>
              <a:rPr lang="cs-CZ" sz="2400"/>
              <a:t>- prevence fibrilace komor u těžkého SS</a:t>
            </a:r>
          </a:p>
        </p:txBody>
      </p:sp>
    </p:spTree>
    <p:extLst>
      <p:ext uri="{BB962C8B-B14F-4D97-AF65-F5344CB8AC3E}">
        <p14:creationId xmlns:p14="http://schemas.microsoft.com/office/powerpoint/2010/main" val="249846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0383479" cy="1011264"/>
          </a:xfrm>
        </p:spPr>
        <p:txBody>
          <a:bodyPr>
            <a:normAutofit/>
          </a:bodyPr>
          <a:lstStyle/>
          <a:p>
            <a:pPr algn="ctr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Infekční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endokarditida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282" y="1990395"/>
            <a:ext cx="12128614" cy="4372894"/>
          </a:xfrm>
        </p:spPr>
        <p:txBody>
          <a:bodyPr>
            <a:normAutofit/>
          </a:bodyPr>
          <a:lstStyle/>
          <a:p>
            <a:r>
              <a:rPr lang="cs-CZ" sz="2600" b="1"/>
              <a:t>m</a:t>
            </a:r>
            <a:r>
              <a:rPr lang="en-US" sz="2600" b="1" err="1"/>
              <a:t>ikrobiální</a:t>
            </a:r>
            <a:r>
              <a:rPr lang="en-US" sz="2600" b="1"/>
              <a:t> </a:t>
            </a:r>
            <a:r>
              <a:rPr lang="en-US" sz="2600" b="1" err="1"/>
              <a:t>zánět</a:t>
            </a:r>
            <a:r>
              <a:rPr lang="en-US" sz="2600" b="1"/>
              <a:t> </a:t>
            </a:r>
            <a:r>
              <a:rPr lang="en-US" sz="2600" b="1" err="1"/>
              <a:t>endokardu</a:t>
            </a:r>
            <a:endParaRPr lang="en-US" sz="2600" b="1"/>
          </a:p>
          <a:p>
            <a:endParaRPr lang="en-US" sz="2600"/>
          </a:p>
          <a:p>
            <a:r>
              <a:rPr lang="cs-CZ" sz="2600"/>
              <a:t>d</a:t>
            </a:r>
            <a:r>
              <a:rPr lang="en-US" sz="2600" err="1"/>
              <a:t>egenerativně</a:t>
            </a:r>
            <a:r>
              <a:rPr lang="en-US" sz="2600"/>
              <a:t> </a:t>
            </a:r>
            <a:r>
              <a:rPr lang="en-US" sz="2600" err="1"/>
              <a:t>změněné</a:t>
            </a:r>
            <a:r>
              <a:rPr lang="en-US" sz="2600"/>
              <a:t> </a:t>
            </a:r>
            <a:r>
              <a:rPr lang="en-US" sz="2600" err="1"/>
              <a:t>chlopně</a:t>
            </a:r>
            <a:r>
              <a:rPr lang="en-US" sz="2600"/>
              <a:t>, </a:t>
            </a:r>
            <a:r>
              <a:rPr lang="en-US" sz="2600" err="1"/>
              <a:t>chlopenní</a:t>
            </a:r>
            <a:r>
              <a:rPr lang="en-US" sz="2600"/>
              <a:t> </a:t>
            </a:r>
            <a:r>
              <a:rPr lang="en-US" sz="2600" err="1"/>
              <a:t>náhrady</a:t>
            </a:r>
            <a:r>
              <a:rPr lang="en-US" sz="2600"/>
              <a:t>, </a:t>
            </a:r>
            <a:r>
              <a:rPr lang="cs-CZ" sz="2600"/>
              <a:t>na </a:t>
            </a:r>
            <a:r>
              <a:rPr lang="en-US" sz="2600" err="1"/>
              <a:t>elektrodách</a:t>
            </a:r>
            <a:r>
              <a:rPr lang="en-US" sz="2600"/>
              <a:t> KS)</a:t>
            </a:r>
          </a:p>
          <a:p>
            <a:endParaRPr lang="en-US" sz="2600"/>
          </a:p>
          <a:p>
            <a:r>
              <a:rPr lang="cs-CZ" sz="2600"/>
              <a:t>t</a:t>
            </a:r>
            <a:r>
              <a:rPr lang="en-US" sz="2600" err="1"/>
              <a:t>vorba</a:t>
            </a:r>
            <a:r>
              <a:rPr lang="en-US" sz="2600"/>
              <a:t> </a:t>
            </a:r>
            <a:r>
              <a:rPr lang="en-US" sz="2600" b="1" err="1"/>
              <a:t>vegetací</a:t>
            </a:r>
            <a:r>
              <a:rPr lang="en-US" sz="2600" b="1"/>
              <a:t> </a:t>
            </a:r>
            <a:r>
              <a:rPr lang="en-US" sz="2600"/>
              <a:t>(</a:t>
            </a:r>
            <a:r>
              <a:rPr lang="en-US" sz="2600" err="1"/>
              <a:t>destičky</a:t>
            </a:r>
            <a:r>
              <a:rPr lang="en-US" sz="2600"/>
              <a:t>, fibrin, </a:t>
            </a:r>
            <a:r>
              <a:rPr lang="en-US" sz="2600" err="1"/>
              <a:t>bakterie</a:t>
            </a:r>
            <a:r>
              <a:rPr lang="en-US" sz="2600"/>
              <a:t>, </a:t>
            </a:r>
            <a:r>
              <a:rPr lang="en-US" sz="2600" err="1"/>
              <a:t>leukocyty</a:t>
            </a:r>
            <a:r>
              <a:rPr lang="en-US" sz="2600"/>
              <a:t>) a  </a:t>
            </a:r>
            <a:r>
              <a:rPr lang="en-US" sz="2600" err="1"/>
              <a:t>jejich</a:t>
            </a:r>
            <a:r>
              <a:rPr lang="en-US" sz="2600"/>
              <a:t> </a:t>
            </a:r>
            <a:r>
              <a:rPr lang="en-US" sz="2600" err="1"/>
              <a:t>embolizace</a:t>
            </a:r>
            <a:r>
              <a:rPr lang="en-US" sz="2600"/>
              <a:t> (CNS, </a:t>
            </a:r>
            <a:r>
              <a:rPr lang="en-US" sz="2600" err="1"/>
              <a:t>splachnické</a:t>
            </a:r>
            <a:r>
              <a:rPr lang="en-US" sz="2600"/>
              <a:t> </a:t>
            </a:r>
            <a:r>
              <a:rPr lang="en-US" sz="2600" err="1"/>
              <a:t>tepny</a:t>
            </a:r>
            <a:r>
              <a:rPr lang="en-US" sz="2600"/>
              <a:t>), </a:t>
            </a:r>
            <a:r>
              <a:rPr lang="en-US" sz="2600" err="1"/>
              <a:t>perforace</a:t>
            </a:r>
            <a:r>
              <a:rPr lang="en-US" sz="2600"/>
              <a:t> </a:t>
            </a:r>
            <a:r>
              <a:rPr lang="en-US" sz="2600" err="1"/>
              <a:t>chlopně</a:t>
            </a:r>
            <a:r>
              <a:rPr lang="en-US" sz="2600"/>
              <a:t>, </a:t>
            </a:r>
            <a:r>
              <a:rPr lang="en-US" sz="2600" err="1"/>
              <a:t>absces</a:t>
            </a:r>
            <a:endParaRPr lang="en-US" sz="2600"/>
          </a:p>
          <a:p>
            <a:endParaRPr lang="en-US" sz="2600"/>
          </a:p>
          <a:p>
            <a:r>
              <a:rPr lang="cs-CZ" sz="2600"/>
              <a:t>p</a:t>
            </a:r>
            <a:r>
              <a:rPr lang="en-US" sz="2600" err="1"/>
              <a:t>ůvodci</a:t>
            </a:r>
            <a:r>
              <a:rPr lang="en-US" sz="2600"/>
              <a:t> – </a:t>
            </a:r>
            <a:r>
              <a:rPr lang="en-US" sz="2600" err="1"/>
              <a:t>strept.viridans</a:t>
            </a:r>
            <a:r>
              <a:rPr lang="en-US" sz="2600"/>
              <a:t>, </a:t>
            </a:r>
            <a:r>
              <a:rPr lang="en-US" sz="2600" err="1"/>
              <a:t>bovis</a:t>
            </a:r>
            <a:r>
              <a:rPr lang="en-US" sz="2600"/>
              <a:t>, </a:t>
            </a:r>
            <a:r>
              <a:rPr lang="en-US" sz="2600" err="1"/>
              <a:t>enterokoky</a:t>
            </a:r>
            <a:r>
              <a:rPr lang="en-US" sz="2600"/>
              <a:t>, </a:t>
            </a:r>
            <a:r>
              <a:rPr lang="en-US" sz="2600" err="1"/>
              <a:t>staf.aureus</a:t>
            </a:r>
            <a:endParaRPr lang="en-US" sz="2600"/>
          </a:p>
          <a:p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8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0685403" cy="1082615"/>
          </a:xfrm>
        </p:spPr>
        <p:txBody>
          <a:bodyPr>
            <a:normAutofit/>
          </a:bodyPr>
          <a:lstStyle/>
          <a:p>
            <a:pPr algn="ctr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Infekční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endokarditida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dělení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4" y="2340244"/>
            <a:ext cx="8568279" cy="4076054"/>
          </a:xfrm>
        </p:spPr>
        <p:txBody>
          <a:bodyPr>
            <a:normAutofit/>
          </a:bodyPr>
          <a:lstStyle/>
          <a:p>
            <a:pPr algn="ctr"/>
            <a:endParaRPr lang="en-US" sz="2400"/>
          </a:p>
          <a:p>
            <a:pPr algn="ctr"/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IE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nativních</a:t>
            </a:r>
            <a:r>
              <a:rPr lang="en-US" sz="2400"/>
              <a:t> </a:t>
            </a:r>
            <a:r>
              <a:rPr lang="en-US" sz="2400" err="1"/>
              <a:t>chlopních</a:t>
            </a:r>
            <a:r>
              <a:rPr lang="en-US" sz="2400"/>
              <a:t> (</a:t>
            </a:r>
            <a:r>
              <a:rPr lang="en-US" sz="2400" err="1"/>
              <a:t>levostranných</a:t>
            </a:r>
            <a:r>
              <a:rPr lang="en-US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IE u </a:t>
            </a:r>
            <a:r>
              <a:rPr lang="en-US" sz="2400" err="1"/>
              <a:t>i.v.</a:t>
            </a:r>
            <a:r>
              <a:rPr lang="en-US" sz="2400"/>
              <a:t> </a:t>
            </a:r>
            <a:r>
              <a:rPr lang="en-US" sz="2400" err="1"/>
              <a:t>narkomanů</a:t>
            </a:r>
            <a:r>
              <a:rPr lang="en-US" sz="2400"/>
              <a:t> </a:t>
            </a:r>
            <a:r>
              <a:rPr lang="en-US" sz="2400" err="1"/>
              <a:t>či</a:t>
            </a:r>
            <a:r>
              <a:rPr lang="en-US" sz="2400"/>
              <a:t> CŽK (</a:t>
            </a:r>
            <a:r>
              <a:rPr lang="en-US" sz="2400" err="1"/>
              <a:t>pravostranných</a:t>
            </a:r>
            <a:r>
              <a:rPr lang="en-US" sz="24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IE u </a:t>
            </a:r>
            <a:r>
              <a:rPr lang="en-US" sz="2400" err="1"/>
              <a:t>chlopenních</a:t>
            </a:r>
            <a:r>
              <a:rPr lang="en-US" sz="2400"/>
              <a:t> </a:t>
            </a:r>
            <a:r>
              <a:rPr lang="en-US" sz="2400" err="1"/>
              <a:t>náhrad</a:t>
            </a:r>
            <a:r>
              <a:rPr lang="cs-CZ" sz="2400"/>
              <a:t> a implantovaných elektrod</a:t>
            </a:r>
            <a:endParaRPr lang="en-US" sz="2400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14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434362" cy="1011264"/>
          </a:xfrm>
        </p:spPr>
        <p:txBody>
          <a:bodyPr>
            <a:normAutofit/>
          </a:bodyPr>
          <a:lstStyle/>
          <a:p>
            <a:pPr algn="ctr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Infekční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endokarditida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DG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0737567" cy="4076054"/>
          </a:xfrm>
        </p:spPr>
        <p:txBody>
          <a:bodyPr>
            <a:normAutofit/>
          </a:bodyPr>
          <a:lstStyle/>
          <a:p>
            <a:r>
              <a:rPr lang="cs-CZ" sz="2400" b="1"/>
              <a:t>hlav</a:t>
            </a:r>
            <a:r>
              <a:rPr lang="en-US" sz="2400" b="1" err="1"/>
              <a:t>ní</a:t>
            </a:r>
            <a:r>
              <a:rPr lang="en-US" sz="2400" b="1"/>
              <a:t> </a:t>
            </a:r>
            <a:r>
              <a:rPr lang="en-US" sz="2400" b="1" err="1"/>
              <a:t>kritéria</a:t>
            </a:r>
            <a:r>
              <a:rPr lang="en-US" sz="2400" b="1"/>
              <a:t>  </a:t>
            </a:r>
            <a:r>
              <a:rPr lang="cs-CZ" sz="2400" b="1"/>
              <a:t> </a:t>
            </a:r>
            <a:r>
              <a:rPr lang="cs-CZ" sz="2400"/>
              <a:t>		</a:t>
            </a:r>
            <a:r>
              <a:rPr lang="en-US" sz="2400"/>
              <a:t>po</a:t>
            </a:r>
            <a:r>
              <a:rPr lang="cs-CZ" sz="2400" err="1"/>
              <a:t>zitivní</a:t>
            </a:r>
            <a:r>
              <a:rPr lang="en-US" sz="2400"/>
              <a:t> </a:t>
            </a:r>
            <a:r>
              <a:rPr lang="en-US" sz="2400" err="1"/>
              <a:t>hemokultury</a:t>
            </a:r>
            <a:r>
              <a:rPr lang="en-US" sz="2400"/>
              <a:t>  - 2 </a:t>
            </a:r>
            <a:r>
              <a:rPr lang="en-US" sz="2400" err="1"/>
              <a:t>vzorky</a:t>
            </a:r>
            <a:endParaRPr lang="cs-CZ" sz="2400"/>
          </a:p>
          <a:p>
            <a:r>
              <a:rPr lang="cs-CZ" sz="2400"/>
              <a:t>						ECHO vizualizace vegetací</a:t>
            </a:r>
          </a:p>
          <a:p>
            <a:endParaRPr lang="cs-CZ" sz="2400"/>
          </a:p>
          <a:p>
            <a:r>
              <a:rPr lang="cs-CZ" sz="2400" b="1"/>
              <a:t>vedlejší kritéria</a:t>
            </a:r>
            <a:r>
              <a:rPr lang="cs-CZ" sz="2400"/>
              <a:t>		predispozice</a:t>
            </a:r>
          </a:p>
          <a:p>
            <a:r>
              <a:rPr lang="cs-CZ" sz="2400"/>
              <a:t>						febrilie</a:t>
            </a:r>
          </a:p>
          <a:p>
            <a:r>
              <a:rPr lang="cs-CZ" sz="2400"/>
              <a:t>						cévní příznaky </a:t>
            </a:r>
            <a:r>
              <a:rPr lang="cs-CZ" sz="1400"/>
              <a:t>(třískovité hemoragie, </a:t>
            </a:r>
            <a:r>
              <a:rPr lang="cs-CZ" sz="1400" err="1"/>
              <a:t>arteriární</a:t>
            </a:r>
            <a:r>
              <a:rPr lang="cs-CZ" sz="1400"/>
              <a:t> embolizace)</a:t>
            </a:r>
          </a:p>
          <a:p>
            <a:r>
              <a:rPr lang="cs-CZ" sz="2400"/>
              <a:t>						</a:t>
            </a:r>
            <a:r>
              <a:rPr lang="cs-CZ" sz="2400" err="1"/>
              <a:t>imunokomplexové</a:t>
            </a:r>
            <a:r>
              <a:rPr lang="cs-CZ" sz="2400"/>
              <a:t> příznaky </a:t>
            </a:r>
            <a:r>
              <a:rPr lang="cs-CZ" sz="1500"/>
              <a:t>(glomerulonefritida, </a:t>
            </a:r>
            <a:r>
              <a:rPr lang="cs-CZ" sz="1500" err="1"/>
              <a:t>Oslerovy</a:t>
            </a:r>
            <a:r>
              <a:rPr lang="cs-CZ" sz="1500"/>
              <a:t> uzly)</a:t>
            </a:r>
          </a:p>
          <a:p>
            <a:r>
              <a:rPr lang="cs-CZ" sz="2400"/>
              <a:t>						pozitivní 1 hemokultura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80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434362" cy="1011264"/>
          </a:xfrm>
        </p:spPr>
        <p:txBody>
          <a:bodyPr>
            <a:normAutofit/>
          </a:bodyPr>
          <a:lstStyle/>
          <a:p>
            <a:pPr algn="ctr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Infekční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endokarditida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172961-A723-0C74-2360-460CE35C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5" y="2332382"/>
            <a:ext cx="5000487" cy="3750365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acovní text pro Interní propedeutiku">
            <a:extLst>
              <a:ext uri="{FF2B5EF4-FFF2-40B4-BE49-F238E27FC236}">
                <a16:creationId xmlns:a16="http://schemas.microsoft.com/office/drawing/2014/main" id="{685EFDB0-D2F6-D405-E9D3-752719AB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95" y="1828798"/>
            <a:ext cx="2650700" cy="186855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ofylaxe infekční endokarditidy">
            <a:extLst>
              <a:ext uri="{FF2B5EF4-FFF2-40B4-BE49-F238E27FC236}">
                <a16:creationId xmlns:a16="http://schemas.microsoft.com/office/drawing/2014/main" id="{8FB6EB84-0009-1881-2AEB-B0E29ABD9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43" y="4002156"/>
            <a:ext cx="4077735" cy="256479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00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0" y="652670"/>
            <a:ext cx="8001000" cy="1011264"/>
          </a:xfrm>
        </p:spPr>
        <p:txBody>
          <a:bodyPr>
            <a:normAutofit/>
          </a:bodyPr>
          <a:lstStyle/>
          <a:p>
            <a:pPr algn="ctr"/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Infekční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endokarditida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0737567" cy="4076054"/>
          </a:xfrm>
        </p:spPr>
        <p:txBody>
          <a:bodyPr>
            <a:normAutofit/>
          </a:bodyPr>
          <a:lstStyle/>
          <a:p>
            <a:r>
              <a:rPr lang="cs-CZ" sz="2400" b="1"/>
              <a:t>léčba	 </a:t>
            </a:r>
          </a:p>
          <a:p>
            <a:r>
              <a:rPr lang="cs-CZ" sz="2400"/>
              <a:t>ATB </a:t>
            </a:r>
            <a:r>
              <a:rPr lang="cs-CZ" sz="2400" err="1"/>
              <a:t>i.v</a:t>
            </a:r>
            <a:r>
              <a:rPr lang="cs-CZ" sz="2400"/>
              <a:t>. 6 týdnů</a:t>
            </a:r>
            <a:r>
              <a:rPr lang="cs-CZ" sz="2400" b="1"/>
              <a:t>	</a:t>
            </a:r>
          </a:p>
          <a:p>
            <a:endParaRPr lang="cs-CZ" sz="2400" b="1"/>
          </a:p>
          <a:p>
            <a:r>
              <a:rPr lang="cs-CZ" sz="2400" b="1"/>
              <a:t>prevence u pacientů s rizikem IE   (protéza, stp.IE, VVV)</a:t>
            </a:r>
            <a:endParaRPr lang="cs-CZ" sz="2400"/>
          </a:p>
          <a:p>
            <a:r>
              <a:rPr lang="cs-CZ" sz="2400"/>
              <a:t>péče o sliznice DÚ, zejména při paradentóze</a:t>
            </a:r>
          </a:p>
          <a:p>
            <a:r>
              <a:rPr lang="cs-CZ" sz="2400"/>
              <a:t>preventivní podání ATB při invazivních výkonech v DÚ a urogenitální oblasti  </a:t>
            </a:r>
          </a:p>
          <a:p>
            <a:r>
              <a:rPr lang="cs-CZ" sz="2400"/>
              <a:t>	</a:t>
            </a:r>
            <a:r>
              <a:rPr lang="cs-CZ" sz="2400" b="1"/>
              <a:t>1-2 dávky amoxicilinu 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784865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9771753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kardiomyopatie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0737567" cy="4076054"/>
          </a:xfrm>
        </p:spPr>
        <p:txBody>
          <a:bodyPr>
            <a:normAutofit/>
          </a:bodyPr>
          <a:lstStyle/>
          <a:p>
            <a:r>
              <a:rPr lang="cs-CZ" sz="2400"/>
              <a:t>heterogenní skupina onemocnění, ovlivňující mechanickou či elektrickou funkci myokardu</a:t>
            </a:r>
          </a:p>
          <a:p>
            <a:r>
              <a:rPr lang="cs-CZ" sz="2400"/>
              <a:t>vyskytuje se v každém věku</a:t>
            </a:r>
          </a:p>
          <a:p>
            <a:endParaRPr lang="cs-CZ" sz="2400"/>
          </a:p>
          <a:p>
            <a:r>
              <a:rPr lang="cs-CZ" sz="2400" b="1"/>
              <a:t>primární</a:t>
            </a:r>
            <a:r>
              <a:rPr lang="cs-CZ" sz="2400"/>
              <a:t> 			omezené na srdce</a:t>
            </a:r>
          </a:p>
          <a:p>
            <a:r>
              <a:rPr lang="cs-CZ" sz="2400" b="1"/>
              <a:t>sekundární</a:t>
            </a:r>
            <a:r>
              <a:rPr lang="cs-CZ" sz="2400"/>
              <a:t> 		generalizované onemocnění postihující i srdce</a:t>
            </a:r>
          </a:p>
          <a:p>
            <a:r>
              <a:rPr lang="cs-CZ" sz="2400"/>
              <a:t>(amyloidóza, sarkoidóza, </a:t>
            </a:r>
            <a:r>
              <a:rPr lang="cs-CZ" sz="2400" err="1"/>
              <a:t>Fabryho</a:t>
            </a:r>
            <a:r>
              <a:rPr lang="cs-CZ" sz="2400"/>
              <a:t> choroba, hemochromatóza)</a:t>
            </a:r>
          </a:p>
        </p:txBody>
      </p:sp>
    </p:spTree>
    <p:extLst>
      <p:ext uri="{BB962C8B-B14F-4D97-AF65-F5344CB8AC3E}">
        <p14:creationId xmlns:p14="http://schemas.microsoft.com/office/powerpoint/2010/main" val="2475242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9948954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/>
              <a:t>kardiomyopatie</a:t>
            </a:r>
            <a:r>
              <a:rPr lang="en-US" sz="3600" b="1"/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1106127" cy="4076054"/>
          </a:xfrm>
        </p:spPr>
        <p:txBody>
          <a:bodyPr>
            <a:normAutofit/>
          </a:bodyPr>
          <a:lstStyle/>
          <a:p>
            <a:r>
              <a:rPr lang="cs-CZ" sz="2400"/>
              <a:t>3 základní typy</a:t>
            </a:r>
          </a:p>
          <a:p>
            <a:r>
              <a:rPr lang="cs-CZ" sz="2400" b="1"/>
              <a:t>dilatační</a:t>
            </a:r>
            <a:r>
              <a:rPr lang="cs-CZ" sz="2400"/>
              <a:t> 	dilatace všech oddílů, zejména LK</a:t>
            </a:r>
          </a:p>
          <a:p>
            <a:r>
              <a:rPr lang="cs-CZ" sz="2400"/>
              <a:t>				</a:t>
            </a:r>
            <a:r>
              <a:rPr lang="cs-CZ" sz="2400" err="1"/>
              <a:t>postinfenční</a:t>
            </a:r>
            <a:r>
              <a:rPr lang="cs-CZ" sz="2400"/>
              <a:t>, alkoholismus, DM, těhotenství, idiopatická</a:t>
            </a:r>
          </a:p>
          <a:p>
            <a:r>
              <a:rPr lang="cs-CZ" sz="2400"/>
              <a:t>				levostranné SS</a:t>
            </a:r>
          </a:p>
          <a:p>
            <a:r>
              <a:rPr lang="cs-CZ" sz="2400" b="1"/>
              <a:t>hypertrofická</a:t>
            </a:r>
            <a:r>
              <a:rPr lang="cs-CZ" sz="2400"/>
              <a:t>  - výrazná hypertrofie myokardu, zejména LK, levostranné SS</a:t>
            </a:r>
          </a:p>
          <a:p>
            <a:r>
              <a:rPr lang="cs-CZ" sz="2400" b="1"/>
              <a:t>restriktivní</a:t>
            </a:r>
            <a:r>
              <a:rPr lang="cs-CZ" sz="2400"/>
              <a:t> – snížení elasticity stěny LK v diastolické fázi – oboustranné SS</a:t>
            </a:r>
          </a:p>
        </p:txBody>
      </p:sp>
    </p:spTree>
    <p:extLst>
      <p:ext uri="{BB962C8B-B14F-4D97-AF65-F5344CB8AC3E}">
        <p14:creationId xmlns:p14="http://schemas.microsoft.com/office/powerpoint/2010/main" val="357141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016918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Myokarditidy</a:t>
            </a:r>
            <a:r>
              <a:rPr lang="en-US"/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1036147" cy="4076054"/>
          </a:xfrm>
        </p:spPr>
        <p:txBody>
          <a:bodyPr>
            <a:normAutofit/>
          </a:bodyPr>
          <a:lstStyle/>
          <a:p>
            <a:r>
              <a:rPr lang="cs-CZ" sz="2400" b="1"/>
              <a:t>zánětlivé postižení myokardu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nejčastěji virové, vzácněji bakteriální (</a:t>
            </a:r>
            <a:r>
              <a:rPr lang="cs-CZ" sz="2400" err="1"/>
              <a:t>borrelie</a:t>
            </a:r>
            <a:r>
              <a:rPr lang="cs-CZ" sz="2400"/>
              <a:t>, diftérie)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většinou mírný průběh, může vést k dilatační KMP a SS</a:t>
            </a:r>
          </a:p>
          <a:p>
            <a:endParaRPr lang="cs-CZ" sz="2400"/>
          </a:p>
          <a:p>
            <a:r>
              <a:rPr lang="cs-CZ" sz="2400" b="1"/>
              <a:t>DG</a:t>
            </a:r>
            <a:r>
              <a:rPr lang="cs-CZ" sz="2400"/>
              <a:t>   per </a:t>
            </a:r>
            <a:r>
              <a:rPr lang="cs-CZ" sz="2400" err="1"/>
              <a:t>exclusionem</a:t>
            </a:r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71903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F9EE4-D559-3ADE-C8B3-F9A8CC31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363202"/>
            <a:ext cx="9665208" cy="1507067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ateroskleróza je chronický zánět</a:t>
            </a:r>
          </a:p>
        </p:txBody>
      </p:sp>
      <p:pic>
        <p:nvPicPr>
          <p:cNvPr id="1026" name="Picture 2" descr="Katetrizační vyšetření srdce - II. interní klinika kardiologie a angiologie  1. LF UK a VFN">
            <a:extLst>
              <a:ext uri="{FF2B5EF4-FFF2-40B4-BE49-F238E27FC236}">
                <a16:creationId xmlns:a16="http://schemas.microsoft.com/office/drawing/2014/main" id="{A67EE16E-A5EF-327B-0A7B-00E13443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87" y="2375364"/>
            <a:ext cx="5936004" cy="3342686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2E45C33-144A-3AA8-464A-E76818F628F8}"/>
              </a:ext>
            </a:extLst>
          </p:cNvPr>
          <p:cNvSpPr txBox="1"/>
          <p:nvPr/>
        </p:nvSpPr>
        <p:spPr>
          <a:xfrm>
            <a:off x="441430" y="2671062"/>
            <a:ext cx="46137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/>
              <a:t>aterosklerotický plát </a:t>
            </a:r>
          </a:p>
          <a:p>
            <a:endParaRPr lang="cs-CZ" sz="2400"/>
          </a:p>
          <a:p>
            <a:r>
              <a:rPr lang="cs-CZ" sz="2400" b="1"/>
              <a:t>stabilní</a:t>
            </a:r>
            <a:r>
              <a:rPr lang="cs-CZ" sz="2400"/>
              <a:t>  x </a:t>
            </a:r>
            <a:r>
              <a:rPr lang="cs-CZ" sz="2400" b="1"/>
              <a:t>nestabilní</a:t>
            </a:r>
            <a:r>
              <a:rPr lang="cs-CZ" sz="2400"/>
              <a:t> → </a:t>
            </a:r>
          </a:p>
          <a:p>
            <a:endParaRPr lang="cs-CZ" sz="2400"/>
          </a:p>
          <a:p>
            <a:r>
              <a:rPr lang="cs-CZ" sz="2400"/>
              <a:t>omezení průtoku orgánem  + </a:t>
            </a:r>
          </a:p>
          <a:p>
            <a:endParaRPr lang="cs-CZ" sz="2400"/>
          </a:p>
          <a:p>
            <a:r>
              <a:rPr lang="cs-CZ" sz="2400"/>
              <a:t>hrozba komplikací (ischemie, utržení trombu a embolizace)</a:t>
            </a:r>
          </a:p>
        </p:txBody>
      </p:sp>
    </p:spTree>
    <p:extLst>
      <p:ext uri="{BB962C8B-B14F-4D97-AF65-F5344CB8AC3E}">
        <p14:creationId xmlns:p14="http://schemas.microsoft.com/office/powerpoint/2010/main" val="3901697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69" y="354496"/>
            <a:ext cx="1031509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perikarditidy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061948"/>
            <a:ext cx="11036147" cy="4076054"/>
          </a:xfrm>
        </p:spPr>
        <p:txBody>
          <a:bodyPr>
            <a:normAutofit lnSpcReduction="10000"/>
          </a:bodyPr>
          <a:lstStyle/>
          <a:p>
            <a:r>
              <a:rPr lang="cs-CZ" sz="2400" b="1"/>
              <a:t>zánětlivé postižení osrdečníku</a:t>
            </a:r>
            <a:r>
              <a:rPr lang="cs-CZ" sz="2400"/>
              <a:t> (vakovitý obal srdce, 2 listy, uvnitř je 15 ml tekutiny)</a:t>
            </a:r>
          </a:p>
          <a:p>
            <a:endParaRPr lang="cs-CZ" sz="2400"/>
          </a:p>
          <a:p>
            <a:r>
              <a:rPr lang="cs-CZ" sz="2400" b="1"/>
              <a:t>infekční</a:t>
            </a:r>
            <a:r>
              <a:rPr lang="cs-CZ" sz="2400"/>
              <a:t>  (viry), </a:t>
            </a:r>
            <a:r>
              <a:rPr lang="cs-CZ" sz="2400" b="1"/>
              <a:t>neinfekční</a:t>
            </a:r>
            <a:r>
              <a:rPr lang="cs-CZ" sz="2400"/>
              <a:t> (autoimunitní, metabolické, nádorové, trauma)</a:t>
            </a:r>
          </a:p>
          <a:p>
            <a:endParaRPr lang="cs-CZ" sz="2400"/>
          </a:p>
          <a:p>
            <a:r>
              <a:rPr lang="cs-CZ" sz="2400"/>
              <a:t>suchá fáze,  vlhká fáze – tvorba výpotku – omezení plnění komor, až srdeční tamponáda – </a:t>
            </a:r>
            <a:r>
              <a:rPr lang="cs-CZ" sz="2400" err="1"/>
              <a:t>perikardiocentéza</a:t>
            </a:r>
            <a:endParaRPr lang="cs-CZ" sz="2400"/>
          </a:p>
          <a:p>
            <a:endParaRPr lang="cs-CZ" sz="2400"/>
          </a:p>
          <a:p>
            <a:r>
              <a:rPr lang="cs-CZ" sz="2400" b="1" err="1"/>
              <a:t>konstriktivní</a:t>
            </a:r>
            <a:r>
              <a:rPr lang="cs-CZ" sz="2400" b="1"/>
              <a:t> perikarditida </a:t>
            </a:r>
            <a:r>
              <a:rPr lang="cs-CZ" sz="2400"/>
              <a:t>– srůst obou listů  - porucha plnění komor, SS</a:t>
            </a:r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282293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308466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Plicní hypertenze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64" y="2781946"/>
            <a:ext cx="11639527" cy="4076054"/>
          </a:xfrm>
        </p:spPr>
        <p:txBody>
          <a:bodyPr>
            <a:normAutofit/>
          </a:bodyPr>
          <a:lstStyle/>
          <a:p>
            <a:r>
              <a:rPr lang="cs-CZ" sz="2400"/>
              <a:t>„prostý název pro složitý problém“</a:t>
            </a:r>
          </a:p>
          <a:p>
            <a:endParaRPr lang="cs-CZ" sz="2400"/>
          </a:p>
          <a:p>
            <a:r>
              <a:rPr lang="cs-CZ" sz="2400"/>
              <a:t>syndrom, zvýšený střední tlak v plicnici</a:t>
            </a:r>
          </a:p>
          <a:p>
            <a:endParaRPr lang="cs-CZ" sz="2400"/>
          </a:p>
          <a:p>
            <a:r>
              <a:rPr lang="cs-CZ" sz="2400"/>
              <a:t>vede ke zvýšení námahy pro PK, LK dostává méně krve → únava, dušnost</a:t>
            </a:r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515533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308466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Plicní hypertenze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324" y="2033199"/>
            <a:ext cx="11639527" cy="4076054"/>
          </a:xfrm>
        </p:spPr>
        <p:txBody>
          <a:bodyPr>
            <a:normAutofit/>
          </a:bodyPr>
          <a:lstStyle/>
          <a:p>
            <a:r>
              <a:rPr lang="cs-CZ" sz="2400" b="1"/>
              <a:t>primární plicní hypertenze</a:t>
            </a:r>
            <a:r>
              <a:rPr lang="cs-CZ" sz="2400"/>
              <a:t>	</a:t>
            </a:r>
            <a:r>
              <a:rPr lang="cs-CZ" sz="2400" dirty="0"/>
              <a:t>neznámá</a:t>
            </a:r>
            <a:r>
              <a:rPr lang="cs-CZ" sz="2400"/>
              <a:t> příčina, hlavně  u mladých  žen, do 3 let umírají na selhání PK</a:t>
            </a:r>
          </a:p>
          <a:p>
            <a:endParaRPr lang="cs-CZ" sz="2400" b="1"/>
          </a:p>
          <a:p>
            <a:r>
              <a:rPr lang="cs-CZ" sz="2400" b="1"/>
              <a:t>sekundární plicní hypertenze</a:t>
            </a:r>
          </a:p>
          <a:p>
            <a:r>
              <a:rPr lang="cs-CZ" sz="2400" b="1" err="1"/>
              <a:t>prekapilární</a:t>
            </a:r>
            <a:r>
              <a:rPr lang="cs-CZ" sz="2400" b="1"/>
              <a:t> plicní hypertenze </a:t>
            </a:r>
            <a:r>
              <a:rPr lang="cs-CZ" sz="2400"/>
              <a:t>– choroby plic (CHOPN, intersticiální fibrózy, chronická plicní embolie, sarkoidóza, pneumokoniózy, vaskulitidy)</a:t>
            </a:r>
          </a:p>
          <a:p>
            <a:r>
              <a:rPr lang="cs-CZ" sz="2400" b="1" err="1"/>
              <a:t>postkapilární</a:t>
            </a:r>
            <a:r>
              <a:rPr lang="cs-CZ" sz="2400" b="1"/>
              <a:t> plicní hypertenze </a:t>
            </a:r>
            <a:r>
              <a:rPr lang="cs-CZ" sz="2400"/>
              <a:t>– choroby levého srdce (levostranné srdeční selhání, mitrální stenóza, </a:t>
            </a:r>
            <a:r>
              <a:rPr lang="cs-CZ" sz="2400" err="1"/>
              <a:t>kardiomyopate</a:t>
            </a:r>
            <a:r>
              <a:rPr lang="cs-CZ" sz="2400"/>
              <a:t>, konstruktivní perikarditida)</a:t>
            </a:r>
          </a:p>
        </p:txBody>
      </p:sp>
    </p:spTree>
    <p:extLst>
      <p:ext uri="{BB962C8B-B14F-4D97-AF65-F5344CB8AC3E}">
        <p14:creationId xmlns:p14="http://schemas.microsoft.com/office/powerpoint/2010/main" val="349453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0" y="540026"/>
            <a:ext cx="800100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Plicní hypertenze</a:t>
            </a:r>
            <a:r>
              <a:rPr lang="en-US"/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1036147" cy="4076054"/>
          </a:xfrm>
        </p:spPr>
        <p:txBody>
          <a:bodyPr>
            <a:normAutofit/>
          </a:bodyPr>
          <a:lstStyle/>
          <a:p>
            <a:r>
              <a:rPr lang="cs-CZ" sz="2400" b="1"/>
              <a:t>léčba		</a:t>
            </a:r>
            <a:r>
              <a:rPr lang="cs-CZ" sz="2400"/>
              <a:t>základního onemocnění</a:t>
            </a:r>
          </a:p>
          <a:p>
            <a:endParaRPr lang="cs-CZ" sz="2400"/>
          </a:p>
          <a:p>
            <a:r>
              <a:rPr lang="cs-CZ" sz="2400" b="1"/>
              <a:t>	</a:t>
            </a:r>
            <a:r>
              <a:rPr lang="cs-CZ" sz="2400"/>
              <a:t>		primární je nevyléčitelná</a:t>
            </a:r>
          </a:p>
          <a:p>
            <a:r>
              <a:rPr lang="cs-CZ" sz="2400"/>
              <a:t>			farmakologická léčba – drahá, ne moc účinná</a:t>
            </a:r>
          </a:p>
          <a:p>
            <a:r>
              <a:rPr lang="cs-CZ" sz="2400"/>
              <a:t>			balonková atriální </a:t>
            </a:r>
            <a:r>
              <a:rPr lang="cs-CZ" sz="2400" err="1"/>
              <a:t>septostomie</a:t>
            </a:r>
            <a:r>
              <a:rPr lang="cs-CZ" sz="2400"/>
              <a:t> - ↑ SV za cenu ↓ saturace</a:t>
            </a:r>
          </a:p>
          <a:p>
            <a:r>
              <a:rPr lang="cs-CZ" sz="2400"/>
              <a:t>			transplantace plic</a:t>
            </a:r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67390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9" y="441702"/>
            <a:ext cx="9897649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1036147" cy="4076054"/>
          </a:xfrm>
        </p:spPr>
        <p:txBody>
          <a:bodyPr>
            <a:normAutofit/>
          </a:bodyPr>
          <a:lstStyle/>
          <a:p>
            <a:r>
              <a:rPr lang="cs-CZ" sz="2400" b="1"/>
              <a:t>srdce není schopno zajistit dostatečné prokrvení tkání v klidu či při námaze</a:t>
            </a:r>
          </a:p>
          <a:p>
            <a:endParaRPr lang="cs-CZ" sz="2400"/>
          </a:p>
          <a:p>
            <a:r>
              <a:rPr lang="cs-CZ" sz="2400" b="1"/>
              <a:t>výskyt</a:t>
            </a:r>
            <a:r>
              <a:rPr lang="cs-CZ" sz="2400"/>
              <a:t> 	↑ se zvyšujícím se věkem dožití</a:t>
            </a:r>
          </a:p>
          <a:p>
            <a:r>
              <a:rPr lang="cs-CZ" sz="2400" b="1"/>
              <a:t>příčiny	</a:t>
            </a:r>
            <a:r>
              <a:rPr lang="cs-CZ" sz="2400"/>
              <a:t> 70% ICHS, 20-30% HTN a KMP, zbytek chlopenní vady</a:t>
            </a:r>
          </a:p>
          <a:p>
            <a:r>
              <a:rPr lang="cs-CZ" sz="2400"/>
              <a:t>nákladná léčba   1-2% nákladů ve zdravotnictví</a:t>
            </a:r>
          </a:p>
          <a:p>
            <a:endParaRPr lang="cs-CZ" sz="2400"/>
          </a:p>
          <a:p>
            <a:r>
              <a:rPr lang="cs-CZ" sz="2400"/>
              <a:t>akutní × chronické, pravostranné × levostranné × oboustranné</a:t>
            </a:r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666402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1175556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 -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příčiny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2340244"/>
            <a:ext cx="11435311" cy="4076054"/>
          </a:xfrm>
        </p:spPr>
        <p:txBody>
          <a:bodyPr>
            <a:normAutofit/>
          </a:bodyPr>
          <a:lstStyle/>
          <a:p>
            <a:r>
              <a:rPr lang="cs-CZ" sz="2400" b="1"/>
              <a:t>p</a:t>
            </a:r>
            <a:r>
              <a:rPr lang="en-US" sz="2400" b="1" err="1"/>
              <a:t>oruchy</a:t>
            </a:r>
            <a:r>
              <a:rPr lang="en-US" sz="2400" b="1"/>
              <a:t> </a:t>
            </a:r>
            <a:r>
              <a:rPr lang="en-US" sz="2400" b="1" err="1"/>
              <a:t>kontraktility</a:t>
            </a:r>
            <a:r>
              <a:rPr lang="en-US" sz="2400"/>
              <a:t> - </a:t>
            </a:r>
            <a:r>
              <a:rPr lang="cs-CZ" sz="2400"/>
              <a:t>AIM  + jeho komplikace – arytmie, ruptura papilárního svalu, ruptura stěny </a:t>
            </a:r>
            <a:r>
              <a:rPr lang="en-US" sz="2400"/>
              <a:t>, KMP, </a:t>
            </a:r>
            <a:r>
              <a:rPr lang="en-US" sz="2400" err="1"/>
              <a:t>myokarditidy</a:t>
            </a:r>
            <a:r>
              <a:rPr lang="en-US" sz="2400"/>
              <a:t>, </a:t>
            </a:r>
            <a:r>
              <a:rPr lang="en-US" sz="2400" err="1"/>
              <a:t>jiné</a:t>
            </a:r>
            <a:r>
              <a:rPr lang="en-US" sz="2400"/>
              <a:t> </a:t>
            </a:r>
            <a:r>
              <a:rPr lang="en-US" sz="2400" err="1"/>
              <a:t>arytmie</a:t>
            </a:r>
            <a:endParaRPr lang="cs-CZ" sz="2400"/>
          </a:p>
          <a:p>
            <a:r>
              <a:rPr lang="cs-CZ" sz="2400" b="1"/>
              <a:t>o</a:t>
            </a:r>
            <a:r>
              <a:rPr lang="en-US" sz="2400" b="1" err="1"/>
              <a:t>bjemové</a:t>
            </a:r>
            <a:r>
              <a:rPr lang="en-US" sz="2400" b="1"/>
              <a:t> </a:t>
            </a:r>
            <a:r>
              <a:rPr lang="en-US" sz="2400" b="1" err="1"/>
              <a:t>přetížení</a:t>
            </a:r>
            <a:r>
              <a:rPr lang="en-US" sz="2400"/>
              <a:t>  - </a:t>
            </a:r>
            <a:r>
              <a:rPr lang="cs-CZ" sz="2400"/>
              <a:t>chlopenní vady</a:t>
            </a:r>
            <a:endParaRPr lang="en-US" sz="2400"/>
          </a:p>
          <a:p>
            <a:r>
              <a:rPr lang="cs-CZ" sz="2400" b="1"/>
              <a:t>t</a:t>
            </a:r>
            <a:r>
              <a:rPr lang="en-US" sz="2400" b="1" err="1"/>
              <a:t>lakové</a:t>
            </a:r>
            <a:r>
              <a:rPr lang="en-US" sz="2400" b="1"/>
              <a:t> </a:t>
            </a:r>
            <a:r>
              <a:rPr lang="en-US" sz="2400" b="1" err="1"/>
              <a:t>přetížení</a:t>
            </a:r>
            <a:r>
              <a:rPr lang="en-US" sz="2400"/>
              <a:t>  - </a:t>
            </a:r>
            <a:r>
              <a:rPr lang="cs-CZ" sz="2400"/>
              <a:t>chlopenní vady, </a:t>
            </a:r>
            <a:r>
              <a:rPr lang="cs-CZ" sz="2400" err="1"/>
              <a:t>hypertenz</a:t>
            </a:r>
            <a:r>
              <a:rPr lang="en-US" sz="2400"/>
              <a:t>e</a:t>
            </a:r>
          </a:p>
          <a:p>
            <a:r>
              <a:rPr lang="cs-CZ" sz="2400" b="1"/>
              <a:t>p</a:t>
            </a:r>
            <a:r>
              <a:rPr lang="en-US" sz="2400" b="1" err="1"/>
              <a:t>orucha</a:t>
            </a:r>
            <a:r>
              <a:rPr lang="en-US" sz="2400" b="1"/>
              <a:t> </a:t>
            </a:r>
            <a:r>
              <a:rPr lang="en-US" sz="2400" b="1" err="1"/>
              <a:t>plnění</a:t>
            </a:r>
            <a:r>
              <a:rPr lang="en-US" sz="2400" b="1"/>
              <a:t> </a:t>
            </a:r>
            <a:r>
              <a:rPr lang="cs-CZ" sz="2400" b="1"/>
              <a:t>komory</a:t>
            </a:r>
            <a:r>
              <a:rPr lang="en-US" sz="2400"/>
              <a:t> – </a:t>
            </a:r>
            <a:r>
              <a:rPr lang="en-US" sz="2400" err="1"/>
              <a:t>perika</a:t>
            </a:r>
            <a:r>
              <a:rPr lang="cs-CZ" sz="2400"/>
              <a:t>r</a:t>
            </a:r>
            <a:r>
              <a:rPr lang="en-US" sz="2400" err="1"/>
              <a:t>ditida</a:t>
            </a:r>
            <a:endParaRPr lang="cs-CZ" sz="2400"/>
          </a:p>
          <a:p>
            <a:r>
              <a:rPr lang="cs-CZ" sz="2400" b="1"/>
              <a:t>v</a:t>
            </a:r>
            <a:r>
              <a:rPr lang="en-US" sz="2400" b="1" err="1"/>
              <a:t>ysoké</a:t>
            </a:r>
            <a:r>
              <a:rPr lang="en-US" sz="2400" b="1"/>
              <a:t> </a:t>
            </a:r>
            <a:r>
              <a:rPr lang="en-US" sz="2400" b="1" err="1"/>
              <a:t>nároky</a:t>
            </a:r>
            <a:r>
              <a:rPr lang="en-US" sz="2400" b="1"/>
              <a:t> organism</a:t>
            </a:r>
            <a:r>
              <a:rPr lang="cs-CZ" sz="2400" b="1"/>
              <a:t>u</a:t>
            </a:r>
            <a:r>
              <a:rPr lang="en-US" sz="2400" b="1"/>
              <a:t> </a:t>
            </a:r>
            <a:r>
              <a:rPr lang="en-US" sz="2400"/>
              <a:t>– </a:t>
            </a:r>
            <a:r>
              <a:rPr lang="en-US" sz="2400" err="1"/>
              <a:t>anémie</a:t>
            </a:r>
            <a:r>
              <a:rPr lang="en-US" sz="2400"/>
              <a:t>, </a:t>
            </a:r>
            <a:r>
              <a:rPr lang="en-US" sz="2400" err="1"/>
              <a:t>tyreotoxikóza</a:t>
            </a:r>
            <a:r>
              <a:rPr lang="en-US" sz="2400"/>
              <a:t>, </a:t>
            </a:r>
            <a:r>
              <a:rPr lang="en-US" sz="2400" err="1"/>
              <a:t>těhotenství</a:t>
            </a:r>
            <a:endParaRPr lang="en-US" sz="2400"/>
          </a:p>
          <a:p>
            <a:r>
              <a:rPr lang="cs-CZ" sz="2400" b="1" err="1"/>
              <a:t>lá</a:t>
            </a:r>
            <a:r>
              <a:rPr lang="en-US" sz="2400" b="1" err="1"/>
              <a:t>tkové</a:t>
            </a:r>
            <a:r>
              <a:rPr lang="en-US" sz="2400" b="1"/>
              <a:t> a </a:t>
            </a:r>
            <a:r>
              <a:rPr lang="en-US" sz="2400" b="1" err="1"/>
              <a:t>lékové</a:t>
            </a:r>
            <a:r>
              <a:rPr lang="en-US" sz="2400" b="1"/>
              <a:t> </a:t>
            </a:r>
            <a:r>
              <a:rPr lang="en-US" sz="2400" b="1" err="1"/>
              <a:t>vlivy</a:t>
            </a:r>
            <a:r>
              <a:rPr lang="en-US" sz="2400" b="1"/>
              <a:t> </a:t>
            </a:r>
            <a:r>
              <a:rPr lang="en-US" sz="2400"/>
              <a:t>– </a:t>
            </a:r>
            <a:r>
              <a:rPr lang="en-US" sz="2400" err="1"/>
              <a:t>alkohol</a:t>
            </a:r>
            <a:r>
              <a:rPr lang="en-US" sz="2400"/>
              <a:t>, </a:t>
            </a:r>
            <a:r>
              <a:rPr lang="en-US" sz="2400" err="1"/>
              <a:t>antiarytmika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90779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224" y="441702"/>
            <a:ext cx="10736644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kompenzace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2" y="2088453"/>
            <a:ext cx="11036147" cy="407605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aktivace sympatiku – vasokonstrikce, tachykardie, ↑ TK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aktivace – renin-</a:t>
            </a:r>
            <a:r>
              <a:rPr lang="cs-CZ" sz="2400" err="1"/>
              <a:t>angiotenzin</a:t>
            </a:r>
            <a:r>
              <a:rPr lang="cs-CZ" sz="2400"/>
              <a:t>-aldosteronové osy – retence tekutiny a 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hypertrofie myokardu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redistribuce SV do životně důležitých orgánů</a:t>
            </a:r>
            <a:endParaRPr lang="en-US" sz="2400"/>
          </a:p>
          <a:p>
            <a:endParaRPr lang="cs-CZ" sz="2400"/>
          </a:p>
          <a:p>
            <a:r>
              <a:rPr lang="cs-CZ" sz="2400"/>
              <a:t>j</a:t>
            </a:r>
            <a:r>
              <a:rPr lang="en-US" sz="2400" err="1"/>
              <a:t>en</a:t>
            </a:r>
            <a:r>
              <a:rPr lang="en-US" sz="2400"/>
              <a:t> </a:t>
            </a:r>
            <a:r>
              <a:rPr lang="en-US" sz="2400" err="1"/>
              <a:t>krátkodobý</a:t>
            </a:r>
            <a:r>
              <a:rPr lang="en-US" sz="2400"/>
              <a:t> </a:t>
            </a:r>
            <a:r>
              <a:rPr lang="en-US" sz="2400" err="1"/>
              <a:t>přínos</a:t>
            </a:r>
            <a:r>
              <a:rPr lang="en-US" sz="2400"/>
              <a:t>!  </a:t>
            </a:r>
            <a:r>
              <a:rPr lang="en-US" sz="2400" err="1"/>
              <a:t>Poté</a:t>
            </a:r>
            <a:r>
              <a:rPr lang="en-US" sz="2400"/>
              <a:t> </a:t>
            </a:r>
            <a:r>
              <a:rPr lang="en-US" sz="2400" err="1"/>
              <a:t>zatěžují</a:t>
            </a:r>
            <a:r>
              <a:rPr lang="en-US" sz="2400"/>
              <a:t> </a:t>
            </a:r>
            <a:r>
              <a:rPr lang="en-US" sz="2400" err="1"/>
              <a:t>organismus</a:t>
            </a:r>
            <a:r>
              <a:rPr lang="en-US" sz="2400"/>
              <a:t> - ↑ </a:t>
            </a:r>
            <a:r>
              <a:rPr lang="en-US" sz="2400" err="1"/>
              <a:t>srdeční</a:t>
            </a:r>
            <a:r>
              <a:rPr lang="en-US" sz="2400"/>
              <a:t> </a:t>
            </a:r>
            <a:r>
              <a:rPr lang="en-US" sz="2400" err="1"/>
              <a:t>práce</a:t>
            </a:r>
            <a:r>
              <a:rPr lang="en-US" sz="2400"/>
              <a:t>, ↓ </a:t>
            </a:r>
            <a:r>
              <a:rPr lang="en-US" sz="2400" err="1"/>
              <a:t>perfúze</a:t>
            </a:r>
            <a:r>
              <a:rPr lang="en-US" sz="2400"/>
              <a:t> </a:t>
            </a:r>
            <a:r>
              <a:rPr lang="en-US" sz="2400" err="1"/>
              <a:t>myokardu</a:t>
            </a:r>
            <a:r>
              <a:rPr lang="en-US" sz="2400"/>
              <a:t>, </a:t>
            </a:r>
            <a:r>
              <a:rPr lang="en-US" sz="2400" err="1"/>
              <a:t>retence</a:t>
            </a:r>
            <a:r>
              <a:rPr lang="en-US" sz="2400"/>
              <a:t> </a:t>
            </a:r>
            <a:r>
              <a:rPr lang="en-US" sz="2400" err="1"/>
              <a:t>tekutin</a:t>
            </a:r>
            <a:r>
              <a:rPr lang="en-US" sz="2400"/>
              <a:t>, </a:t>
            </a:r>
            <a:r>
              <a:rPr lang="en-US" sz="2400" err="1"/>
              <a:t>ztráty</a:t>
            </a:r>
            <a:r>
              <a:rPr lang="en-US" sz="2400"/>
              <a:t> K, </a:t>
            </a:r>
            <a:r>
              <a:rPr lang="en-US" sz="2400" err="1"/>
              <a:t>vznik</a:t>
            </a:r>
            <a:r>
              <a:rPr lang="en-US" sz="2400"/>
              <a:t> </a:t>
            </a:r>
            <a:r>
              <a:rPr lang="en-US" sz="2400" err="1"/>
              <a:t>arytmií</a:t>
            </a:r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893729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334" y="281608"/>
            <a:ext cx="11193844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1940943"/>
            <a:ext cx="11036147" cy="4718649"/>
          </a:xfrm>
        </p:spPr>
        <p:txBody>
          <a:bodyPr>
            <a:normAutofit lnSpcReduction="10000"/>
          </a:bodyPr>
          <a:lstStyle/>
          <a:p>
            <a:r>
              <a:rPr lang="cs-CZ" sz="2400" b="1"/>
              <a:t>l</a:t>
            </a:r>
            <a:r>
              <a:rPr lang="en-US" sz="2400" b="1" err="1"/>
              <a:t>evostranné</a:t>
            </a:r>
            <a:r>
              <a:rPr lang="en-US" sz="2400" b="1"/>
              <a:t> </a:t>
            </a:r>
            <a:r>
              <a:rPr lang="en-US" sz="2400" b="1" err="1"/>
              <a:t>srdeční</a:t>
            </a:r>
            <a:r>
              <a:rPr lang="en-US" sz="2400" b="1"/>
              <a:t> </a:t>
            </a:r>
            <a:r>
              <a:rPr lang="en-US" sz="2400" b="1" err="1"/>
              <a:t>selhání</a:t>
            </a:r>
            <a:endParaRPr lang="en-US" sz="2400" b="1"/>
          </a:p>
          <a:p>
            <a:r>
              <a:rPr lang="en-US" sz="2400"/>
              <a:t>	</a:t>
            </a:r>
            <a:r>
              <a:rPr lang="en-US" sz="2400" b="1" err="1"/>
              <a:t>plicní</a:t>
            </a:r>
            <a:r>
              <a:rPr lang="en-US" sz="2400" b="1"/>
              <a:t> </a:t>
            </a:r>
            <a:r>
              <a:rPr lang="en-US" sz="2400" b="1" err="1"/>
              <a:t>edém</a:t>
            </a:r>
            <a:r>
              <a:rPr lang="en-US" sz="2400" b="1"/>
              <a:t>  </a:t>
            </a:r>
            <a:r>
              <a:rPr lang="en-US" sz="2400"/>
              <a:t> 	</a:t>
            </a:r>
            <a:r>
              <a:rPr lang="en-US" sz="2400" err="1"/>
              <a:t>dušnost</a:t>
            </a:r>
            <a:r>
              <a:rPr lang="en-US" sz="2400"/>
              <a:t> </a:t>
            </a:r>
            <a:r>
              <a:rPr lang="en-US" sz="2400" err="1"/>
              <a:t>námahová</a:t>
            </a:r>
            <a:r>
              <a:rPr lang="en-US" sz="2400"/>
              <a:t>, </a:t>
            </a:r>
            <a:r>
              <a:rPr lang="en-US" sz="2400" err="1"/>
              <a:t>poté</a:t>
            </a:r>
            <a:r>
              <a:rPr lang="en-US" sz="2400"/>
              <a:t> </a:t>
            </a:r>
            <a:r>
              <a:rPr lang="en-US" sz="2400" err="1"/>
              <a:t>klidová</a:t>
            </a:r>
            <a:r>
              <a:rPr lang="en-US" sz="2400"/>
              <a:t> – </a:t>
            </a:r>
            <a:r>
              <a:rPr lang="en-US" sz="2400" err="1"/>
              <a:t>astma</a:t>
            </a:r>
            <a:r>
              <a:rPr lang="en-US" sz="2400"/>
              <a:t> </a:t>
            </a:r>
            <a:r>
              <a:rPr lang="en-US" sz="2400" err="1"/>
              <a:t>cardiale</a:t>
            </a:r>
            <a:endParaRPr lang="en-US" sz="2400"/>
          </a:p>
          <a:p>
            <a:r>
              <a:rPr lang="en-US" sz="2400"/>
              <a:t>					</a:t>
            </a:r>
            <a:r>
              <a:rPr lang="cs-CZ" sz="2400"/>
              <a:t>	</a:t>
            </a:r>
            <a:r>
              <a:rPr lang="en-US" sz="2400" err="1"/>
              <a:t>tachypnoe</a:t>
            </a:r>
            <a:r>
              <a:rPr lang="en-US" sz="2400"/>
              <a:t>, </a:t>
            </a:r>
            <a:r>
              <a:rPr lang="en-US" sz="2400" err="1"/>
              <a:t>zpěněné</a:t>
            </a:r>
            <a:r>
              <a:rPr lang="en-US" sz="2400"/>
              <a:t> sputum</a:t>
            </a:r>
          </a:p>
          <a:p>
            <a:r>
              <a:rPr lang="en-US" sz="2400"/>
              <a:t>					</a:t>
            </a:r>
            <a:r>
              <a:rPr lang="cs-CZ" sz="2400"/>
              <a:t>	</a:t>
            </a:r>
            <a:r>
              <a:rPr lang="en-US" sz="2400" err="1"/>
              <a:t>cyanóza</a:t>
            </a:r>
            <a:r>
              <a:rPr lang="en-US" sz="2400"/>
              <a:t>, </a:t>
            </a:r>
            <a:r>
              <a:rPr lang="en-US" sz="2400" err="1"/>
              <a:t>poslechově</a:t>
            </a:r>
            <a:r>
              <a:rPr lang="en-US" sz="2400"/>
              <a:t> </a:t>
            </a:r>
            <a:r>
              <a:rPr lang="en-US" sz="2400" err="1"/>
              <a:t>chrůpky</a:t>
            </a:r>
            <a:r>
              <a:rPr lang="en-US" sz="2400"/>
              <a:t>	</a:t>
            </a:r>
          </a:p>
          <a:p>
            <a:r>
              <a:rPr lang="en-US" sz="2400"/>
              <a:t>	</a:t>
            </a:r>
            <a:r>
              <a:rPr lang="en-US" sz="2400" b="1" err="1"/>
              <a:t>příznaky</a:t>
            </a:r>
            <a:r>
              <a:rPr lang="en-US" sz="2400" b="1"/>
              <a:t> ↓MSV </a:t>
            </a:r>
            <a:r>
              <a:rPr lang="en-US" sz="2400"/>
              <a:t>	</a:t>
            </a:r>
            <a:r>
              <a:rPr lang="en-US" sz="2400" err="1"/>
              <a:t>únava</a:t>
            </a:r>
            <a:r>
              <a:rPr lang="en-US" sz="2400"/>
              <a:t>, </a:t>
            </a:r>
            <a:r>
              <a:rPr lang="en-US" sz="2400" err="1"/>
              <a:t>svalová</a:t>
            </a:r>
            <a:r>
              <a:rPr lang="en-US" sz="2400"/>
              <a:t> </a:t>
            </a:r>
            <a:r>
              <a:rPr lang="en-US" sz="2400" err="1"/>
              <a:t>slabost</a:t>
            </a:r>
            <a:r>
              <a:rPr lang="en-US" sz="2400"/>
              <a:t>, </a:t>
            </a:r>
            <a:r>
              <a:rPr lang="en-US" sz="2400" err="1"/>
              <a:t>hypotenze</a:t>
            </a:r>
            <a:r>
              <a:rPr lang="en-US" sz="2400"/>
              <a:t>, </a:t>
            </a:r>
            <a:r>
              <a:rPr lang="en-US" sz="2400" err="1"/>
              <a:t>bledost</a:t>
            </a:r>
            <a:r>
              <a:rPr lang="en-US" sz="2400"/>
              <a:t>, 									</a:t>
            </a:r>
            <a:r>
              <a:rPr lang="en-US" sz="2400" err="1"/>
              <a:t>porucha</a:t>
            </a:r>
            <a:r>
              <a:rPr lang="en-US" sz="2400"/>
              <a:t> 	</a:t>
            </a:r>
            <a:r>
              <a:rPr lang="en-US" sz="2400" err="1"/>
              <a:t>vědomí</a:t>
            </a:r>
            <a:endParaRPr lang="en-US" sz="2400"/>
          </a:p>
          <a:p>
            <a:r>
              <a:rPr lang="en-US" sz="2400"/>
              <a:t>						</a:t>
            </a:r>
            <a:r>
              <a:rPr lang="en-US" sz="2400" err="1"/>
              <a:t>tachykardie</a:t>
            </a:r>
            <a:r>
              <a:rPr lang="en-US" sz="2400"/>
              <a:t>, </a:t>
            </a:r>
            <a:r>
              <a:rPr lang="en-US" sz="2400" err="1"/>
              <a:t>cvalový</a:t>
            </a:r>
            <a:r>
              <a:rPr lang="en-US" sz="2400"/>
              <a:t> </a:t>
            </a:r>
            <a:r>
              <a:rPr lang="en-US" sz="2400" err="1"/>
              <a:t>rytmus</a:t>
            </a:r>
            <a:r>
              <a:rPr lang="en-US" sz="2400"/>
              <a:t> </a:t>
            </a:r>
            <a:r>
              <a:rPr lang="en-US" sz="2400" err="1"/>
              <a:t>poslechově</a:t>
            </a:r>
            <a:endParaRPr lang="en-US" sz="2400"/>
          </a:p>
          <a:p>
            <a:r>
              <a:rPr lang="en-US" sz="2400"/>
              <a:t>						</a:t>
            </a:r>
            <a:r>
              <a:rPr lang="en-US" sz="2400" err="1"/>
              <a:t>oligurie</a:t>
            </a:r>
            <a:r>
              <a:rPr lang="en-US" sz="2400"/>
              <a:t>, </a:t>
            </a:r>
            <a:r>
              <a:rPr lang="en-US" sz="2400" err="1"/>
              <a:t>retence</a:t>
            </a:r>
            <a:r>
              <a:rPr lang="en-US" sz="2400"/>
              <a:t> </a:t>
            </a:r>
            <a:r>
              <a:rPr lang="en-US" sz="2400" err="1"/>
              <a:t>sodíku</a:t>
            </a:r>
            <a:r>
              <a:rPr lang="en-US" sz="2400"/>
              <a:t> ↓ </a:t>
            </a:r>
            <a:r>
              <a:rPr lang="en-US" sz="2400" err="1"/>
              <a:t>pokles</a:t>
            </a:r>
            <a:r>
              <a:rPr lang="en-US" sz="2400"/>
              <a:t> </a:t>
            </a:r>
            <a:r>
              <a:rPr lang="en-US" sz="2400" err="1"/>
              <a:t>renální</a:t>
            </a:r>
            <a:r>
              <a:rPr lang="en-US" sz="2400"/>
              <a:t> </a:t>
            </a:r>
            <a:r>
              <a:rPr lang="en-US" sz="2400" err="1"/>
              <a:t>perfúze</a:t>
            </a:r>
            <a:endParaRPr lang="en-US" sz="2400"/>
          </a:p>
          <a:p>
            <a:r>
              <a:rPr lang="en-US" sz="2400"/>
              <a:t>						</a:t>
            </a:r>
            <a:r>
              <a:rPr lang="en-US" sz="2400" err="1"/>
              <a:t>poruchy</a:t>
            </a:r>
            <a:r>
              <a:rPr lang="en-US" sz="2400"/>
              <a:t> </a:t>
            </a:r>
            <a:r>
              <a:rPr lang="en-US" sz="2400" err="1"/>
              <a:t>proteosyntézy</a:t>
            </a:r>
            <a:r>
              <a:rPr lang="en-US" sz="2400"/>
              <a:t> – </a:t>
            </a:r>
            <a:r>
              <a:rPr lang="en-US" sz="2400" err="1"/>
              <a:t>otoky</a:t>
            </a:r>
            <a:r>
              <a:rPr lang="en-US" sz="2400"/>
              <a:t>, </a:t>
            </a:r>
            <a:r>
              <a:rPr lang="en-US" sz="2400" err="1"/>
              <a:t>krvácení</a:t>
            </a:r>
            <a:r>
              <a:rPr lang="en-US" sz="2400"/>
              <a:t>, 										</a:t>
            </a:r>
            <a:r>
              <a:rPr lang="en-US" sz="2400" err="1"/>
              <a:t>detoxikace</a:t>
            </a:r>
            <a:r>
              <a:rPr lang="en-US" sz="2400"/>
              <a:t>, </a:t>
            </a:r>
            <a:r>
              <a:rPr lang="en-US" sz="2400" err="1"/>
              <a:t>kachexie</a:t>
            </a:r>
            <a:endParaRPr lang="en-US" sz="2400"/>
          </a:p>
          <a:p>
            <a:endParaRPr lang="en-US" sz="2400"/>
          </a:p>
          <a:p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928104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0046" y="374374"/>
            <a:ext cx="800100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1940943"/>
            <a:ext cx="11036147" cy="4718649"/>
          </a:xfrm>
        </p:spPr>
        <p:txBody>
          <a:bodyPr>
            <a:normAutofit/>
          </a:bodyPr>
          <a:lstStyle/>
          <a:p>
            <a:r>
              <a:rPr lang="cs-CZ" sz="2400" b="1"/>
              <a:t>p</a:t>
            </a:r>
            <a:r>
              <a:rPr lang="en-US" sz="2400" b="1" err="1"/>
              <a:t>ravostranné</a:t>
            </a:r>
            <a:r>
              <a:rPr lang="en-US" sz="2400" b="1"/>
              <a:t> </a:t>
            </a:r>
            <a:r>
              <a:rPr lang="en-US" sz="2400" b="1" err="1"/>
              <a:t>srdeční</a:t>
            </a:r>
            <a:r>
              <a:rPr lang="en-US" sz="2400" b="1"/>
              <a:t> </a:t>
            </a:r>
            <a:r>
              <a:rPr lang="en-US" sz="2400" b="1" err="1"/>
              <a:t>selhání</a:t>
            </a:r>
            <a:endParaRPr lang="en-US" sz="2400" b="1"/>
          </a:p>
          <a:p>
            <a:r>
              <a:rPr lang="en-US" sz="2400"/>
              <a:t>	</a:t>
            </a:r>
            <a:r>
              <a:rPr lang="en-US" sz="2400" b="1" err="1"/>
              <a:t>příznaky</a:t>
            </a:r>
            <a:r>
              <a:rPr lang="en-US" sz="2400" b="1"/>
              <a:t> z </a:t>
            </a:r>
            <a:r>
              <a:rPr lang="en-US" sz="2400" b="1" err="1"/>
              <a:t>městnání</a:t>
            </a:r>
            <a:r>
              <a:rPr lang="en-US" sz="2400" b="1"/>
              <a:t> v </a:t>
            </a:r>
            <a:r>
              <a:rPr lang="en-US" sz="2400" b="1" err="1"/>
              <a:t>systémovém</a:t>
            </a:r>
            <a:r>
              <a:rPr lang="en-US" sz="2400" b="1"/>
              <a:t> </a:t>
            </a:r>
            <a:r>
              <a:rPr lang="en-US" sz="2400" b="1" err="1"/>
              <a:t>řečišti</a:t>
            </a: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			</a:t>
            </a:r>
            <a:r>
              <a:rPr lang="en-US" sz="2400" err="1"/>
              <a:t>zvýšená</a:t>
            </a:r>
            <a:r>
              <a:rPr lang="en-US" sz="2400"/>
              <a:t> </a:t>
            </a:r>
            <a:r>
              <a:rPr lang="en-US" sz="2400" err="1"/>
              <a:t>náplň</a:t>
            </a:r>
            <a:r>
              <a:rPr lang="en-US" sz="2400"/>
              <a:t> </a:t>
            </a:r>
            <a:r>
              <a:rPr lang="en-US" sz="2400" err="1"/>
              <a:t>krčních</a:t>
            </a:r>
            <a:r>
              <a:rPr lang="en-US" sz="2400"/>
              <a:t> </a:t>
            </a:r>
            <a:r>
              <a:rPr lang="en-US" sz="2400" err="1"/>
              <a:t>žil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			</a:t>
            </a:r>
            <a:r>
              <a:rPr lang="en-US" sz="2400" err="1"/>
              <a:t>hepatojugulární</a:t>
            </a:r>
            <a:r>
              <a:rPr lang="en-US" sz="2400"/>
              <a:t> reflux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			</a:t>
            </a:r>
            <a:r>
              <a:rPr lang="en-US" sz="2400" err="1"/>
              <a:t>hepatomegalie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			</a:t>
            </a:r>
            <a:r>
              <a:rPr lang="en-US" sz="2400" err="1"/>
              <a:t>otoky</a:t>
            </a:r>
            <a:r>
              <a:rPr lang="en-US" sz="2400"/>
              <a:t> DKK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			ascites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			</a:t>
            </a:r>
            <a:r>
              <a:rPr lang="en-US" sz="2400" err="1"/>
              <a:t>dyspepsi</a:t>
            </a:r>
            <a:r>
              <a:rPr lang="cs-CZ" sz="2400"/>
              <a:t>e</a:t>
            </a:r>
            <a:r>
              <a:rPr lang="en-US" sz="2400"/>
              <a:t>, </a:t>
            </a:r>
            <a:r>
              <a:rPr lang="en-US" sz="2400" err="1"/>
              <a:t>malabsorbce</a:t>
            </a:r>
            <a:r>
              <a:rPr lang="en-US" sz="2400"/>
              <a:t> (</a:t>
            </a:r>
            <a:r>
              <a:rPr lang="en-US" sz="2400" err="1"/>
              <a:t>městnání</a:t>
            </a:r>
            <a:r>
              <a:rPr lang="en-US" sz="2400"/>
              <a:t> v </a:t>
            </a:r>
            <a:r>
              <a:rPr lang="en-US" sz="2400" err="1"/>
              <a:t>břišních</a:t>
            </a:r>
            <a:r>
              <a:rPr lang="en-US" sz="2400"/>
              <a:t> </a:t>
            </a:r>
            <a:r>
              <a:rPr lang="en-US" sz="2400" err="1"/>
              <a:t>cévách</a:t>
            </a:r>
            <a:r>
              <a:rPr lang="en-US" sz="2400"/>
              <a:t>)</a:t>
            </a:r>
          </a:p>
          <a:p>
            <a:endParaRPr lang="en-US" sz="2400"/>
          </a:p>
          <a:p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68964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455" y="367748"/>
            <a:ext cx="10233724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DG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73" y="1940943"/>
            <a:ext cx="11036147" cy="4718649"/>
          </a:xfrm>
        </p:spPr>
        <p:txBody>
          <a:bodyPr>
            <a:normAutofit/>
          </a:bodyPr>
          <a:lstStyle/>
          <a:p>
            <a:r>
              <a:rPr lang="cs-CZ" sz="2400"/>
              <a:t>anamnéza, fyzikální vyšetření (cvalový rytmus, </a:t>
            </a:r>
            <a:r>
              <a:rPr lang="cs-CZ" sz="2400" err="1"/>
              <a:t>chrůpky</a:t>
            </a:r>
            <a:r>
              <a:rPr lang="cs-CZ" sz="2400"/>
              <a:t>), EKG, laboratorní vyšetření  - </a:t>
            </a:r>
            <a:r>
              <a:rPr lang="cs-CZ" sz="2400" err="1"/>
              <a:t>natriuretický</a:t>
            </a:r>
            <a:r>
              <a:rPr lang="cs-CZ" sz="2400"/>
              <a:t> peptid B (BNP – v ordinacích PL), o vyloučení SS u náhle dušného pacienta</a:t>
            </a:r>
          </a:p>
          <a:p>
            <a:endParaRPr lang="cs-CZ" sz="2400"/>
          </a:p>
          <a:p>
            <a:r>
              <a:rPr lang="cs-CZ" sz="2400" err="1"/>
              <a:t>rtg</a:t>
            </a:r>
            <a:r>
              <a:rPr lang="cs-CZ" sz="2400"/>
              <a:t> – plicní kongesce (motýlí křídla), KTI</a:t>
            </a:r>
          </a:p>
          <a:p>
            <a:r>
              <a:rPr lang="cs-CZ" sz="2400"/>
              <a:t>ECHO – posouzení systolické funkce – EF pod 30 je těžké SS, diastolická se zjistí jen invazivně</a:t>
            </a:r>
          </a:p>
          <a:p>
            <a:r>
              <a:rPr lang="cs-CZ" sz="2400"/>
              <a:t>izotopové </a:t>
            </a:r>
            <a:r>
              <a:rPr lang="cs-CZ" sz="2400" err="1"/>
              <a:t>ventrikulografie</a:t>
            </a:r>
            <a:r>
              <a:rPr lang="cs-CZ" sz="2400"/>
              <a:t> – přesné změření EF</a:t>
            </a:r>
            <a:endParaRPr lang="en-US" sz="2400"/>
          </a:p>
          <a:p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195055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6D564-7094-CDED-DDC7-1B8525974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0141" y="773138"/>
            <a:ext cx="7031718" cy="909736"/>
          </a:xfrm>
        </p:spPr>
        <p:txBody>
          <a:bodyPr>
            <a:normAutofit/>
          </a:bodyPr>
          <a:lstStyle/>
          <a:p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některé věci neovlivníme…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7DD5F55-A2D7-03BE-2A90-44809195CB18}"/>
              </a:ext>
            </a:extLst>
          </p:cNvPr>
          <p:cNvSpPr txBox="1"/>
          <p:nvPr/>
        </p:nvSpPr>
        <p:spPr>
          <a:xfrm>
            <a:off x="1145613" y="3129185"/>
            <a:ext cx="7856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věk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pohlaví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rodinná anamnéza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genetické faktory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KVO v anamnéze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metabolický syndrom</a:t>
            </a:r>
          </a:p>
        </p:txBody>
      </p:sp>
    </p:spTree>
    <p:extLst>
      <p:ext uri="{BB962C8B-B14F-4D97-AF65-F5344CB8AC3E}">
        <p14:creationId xmlns:p14="http://schemas.microsoft.com/office/powerpoint/2010/main" val="395723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257" y="407505"/>
            <a:ext cx="10233724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DG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8B0981-0753-B320-CF4C-CE5E5B6D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57" y="1993210"/>
            <a:ext cx="4274683" cy="42386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70FDED-3720-C7AE-9FE5-8603807A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57" y="2070256"/>
            <a:ext cx="4464155" cy="421255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33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9924153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DIF.DG.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518914"/>
            <a:ext cx="11036147" cy="4002656"/>
          </a:xfrm>
        </p:spPr>
        <p:txBody>
          <a:bodyPr>
            <a:normAutofit/>
          </a:bodyPr>
          <a:lstStyle/>
          <a:p>
            <a:r>
              <a:rPr lang="cs-CZ" sz="2400" b="1"/>
              <a:t>levostranné</a:t>
            </a:r>
            <a:r>
              <a:rPr lang="cs-CZ" sz="2400"/>
              <a:t> 		 kardiální a bronchopulmonální dušnost</a:t>
            </a:r>
          </a:p>
          <a:p>
            <a:r>
              <a:rPr lang="cs-CZ" sz="2400" b="1"/>
              <a:t>	plíce</a:t>
            </a:r>
            <a:r>
              <a:rPr lang="cs-CZ" sz="2400"/>
              <a:t>  		vykašlávání hlenohnisavého sputa, jiný poslechový nález</a:t>
            </a:r>
          </a:p>
          <a:p>
            <a:r>
              <a:rPr lang="cs-CZ" sz="2400" b="1"/>
              <a:t>	srdce</a:t>
            </a:r>
            <a:r>
              <a:rPr lang="cs-CZ" sz="2400"/>
              <a:t> 		zpěněné sputum, zhoršení při horizontální poloze</a:t>
            </a:r>
          </a:p>
          <a:p>
            <a:endParaRPr lang="cs-CZ" sz="2400"/>
          </a:p>
          <a:p>
            <a:r>
              <a:rPr lang="cs-CZ" sz="2400" b="1"/>
              <a:t>pravostranné </a:t>
            </a:r>
            <a:r>
              <a:rPr lang="cs-CZ" sz="2400"/>
              <a:t>	 	otoky 		symetrické i u renálního </a:t>
            </a:r>
            <a:r>
              <a:rPr lang="cs-CZ" sz="2400" err="1"/>
              <a:t>onem</a:t>
            </a:r>
            <a:r>
              <a:rPr lang="cs-CZ" sz="2400"/>
              <a:t>., jaterního, 										</a:t>
            </a:r>
            <a:r>
              <a:rPr lang="cs-CZ" sz="2400" err="1"/>
              <a:t>malabsorbce</a:t>
            </a:r>
            <a:endParaRPr lang="cs-CZ" sz="2400"/>
          </a:p>
          <a:p>
            <a:r>
              <a:rPr lang="cs-CZ" sz="2400"/>
              <a:t>									asymetrické – trombóza hlubokých žil, CHVI</a:t>
            </a:r>
          </a:p>
          <a:p>
            <a:r>
              <a:rPr lang="cs-CZ" sz="2400" b="1"/>
              <a:t>hepatomegalie</a:t>
            </a:r>
            <a:r>
              <a:rPr lang="cs-CZ" sz="2400"/>
              <a:t> 	u kardiální příčiny náplně krčních žil</a:t>
            </a:r>
          </a:p>
          <a:p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712185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1036147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518914"/>
            <a:ext cx="11036147" cy="4002656"/>
          </a:xfrm>
        </p:spPr>
        <p:txBody>
          <a:bodyPr>
            <a:normAutofit/>
          </a:bodyPr>
          <a:lstStyle/>
          <a:p>
            <a:r>
              <a:rPr lang="cs-CZ" sz="2400" b="1"/>
              <a:t>režimové a dietní opatření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 monitorování hmotnosti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omezení soli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ne alkohol, kouření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snížení hmotnosti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očkování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ne dlouhé cesty</a:t>
            </a:r>
          </a:p>
          <a:p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293491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0977701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chronické 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518914"/>
            <a:ext cx="11421417" cy="4002656"/>
          </a:xfrm>
        </p:spPr>
        <p:txBody>
          <a:bodyPr>
            <a:normAutofit/>
          </a:bodyPr>
          <a:lstStyle/>
          <a:p>
            <a:r>
              <a:rPr lang="cs-CZ" sz="2400" b="1"/>
              <a:t>farmakoterapie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symptomatické léky</a:t>
            </a:r>
          </a:p>
          <a:p>
            <a:r>
              <a:rPr lang="cs-CZ" sz="2400"/>
              <a:t>		diuretika, digoxin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léky </a:t>
            </a:r>
            <a:r>
              <a:rPr lang="cs-CZ" sz="2400" err="1"/>
              <a:t>zlepšujícící</a:t>
            </a:r>
            <a:r>
              <a:rPr lang="cs-CZ" sz="2400"/>
              <a:t> prognózu</a:t>
            </a:r>
          </a:p>
          <a:p>
            <a:r>
              <a:rPr lang="cs-CZ" sz="2400"/>
              <a:t>		ACEI (vazodilatace, vylučování Na a vody, snížení tlaku) nebo </a:t>
            </a:r>
            <a:r>
              <a:rPr lang="cs-CZ" sz="2400" err="1"/>
              <a:t>sartany</a:t>
            </a:r>
            <a:endParaRPr lang="cs-CZ" sz="2400"/>
          </a:p>
          <a:p>
            <a:r>
              <a:rPr lang="cs-CZ" sz="2400"/>
              <a:t>		betablokátory</a:t>
            </a:r>
          </a:p>
          <a:p>
            <a:r>
              <a:rPr lang="cs-CZ" sz="2400"/>
              <a:t>		ARNI, </a:t>
            </a:r>
            <a:r>
              <a:rPr lang="cs-CZ" sz="2400" err="1"/>
              <a:t>Ivabradin</a:t>
            </a:r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056629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904814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chronické 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518914"/>
            <a:ext cx="11421417" cy="4002656"/>
          </a:xfrm>
        </p:spPr>
        <p:txBody>
          <a:bodyPr>
            <a:normAutofit/>
          </a:bodyPr>
          <a:lstStyle/>
          <a:p>
            <a:r>
              <a:rPr lang="cs-CZ" sz="2400" b="1"/>
              <a:t>invazivní léčba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 </a:t>
            </a:r>
            <a:r>
              <a:rPr lang="cs-CZ" sz="2400" err="1"/>
              <a:t>revaskularizace</a:t>
            </a:r>
            <a:r>
              <a:rPr lang="cs-CZ" sz="2400"/>
              <a:t> myokardu, operace srdečních chlopní, </a:t>
            </a:r>
            <a:r>
              <a:rPr lang="cs-CZ" sz="2400" err="1"/>
              <a:t>perikardektomie</a:t>
            </a: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srdeční </a:t>
            </a:r>
            <a:r>
              <a:rPr lang="cs-CZ" sz="2400" err="1"/>
              <a:t>resynchronizační</a:t>
            </a:r>
            <a:r>
              <a:rPr lang="cs-CZ" sz="2400"/>
              <a:t> léčba (</a:t>
            </a:r>
            <a:r>
              <a:rPr lang="cs-CZ" sz="2400" err="1"/>
              <a:t>biventrikulární</a:t>
            </a:r>
            <a:r>
              <a:rPr lang="cs-CZ" sz="2400"/>
              <a:t> stimulace)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ICD či kombinace s předešlým – CRT-D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mechanické srdeční podpory – LVAD, </a:t>
            </a:r>
            <a:r>
              <a:rPr lang="cs-CZ" sz="2400" err="1"/>
              <a:t>BiVAD</a:t>
            </a: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	transplantace srdce</a:t>
            </a:r>
          </a:p>
          <a:p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77807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904814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chronické Srdeční selhání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LVAD (Left Ventricular Assist Device) | UCI Health | Orange County, CA">
            <a:extLst>
              <a:ext uri="{FF2B5EF4-FFF2-40B4-BE49-F238E27FC236}">
                <a16:creationId xmlns:a16="http://schemas.microsoft.com/office/drawing/2014/main" id="{30FCC17B-6B25-B2B9-A4FD-9F769F79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6" y="2159275"/>
            <a:ext cx="3403738" cy="40844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ft Ventricular Assist Device (LVAD) | The Patient Guide to Heart, Lung,  and Esophageal Surgery">
            <a:extLst>
              <a:ext uri="{FF2B5EF4-FFF2-40B4-BE49-F238E27FC236}">
                <a16:creationId xmlns:a16="http://schemas.microsoft.com/office/drawing/2014/main" id="{43272F35-8588-C9B3-CAD5-89786D99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29" y="2120338"/>
            <a:ext cx="2874758" cy="40518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r Joshua Walinjom on X: &quot;Bivad / Berlin Heart The Berlin Heart VAD  consists of a plastic pump or chamber which sits outside of the body. It  has a blood filled side">
            <a:extLst>
              <a:ext uri="{FF2B5EF4-FFF2-40B4-BE49-F238E27FC236}">
                <a16:creationId xmlns:a16="http://schemas.microsoft.com/office/drawing/2014/main" id="{6597F5A0-00BC-2725-B741-AB43F058B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89" y="2151038"/>
            <a:ext cx="3339972" cy="4051862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567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9307927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Arteriální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HYpertenze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518914"/>
            <a:ext cx="11421417" cy="4002656"/>
          </a:xfrm>
        </p:spPr>
        <p:txBody>
          <a:bodyPr>
            <a:normAutofit/>
          </a:bodyPr>
          <a:lstStyle/>
          <a:p>
            <a:r>
              <a:rPr lang="cs-CZ" sz="240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systolický krevní tlak ≥ 140 </a:t>
            </a:r>
            <a:r>
              <a:rPr lang="cs-CZ" sz="2400" i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cs-CZ" sz="240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a/nebo diastolický krevní tlak ≥ 90 </a:t>
            </a:r>
            <a:r>
              <a:rPr lang="cs-CZ" sz="2400" i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mmHg</a:t>
            </a:r>
            <a:endParaRPr lang="cs-CZ" sz="2400" i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primární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 		neznámá příčina, 90%</a:t>
            </a:r>
          </a:p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sekundární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	renální 5% (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glomerulopatie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polycystóza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renovaskulární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2-3%</a:t>
            </a:r>
          </a:p>
          <a:p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endokrinní</a:t>
            </a:r>
          </a:p>
          <a:p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v těhotenství</a:t>
            </a:r>
          </a:p>
          <a:p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obstrukční syndrom spánkové apnoe</a:t>
            </a:r>
          </a:p>
        </p:txBody>
      </p:sp>
    </p:spTree>
    <p:extLst>
      <p:ext uri="{BB962C8B-B14F-4D97-AF65-F5344CB8AC3E}">
        <p14:creationId xmlns:p14="http://schemas.microsoft.com/office/powerpoint/2010/main" val="332687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950671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Arteriální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HYpertenze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2313505"/>
            <a:ext cx="11421417" cy="4002656"/>
          </a:xfrm>
        </p:spPr>
        <p:txBody>
          <a:bodyPr>
            <a:normAutofit/>
          </a:bodyPr>
          <a:lstStyle/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nejčastější kardiovaskulární onemocnění</a:t>
            </a:r>
          </a:p>
          <a:p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patofyziologie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porucha regulace mezi MSV a periferním odporem cév</a:t>
            </a:r>
          </a:p>
          <a:p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porucha regulace objemu krve, činnost ledvin, příjem soli, aktivita sympatiku, renin-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angiotenzin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-aldosteron</a:t>
            </a:r>
          </a:p>
          <a:p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etiologie	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genetická predispozice, životní styl</a:t>
            </a:r>
          </a:p>
        </p:txBody>
      </p:sp>
    </p:spTree>
    <p:extLst>
      <p:ext uri="{BB962C8B-B14F-4D97-AF65-F5344CB8AC3E}">
        <p14:creationId xmlns:p14="http://schemas.microsoft.com/office/powerpoint/2010/main" val="333137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0050049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Arteriální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HYpertenze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518914"/>
            <a:ext cx="11421417" cy="4002656"/>
          </a:xfrm>
        </p:spPr>
        <p:txBody>
          <a:bodyPr>
            <a:normAutofit/>
          </a:bodyPr>
          <a:lstStyle/>
          <a:p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dochází k přestavbě stěny cév, poškození orgánových soustav</a:t>
            </a:r>
          </a:p>
          <a:p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důsledek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hypertrofie LK, ateroskleróza, ICHS, SS, CMP, ICHDKK, renální selhání</a:t>
            </a:r>
          </a:p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prevalence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až 45% dospělé populace!</a:t>
            </a:r>
          </a:p>
          <a:p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HTN zvyšuje riziko KV příhody 3-4x</a:t>
            </a:r>
          </a:p>
          <a:p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55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0" y="582169"/>
            <a:ext cx="800100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Arteriální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HYpertenze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518914"/>
            <a:ext cx="11421417" cy="4002656"/>
          </a:xfrm>
        </p:spPr>
        <p:txBody>
          <a:bodyPr>
            <a:normAutofit/>
          </a:bodyPr>
          <a:lstStyle/>
          <a:p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16124" y="2257553"/>
            <a:ext cx="9751875" cy="3530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cíle diagnostiky HTN</a:t>
            </a:r>
          </a:p>
          <a:p>
            <a:pPr algn="l"/>
            <a:endParaRPr lang="cs-CZ" sz="2400" b="0" i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stanovit diagnózu arteriální hypertenze,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dlišení primární a sekundární HTN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určit stupeň arteriální hypertenze (stupeň 1-3)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pátrat po dalších kardiovaskulárních rizikových faktorech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pátrat po komplikacích arteriální hypertenze</a:t>
            </a:r>
          </a:p>
        </p:txBody>
      </p:sp>
    </p:spTree>
    <p:extLst>
      <p:ext uri="{BB962C8B-B14F-4D97-AF65-F5344CB8AC3E}">
        <p14:creationId xmlns:p14="http://schemas.microsoft.com/office/powerpoint/2010/main" val="2317602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6D564-7094-CDED-DDC7-1B8525974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24" y="482062"/>
            <a:ext cx="11187405" cy="909736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většinu ano…</a:t>
            </a:r>
          </a:p>
        </p:txBody>
      </p:sp>
      <p:sp>
        <p:nvSpPr>
          <p:cNvPr id="6" name="AutoShape 6" descr="Vzdělání symbol Stock vektory, Royalty Free Vzdělání symbol Ilustrace |  Depositphotos">
            <a:extLst>
              <a:ext uri="{FF2B5EF4-FFF2-40B4-BE49-F238E27FC236}">
                <a16:creationId xmlns:a16="http://schemas.microsoft.com/office/drawing/2014/main" id="{507383E2-447D-1321-BA66-6EB0D1E9E1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9A29DB-725B-9493-EC9D-B8A7D32C0238}"/>
              </a:ext>
            </a:extLst>
          </p:cNvPr>
          <p:cNvSpPr txBox="1"/>
          <p:nvPr/>
        </p:nvSpPr>
        <p:spPr>
          <a:xfrm>
            <a:off x="1255355" y="2708891"/>
            <a:ext cx="7856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kouření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DM2T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err="1"/>
              <a:t>dyslipidémie</a:t>
            </a:r>
            <a:endParaRPr lang="cs-CZ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TK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nadváha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/>
              <a:t>vzdělání</a:t>
            </a:r>
          </a:p>
        </p:txBody>
      </p:sp>
    </p:spTree>
    <p:extLst>
      <p:ext uri="{BB962C8B-B14F-4D97-AF65-F5344CB8AC3E}">
        <p14:creationId xmlns:p14="http://schemas.microsoft.com/office/powerpoint/2010/main" val="1128083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142" y="569462"/>
            <a:ext cx="800100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Arteriální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HYpertenze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821DE0-4C9F-A460-07DD-C05F7A68F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26" y="2518914"/>
            <a:ext cx="11421417" cy="4002656"/>
          </a:xfrm>
        </p:spPr>
        <p:txBody>
          <a:bodyPr>
            <a:normAutofit/>
          </a:bodyPr>
          <a:lstStyle/>
          <a:p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131162" y="1730410"/>
            <a:ext cx="949495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měření TK </a:t>
            </a: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ambulanci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za standardizovaných podmínek, 3x, průměr z 2. a 3.měření, auskultační či oscilometrický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sphygmomanometr</a:t>
            </a: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doma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 standardizované podmínky 2x ráno, 2x večer, paže podepřená.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„tlakový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holter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“ – 24 hodinová monitorace TK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algn="l"/>
            <a:endParaRPr lang="cs-CZ" sz="2400" b="0" i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9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3290" y="619539"/>
            <a:ext cx="800100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Arteriální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HYpertenze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819509" y="1880558"/>
            <a:ext cx="100059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íl léčby – TK pod 140/90, příp. 130/80</a:t>
            </a: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i="0"/>
              <a:t>úprava životního stylu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/>
              <a:t>f</a:t>
            </a:r>
            <a:r>
              <a:rPr lang="cs-CZ" sz="2400" i="0"/>
              <a:t>armakoterapie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i="0"/>
              <a:t>přístrojová léčba (klinické studie)</a:t>
            </a:r>
          </a:p>
          <a:p>
            <a:pPr algn="l"/>
            <a:endParaRPr lang="cs-CZ" sz="2400" b="0" i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41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733" y="619539"/>
            <a:ext cx="8001000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Arteriální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HYpertenze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388852" y="2078966"/>
            <a:ext cx="1000592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řiměřená tělesná hmotnost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ostatečná fyzická aktivita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alkohol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ne k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ouření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dostatek ovoce a zeleniny ve stravě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omezit příjem soli v potravě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nížení celkového příjmu tuků, zejména nasycených</a:t>
            </a:r>
          </a:p>
          <a:p>
            <a:pPr algn="l"/>
            <a:endParaRPr lang="cs-CZ" sz="2400" b="0" i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0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07" y="374374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Arteriální Hypertenze 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0535" y="1654897"/>
            <a:ext cx="1023092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5 základních tříd farmak, často nutnost kombinace</a:t>
            </a:r>
          </a:p>
          <a:p>
            <a:pPr algn="l"/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ACE inhibitory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0" i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ramipril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0" i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enalapril</a:t>
            </a:r>
            <a:endParaRPr lang="cs-CZ" sz="2400" b="0" i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400" b="1" err="1">
                <a:ea typeface="Calibri" panose="020F0502020204030204" pitchFamily="34" charset="0"/>
                <a:cs typeface="Calibri" panose="020F0502020204030204" pitchFamily="34" charset="0"/>
              </a:rPr>
              <a:t>sartany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(při nesnášenlivosti ACEI)  -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losartan</a:t>
            </a: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400" b="0" i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etablokátory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(při ICHS, SS, </a:t>
            </a:r>
            <a:r>
              <a:rPr lang="cs-CZ" sz="2400" b="0" i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tachyarytmie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těhotenství)  - </a:t>
            </a:r>
            <a:r>
              <a:rPr lang="cs-CZ" sz="2400" b="0" i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metoprolol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b="0" i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propranolol</a:t>
            </a:r>
            <a:endParaRPr lang="cs-CZ" sz="2400" b="0" i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blokátory kalciových kanálů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amlodipin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nifedipin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cs-CZ" sz="2400" b="0" i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iuretika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thiazidová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(ve stáří), kličková (u městnavého SS), kalium šetřící (u rezistentní HTN) –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hydrochlorthiazid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furosemid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sironolakton</a:t>
            </a:r>
            <a:endParaRPr lang="cs-CZ" sz="2400" b="0" i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84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27" y="414130"/>
            <a:ext cx="1211911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Ischemická  choroba dolních končetin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503771" y="2349260"/>
            <a:ext cx="111844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káně DKK trpí nedostatkem kyslíku a živin v důsledku špatného prokrvení</a:t>
            </a:r>
          </a:p>
          <a:p>
            <a:pPr algn="l"/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revalence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3-10%, nad 70 let 20%</a:t>
            </a:r>
          </a:p>
          <a:p>
            <a:pPr algn="l"/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příčiny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ateroskleróza → stenóza či okluze tepny</a:t>
            </a:r>
          </a:p>
          <a:p>
            <a:pPr algn="l"/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systémová embolizace u fibrilace síní</a:t>
            </a:r>
            <a:endParaRPr lang="cs-CZ" sz="2400" b="0" i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DM – bércové řečiště</a:t>
            </a:r>
          </a:p>
          <a:p>
            <a:pPr algn="l"/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kuřáci – pánev, stehno</a:t>
            </a:r>
          </a:p>
        </p:txBody>
      </p:sp>
    </p:spTree>
    <p:extLst>
      <p:ext uri="{BB962C8B-B14F-4D97-AF65-F5344CB8AC3E}">
        <p14:creationId xmlns:p14="http://schemas.microsoft.com/office/powerpoint/2010/main" val="14185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577" y="443215"/>
            <a:ext cx="10710562" cy="1011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Ischemická  choroba dolních končetin</a:t>
            </a:r>
            <a:endParaRPr 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854765" y="2601051"/>
            <a:ext cx="10932667" cy="2792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svíravá, křečovitá bolest (klaudikační), odeznívá po námaze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klaudikační interval  - vzdálenost do vzniku bolesti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bolest klidová při pokročilém onemocnění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atrofie kůže a kožních adnex, defekty</a:t>
            </a:r>
          </a:p>
        </p:txBody>
      </p:sp>
    </p:spTree>
    <p:extLst>
      <p:ext uri="{BB962C8B-B14F-4D97-AF65-F5344CB8AC3E}">
        <p14:creationId xmlns:p14="http://schemas.microsoft.com/office/powerpoint/2010/main" val="68258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7" y="346483"/>
            <a:ext cx="11979965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Ischemická  choroba dolních končetin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787878" y="1970314"/>
            <a:ext cx="10010752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i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DG	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anamnéza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polohové testy –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Ratschowův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test na DK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měření kotníkových a prstových tlaků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zátěžové vyšetření na chodítku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duplexní USG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– nejdůležitější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CT, MR angiografie, digitální subtrakční angiografie – až po 		pozitivním nálezu na USG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7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3" y="685800"/>
            <a:ext cx="11350487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léčba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ichdkk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72279" y="2044460"/>
            <a:ext cx="11913704" cy="39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odstranění rizikových faktorů 	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léčba HTN, HLP, DM, zdravý životní styl</a:t>
            </a: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farmakoterapie 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snížení KV rizika 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antiagregace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– ASA,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clopidogrel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- symptomatičtí pacient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antikoagulace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warfarin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(při embolizaci)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proti klaudikacím  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vasodilatancia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pentoxyfilin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prostaglandiny 	komplexní účinek, při nemožnosti chirurgické léčby</a:t>
            </a:r>
          </a:p>
        </p:txBody>
      </p:sp>
    </p:spTree>
    <p:extLst>
      <p:ext uri="{BB962C8B-B14F-4D97-AF65-F5344CB8AC3E}">
        <p14:creationId xmlns:p14="http://schemas.microsoft.com/office/powerpoint/2010/main" val="153806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95" y="235226"/>
            <a:ext cx="11302009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léčba </a:t>
            </a:r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ichdkk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377688" y="2018581"/>
            <a:ext cx="11635408" cy="39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hygiena nohou</a:t>
            </a:r>
          </a:p>
          <a:p>
            <a:pPr>
              <a:lnSpc>
                <a:spcPct val="150000"/>
              </a:lnSpc>
            </a:pPr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fyzikální terapie 	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aerobní cvičení</a:t>
            </a:r>
          </a:p>
          <a:p>
            <a:pPr algn="l">
              <a:lnSpc>
                <a:spcPct val="150000"/>
              </a:lnSpc>
            </a:pPr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invazivní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 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endovaskulární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 	perkutánní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transluminární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angioplastika (PTA)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					dilatace + stent (léze do 10 cm)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chirurgická 		bypass –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aortofemorální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femoro-popliteální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79709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995" y="235226"/>
            <a:ext cx="11302009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Ischemická  choroba dolních končetin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Akutní ischemie dolních končetin">
            <a:extLst>
              <a:ext uri="{FF2B5EF4-FFF2-40B4-BE49-F238E27FC236}">
                <a16:creationId xmlns:a16="http://schemas.microsoft.com/office/drawing/2014/main" id="{95C0D9C0-ACCE-9091-CA98-B236835E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43" y="1884086"/>
            <a:ext cx="5752479" cy="4331017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schemie končetin - popis diagnózy a léčba">
            <a:extLst>
              <a:ext uri="{FF2B5EF4-FFF2-40B4-BE49-F238E27FC236}">
                <a16:creationId xmlns:a16="http://schemas.microsoft.com/office/drawing/2014/main" id="{79007621-07D8-0E5F-B8C8-4B2DD84F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57" y="2590130"/>
            <a:ext cx="4762500" cy="26765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1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0" y="711679"/>
            <a:ext cx="10991654" cy="1350034"/>
          </a:xfrm>
        </p:spPr>
        <p:txBody>
          <a:bodyPr>
            <a:normAutofit/>
          </a:bodyPr>
          <a:lstStyle/>
          <a:p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Důsledky aterosklerózy mohou být fatální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80F8E8-C0DD-6873-7DCE-4EEA8CC10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5712" y="2534613"/>
            <a:ext cx="9455753" cy="2700067"/>
          </a:xfrm>
        </p:spPr>
        <p:txBody>
          <a:bodyPr>
            <a:noAutofit/>
          </a:bodyPr>
          <a:lstStyle/>
          <a:p>
            <a:r>
              <a:rPr lang="cs-CZ" sz="2400"/>
              <a:t>omezení průtoku krve orgánem</a:t>
            </a:r>
          </a:p>
          <a:p>
            <a:endParaRPr lang="cs-CZ" sz="2400" b="1"/>
          </a:p>
          <a:p>
            <a:r>
              <a:rPr lang="cs-CZ" sz="2400" b="1"/>
              <a:t>projeví se nejprve při zátěži </a:t>
            </a:r>
            <a:r>
              <a:rPr lang="cs-CZ" sz="2400"/>
              <a:t>– angína (angina pectoris, </a:t>
            </a:r>
            <a:r>
              <a:rPr lang="cs-CZ" sz="2400" err="1"/>
              <a:t>abdominalis</a:t>
            </a:r>
            <a:r>
              <a:rPr lang="cs-CZ" sz="2400"/>
              <a:t>, klaudikace DKK, TIA), vratné změny</a:t>
            </a:r>
          </a:p>
          <a:p>
            <a:endParaRPr lang="cs-CZ" sz="2400"/>
          </a:p>
          <a:p>
            <a:r>
              <a:rPr lang="cs-CZ" sz="2400" b="1"/>
              <a:t>poté i v klidu - klidová ischemie</a:t>
            </a:r>
            <a:r>
              <a:rPr lang="cs-CZ" sz="2400"/>
              <a:t> – při poklesu </a:t>
            </a:r>
            <a:r>
              <a:rPr lang="cs-CZ" sz="2400" err="1"/>
              <a:t>perfúze</a:t>
            </a:r>
            <a:r>
              <a:rPr lang="cs-CZ" sz="2400"/>
              <a:t> pod 25% - infarkt (myokard, </a:t>
            </a:r>
            <a:r>
              <a:rPr lang="cs-CZ" sz="2400" err="1"/>
              <a:t>iCMP</a:t>
            </a:r>
            <a:r>
              <a:rPr lang="cs-CZ" sz="2400"/>
              <a:t>, střevo, ledvina, DKK), nevratné změny</a:t>
            </a:r>
          </a:p>
        </p:txBody>
      </p:sp>
    </p:spTree>
    <p:extLst>
      <p:ext uri="{BB962C8B-B14F-4D97-AF65-F5344CB8AC3E}">
        <p14:creationId xmlns:p14="http://schemas.microsoft.com/office/powerpoint/2010/main" val="190944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Akutní končetinová ischemie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684212" y="2469155"/>
            <a:ext cx="10883809" cy="334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riziko ztráty končetiny či života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70% - 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embolie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- závažnější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20% - 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trombóza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– méně závažný, jsou již vytvořeny kolaterály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klinický obraz – 5P (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pain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paleness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pulselessness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paralysis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paresthesia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) + schvácenost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bolest – šlehnutí bičem</a:t>
            </a:r>
          </a:p>
        </p:txBody>
      </p:sp>
    </p:spTree>
    <p:extLst>
      <p:ext uri="{BB962C8B-B14F-4D97-AF65-F5344CB8AC3E}">
        <p14:creationId xmlns:p14="http://schemas.microsoft.com/office/powerpoint/2010/main" val="833617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268" y="372362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Akutní končetinová ischemie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477078" y="2018581"/>
            <a:ext cx="11090943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léčba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	heparin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i.v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analgetika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i.v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chirurgie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rekanalizace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embolektomie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), bypass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endovaskulární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léčba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lokální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intraarteriální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trombolýza –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tPA</a:t>
            </a: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aspirační a mechanická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trombektomie</a:t>
            </a: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komplikace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akutní renální selhání – vysoká hladina myoglobinu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kompartment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syndrom  -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reperfúzní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postižení</a:t>
            </a:r>
          </a:p>
        </p:txBody>
      </p:sp>
    </p:spTree>
    <p:extLst>
      <p:ext uri="{BB962C8B-B14F-4D97-AF65-F5344CB8AC3E}">
        <p14:creationId xmlns:p14="http://schemas.microsoft.com/office/powerpoint/2010/main" val="1960892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Disekce aorty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318052" y="2018581"/>
            <a:ext cx="11249969" cy="334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podélné rozštěpení stěny aorty →vznik falešného lumen → omezené proudění krve v odstupujících cévách, až odtržení → ischemie koronární, viscerální, cerebrální či končetinové oblasti</a:t>
            </a: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Standfordská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klasifikace 		typ A – postižená ascendentní aorta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							typ B – jen descendentní aorta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03291E-823E-A4B1-34FE-C528B2B6E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349" y="3327300"/>
            <a:ext cx="1735490" cy="3274291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524779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Disekce aorty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293960" y="2458528"/>
            <a:ext cx="10230929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příčina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hypertenze, systémová onemocnění pojiva (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Marfanův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syndrom),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bikuspidální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aortální chlopeň, traumata - autonehody</a:t>
            </a:r>
          </a:p>
          <a:p>
            <a:pPr algn="l">
              <a:lnSpc>
                <a:spcPct val="150000"/>
              </a:lnSpc>
            </a:pPr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krutá bolest, vznik „prásknutí bičem“ , do zad 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synkopy, CMP, IM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86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Disekce aorty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293960" y="2458528"/>
            <a:ext cx="10230929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DG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deficit či asymetrie pulzací na periferních tepnách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stranový tlakový rozdíl na HKK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nutno odlišit typ – typ B může být méně závažný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CT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angio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MRA,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transesofageální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echokardiografie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7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Disekce aorty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293960" y="2458528"/>
            <a:ext cx="10230929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léčba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typ A (postižení vzestupné aorty) – vždy chirurgie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typ B (bez postižení vzestupné aorty) –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chirugie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jen při komplikacích (vnitřní krvácení, viscerální ischemie)</a:t>
            </a:r>
          </a:p>
        </p:txBody>
      </p:sp>
    </p:spTree>
    <p:extLst>
      <p:ext uri="{BB962C8B-B14F-4D97-AF65-F5344CB8AC3E}">
        <p14:creationId xmlns:p14="http://schemas.microsoft.com/office/powerpoint/2010/main" val="3706917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394252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Disekce aorty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3" name="Picture 5" descr="Nález - 37 - Disekce aorty | Medicína, nemoci, studium na 1. LF UK">
            <a:extLst>
              <a:ext uri="{FF2B5EF4-FFF2-40B4-BE49-F238E27FC236}">
                <a16:creationId xmlns:a16="http://schemas.microsoft.com/office/drawing/2014/main" id="{1D13EF10-FE32-2AE5-5158-1CC01590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855789"/>
            <a:ext cx="4534943" cy="448959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6C38AEB-35DD-36E3-6BAC-00732613D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11" y="1855789"/>
            <a:ext cx="4294921" cy="429492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310767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455" y="188843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Disekce aorty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 descr="Obsah obrázku Lidská tvář, osoba, oblečení, portrét&#10;&#10;Popis byl vytvořen automaticky">
            <a:extLst>
              <a:ext uri="{FF2B5EF4-FFF2-40B4-BE49-F238E27FC236}">
                <a16:creationId xmlns:a16="http://schemas.microsoft.com/office/drawing/2014/main" id="{8E09C437-3E52-0AF1-AB39-25B306A7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7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455" y="188843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Disekce aorty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Gottwaldův zásadní úspěch. Před 90 lety ovládli komunistickou stranu  ‚karlínští kluci' | iROZHLAS - spolehlivé zprávy">
            <a:extLst>
              <a:ext uri="{FF2B5EF4-FFF2-40B4-BE49-F238E27FC236}">
                <a16:creationId xmlns:a16="http://schemas.microsoft.com/office/drawing/2014/main" id="{5CD775B7-76B7-2EBC-928F-F77888253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8"/>
            <a:ext cx="12192000" cy="686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1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455" y="188843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Disekce aorty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Michal Viewegh - Aktuálně.cz">
            <a:extLst>
              <a:ext uri="{FF2B5EF4-FFF2-40B4-BE49-F238E27FC236}">
                <a16:creationId xmlns:a16="http://schemas.microsoft.com/office/drawing/2014/main" id="{D5CEF866-E75A-9267-5839-475C5D03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" y="0"/>
            <a:ext cx="12182575" cy="68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945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36" y="456463"/>
            <a:ext cx="11058938" cy="1507274"/>
          </a:xfrm>
        </p:spPr>
        <p:txBody>
          <a:bodyPr>
            <a:normAutofit/>
          </a:bodyPr>
          <a:lstStyle/>
          <a:p>
            <a:r>
              <a:rPr lang="cs-CZ" sz="36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ichs</a:t>
            </a:r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důsledkem ATS koronárních tepen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4988A88-9399-492E-0EF8-827EE6156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354" y="1979444"/>
            <a:ext cx="9581223" cy="3315033"/>
          </a:xfrm>
        </p:spPr>
        <p:txBody>
          <a:bodyPr>
            <a:normAutofit/>
          </a:bodyPr>
          <a:lstStyle/>
          <a:p>
            <a:r>
              <a:rPr lang="cs-CZ" sz="2400"/>
              <a:t>choroby spojené s onemocněním koronárních tepen</a:t>
            </a:r>
          </a:p>
          <a:p>
            <a:endParaRPr lang="cs-CZ" sz="2400" b="1"/>
          </a:p>
          <a:p>
            <a:r>
              <a:rPr lang="cs-CZ" sz="2400" b="1"/>
              <a:t>etiologie 	</a:t>
            </a:r>
            <a:r>
              <a:rPr lang="cs-CZ" sz="2400"/>
              <a:t>	ATS 99%</a:t>
            </a:r>
          </a:p>
          <a:p>
            <a:endParaRPr lang="cs-CZ" sz="2400"/>
          </a:p>
          <a:p>
            <a:r>
              <a:rPr lang="cs-CZ" sz="2400" b="1"/>
              <a:t>akutní</a:t>
            </a:r>
            <a:r>
              <a:rPr lang="cs-CZ" sz="2400"/>
              <a:t> nebo </a:t>
            </a:r>
            <a:r>
              <a:rPr lang="cs-CZ" sz="2400" b="1"/>
              <a:t>chronická</a:t>
            </a:r>
          </a:p>
        </p:txBody>
      </p:sp>
      <p:pic>
        <p:nvPicPr>
          <p:cNvPr id="1026" name="Picture 2" descr="Understanding Coronary Artery Disease (CAD) | Saint Luke's Health System">
            <a:extLst>
              <a:ext uri="{FF2B5EF4-FFF2-40B4-BE49-F238E27FC236}">
                <a16:creationId xmlns:a16="http://schemas.microsoft.com/office/drawing/2014/main" id="{CC2FCDE1-18DE-0C17-D761-AA315DE96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27" y="2978749"/>
            <a:ext cx="2857500" cy="334327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63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Aneuryzma břišní aorty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59026" y="2458528"/>
            <a:ext cx="11365863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vakovité rozšíření břišní aorty alespoň o polovinu svého průměru (nad 3cm)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 	muži, kuřáci, hypertenze, HLP, ICHS.  DM riziko snižuje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asymptomatická fáze, při narůstání vaku bolesti v zádech, boku, epigastriu, příznaky z embolizace – ischemie končetin, břišních orgánů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ruptura 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riziko stoupá s velikostí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B37AD5C3-14FF-0B84-7C49-3A0997FF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150" y="4847129"/>
            <a:ext cx="3449624" cy="1940919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83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Aneuryzma břišní aorty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303291" y="2458528"/>
            <a:ext cx="10230929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DG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CT angiografie – zlatý standart, 3D rekonstrukce</a:t>
            </a:r>
          </a:p>
          <a:p>
            <a:pPr algn="l">
              <a:lnSpc>
                <a:spcPct val="150000"/>
              </a:lnSpc>
            </a:pPr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léčba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„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timing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“ – od 5 cm</a:t>
            </a:r>
          </a:p>
          <a:p>
            <a:pPr algn="l">
              <a:lnSpc>
                <a:spcPct val="150000"/>
              </a:lnSpc>
            </a:pP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endovaskulární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výkon –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stentgraft</a:t>
            </a: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klasická chirurgie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5" name="Picture 3" descr="Onemocnění aorty | Angiochirurgie Praha">
            <a:extLst>
              <a:ext uri="{FF2B5EF4-FFF2-40B4-BE49-F238E27FC236}">
                <a16:creationId xmlns:a16="http://schemas.microsoft.com/office/drawing/2014/main" id="{8A57FFEB-16B4-643F-5F22-C3D6B82C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678" y="2213628"/>
            <a:ext cx="2924175" cy="371475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45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Hluboká žilní trombóza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500902" y="2259141"/>
            <a:ext cx="11618211" cy="279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/>
              <a:t>						s</a:t>
            </a:r>
            <a:r>
              <a:rPr lang="cs-CZ" sz="2400" b="0" i="0">
                <a:effectLst/>
              </a:rPr>
              <a:t>ynonymum </a:t>
            </a:r>
            <a:r>
              <a:rPr lang="cs-CZ" sz="2400" b="1" i="0" err="1">
                <a:effectLst/>
              </a:rPr>
              <a:t>flebotrombóza</a:t>
            </a:r>
            <a:endParaRPr lang="cs-CZ" sz="2400" b="1" i="0">
              <a:effectLst/>
            </a:endParaRPr>
          </a:p>
          <a:p>
            <a:pPr algn="l">
              <a:lnSpc>
                <a:spcPct val="150000"/>
              </a:lnSpc>
            </a:pPr>
            <a:r>
              <a:rPr lang="cs-CZ" sz="2400" b="0" i="0">
                <a:effectLst/>
              </a:rPr>
              <a:t>vznik krevní sraženiny (trombu) v hlubokém žilním systému vedoucí k obstrukci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nejčastější 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příčina plicní embolie </a:t>
            </a:r>
          </a:p>
          <a:p>
            <a:pPr algn="l">
              <a:lnSpc>
                <a:spcPct val="150000"/>
              </a:lnSpc>
            </a:pPr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						etiologie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Virchowova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trias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020AB5-DBB6-A655-77F3-94EF90DE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67" y="3805041"/>
            <a:ext cx="3108635" cy="276629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73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Hluboká žilní trombóza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0535" y="2478597"/>
            <a:ext cx="10230929" cy="334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i="0">
                <a:effectLst/>
              </a:rPr>
              <a:t>RF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vrozené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 	Leidenská mutace, mutace genu pro protrombin, defekty proteinů C a S</a:t>
            </a:r>
          </a:p>
          <a:p>
            <a:pPr algn="l">
              <a:lnSpc>
                <a:spcPct val="150000"/>
              </a:lnSpc>
            </a:pPr>
            <a:endParaRPr lang="cs-CZ" sz="2400" b="1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získané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	dehydratace, snížení odtoku z žil (dlouhé cestování), kouření, dlouhé operace, umělé materiály, infekce, CŽK</a:t>
            </a:r>
          </a:p>
        </p:txBody>
      </p:sp>
    </p:spTree>
    <p:extLst>
      <p:ext uri="{BB962C8B-B14F-4D97-AF65-F5344CB8AC3E}">
        <p14:creationId xmlns:p14="http://schemas.microsoft.com/office/powerpoint/2010/main" val="204898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238" y="355067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Hluboká žilní trombóza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843238" y="1803664"/>
            <a:ext cx="10230929" cy="445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i="0">
                <a:effectLst/>
              </a:rPr>
              <a:t>KO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otok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bolesti  až znemožňující pohyb,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Homansovo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znamení, plantární znamení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zvýšená náplň v povrchových žilách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periferní pulzace jsou zachovány (x ICHDK)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komplikace – plicní embolie, porušení žilních chlopní, chronická žilní insuficience</a:t>
            </a:r>
          </a:p>
        </p:txBody>
      </p:sp>
    </p:spTree>
    <p:extLst>
      <p:ext uri="{BB962C8B-B14F-4D97-AF65-F5344CB8AC3E}">
        <p14:creationId xmlns:p14="http://schemas.microsoft.com/office/powerpoint/2010/main" val="89196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Hluboká žilní trombóza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0535" y="2259141"/>
            <a:ext cx="10230929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 i="0">
                <a:effectLst/>
              </a:rPr>
              <a:t>DG</a:t>
            </a:r>
          </a:p>
          <a:p>
            <a:pPr algn="l">
              <a:lnSpc>
                <a:spcPct val="150000"/>
              </a:lnSpc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anamnéza, fyzikální vyšetření, laboratoř – D-dimery</a:t>
            </a:r>
          </a:p>
          <a:p>
            <a:pPr algn="l">
              <a:lnSpc>
                <a:spcPct val="150000"/>
              </a:lnSpc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zobrazovací metody – </a:t>
            </a:r>
            <a:r>
              <a:rPr lang="cs-CZ" sz="2400" b="1">
                <a:ea typeface="Calibri" panose="020F0502020204030204" pitchFamily="34" charset="0"/>
                <a:cs typeface="Calibri" panose="020F0502020204030204" pitchFamily="34" charset="0"/>
              </a:rPr>
              <a:t>duplexní sonografie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CT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angio</a:t>
            </a: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77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Hluboká žilní trombóza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980535" y="2259141"/>
            <a:ext cx="10230929" cy="39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 b="1"/>
              <a:t>l</a:t>
            </a:r>
            <a:r>
              <a:rPr lang="cs-CZ" sz="2400" b="1" i="0">
                <a:effectLst/>
              </a:rPr>
              <a:t>éčba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0" i="0">
                <a:effectLst/>
              </a:rPr>
              <a:t>minimalizace rizika embolie, zabránění narůstání trombu, rozpuštění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antikoagulační léčba – LWMH,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nefr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. heparin,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warfarin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, DOAC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trombolýza – u vysoké embolie, t-PA - 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altepláza</a:t>
            </a: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kavální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filtr – při KI předchozí léčby, přes krční žílu se zavádí košíček do dolní duté žíly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634ED9-33F5-50FF-3972-3E3E07639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09015" y="4513189"/>
            <a:ext cx="1853271" cy="200672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366931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334" y="253829"/>
            <a:ext cx="10710562" cy="1011264"/>
          </a:xfrm>
        </p:spPr>
        <p:txBody>
          <a:bodyPr>
            <a:norm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Plicní embolie je život ohrožující stav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482454" y="1729054"/>
            <a:ext cx="11709546" cy="4464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obstrukce 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a.pulmonalis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či její větve</a:t>
            </a:r>
          </a:p>
          <a:p>
            <a:pPr algn="l">
              <a:lnSpc>
                <a:spcPct val="150000"/>
              </a:lnSpc>
            </a:pPr>
            <a:r>
              <a:rPr lang="cs-CZ" sz="2400" b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etiologie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trombembolická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– nejčastější, z proximálních hlubokých žil DKK a pánevních žil (</a:t>
            </a:r>
            <a:r>
              <a:rPr lang="cs-CZ" sz="240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flebotrombóza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tuková – fraktury kostí, ortopedické výkony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nádorová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vzduchová – úraz krku, chirurgické výkony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embolie plodovou vodou</a:t>
            </a:r>
            <a:endParaRPr lang="cs-CZ" sz="2400">
              <a:latin typeface="system-u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rizikové faktory plicní embolie je nutno včas odhalit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684212" y="1841698"/>
            <a:ext cx="10230929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cs-CZ" sz="2400" b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system-ui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trombóza, plicní embolie v anamnéze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velká operace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onkologické onemocnění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těhotenství a HAK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imobilizace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varixy	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	žilní katetry</a:t>
            </a:r>
          </a:p>
          <a:p>
            <a:pPr>
              <a:lnSpc>
                <a:spcPct val="150000"/>
              </a:lnSpc>
            </a:pPr>
            <a:r>
              <a:rPr lang="cs-CZ" sz="2400">
                <a:latin typeface="system-ui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l">
              <a:lnSpc>
                <a:spcPct val="150000"/>
              </a:lnSpc>
            </a:pPr>
            <a:endParaRPr lang="cs-CZ" sz="2400">
              <a:latin typeface="system-u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5D8A77-7E98-0F39-1351-073E92AC8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95" y="3185491"/>
            <a:ext cx="4940162" cy="328311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11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DAFD7-5D20-EFDF-9AF9-03E3F7EFA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0562" cy="1011264"/>
          </a:xfrm>
        </p:spPr>
        <p:txBody>
          <a:bodyPr>
            <a:noAutofit/>
          </a:bodyPr>
          <a:lstStyle/>
          <a:p>
            <a:pPr algn="ctr"/>
            <a:r>
              <a:rPr lang="cs-CZ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důsledky plicní embolie mohou být letální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83D299-7ED1-7040-FBB7-3AD43FA79C01}"/>
              </a:ext>
            </a:extLst>
          </p:cNvPr>
          <p:cNvSpPr txBox="1"/>
          <p:nvPr/>
        </p:nvSpPr>
        <p:spPr>
          <a:xfrm>
            <a:off x="1132935" y="3074150"/>
            <a:ext cx="10854907" cy="1684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ventilačně </a:t>
            </a:r>
            <a:r>
              <a:rPr lang="cs-CZ" sz="2400" err="1">
                <a:ea typeface="Calibri" panose="020F0502020204030204" pitchFamily="34" charset="0"/>
                <a:cs typeface="Calibri" panose="020F0502020204030204" pitchFamily="34" charset="0"/>
              </a:rPr>
              <a:t>perfúzní</a:t>
            </a: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 porucha s hypoxií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>
                <a:ea typeface="Calibri" panose="020F0502020204030204" pitchFamily="34" charset="0"/>
                <a:cs typeface="Calibri" panose="020F0502020204030204" pitchFamily="34" charset="0"/>
              </a:rPr>
              <a:t>		plicní hypertenze se selháním pravého srdce</a:t>
            </a:r>
          </a:p>
        </p:txBody>
      </p:sp>
    </p:spTree>
    <p:extLst>
      <p:ext uri="{BB962C8B-B14F-4D97-AF65-F5344CB8AC3E}">
        <p14:creationId xmlns:p14="http://schemas.microsoft.com/office/powerpoint/2010/main" val="53143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</TotalTime>
  <Words>4169</Words>
  <Application>Microsoft Office PowerPoint</Application>
  <PresentationFormat>Širokoúhlá obrazovka</PresentationFormat>
  <Paragraphs>745</Paragraphs>
  <Slides>114</Slides>
  <Notes>8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114</vt:i4>
      </vt:variant>
    </vt:vector>
  </HeadingPairs>
  <TitlesOfParts>
    <vt:vector size="120" baseType="lpstr">
      <vt:lpstr>Arial</vt:lpstr>
      <vt:lpstr>Calibri</vt:lpstr>
      <vt:lpstr>Century Gothic</vt:lpstr>
      <vt:lpstr>system-ui</vt:lpstr>
      <vt:lpstr>Wingdings 3</vt:lpstr>
      <vt:lpstr>Řez</vt:lpstr>
      <vt:lpstr>Onemocnění kardiovaskulárního systému</vt:lpstr>
      <vt:lpstr>je třeba si uvědomit:</vt:lpstr>
      <vt:lpstr>Hlavní příčinou je ateroskleróza</vt:lpstr>
      <vt:lpstr>ateroskleróza je chronický zánět</vt:lpstr>
      <vt:lpstr>ateroskleróza je chronický zánět</vt:lpstr>
      <vt:lpstr>některé věci neovlivníme…</vt:lpstr>
      <vt:lpstr>ale většinu ano…</vt:lpstr>
      <vt:lpstr>Důsledky aterosklerózy mohou být fatální</vt:lpstr>
      <vt:lpstr>ichs je důsledkem ATS koronárních tepen</vt:lpstr>
      <vt:lpstr>AkutNí ichs</vt:lpstr>
      <vt:lpstr>AkutNí infarkt myokardu</vt:lpstr>
      <vt:lpstr>AkutNí infarkt myokardu</vt:lpstr>
      <vt:lpstr>AkutNí IM (EKG)</vt:lpstr>
      <vt:lpstr>AkutNí IM - EKG</vt:lpstr>
      <vt:lpstr>AkutNí IM</vt:lpstr>
      <vt:lpstr>AkutNí IM</vt:lpstr>
      <vt:lpstr>komplikace IM</vt:lpstr>
      <vt:lpstr>léčba IM</vt:lpstr>
      <vt:lpstr>Prezentace aplikace PowerPoint</vt:lpstr>
      <vt:lpstr>léčba IM</vt:lpstr>
      <vt:lpstr>Chronická ICHS</vt:lpstr>
      <vt:lpstr>Chlopenní vady</vt:lpstr>
      <vt:lpstr>nejčastější vadou je aortální stenóza</vt:lpstr>
      <vt:lpstr>porucha chlopně má vždy následky</vt:lpstr>
      <vt:lpstr>Chlopenní vady</vt:lpstr>
      <vt:lpstr>Prezentace aplikace PowerPoint</vt:lpstr>
      <vt:lpstr>Chlopenní vady</vt:lpstr>
      <vt:lpstr>Poruchy srdečního rytmu</vt:lpstr>
      <vt:lpstr>Poruchy srdečního rytmu</vt:lpstr>
      <vt:lpstr>Poruchy srdečního rytmu</vt:lpstr>
      <vt:lpstr>diagnóza poruch srdečního rytmu</vt:lpstr>
      <vt:lpstr>BRADYARYTMIE</vt:lpstr>
      <vt:lpstr>léčba bradyarytmií</vt:lpstr>
      <vt:lpstr>Prezentace aplikace PowerPoint</vt:lpstr>
      <vt:lpstr>Prezentace aplikace PowerPoint</vt:lpstr>
      <vt:lpstr>nejčastější tachyarytmií je fibrilace síní</vt:lpstr>
      <vt:lpstr>Fibrilace síní</vt:lpstr>
      <vt:lpstr>Fibrilace síní - léčba</vt:lpstr>
      <vt:lpstr>Komorová tachykardie</vt:lpstr>
      <vt:lpstr>léčba tachyarytmií</vt:lpstr>
      <vt:lpstr>léčba tachyarytmií</vt:lpstr>
      <vt:lpstr>Infekční endokarditida</vt:lpstr>
      <vt:lpstr>Infekční endokarditida - dělení</vt:lpstr>
      <vt:lpstr>Infekční endokarditida - DG</vt:lpstr>
      <vt:lpstr>Infekční endokarditida </vt:lpstr>
      <vt:lpstr>Infekční endokarditida </vt:lpstr>
      <vt:lpstr>kardiomyopatie </vt:lpstr>
      <vt:lpstr>kardiomyopatie </vt:lpstr>
      <vt:lpstr>Myokarditidy </vt:lpstr>
      <vt:lpstr>perikarditidy </vt:lpstr>
      <vt:lpstr>Plicní hypertenze </vt:lpstr>
      <vt:lpstr>Plicní hypertenze </vt:lpstr>
      <vt:lpstr>Plicní hypertenze </vt:lpstr>
      <vt:lpstr>Srdeční selhání</vt:lpstr>
      <vt:lpstr>Srdeční selhání - příčiny</vt:lpstr>
      <vt:lpstr>Srdeční selhání - kompenzace</vt:lpstr>
      <vt:lpstr>Srdeční selhání - příznaky</vt:lpstr>
      <vt:lpstr>Srdeční selhání - příznaky</vt:lpstr>
      <vt:lpstr>Srdeční selhání - DG</vt:lpstr>
      <vt:lpstr>Srdeční selhání - DG</vt:lpstr>
      <vt:lpstr>Srdeční selhání – DIF.DG.</vt:lpstr>
      <vt:lpstr>Srdeční selhání – léčba</vt:lpstr>
      <vt:lpstr>chronické Srdeční selhání – léčba</vt:lpstr>
      <vt:lpstr>chronické Srdeční selhání – léčba</vt:lpstr>
      <vt:lpstr>chronické Srdeční selhání – léčba</vt:lpstr>
      <vt:lpstr>Arteriální HYpertenze</vt:lpstr>
      <vt:lpstr>Arteriální HYpertenze</vt:lpstr>
      <vt:lpstr>Arteriální HYpertenze</vt:lpstr>
      <vt:lpstr>Arteriální HYpertenze</vt:lpstr>
      <vt:lpstr>Arteriální HYpertenze</vt:lpstr>
      <vt:lpstr>Arteriální HYpertenze</vt:lpstr>
      <vt:lpstr>Arteriální HYpertenze</vt:lpstr>
      <vt:lpstr>Arteriální Hypertenze </vt:lpstr>
      <vt:lpstr>Ischemická  choroba dolních končetin</vt:lpstr>
      <vt:lpstr>Ischemická  choroba dolních končetin</vt:lpstr>
      <vt:lpstr>Ischemická  choroba dolních končetin</vt:lpstr>
      <vt:lpstr>léčba ichdkk</vt:lpstr>
      <vt:lpstr>léčba ichdkk</vt:lpstr>
      <vt:lpstr>Ischemická  choroba dolních končetin</vt:lpstr>
      <vt:lpstr>Akutní končetinová ischemie</vt:lpstr>
      <vt:lpstr>Akutní končetinová ischemie</vt:lpstr>
      <vt:lpstr>Disekce aorty</vt:lpstr>
      <vt:lpstr>Disekce aorty</vt:lpstr>
      <vt:lpstr>Disekce aorty</vt:lpstr>
      <vt:lpstr>Disekce aorty</vt:lpstr>
      <vt:lpstr>Disekce aorty</vt:lpstr>
      <vt:lpstr>Disekce aorty</vt:lpstr>
      <vt:lpstr>Disekce aorty</vt:lpstr>
      <vt:lpstr>Disekce aorty</vt:lpstr>
      <vt:lpstr>Aneuryzma břišní aorty</vt:lpstr>
      <vt:lpstr>Aneuryzma břišní aorty</vt:lpstr>
      <vt:lpstr>Hluboká žilní trombóza</vt:lpstr>
      <vt:lpstr>Hluboká žilní trombóza</vt:lpstr>
      <vt:lpstr>Hluboká žilní trombóza</vt:lpstr>
      <vt:lpstr>Hluboká žilní trombóza</vt:lpstr>
      <vt:lpstr>Hluboká žilní trombóza</vt:lpstr>
      <vt:lpstr>Plicní embolie je život ohrožující stav</vt:lpstr>
      <vt:lpstr>rizikové faktory plicní embolie je nutno včas odhalit</vt:lpstr>
      <vt:lpstr>důsledky plicní embolie mohou být letální</vt:lpstr>
      <vt:lpstr>klinický obraz je charakteristický, ale může být i asymptomatický</vt:lpstr>
      <vt:lpstr>Diagnostika PE je poměrně jednoduchá</vt:lpstr>
      <vt:lpstr>s léčbou Plicní embolie nemůžeme otálet</vt:lpstr>
      <vt:lpstr>Plicní embolii se lze vyhnout důslednou prevencí</vt:lpstr>
      <vt:lpstr>varixy</vt:lpstr>
      <vt:lpstr>Primární varixy</vt:lpstr>
      <vt:lpstr>Primární varixy</vt:lpstr>
      <vt:lpstr>Primární varixy</vt:lpstr>
      <vt:lpstr>Sekundární varixy</vt:lpstr>
      <vt:lpstr>Chronická žilní nedostatečnost</vt:lpstr>
      <vt:lpstr>KV onemocnění A dutinA ústní</vt:lpstr>
      <vt:lpstr>KV onemocnění A dutinA ústní</vt:lpstr>
      <vt:lpstr>Antitrombotika „ředí“ krev </vt:lpstr>
      <vt:lpstr>Antiagregancia </vt:lpstr>
      <vt:lpstr>antikoagulancia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Kardiovaskulární onemocnění</dc:title>
  <dc:creator>Petr Skiba</dc:creator>
  <cp:lastModifiedBy>Petr Skiba</cp:lastModifiedBy>
  <cp:revision>2</cp:revision>
  <cp:lastPrinted>2023-08-18T13:35:08Z</cp:lastPrinted>
  <dcterms:created xsi:type="dcterms:W3CDTF">2023-07-19T13:05:55Z</dcterms:created>
  <dcterms:modified xsi:type="dcterms:W3CDTF">2024-04-10T17:52:40Z</dcterms:modified>
</cp:coreProperties>
</file>