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68"/>
  </p:notesMasterIdLst>
  <p:sldIdLst>
    <p:sldId id="312" r:id="rId5"/>
    <p:sldId id="313" r:id="rId6"/>
    <p:sldId id="256" r:id="rId7"/>
    <p:sldId id="257" r:id="rId8"/>
    <p:sldId id="258" r:id="rId9"/>
    <p:sldId id="319" r:id="rId10"/>
    <p:sldId id="259" r:id="rId11"/>
    <p:sldId id="311" r:id="rId12"/>
    <p:sldId id="260" r:id="rId13"/>
    <p:sldId id="269" r:id="rId14"/>
    <p:sldId id="270" r:id="rId15"/>
    <p:sldId id="271" r:id="rId16"/>
    <p:sldId id="314" r:id="rId17"/>
    <p:sldId id="272" r:id="rId18"/>
    <p:sldId id="317" r:id="rId19"/>
    <p:sldId id="261" r:id="rId20"/>
    <p:sldId id="262" r:id="rId21"/>
    <p:sldId id="265" r:id="rId22"/>
    <p:sldId id="263" r:id="rId23"/>
    <p:sldId id="264" r:id="rId24"/>
    <p:sldId id="266" r:id="rId25"/>
    <p:sldId id="267" r:id="rId26"/>
    <p:sldId id="268" r:id="rId27"/>
    <p:sldId id="307" r:id="rId28"/>
    <p:sldId id="308" r:id="rId29"/>
    <p:sldId id="309" r:id="rId30"/>
    <p:sldId id="310" r:id="rId31"/>
    <p:sldId id="315" r:id="rId32"/>
    <p:sldId id="316" r:id="rId33"/>
    <p:sldId id="273" r:id="rId34"/>
    <p:sldId id="275" r:id="rId35"/>
    <p:sldId id="274" r:id="rId36"/>
    <p:sldId id="276" r:id="rId37"/>
    <p:sldId id="277" r:id="rId38"/>
    <p:sldId id="278" r:id="rId39"/>
    <p:sldId id="279" r:id="rId40"/>
    <p:sldId id="280" r:id="rId41"/>
    <p:sldId id="281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18" r:id="rId62"/>
    <p:sldId id="302" r:id="rId63"/>
    <p:sldId id="303" r:id="rId64"/>
    <p:sldId id="320" r:id="rId65"/>
    <p:sldId id="305" r:id="rId66"/>
    <p:sldId id="306" r:id="rId6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80" autoAdjust="0"/>
  </p:normalViewPr>
  <p:slideViewPr>
    <p:cSldViewPr snapToGrid="0">
      <p:cViewPr varScale="1">
        <p:scale>
          <a:sx n="78" d="100"/>
          <a:sy n="78" d="100"/>
        </p:scale>
        <p:origin x="43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D64E6-E99F-4212-99A7-CC546F1C7B0F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35091-2ABD-4776-9CF5-08E44515C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19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35091-2ABD-4776-9CF5-08E44515C7D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6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35091-2ABD-4776-9CF5-08E44515C7D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40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35091-2ABD-4776-9CF5-08E44515C7D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6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4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48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9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74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2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5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6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4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4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3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6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6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38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5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355" y="3275462"/>
            <a:ext cx="10556544" cy="450376"/>
          </a:xfrm>
        </p:spPr>
        <p:txBody>
          <a:bodyPr>
            <a:noAutofit/>
          </a:bodyPr>
          <a:lstStyle/>
          <a:p>
            <a:r>
              <a:rPr lang="cs-CZ" sz="5400" dirty="0"/>
              <a:t>metabolická onemocnění</a:t>
            </a:r>
          </a:p>
        </p:txBody>
      </p:sp>
    </p:spTree>
    <p:extLst>
      <p:ext uri="{BB962C8B-B14F-4D97-AF65-F5344CB8AC3E}">
        <p14:creationId xmlns:p14="http://schemas.microsoft.com/office/powerpoint/2010/main" val="212845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046" y="116844"/>
            <a:ext cx="8001000" cy="1107134"/>
          </a:xfrm>
        </p:spPr>
        <p:txBody>
          <a:bodyPr>
            <a:normAutofit/>
          </a:bodyPr>
          <a:lstStyle/>
          <a:p>
            <a:pPr algn="ctr"/>
            <a:r>
              <a:rPr lang="cs-CZ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Hypoglykémie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57044" y="1478608"/>
            <a:ext cx="118664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hypoglykemie 	</a:t>
            </a:r>
            <a:r>
              <a:rPr lang="cs-CZ" sz="2400" dirty="0"/>
              <a:t>lehká (pacient zvládne sám)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těžká (nutná pomoc druhé osoby)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hypoglykemické koma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příčiny </a:t>
            </a:r>
            <a:r>
              <a:rPr lang="cs-CZ" sz="2400" dirty="0"/>
              <a:t>		velká dávka inzulinu, PAD, malý příjem sacharidů, fyzická zátěž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projevy</a:t>
            </a:r>
            <a:r>
              <a:rPr lang="cs-CZ" sz="2400" dirty="0"/>
              <a:t> 	 	tachykardie, třes, pocení, porucha soustředění, řeči, bolesti 						hlavy, ztráta vědomí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léčba</a:t>
            </a:r>
            <a:r>
              <a:rPr lang="cs-CZ" sz="2400" dirty="0"/>
              <a:t> 		podání sacharidů, u </a:t>
            </a:r>
            <a:r>
              <a:rPr lang="cs-CZ" sz="2400" dirty="0" err="1"/>
              <a:t>komatu</a:t>
            </a:r>
            <a:r>
              <a:rPr lang="cs-CZ" sz="2400" dirty="0"/>
              <a:t> 40% glukóza </a:t>
            </a:r>
            <a:r>
              <a:rPr lang="cs-CZ" sz="2400" dirty="0" err="1"/>
              <a:t>i.v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283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499" y="140355"/>
            <a:ext cx="8001000" cy="11071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hyperglykémie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775923" y="1806696"/>
            <a:ext cx="10640151" cy="445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</a:t>
            </a:r>
            <a:r>
              <a:rPr lang="cs-CZ" sz="2400" b="1" dirty="0" err="1"/>
              <a:t>hyperosmolární</a:t>
            </a:r>
            <a:r>
              <a:rPr lang="cs-CZ" sz="2400" b="1" dirty="0"/>
              <a:t> hyperglykemické koma</a:t>
            </a:r>
            <a:r>
              <a:rPr lang="cs-CZ" sz="2400" dirty="0"/>
              <a:t>  - těžká dehydratace a 			hypotenze, renální selhání, u starších pacientů, špatná prognóza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 err="1"/>
              <a:t>ketoacidóza</a:t>
            </a:r>
            <a:r>
              <a:rPr lang="cs-CZ" sz="2400" b="1" dirty="0"/>
              <a:t> a </a:t>
            </a:r>
            <a:r>
              <a:rPr lang="cs-CZ" sz="2400" b="1" dirty="0" err="1"/>
              <a:t>ketoacidotické</a:t>
            </a:r>
            <a:r>
              <a:rPr lang="cs-CZ" sz="2400" b="1" dirty="0"/>
              <a:t> koma </a:t>
            </a:r>
            <a:r>
              <a:rPr lang="cs-CZ" sz="2400" dirty="0"/>
              <a:t>– </a:t>
            </a:r>
            <a:r>
              <a:rPr lang="cs-CZ" sz="2400" dirty="0" err="1"/>
              <a:t>prvozáchyt</a:t>
            </a:r>
            <a:r>
              <a:rPr lang="cs-CZ" sz="2400" dirty="0"/>
              <a:t> DM, poruchy 			vědomí, dehydratace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laktátová acidóza a </a:t>
            </a:r>
            <a:r>
              <a:rPr lang="cs-CZ" sz="2400" b="1" dirty="0" err="1"/>
              <a:t>laktacidotické</a:t>
            </a:r>
            <a:r>
              <a:rPr lang="cs-CZ" sz="2400" b="1" dirty="0"/>
              <a:t> koma</a:t>
            </a:r>
            <a:r>
              <a:rPr lang="cs-CZ" sz="2400" dirty="0"/>
              <a:t> – u pacientů léčených 		</a:t>
            </a:r>
            <a:r>
              <a:rPr lang="cs-CZ" sz="2400" dirty="0" err="1"/>
              <a:t>metforminem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476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530" y="483326"/>
            <a:ext cx="8001000" cy="11071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 komplikace DM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166884" y="2600298"/>
            <a:ext cx="11477768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makroangiopatie</a:t>
            </a:r>
            <a:r>
              <a:rPr lang="cs-CZ" sz="2400" b="1" dirty="0"/>
              <a:t>	 		</a:t>
            </a:r>
            <a:r>
              <a:rPr lang="cs-CZ" sz="2400" dirty="0"/>
              <a:t>akcelerace aterosklerózy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zvýšené riziko AIM, CMP, ICHDKK</a:t>
            </a:r>
          </a:p>
        </p:txBody>
      </p:sp>
    </p:spTree>
    <p:extLst>
      <p:ext uri="{BB962C8B-B14F-4D97-AF65-F5344CB8AC3E}">
        <p14:creationId xmlns:p14="http://schemas.microsoft.com/office/powerpoint/2010/main" val="11285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016" y="587828"/>
            <a:ext cx="8001000" cy="11071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 komplikace DM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52733" y="2184042"/>
            <a:ext cx="11477768" cy="445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mikroangiopatie</a:t>
            </a:r>
            <a:r>
              <a:rPr lang="cs-CZ" sz="2400" dirty="0"/>
              <a:t>			</a:t>
            </a:r>
            <a:r>
              <a:rPr lang="cs-CZ" sz="2400" b="1" dirty="0"/>
              <a:t>diabetická nefropatie</a:t>
            </a:r>
            <a:r>
              <a:rPr lang="cs-CZ" sz="2400" dirty="0"/>
              <a:t> (glomerulonefritidy)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poškození kapilár glomerulu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↑ albuminurie ↓GF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renální selhání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</a:t>
            </a:r>
            <a:r>
              <a:rPr lang="cs-CZ" sz="2400" b="1" dirty="0"/>
              <a:t>diabetická retinopatie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postižení retinálních kapilár, ↓ zrakové ostrosti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nejčastější příčina slepoty v rozvinutých zemích	</a:t>
            </a:r>
            <a:r>
              <a:rPr lang="cs-CZ" sz="2400" b="1" dirty="0"/>
              <a:t>	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128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067" y="352697"/>
            <a:ext cx="8001000" cy="11071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 komplikace DM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02996" y="2054388"/>
            <a:ext cx="111367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r>
              <a:rPr lang="cs-CZ" sz="2400" b="1" dirty="0"/>
              <a:t>diabetická neuropatie </a:t>
            </a:r>
            <a:r>
              <a:rPr lang="cs-CZ" sz="2400" dirty="0"/>
              <a:t>		motorické, sensitivní i autonomní nervy</a:t>
            </a:r>
          </a:p>
          <a:p>
            <a:r>
              <a:rPr lang="cs-CZ" sz="2400" dirty="0"/>
              <a:t>									bolesti, parestezie v končetinách</a:t>
            </a:r>
          </a:p>
          <a:p>
            <a:r>
              <a:rPr lang="cs-CZ" sz="2400" dirty="0"/>
              <a:t>									úžinové syndromy	</a:t>
            </a:r>
          </a:p>
          <a:p>
            <a:r>
              <a:rPr lang="cs-CZ" sz="2400" dirty="0"/>
              <a:t>									změny regulace rychlosti GIT, tachykardie, 										poruchy erekce</a:t>
            </a:r>
          </a:p>
          <a:p>
            <a:r>
              <a:rPr lang="cs-CZ" sz="2400" dirty="0"/>
              <a:t>									DG – EMG vyšetření</a:t>
            </a:r>
          </a:p>
          <a:p>
            <a:endParaRPr lang="cs-CZ" sz="2400" b="1" dirty="0"/>
          </a:p>
          <a:p>
            <a:r>
              <a:rPr lang="cs-CZ" sz="2400" b="1" dirty="0"/>
              <a:t>syndrom diabetické nohy</a:t>
            </a:r>
            <a:r>
              <a:rPr lang="cs-CZ" sz="2400" dirty="0"/>
              <a:t>	postižení kotníků a níže</a:t>
            </a:r>
          </a:p>
          <a:p>
            <a:r>
              <a:rPr lang="cs-CZ" sz="2400" dirty="0"/>
              <a:t>									defekty, </a:t>
            </a:r>
            <a:r>
              <a:rPr lang="cs-CZ" sz="2400"/>
              <a:t>ischemie, gangréna, </a:t>
            </a:r>
            <a:r>
              <a:rPr lang="cs-CZ" sz="2400" err="1"/>
              <a:t>osteomyeltitda</a:t>
            </a:r>
            <a:r>
              <a:rPr lang="cs-CZ" sz="2400"/>
              <a:t>									</a:t>
            </a: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2367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92F2C6-A635-B57B-E1A1-AE762AF7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9" y="736979"/>
            <a:ext cx="5513696" cy="413527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B7ABC75-DB6B-681D-49C1-AEB570E2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46" y="2238233"/>
            <a:ext cx="5732061" cy="429904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6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6" y="771632"/>
            <a:ext cx="7454778" cy="1021354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356016" y="2854714"/>
            <a:ext cx="100432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způsoben nedostatkem inzulínu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příčina - </a:t>
            </a:r>
            <a:r>
              <a:rPr lang="cs-CZ" sz="2400" dirty="0" err="1"/>
              <a:t>inzulitida</a:t>
            </a:r>
            <a:r>
              <a:rPr lang="cs-CZ" sz="2400" dirty="0"/>
              <a:t> – zánětem beta-buněk Langerhansových ostrůvků v pankreatu – projev až při 90% destrukci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spouštěč – stres, viróza, trauma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vznik v dětství, s výjimkou LADA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391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6561" y="791569"/>
            <a:ext cx="8001000" cy="857581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DM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074370" y="2549914"/>
            <a:ext cx="10043260" cy="2607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dieta – vysokoenergetická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sebekontrola - </a:t>
            </a:r>
            <a:r>
              <a:rPr lang="cs-CZ" sz="2400" dirty="0" err="1"/>
              <a:t>selfmonitoring</a:t>
            </a:r>
            <a:r>
              <a:rPr lang="cs-CZ" sz="2400" dirty="0"/>
              <a:t> – glukometry -  jednou týdně velký glykemický profil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vždy léčba inzulínem </a:t>
            </a:r>
          </a:p>
        </p:txBody>
      </p:sp>
    </p:spTree>
    <p:extLst>
      <p:ext uri="{BB962C8B-B14F-4D97-AF65-F5344CB8AC3E}">
        <p14:creationId xmlns:p14="http://schemas.microsoft.com/office/powerpoint/2010/main" val="87573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8780" y="709684"/>
            <a:ext cx="8001000" cy="1007706"/>
          </a:xfrm>
        </p:spPr>
        <p:txBody>
          <a:bodyPr>
            <a:normAutofit/>
          </a:bodyPr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inzulinem DM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I.typu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955421" y="2349617"/>
            <a:ext cx="10043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zvířecí (hovězí) – již se nepoužívá</a:t>
            </a:r>
          </a:p>
          <a:p>
            <a:r>
              <a:rPr lang="cs-CZ" sz="2400" dirty="0"/>
              <a:t>humánní</a:t>
            </a:r>
          </a:p>
          <a:p>
            <a:r>
              <a:rPr lang="cs-CZ" sz="2400" dirty="0"/>
              <a:t>analoga inzulínu</a:t>
            </a:r>
          </a:p>
          <a:p>
            <a:endParaRPr lang="cs-CZ" sz="2400" dirty="0"/>
          </a:p>
          <a:p>
            <a:r>
              <a:rPr lang="cs-CZ" sz="2400" dirty="0"/>
              <a:t>krátkodobě, střednědobě, dlouhodobě </a:t>
            </a:r>
          </a:p>
          <a:p>
            <a:r>
              <a:rPr lang="cs-CZ" sz="2400" dirty="0"/>
              <a:t>působící</a:t>
            </a:r>
          </a:p>
          <a:p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45CE71-FB0E-CC77-7B0A-6DDA4F98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53" y="3429000"/>
            <a:ext cx="4596848" cy="2870044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1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655" y="750627"/>
            <a:ext cx="8001000" cy="994058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inzulinem DM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356016" y="2854714"/>
            <a:ext cx="10043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dávkovací schéma</a:t>
            </a:r>
          </a:p>
          <a:p>
            <a:endParaRPr lang="cs-CZ" sz="2400" b="1" dirty="0"/>
          </a:p>
          <a:p>
            <a:r>
              <a:rPr lang="cs-CZ" sz="2400" dirty="0"/>
              <a:t>konvenční režimy – </a:t>
            </a:r>
            <a:r>
              <a:rPr lang="cs-CZ" sz="2400" dirty="0" err="1"/>
              <a:t>dvoudávkové</a:t>
            </a:r>
            <a:r>
              <a:rPr lang="cs-CZ" sz="2400" dirty="0"/>
              <a:t>, </a:t>
            </a:r>
            <a:r>
              <a:rPr lang="cs-CZ" sz="2400" dirty="0" err="1"/>
              <a:t>trojdávkové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intenzifikované režimy – 	schéma </a:t>
            </a:r>
            <a:r>
              <a:rPr lang="cs-CZ" sz="2400" dirty="0" err="1"/>
              <a:t>bazál</a:t>
            </a:r>
            <a:r>
              <a:rPr lang="cs-CZ" sz="2400" dirty="0"/>
              <a:t> – bolus</a:t>
            </a:r>
          </a:p>
          <a:p>
            <a:r>
              <a:rPr lang="cs-CZ" sz="2400" dirty="0"/>
              <a:t>								dávkování insulinovou pumpou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9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836" y="775585"/>
            <a:ext cx="8001000" cy="980090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00100" y="2654559"/>
            <a:ext cx="11242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inzulin je hormon, podílí se na řízení energetického metabolismu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produkován b-buňkami Langerhansových ostrůvků v pankreatu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zprostředkovává přesun glukózy z krve do buněk kosterního svalu, myokardu a tukové tkáně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590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9612" y="771953"/>
            <a:ext cx="8001000" cy="1007706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inzulinem DM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346686" y="2341680"/>
            <a:ext cx="10043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způsoby podání</a:t>
            </a:r>
          </a:p>
          <a:p>
            <a:endParaRPr lang="cs-CZ" sz="2400" b="1" dirty="0"/>
          </a:p>
          <a:p>
            <a:r>
              <a:rPr lang="cs-CZ" sz="2400" dirty="0" err="1"/>
              <a:t>s.c</a:t>
            </a:r>
            <a:r>
              <a:rPr lang="cs-CZ" sz="2400" dirty="0"/>
              <a:t>., možná i </a:t>
            </a:r>
            <a:r>
              <a:rPr lang="cs-CZ" sz="2400" dirty="0" err="1"/>
              <a:t>i.v</a:t>
            </a:r>
            <a:r>
              <a:rPr lang="cs-CZ" sz="2400" dirty="0"/>
              <a:t>. u akutních stavů</a:t>
            </a:r>
          </a:p>
          <a:p>
            <a:endParaRPr lang="cs-CZ" sz="2400" dirty="0"/>
          </a:p>
          <a:p>
            <a:r>
              <a:rPr lang="cs-CZ" sz="2400" dirty="0"/>
              <a:t>tenká stříkačka – </a:t>
            </a:r>
            <a:r>
              <a:rPr lang="cs-CZ" sz="2400" dirty="0" err="1"/>
              <a:t>inzulinka</a:t>
            </a:r>
            <a:r>
              <a:rPr lang="cs-CZ" sz="2400" dirty="0"/>
              <a:t>, insulinové pero, pumpa</a:t>
            </a:r>
          </a:p>
        </p:txBody>
      </p:sp>
      <p:pic>
        <p:nvPicPr>
          <p:cNvPr id="2050" name="Picture 2" descr="Diabetes mellitus. Čo by ste o ňom mali vedieť - Zdravie a prevencia -  Zdravie - Pravda">
            <a:extLst>
              <a:ext uri="{FF2B5EF4-FFF2-40B4-BE49-F238E27FC236}">
                <a16:creationId xmlns:a16="http://schemas.microsoft.com/office/drawing/2014/main" id="{228B5455-16A0-B95F-31D1-5816F9C8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" y="4914507"/>
            <a:ext cx="3028157" cy="170310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krovka 1. typu: co to je a jak se léčí? | NZIP">
            <a:extLst>
              <a:ext uri="{FF2B5EF4-FFF2-40B4-BE49-F238E27FC236}">
                <a16:creationId xmlns:a16="http://schemas.microsoft.com/office/drawing/2014/main" id="{D4C06C72-7D2D-EF63-3CE1-174B1639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00" y="4951486"/>
            <a:ext cx="3552600" cy="156898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abetikom skrášlia inzulínové pumpy kresby autistov - SITA.sk">
            <a:extLst>
              <a:ext uri="{FF2B5EF4-FFF2-40B4-BE49-F238E27FC236}">
                <a16:creationId xmlns:a16="http://schemas.microsoft.com/office/drawing/2014/main" id="{61131BBD-7A9A-1B34-3B05-52010496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71" y="3247632"/>
            <a:ext cx="2343150" cy="3333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8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299" y="844730"/>
            <a:ext cx="6281401" cy="785637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074370" y="2820208"/>
            <a:ext cx="10043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kombinace rezistence receptorů na inzulín s relativním či později absolutním nedostatkem inzulinu</a:t>
            </a:r>
          </a:p>
          <a:p>
            <a:endParaRPr lang="cs-CZ" sz="2400" dirty="0"/>
          </a:p>
          <a:p>
            <a:r>
              <a:rPr lang="cs-CZ" sz="2400" b="1" dirty="0"/>
              <a:t>rizikové faktory</a:t>
            </a:r>
          </a:p>
          <a:p>
            <a:r>
              <a:rPr lang="cs-CZ" sz="2400" dirty="0"/>
              <a:t>	obezita (centrální </a:t>
            </a:r>
            <a:r>
              <a:rPr lang="cs-CZ" sz="2400" dirty="0" err="1"/>
              <a:t>weist</a:t>
            </a:r>
            <a:r>
              <a:rPr lang="cs-CZ" sz="2400" dirty="0"/>
              <a:t>/hip ratio), hypertenze, </a:t>
            </a:r>
            <a:r>
              <a:rPr lang="cs-CZ" sz="2400" dirty="0" err="1"/>
              <a:t>dyslipidémie</a:t>
            </a:r>
            <a:r>
              <a:rPr lang="cs-CZ" sz="2400" dirty="0"/>
              <a:t>, 	</a:t>
            </a:r>
            <a:r>
              <a:rPr lang="cs-CZ" sz="2400" dirty="0" err="1"/>
              <a:t>hyperurikémie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03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79" y="635725"/>
            <a:ext cx="9573241" cy="959809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Nefarmakologická léčba DM 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074369" y="2497991"/>
            <a:ext cx="10043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b="1" dirty="0"/>
              <a:t>dieta</a:t>
            </a:r>
            <a:r>
              <a:rPr lang="cs-CZ" sz="2400" dirty="0"/>
              <a:t> – nízkoenergetická, s redukcí sacharidů a tuků, přínos IF</a:t>
            </a:r>
          </a:p>
          <a:p>
            <a:endParaRPr lang="cs-CZ" sz="2400" b="1" dirty="0"/>
          </a:p>
          <a:p>
            <a:r>
              <a:rPr lang="cs-CZ" sz="2400" b="1" dirty="0"/>
              <a:t>fyzická aktivita </a:t>
            </a:r>
            <a:r>
              <a:rPr lang="cs-CZ" sz="2400" dirty="0"/>
              <a:t>– aerobní typ 4x týdně po 30 minutách</a:t>
            </a:r>
          </a:p>
          <a:p>
            <a:endParaRPr lang="cs-CZ" sz="2400" b="1" dirty="0"/>
          </a:p>
          <a:p>
            <a:r>
              <a:rPr lang="cs-CZ" sz="2400" b="1" dirty="0" err="1"/>
              <a:t>bariatrická</a:t>
            </a:r>
            <a:r>
              <a:rPr lang="cs-CZ" sz="2400" b="1" dirty="0"/>
              <a:t> terapie</a:t>
            </a:r>
            <a:r>
              <a:rPr lang="cs-CZ" sz="2400" dirty="0"/>
              <a:t> – „podvaz žaludku“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21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210" y="809898"/>
            <a:ext cx="8752115" cy="746223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Farmakologická léčba Dm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II.typu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62737" y="2414855"/>
            <a:ext cx="10254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b="1" dirty="0"/>
              <a:t>PAD</a:t>
            </a:r>
            <a:r>
              <a:rPr lang="cs-CZ" sz="2400" dirty="0"/>
              <a:t> – perorální </a:t>
            </a:r>
            <a:r>
              <a:rPr lang="cs-CZ" sz="2400" dirty="0" err="1"/>
              <a:t>antidiabetika</a:t>
            </a:r>
            <a:endParaRPr lang="cs-CZ" sz="2400" dirty="0"/>
          </a:p>
          <a:p>
            <a:r>
              <a:rPr lang="cs-CZ" sz="2400" dirty="0"/>
              <a:t>			</a:t>
            </a:r>
            <a:r>
              <a:rPr lang="cs-CZ" sz="2400" dirty="0" err="1"/>
              <a:t>biguanidy</a:t>
            </a:r>
            <a:r>
              <a:rPr lang="cs-CZ" sz="2400" dirty="0"/>
              <a:t> (</a:t>
            </a:r>
            <a:r>
              <a:rPr lang="cs-CZ" sz="2400" b="1" dirty="0" err="1"/>
              <a:t>metformin</a:t>
            </a:r>
            <a:r>
              <a:rPr lang="cs-CZ" sz="2400" dirty="0"/>
              <a:t> – lék 1.volby, CAVE – vysazení před 				operací a aplikací jodové kontrastní látky</a:t>
            </a:r>
          </a:p>
          <a:p>
            <a:r>
              <a:rPr lang="cs-CZ" sz="2400" dirty="0"/>
              <a:t>			deriváty </a:t>
            </a:r>
            <a:r>
              <a:rPr lang="cs-CZ" sz="2400" dirty="0" err="1"/>
              <a:t>sulfonylurey</a:t>
            </a:r>
            <a:endParaRPr lang="cs-CZ" sz="2400" dirty="0"/>
          </a:p>
          <a:p>
            <a:r>
              <a:rPr lang="cs-CZ" sz="2400" dirty="0"/>
              <a:t>			</a:t>
            </a:r>
            <a:r>
              <a:rPr lang="cs-CZ" sz="2400" dirty="0" err="1"/>
              <a:t>glitazony</a:t>
            </a:r>
            <a:endParaRPr lang="cs-CZ" sz="2400" dirty="0"/>
          </a:p>
          <a:p>
            <a:r>
              <a:rPr lang="cs-CZ" sz="2400" dirty="0"/>
              <a:t>			</a:t>
            </a:r>
            <a:r>
              <a:rPr lang="cs-CZ" sz="2400" dirty="0" err="1"/>
              <a:t>inkretiny</a:t>
            </a:r>
            <a:r>
              <a:rPr lang="cs-CZ" sz="2400"/>
              <a:t> – Ozempic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inzulin</a:t>
            </a:r>
            <a:r>
              <a:rPr lang="cs-CZ" sz="2400" dirty="0"/>
              <a:t> – 	kombinace s </a:t>
            </a:r>
            <a:r>
              <a:rPr lang="cs-CZ" sz="2400" dirty="0" err="1"/>
              <a:t>metforminem</a:t>
            </a:r>
            <a:r>
              <a:rPr lang="cs-CZ" sz="2400" dirty="0"/>
              <a:t>, často vyšší dávky kvůli 					insulinové rezistenci</a:t>
            </a:r>
          </a:p>
        </p:txBody>
      </p:sp>
    </p:spTree>
    <p:extLst>
      <p:ext uri="{BB962C8B-B14F-4D97-AF65-F5344CB8AC3E}">
        <p14:creationId xmlns:p14="http://schemas.microsoft.com/office/powerpoint/2010/main" val="380787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3076" y="539932"/>
            <a:ext cx="5245847" cy="745022"/>
          </a:xfrm>
        </p:spPr>
        <p:txBody>
          <a:bodyPr>
            <a:normAutofit/>
          </a:bodyPr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Parodontitida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DM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28930" y="1609087"/>
            <a:ext cx="107868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„šestá komplikace diabetu“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riziko 2-3x větší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závisí na úrovni zubní hygieny a kompenzaci DM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horší průběh u DM1T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hlubší </a:t>
            </a:r>
            <a:r>
              <a:rPr lang="cs-CZ" sz="2400" dirty="0" err="1"/>
              <a:t>parodontální</a:t>
            </a:r>
            <a:r>
              <a:rPr lang="cs-CZ" sz="2400" dirty="0"/>
              <a:t> choboty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tendence k tvorbě </a:t>
            </a:r>
            <a:r>
              <a:rPr lang="cs-CZ" sz="2400" dirty="0" err="1"/>
              <a:t>parodontálních</a:t>
            </a:r>
            <a:r>
              <a:rPr lang="cs-CZ" sz="2400" dirty="0"/>
              <a:t> abscesů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oslabení </a:t>
            </a:r>
            <a:r>
              <a:rPr lang="cs-CZ" sz="2400" dirty="0" err="1"/>
              <a:t>attachmentu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778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140" y="241954"/>
            <a:ext cx="8001000" cy="1200955"/>
          </a:xfrm>
        </p:spPr>
        <p:txBody>
          <a:bodyPr>
            <a:normAutofit/>
          </a:bodyPr>
          <a:lstStyle/>
          <a:p>
            <a:r>
              <a:rPr lang="cs-CZ" sz="3600" b="1" dirty="0"/>
              <a:t>Paradentóza a DM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922923" y="1851462"/>
            <a:ext cx="10786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etiologie	</a:t>
            </a:r>
            <a:r>
              <a:rPr lang="cs-CZ" sz="2400" dirty="0"/>
              <a:t>	</a:t>
            </a:r>
          </a:p>
          <a:p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snížení rezistence </a:t>
            </a:r>
            <a:r>
              <a:rPr lang="cs-CZ" sz="2400" dirty="0" err="1"/>
              <a:t>parodontu</a:t>
            </a:r>
            <a:r>
              <a:rPr lang="cs-CZ" sz="2400" dirty="0"/>
              <a:t> na dráždění lokálními faktory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mikroangiopatie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poruchy metabolismu kolagenu – poškození pojiva a vazů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porucha imunity – zvýšená syntéza zánětlivých mediátorů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změny ve složení </a:t>
            </a:r>
            <a:r>
              <a:rPr lang="cs-CZ" sz="2400" dirty="0" err="1"/>
              <a:t>sulkulární</a:t>
            </a:r>
            <a:r>
              <a:rPr lang="cs-CZ" sz="2400" dirty="0"/>
              <a:t> tekutiny – glukóza, </a:t>
            </a:r>
            <a:r>
              <a:rPr lang="cs-CZ" sz="2400" dirty="0" err="1"/>
              <a:t>zánětl</a:t>
            </a:r>
            <a:r>
              <a:rPr lang="cs-CZ" sz="2400" dirty="0"/>
              <a:t>. med.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zvýšení patogenního potenciálu mikroorganismů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235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503" y="949234"/>
            <a:ext cx="5303520" cy="772349"/>
          </a:xfrm>
        </p:spPr>
        <p:txBody>
          <a:bodyPr>
            <a:normAutofit/>
          </a:bodyPr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Parodontitida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DM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57764" y="2667065"/>
            <a:ext cx="11304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parodontitida</a:t>
            </a:r>
            <a:r>
              <a:rPr lang="cs-CZ" sz="2400" b="1" dirty="0"/>
              <a:t> ovlivňuje i rozvoj DM2T</a:t>
            </a:r>
          </a:p>
          <a:p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chronický zánět indukuje celkovou imunitní odpověď organismu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ta ovlivňuje glukózový a lipidový metabolismus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indukce inzulínové rezistence, </a:t>
            </a:r>
            <a:r>
              <a:rPr lang="cs-CZ" sz="2400" dirty="0" err="1"/>
              <a:t>event.přímé</a:t>
            </a:r>
            <a:r>
              <a:rPr lang="cs-CZ" sz="2400" dirty="0"/>
              <a:t> poškození beta bb pankreatu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781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4662" y="635727"/>
            <a:ext cx="6681224" cy="812330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DM v dutině ústní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713627" y="1964353"/>
            <a:ext cx="113042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zvýšená kazivost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nedostatečná tvorba slin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atrofie ústní sliznice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dekubity pod náhradami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orální kandidóza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stomatodynie</a:t>
            </a:r>
            <a:r>
              <a:rPr lang="cs-CZ" sz="2400" dirty="0"/>
              <a:t>, </a:t>
            </a:r>
            <a:r>
              <a:rPr lang="cs-CZ" sz="2400" dirty="0" err="1"/>
              <a:t>glosodynie</a:t>
            </a:r>
            <a:r>
              <a:rPr lang="cs-CZ" sz="2400" dirty="0"/>
              <a:t> – vliv neuropatie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porucha chuti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orální </a:t>
            </a:r>
            <a:r>
              <a:rPr lang="cs-CZ" sz="2400" dirty="0" err="1"/>
              <a:t>lichen</a:t>
            </a:r>
            <a:r>
              <a:rPr lang="cs-CZ" sz="2400" dirty="0"/>
              <a:t> </a:t>
            </a:r>
            <a:r>
              <a:rPr lang="cs-CZ" sz="2400" dirty="0" err="1"/>
              <a:t>planus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98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Tuky v krevním oběhu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830374" y="2099154"/>
            <a:ext cx="10531252" cy="279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+mj-lt"/>
              </a:rPr>
              <a:t>cholesterol</a:t>
            </a:r>
            <a:r>
              <a:rPr lang="cs-CZ" sz="2400" dirty="0">
                <a:latin typeface="+mj-lt"/>
              </a:rPr>
              <a:t> + lipoproteinový nosič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j-lt"/>
              </a:rPr>
              <a:t>LDL-C,  HDL-C</a:t>
            </a:r>
            <a:endParaRPr lang="cs-CZ" sz="2400" b="0" i="0" dirty="0"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+mj-lt"/>
              </a:rPr>
              <a:t>TAG</a:t>
            </a:r>
            <a:r>
              <a:rPr lang="cs-CZ" sz="2400" dirty="0">
                <a:latin typeface="+mj-lt"/>
              </a:rPr>
              <a:t> – jednoduché tuky z potravy, zdroj energie</a:t>
            </a:r>
            <a:endParaRPr lang="cs-CZ" sz="2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12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 má v těle na starost cholesterol_infografika_cz">
            <a:extLst>
              <a:ext uri="{FF2B5EF4-FFF2-40B4-BE49-F238E27FC236}">
                <a16:creationId xmlns:a16="http://schemas.microsoft.com/office/drawing/2014/main" id="{668C42FC-AD74-20E4-5260-4C931F13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68" y="667509"/>
            <a:ext cx="5522982" cy="552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1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70" y="714625"/>
            <a:ext cx="8001000" cy="980090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00100" y="2654559"/>
            <a:ext cx="11242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chronické metabolické onemocnění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zvýšená hladina cukru (glukózy) v krvi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absolutní či relativní nedostatek inzulinu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civilizační onemocnění – nedostatek pohybu, vysoký energetický příjem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vysoká morbidita a mortalita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948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dyslipidémie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hyperlipoproteinémie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337094" y="2674189"/>
            <a:ext cx="10084280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HLP</a:t>
            </a:r>
            <a:r>
              <a:rPr lang="cs-CZ" sz="2400" dirty="0"/>
              <a:t> – zvýšená hladina lipidů a lipoproteinů v plazmě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DLP</a:t>
            </a:r>
            <a:r>
              <a:rPr lang="cs-CZ" sz="2400" dirty="0"/>
              <a:t> – nevhodné složení spektra lipidů a lipoproteinů v plazmě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neznamená obezitu!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599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dyslipidémie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hyperlipoproteinémie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840402" y="2781193"/>
            <a:ext cx="10511195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význam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dirty="0"/>
              <a:t>vysoké zvýšení rizika KV chorob (aterosklerózy)</a:t>
            </a:r>
          </a:p>
        </p:txBody>
      </p:sp>
    </p:spTree>
    <p:extLst>
      <p:ext uri="{BB962C8B-B14F-4D97-AF65-F5344CB8AC3E}">
        <p14:creationId xmlns:p14="http://schemas.microsoft.com/office/powerpoint/2010/main" val="2006132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dělení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dyslipidémií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712055" y="2566071"/>
            <a:ext cx="9040483" cy="22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hypercholesterolémie</a:t>
            </a:r>
            <a:r>
              <a:rPr lang="cs-CZ" sz="2400" b="1" dirty="0"/>
              <a:t> - </a:t>
            </a:r>
            <a:r>
              <a:rPr lang="cs-CZ" sz="2400" dirty="0"/>
              <a:t>↑ LDL-C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kombinovaná HLP </a:t>
            </a:r>
            <a:r>
              <a:rPr lang="cs-CZ" sz="2400" dirty="0"/>
              <a:t>↑ LDL-C  ↑TG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hypertriglyceridémie</a:t>
            </a:r>
            <a:r>
              <a:rPr lang="cs-CZ" sz="2400" dirty="0"/>
              <a:t>  ↑TG</a:t>
            </a:r>
          </a:p>
        </p:txBody>
      </p:sp>
    </p:spTree>
    <p:extLst>
      <p:ext uri="{BB962C8B-B14F-4D97-AF65-F5344CB8AC3E}">
        <p14:creationId xmlns:p14="http://schemas.microsoft.com/office/powerpoint/2010/main" val="1187225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dyslipidémií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491706" y="2586942"/>
            <a:ext cx="11286312" cy="22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primární</a:t>
            </a:r>
            <a:r>
              <a:rPr lang="cs-CZ" sz="2400" dirty="0"/>
              <a:t> 		geneticky podmíněné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sekundární</a:t>
            </a:r>
            <a:r>
              <a:rPr lang="cs-CZ" sz="2400" dirty="0"/>
              <a:t> 	</a:t>
            </a:r>
            <a:r>
              <a:rPr lang="cs-CZ" sz="2400" dirty="0" err="1"/>
              <a:t>hypothyreoza</a:t>
            </a:r>
            <a:r>
              <a:rPr lang="cs-CZ" sz="2400" dirty="0"/>
              <a:t>, nefrotický syndrom, DM, léčba kortikoidy, obezita, alkoholismus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kombinované</a:t>
            </a:r>
            <a:r>
              <a:rPr lang="cs-CZ" sz="2400" dirty="0"/>
              <a:t> 	nejčastější</a:t>
            </a:r>
          </a:p>
        </p:txBody>
      </p:sp>
    </p:spTree>
    <p:extLst>
      <p:ext uri="{BB962C8B-B14F-4D97-AF65-F5344CB8AC3E}">
        <p14:creationId xmlns:p14="http://schemas.microsoft.com/office/powerpoint/2010/main" val="3140311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dyslipidémie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436298" y="1914082"/>
            <a:ext cx="9493370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primární</a:t>
            </a:r>
            <a:r>
              <a:rPr lang="cs-CZ" sz="2400" dirty="0"/>
              <a:t> – geneticky podmíněné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familiární </a:t>
            </a:r>
            <a:r>
              <a:rPr lang="cs-CZ" sz="2400" b="1" dirty="0" err="1"/>
              <a:t>hypercholesterolémie</a:t>
            </a:r>
            <a:r>
              <a:rPr lang="cs-CZ" sz="2400" dirty="0"/>
              <a:t> – porucha </a:t>
            </a:r>
            <a:r>
              <a:rPr lang="cs-CZ" sz="2400" dirty="0" err="1"/>
              <a:t>fce</a:t>
            </a:r>
            <a:r>
              <a:rPr lang="cs-CZ" sz="2400" dirty="0"/>
              <a:t> LDL – receptorů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homozygotní forma – infarkt do 20 let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heterozygotní forma – infarkt do 40 let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familiární kombinovaná </a:t>
            </a:r>
            <a:r>
              <a:rPr lang="cs-CZ" sz="2400" b="1" dirty="0" err="1"/>
              <a:t>hyperlipidémie</a:t>
            </a:r>
            <a:r>
              <a:rPr lang="cs-CZ" sz="2400" dirty="0"/>
              <a:t> - nejčastější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24486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436298" y="1914082"/>
            <a:ext cx="9493370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biochemické vyšetření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cholesterol, triglyceridy, HDL-C, LDL-C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koho vyšetřit?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osoby s KVO, DM2T, metabolický syndrom, rodinná anamnéza KVO</a:t>
            </a:r>
          </a:p>
        </p:txBody>
      </p:sp>
    </p:spTree>
    <p:extLst>
      <p:ext uri="{BB962C8B-B14F-4D97-AF65-F5344CB8AC3E}">
        <p14:creationId xmlns:p14="http://schemas.microsoft.com/office/powerpoint/2010/main" val="2728648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349315" y="1905456"/>
            <a:ext cx="9903264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asymptomatický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někdy </a:t>
            </a:r>
            <a:r>
              <a:rPr lang="cs-CZ" sz="2400" dirty="0" err="1"/>
              <a:t>arcus</a:t>
            </a:r>
            <a:r>
              <a:rPr lang="cs-CZ" sz="2400" dirty="0"/>
              <a:t> </a:t>
            </a:r>
            <a:r>
              <a:rPr lang="cs-CZ" sz="2400" dirty="0" err="1"/>
              <a:t>senilis</a:t>
            </a:r>
            <a:r>
              <a:rPr lang="cs-CZ" sz="2400" dirty="0"/>
              <a:t> </a:t>
            </a:r>
            <a:r>
              <a:rPr lang="cs-CZ" sz="2400" dirty="0" err="1"/>
              <a:t>cornae</a:t>
            </a:r>
            <a:r>
              <a:rPr lang="cs-CZ" sz="2400" dirty="0"/>
              <a:t>, </a:t>
            </a:r>
            <a:r>
              <a:rPr lang="cs-CZ" sz="2400" dirty="0" err="1"/>
              <a:t>xantelasma</a:t>
            </a:r>
            <a:r>
              <a:rPr lang="cs-CZ" sz="2400" dirty="0"/>
              <a:t> </a:t>
            </a:r>
            <a:r>
              <a:rPr lang="cs-CZ" sz="2400" dirty="0" err="1"/>
              <a:t>palpebralum</a:t>
            </a:r>
            <a:r>
              <a:rPr lang="cs-CZ" sz="2400" dirty="0"/>
              <a:t>, xantomy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ATEROSKLERÓZA + KOMPLIKACE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4F8ACC-454C-7E41-3DD6-7C242296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82" y="4552280"/>
            <a:ext cx="2844789" cy="19539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D90BAB-12E5-8AD4-F3A4-1ACDF64B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0" y="4566044"/>
            <a:ext cx="3041649" cy="192637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FABE72-EBE6-6197-B07D-A56E3EFC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88" y="4582535"/>
            <a:ext cx="2597624" cy="19482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2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Nefarmakologická léčba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349315" y="1905456"/>
            <a:ext cx="9493370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dieta</a:t>
            </a:r>
            <a:r>
              <a:rPr lang="cs-CZ" sz="2400" dirty="0"/>
              <a:t> – restrikce energie při nadváze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omezení nasycených </a:t>
            </a:r>
            <a:r>
              <a:rPr lang="en-US" sz="2400" dirty="0" err="1"/>
              <a:t>tuků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cholesterol do 200 mg/den (1 </a:t>
            </a:r>
            <a:r>
              <a:rPr lang="en-US" sz="2400" dirty="0" err="1"/>
              <a:t>vejce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omezit</a:t>
            </a:r>
            <a:r>
              <a:rPr lang="en-US" sz="2400" dirty="0"/>
              <a:t> </a:t>
            </a:r>
            <a:r>
              <a:rPr lang="en-US" sz="2400" dirty="0" err="1"/>
              <a:t>alkohol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ovoce</a:t>
            </a:r>
            <a:r>
              <a:rPr lang="en-US" sz="2400" dirty="0"/>
              <a:t>, </a:t>
            </a:r>
            <a:r>
              <a:rPr lang="en-US" sz="2400" dirty="0" err="1"/>
              <a:t>zelenina</a:t>
            </a:r>
            <a:r>
              <a:rPr lang="en-US" sz="2400" dirty="0"/>
              <a:t> 400g/den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 HTN </a:t>
            </a:r>
            <a:r>
              <a:rPr lang="en-US" sz="2400" dirty="0" err="1"/>
              <a:t>omezit</a:t>
            </a:r>
            <a:r>
              <a:rPr lang="en-US" sz="2400" dirty="0"/>
              <a:t> </a:t>
            </a:r>
            <a:r>
              <a:rPr lang="en-US" sz="2400" dirty="0" err="1"/>
              <a:t>sůl</a:t>
            </a:r>
            <a:r>
              <a:rPr lang="en-US" sz="2400" dirty="0"/>
              <a:t>, </a:t>
            </a:r>
            <a:r>
              <a:rPr lang="en-US" sz="2400" dirty="0" err="1"/>
              <a:t>ryby</a:t>
            </a:r>
            <a:r>
              <a:rPr lang="en-US" sz="2400" dirty="0"/>
              <a:t>, </a:t>
            </a:r>
            <a:r>
              <a:rPr lang="en-US" sz="2400" dirty="0" err="1"/>
              <a:t>sója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8907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Nefarmakologická léčba</a:t>
            </a:r>
            <a:endParaRPr lang="cs-CZ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968315" y="1786650"/>
            <a:ext cx="10072059" cy="3900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pohyb</a:t>
            </a:r>
            <a:r>
              <a:rPr lang="cs-CZ" sz="2400" dirty="0"/>
              <a:t>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aerobní</a:t>
            </a:r>
            <a:r>
              <a:rPr lang="en-US" sz="2400" dirty="0"/>
              <a:t> </a:t>
            </a:r>
            <a:r>
              <a:rPr lang="en-US" sz="2400" dirty="0" err="1"/>
              <a:t>aktivita</a:t>
            </a:r>
            <a:r>
              <a:rPr lang="en-US" sz="2400" dirty="0"/>
              <a:t> 20-30 min 5x </a:t>
            </a:r>
            <a:r>
              <a:rPr lang="en-US" sz="2400" dirty="0" err="1"/>
              <a:t>týdně</a:t>
            </a:r>
            <a:r>
              <a:rPr lang="en-US" sz="2400" dirty="0"/>
              <a:t>, 45-60 min 2-3x </a:t>
            </a:r>
            <a:r>
              <a:rPr lang="en-US" sz="2400" dirty="0" err="1"/>
              <a:t>týdně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v  </a:t>
            </a:r>
            <a:r>
              <a:rPr lang="en-US" sz="2400" dirty="0" err="1"/>
              <a:t>prevenci</a:t>
            </a:r>
            <a:r>
              <a:rPr lang="en-US" sz="2400" dirty="0"/>
              <a:t> KVO </a:t>
            </a:r>
            <a:r>
              <a:rPr lang="en-US" sz="2400" dirty="0" err="1"/>
              <a:t>není</a:t>
            </a:r>
            <a:r>
              <a:rPr lang="en-US" sz="2400" dirty="0"/>
              <a:t> </a:t>
            </a:r>
            <a:r>
              <a:rPr lang="en-US" sz="2400" dirty="0" err="1"/>
              <a:t>nutná</a:t>
            </a:r>
            <a:r>
              <a:rPr lang="en-US" sz="2400" dirty="0"/>
              <a:t> </a:t>
            </a:r>
            <a:r>
              <a:rPr lang="en-US" sz="2400" dirty="0" err="1"/>
              <a:t>anaerobní</a:t>
            </a:r>
            <a:r>
              <a:rPr lang="en-US" sz="2400" dirty="0"/>
              <a:t> </a:t>
            </a:r>
            <a:r>
              <a:rPr lang="en-US" sz="2400" dirty="0" err="1"/>
              <a:t>aktivita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obézní, pravidelně cvičící je v nižším riziku než štíhlý, který necvičí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kouření</a:t>
            </a:r>
            <a:r>
              <a:rPr lang="en-US" sz="2400" b="1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násobí</a:t>
            </a:r>
            <a:r>
              <a:rPr lang="en-US" sz="2400" dirty="0"/>
              <a:t> KV </a:t>
            </a:r>
            <a:r>
              <a:rPr lang="en-US" sz="2400" dirty="0" err="1"/>
              <a:t>riziko</a:t>
            </a:r>
            <a:r>
              <a:rPr lang="en-US" sz="2400" dirty="0"/>
              <a:t> 2-4násobně</a:t>
            </a:r>
          </a:p>
        </p:txBody>
      </p:sp>
    </p:spTree>
    <p:extLst>
      <p:ext uri="{BB962C8B-B14F-4D97-AF65-F5344CB8AC3E}">
        <p14:creationId xmlns:p14="http://schemas.microsoft.com/office/powerpoint/2010/main" val="2881981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Farmakologická léčba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317026" y="1892492"/>
            <a:ext cx="10072059" cy="6116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s</a:t>
            </a:r>
            <a:r>
              <a:rPr lang="en-US" sz="2400" b="1" dirty="0" err="1"/>
              <a:t>tatiny</a:t>
            </a:r>
            <a:r>
              <a:rPr lang="en-US" sz="2400" b="1" dirty="0"/>
              <a:t>  		</a:t>
            </a:r>
            <a:r>
              <a:rPr lang="en-US" sz="2400" dirty="0" err="1"/>
              <a:t>snižují</a:t>
            </a:r>
            <a:r>
              <a:rPr lang="en-US" sz="2400" dirty="0"/>
              <a:t> LDL-C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	EB</a:t>
            </a:r>
            <a:r>
              <a:rPr lang="cs-CZ" sz="2400" dirty="0"/>
              <a:t>M</a:t>
            </a:r>
            <a:r>
              <a:rPr lang="en-US" sz="2400" dirty="0"/>
              <a:t> - </a:t>
            </a:r>
            <a:r>
              <a:rPr lang="en-US" sz="2400" dirty="0" err="1"/>
              <a:t>výrazné</a:t>
            </a:r>
            <a:r>
              <a:rPr lang="en-US" sz="2400" dirty="0"/>
              <a:t> </a:t>
            </a:r>
            <a:r>
              <a:rPr lang="en-US" sz="2400" dirty="0" err="1"/>
              <a:t>snížení</a:t>
            </a:r>
            <a:r>
              <a:rPr lang="en-US" sz="2400" dirty="0"/>
              <a:t> KV </a:t>
            </a:r>
            <a:r>
              <a:rPr lang="en-US" sz="2400" dirty="0" err="1"/>
              <a:t>rizika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		</a:t>
            </a:r>
            <a:r>
              <a:rPr lang="cs-CZ" sz="2400" dirty="0"/>
              <a:t>a</a:t>
            </a:r>
            <a:r>
              <a:rPr lang="en-US" sz="2400" dirty="0" err="1"/>
              <a:t>torvastatin</a:t>
            </a:r>
            <a:r>
              <a:rPr lang="en-US" sz="2400" dirty="0"/>
              <a:t>, rosuvastatin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			</a:t>
            </a:r>
            <a:r>
              <a:rPr lang="en-US" sz="2400" dirty="0"/>
              <a:t>	</a:t>
            </a:r>
            <a:r>
              <a:rPr lang="cs-CZ" sz="2400" dirty="0"/>
              <a:t>r</a:t>
            </a:r>
            <a:r>
              <a:rPr lang="en-US" sz="2400" dirty="0" err="1"/>
              <a:t>izika</a:t>
            </a:r>
            <a:r>
              <a:rPr lang="en-US" sz="2400" dirty="0"/>
              <a:t> </a:t>
            </a:r>
            <a:r>
              <a:rPr lang="en-US" sz="2400" b="1" dirty="0"/>
              <a:t>- </a:t>
            </a:r>
            <a:r>
              <a:rPr lang="en-US" sz="2400" dirty="0" err="1"/>
              <a:t>myopatie</a:t>
            </a:r>
            <a:r>
              <a:rPr lang="en-US" sz="2400" dirty="0"/>
              <a:t> </a:t>
            </a:r>
            <a:r>
              <a:rPr lang="en-US" sz="2400" dirty="0" err="1"/>
              <a:t>až</a:t>
            </a:r>
            <a:r>
              <a:rPr lang="en-US" sz="2400" dirty="0"/>
              <a:t> </a:t>
            </a:r>
            <a:r>
              <a:rPr lang="en-US" sz="2400" dirty="0" err="1"/>
              <a:t>rabdomyolýza</a:t>
            </a:r>
            <a:r>
              <a:rPr lang="en-US" sz="2400" dirty="0"/>
              <a:t>, </a:t>
            </a:r>
            <a:r>
              <a:rPr lang="en-US" sz="2400" dirty="0" err="1"/>
              <a:t>rozvoj</a:t>
            </a:r>
            <a:r>
              <a:rPr lang="en-US" sz="2400" dirty="0"/>
              <a:t> DM2T</a:t>
            </a:r>
            <a:r>
              <a:rPr lang="cs-CZ" sz="2400" dirty="0"/>
              <a:t> (ženy 				po menopauze)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e</a:t>
            </a:r>
            <a:r>
              <a:rPr lang="en-US" sz="2400" b="1" dirty="0" err="1"/>
              <a:t>zetimib</a:t>
            </a:r>
            <a:r>
              <a:rPr lang="en-US" sz="2400" b="1" dirty="0"/>
              <a:t> </a:t>
            </a:r>
            <a:r>
              <a:rPr lang="cs-CZ" sz="2400" b="1" dirty="0"/>
              <a:t>	</a:t>
            </a:r>
            <a:r>
              <a:rPr lang="en-US" sz="2400" b="1" dirty="0"/>
              <a:t>	</a:t>
            </a:r>
            <a:r>
              <a:rPr lang="en-US" sz="2400" dirty="0" err="1"/>
              <a:t>hlavně</a:t>
            </a:r>
            <a:r>
              <a:rPr lang="en-US" sz="2400" dirty="0"/>
              <a:t> v </a:t>
            </a:r>
            <a:r>
              <a:rPr lang="en-US" sz="2400" dirty="0" err="1"/>
              <a:t>kombinaci</a:t>
            </a:r>
            <a:r>
              <a:rPr lang="en-US" sz="2400" dirty="0"/>
              <a:t> se </a:t>
            </a:r>
            <a:r>
              <a:rPr lang="en-US" sz="2400" dirty="0" err="1"/>
              <a:t>statinem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15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911" y="862147"/>
            <a:ext cx="4388177" cy="652041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48724" y="2508691"/>
            <a:ext cx="12023677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DM </a:t>
            </a:r>
            <a:r>
              <a:rPr lang="cs-CZ" sz="2400" dirty="0" err="1"/>
              <a:t>I.typu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DM </a:t>
            </a:r>
            <a:r>
              <a:rPr lang="cs-CZ" sz="2400" dirty="0" err="1"/>
              <a:t>II.typu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gestační diabetes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ostatní specifické typy DM (onemocnění pankreatu, m. </a:t>
            </a:r>
            <a:r>
              <a:rPr lang="cs-CZ" sz="2400" dirty="0" err="1"/>
              <a:t>Cushing</a:t>
            </a:r>
            <a:r>
              <a:rPr lang="cs-CZ" sz="2400" dirty="0"/>
              <a:t>, MODY 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+ prediabetes (hraniční poruchy)</a:t>
            </a:r>
          </a:p>
        </p:txBody>
      </p:sp>
    </p:spTree>
    <p:extLst>
      <p:ext uri="{BB962C8B-B14F-4D97-AF65-F5344CB8AC3E}">
        <p14:creationId xmlns:p14="http://schemas.microsoft.com/office/powerpoint/2010/main" val="1950175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Farmakologická léčba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317026" y="1892492"/>
            <a:ext cx="10072059" cy="5008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fibráty</a:t>
            </a:r>
            <a:r>
              <a:rPr lang="en-US" sz="2400" b="1" dirty="0"/>
              <a:t> 		</a:t>
            </a:r>
            <a:r>
              <a:rPr lang="en-US" sz="2400" dirty="0" err="1"/>
              <a:t>zvyšují</a:t>
            </a:r>
            <a:r>
              <a:rPr lang="en-US" sz="2400" dirty="0"/>
              <a:t> HDL –C, </a:t>
            </a:r>
            <a:r>
              <a:rPr lang="en-US" sz="2400" dirty="0" err="1"/>
              <a:t>snižují</a:t>
            </a:r>
            <a:r>
              <a:rPr lang="en-US" sz="2400" dirty="0"/>
              <a:t>  TAG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	</a:t>
            </a:r>
            <a:r>
              <a:rPr lang="en-US" sz="2400" dirty="0" err="1"/>
              <a:t>fenofibrát</a:t>
            </a:r>
            <a:r>
              <a:rPr lang="en-US" sz="2400" dirty="0"/>
              <a:t> (LIPANTHYL)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kombinační</a:t>
            </a:r>
            <a:r>
              <a:rPr lang="en-US" sz="2400" b="1" dirty="0"/>
              <a:t> </a:t>
            </a:r>
            <a:r>
              <a:rPr lang="en-US" sz="2400" b="1" dirty="0" err="1"/>
              <a:t>léčba</a:t>
            </a:r>
            <a:r>
              <a:rPr lang="en-US" sz="2400" b="1" dirty="0"/>
              <a:t> </a:t>
            </a:r>
            <a:r>
              <a:rPr lang="cs-CZ" sz="2400" b="1" dirty="0"/>
              <a:t>	</a:t>
            </a:r>
            <a:r>
              <a:rPr lang="en-US" sz="2400" dirty="0"/>
              <a:t>statin+ </a:t>
            </a:r>
            <a:r>
              <a:rPr lang="en-US" sz="2400" dirty="0" err="1"/>
              <a:t>fibrát</a:t>
            </a:r>
            <a:r>
              <a:rPr lang="en-US" sz="2400" dirty="0"/>
              <a:t>, </a:t>
            </a:r>
            <a:r>
              <a:rPr lang="en-US" sz="2400" dirty="0" err="1"/>
              <a:t>statin+antiHTN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253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515433" y="1823481"/>
            <a:ext cx="10072059" cy="5008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nadměrné</a:t>
            </a:r>
            <a:r>
              <a:rPr lang="en-US" sz="2400" dirty="0"/>
              <a:t> </a:t>
            </a:r>
            <a:r>
              <a:rPr lang="en-US" sz="2400" dirty="0" err="1"/>
              <a:t>množství</a:t>
            </a:r>
            <a:r>
              <a:rPr lang="en-US" sz="2400" dirty="0"/>
              <a:t> </a:t>
            </a:r>
            <a:r>
              <a:rPr lang="en-US" sz="2400" dirty="0" err="1"/>
              <a:t>tuku</a:t>
            </a:r>
            <a:r>
              <a:rPr lang="en-US" sz="2400" dirty="0"/>
              <a:t> v organism</a:t>
            </a:r>
            <a:r>
              <a:rPr lang="cs-CZ" sz="2400" dirty="0"/>
              <a:t>u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nebezpečný je abdominální typ obezity (viscerální tuk)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klinická</a:t>
            </a:r>
            <a:r>
              <a:rPr lang="en-US" sz="2400" dirty="0"/>
              <a:t> </a:t>
            </a:r>
            <a:r>
              <a:rPr lang="en-US" sz="2400" dirty="0" err="1"/>
              <a:t>definice</a:t>
            </a:r>
            <a:r>
              <a:rPr lang="en-US" sz="2400" dirty="0"/>
              <a:t> – </a:t>
            </a:r>
            <a:r>
              <a:rPr lang="en-US" sz="2400" dirty="0" err="1"/>
              <a:t>dle</a:t>
            </a:r>
            <a:r>
              <a:rPr lang="en-US" sz="2400" dirty="0"/>
              <a:t> BMI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26" name="Picture 2" descr="BMI kalkulačka - Zjistěte svoje BMI, procento tuku a ideální váhu">
            <a:extLst>
              <a:ext uri="{FF2B5EF4-FFF2-40B4-BE49-F238E27FC236}">
                <a16:creationId xmlns:a16="http://schemas.microsoft.com/office/drawing/2014/main" id="{66EB827C-4150-7CF6-387B-4EE9DD2E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11" y="3867850"/>
            <a:ext cx="9086850" cy="21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02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422695" y="1823481"/>
            <a:ext cx="11164798" cy="6116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etiologie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multifaktoriální</a:t>
            </a:r>
            <a:r>
              <a:rPr lang="en-US" sz="2400" dirty="0"/>
              <a:t> o</a:t>
            </a:r>
            <a:r>
              <a:rPr lang="cs-CZ" sz="2400" dirty="0" err="1"/>
              <a:t>nem</a:t>
            </a:r>
            <a:r>
              <a:rPr lang="en-US" sz="2400" dirty="0" err="1"/>
              <a:t>ocnění</a:t>
            </a:r>
            <a:r>
              <a:rPr lang="en-US" sz="2400" dirty="0"/>
              <a:t> – </a:t>
            </a:r>
            <a:r>
              <a:rPr lang="en-US" sz="2400" dirty="0" err="1"/>
              <a:t>kombinace</a:t>
            </a:r>
            <a:r>
              <a:rPr lang="en-US" sz="2400" dirty="0"/>
              <a:t> </a:t>
            </a:r>
            <a:r>
              <a:rPr lang="en-US" sz="2400" dirty="0" err="1"/>
              <a:t>rodinné</a:t>
            </a:r>
            <a:r>
              <a:rPr lang="en-US" sz="2400" dirty="0"/>
              <a:t> di</a:t>
            </a:r>
            <a:r>
              <a:rPr lang="cs-CZ" sz="2400" dirty="0" err="1"/>
              <a:t>spo</a:t>
            </a:r>
            <a:r>
              <a:rPr lang="en-US" sz="2400" dirty="0" err="1"/>
              <a:t>zice</a:t>
            </a:r>
            <a:r>
              <a:rPr lang="cs-CZ" sz="2400" dirty="0"/>
              <a:t> (vliv návyků)</a:t>
            </a:r>
            <a:r>
              <a:rPr lang="en-US" sz="2400" dirty="0"/>
              <a:t>  a </a:t>
            </a:r>
            <a:r>
              <a:rPr lang="en-US" sz="2400" dirty="0" err="1"/>
              <a:t>vlivů</a:t>
            </a:r>
            <a:r>
              <a:rPr lang="en-US" sz="2400" dirty="0"/>
              <a:t> </a:t>
            </a:r>
            <a:r>
              <a:rPr lang="en-US" sz="2400" dirty="0" err="1"/>
              <a:t>vn</a:t>
            </a:r>
            <a:r>
              <a:rPr lang="cs-CZ" sz="2400" dirty="0"/>
              <a:t>ě</a:t>
            </a:r>
            <a:r>
              <a:rPr lang="en-US" sz="2400" dirty="0" err="1"/>
              <a:t>jšího</a:t>
            </a:r>
            <a:r>
              <a:rPr lang="en-US" sz="2400" dirty="0"/>
              <a:t> </a:t>
            </a:r>
            <a:r>
              <a:rPr lang="en-US" sz="2400" dirty="0" err="1"/>
              <a:t>prostře</a:t>
            </a:r>
            <a:r>
              <a:rPr lang="cs-CZ" sz="2400" dirty="0"/>
              <a:t>d</a:t>
            </a:r>
            <a:r>
              <a:rPr lang="en-US" sz="2400" dirty="0"/>
              <a:t>í</a:t>
            </a:r>
            <a:r>
              <a:rPr lang="en-US" sz="2400" b="1" dirty="0"/>
              <a:t> </a:t>
            </a: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menšina způsobena psychofarmaky a endokrinními chorobami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nerovnováha mezi příjmem a výdejem energie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organismus nemá adaptační mechanismus na přebytek energie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953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6670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komplikace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mechanické - zátěž skeletu kloubů a KV systému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metabolické – metabolický syndrom, nádory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zkrácení života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paradox obezity – některá onemocnění mají lepší prognózu (CHOPN, renální insuficience, srdeční selhání (imunologická </a:t>
            </a:r>
            <a:r>
              <a:rPr lang="cs-CZ" sz="2400" dirty="0" err="1"/>
              <a:t>fce</a:t>
            </a:r>
            <a:r>
              <a:rPr lang="cs-CZ" sz="2400" dirty="0"/>
              <a:t> tuku?)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722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79" y="0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699069" y="1473286"/>
            <a:ext cx="10793862" cy="7778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 – dieta</a:t>
            </a:r>
            <a:r>
              <a:rPr lang="cs-CZ" sz="2400" dirty="0"/>
              <a:t>, fyzická aktivita, psychoterapie, farmakoterapie, chirurgie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nejdůležitější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dlouhodobě udržitelné dietní onemocnění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omezení energetického příjmu o 10-15%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omezení večerního jídla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musí respektovat preferenci pacienta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musí být podpořena fyzickou aktivitou – riziko adaptace organismu na nízký příjem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7876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6670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 – </a:t>
            </a:r>
            <a:r>
              <a:rPr lang="cs-CZ" sz="2400" dirty="0"/>
              <a:t>dieta, </a:t>
            </a:r>
            <a:r>
              <a:rPr lang="cs-CZ" sz="2400" b="1" dirty="0"/>
              <a:t>fyzická aktivita</a:t>
            </a:r>
            <a:r>
              <a:rPr lang="cs-CZ" sz="2400" dirty="0"/>
              <a:t>, psychoterapie, farmakoterapie, chirurgie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brání adaptaci organismu na nízký příjem kalorií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jen 20-25% celkového energetického výdeje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ideální je dlouhá aktivita o nízké intenzitě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typ aktivity – ne běh, ale chůze, případně kolo, plavání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391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0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699069" y="1710269"/>
            <a:ext cx="10793862" cy="6670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 – </a:t>
            </a:r>
            <a:r>
              <a:rPr lang="cs-CZ" sz="2400" dirty="0"/>
              <a:t>dieta, fyzická aktivita, psychoterapie, </a:t>
            </a:r>
            <a:r>
              <a:rPr lang="cs-CZ" sz="2400" b="1" dirty="0"/>
              <a:t>farmakoterapie</a:t>
            </a:r>
            <a:r>
              <a:rPr lang="cs-CZ" sz="2400" dirty="0"/>
              <a:t>, chirurgie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BMI nad 30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3 -12 měsíců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pouze podpůrný efekt, při nedodržování režimu se potíže vrací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orlistat</a:t>
            </a:r>
            <a:r>
              <a:rPr lang="cs-CZ" sz="2400" dirty="0"/>
              <a:t> – omezuje vstřebávání tuků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fentermin – omezení chuti k jídlu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inkretiny</a:t>
            </a:r>
            <a:r>
              <a:rPr lang="cs-CZ" sz="2400" dirty="0"/>
              <a:t> – PAD (SAXENDA, OZEMPIC)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415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14" y="-61865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6116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 – </a:t>
            </a:r>
            <a:r>
              <a:rPr lang="cs-CZ" sz="2400" dirty="0"/>
              <a:t>dieta, fyzická aktivita, psychoterapie, farmakoterapie, </a:t>
            </a:r>
            <a:r>
              <a:rPr lang="cs-CZ" sz="2400" b="1" dirty="0"/>
              <a:t>chirurgie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tzv. </a:t>
            </a:r>
            <a:r>
              <a:rPr lang="cs-CZ" sz="2400" dirty="0" err="1"/>
              <a:t>bariatrická</a:t>
            </a:r>
            <a:r>
              <a:rPr lang="cs-CZ" sz="2400" dirty="0"/>
              <a:t> chirurgie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BMI nad 40, nad 35 s komorbiditami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restriktivní  - omezující množství potravy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malabsorpční – vyřazení části tenkého střeva, omezení plochy pro </a:t>
            </a:r>
            <a:r>
              <a:rPr lang="cs-CZ" sz="2400" dirty="0" err="1"/>
              <a:t>resorbci</a:t>
            </a:r>
            <a:r>
              <a:rPr lang="cs-CZ" sz="2400" dirty="0"/>
              <a:t> živin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56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031" y="-134565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699069" y="1375806"/>
            <a:ext cx="10793862" cy="2792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léčba – </a:t>
            </a:r>
            <a:r>
              <a:rPr lang="cs-CZ" sz="2400" dirty="0"/>
              <a:t>dieta, fyzická aktivita, psychoterapie, farmakoterapie, </a:t>
            </a:r>
            <a:r>
              <a:rPr lang="cs-CZ" sz="2400" b="1" dirty="0"/>
              <a:t>chirurgie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50" name="Picture 2" descr="Bariatrie: Řešení obezity a diabetu na operačním sále | DIAstyl">
            <a:extLst>
              <a:ext uri="{FF2B5EF4-FFF2-40B4-BE49-F238E27FC236}">
                <a16:creationId xmlns:a16="http://schemas.microsoft.com/office/drawing/2014/main" id="{7D7D1082-ED3F-E80E-E980-8E12E6467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b="-25201"/>
          <a:stretch/>
        </p:blipFill>
        <p:spPr bwMode="auto">
          <a:xfrm>
            <a:off x="2330762" y="2077980"/>
            <a:ext cx="7118206" cy="565351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19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10" y="225518"/>
            <a:ext cx="10793863" cy="89788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metabolický syndrom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7778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soubor poruch a onemocnění, která vedou ke vzniku KVO a DM2T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klasifikační nepořádek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3 a více známek – dg. metabolický syndrom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↑ obvod pasu, ↓ HDL-C, ↑ TAG, ↑ TK, ↑ glykémie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význam: </a:t>
            </a:r>
            <a:r>
              <a:rPr lang="cs-CZ" sz="2400" dirty="0"/>
              <a:t>identifikace rizikových jedinců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110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515" y="692331"/>
            <a:ext cx="6160970" cy="10493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hyperglykémie 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184365" y="2542902"/>
            <a:ext cx="10012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neenzymatická </a:t>
            </a:r>
            <a:r>
              <a:rPr lang="cs-CZ" sz="2800" b="1" dirty="0" err="1"/>
              <a:t>glykace</a:t>
            </a:r>
            <a:r>
              <a:rPr lang="cs-CZ" sz="2800" b="1" dirty="0"/>
              <a:t> </a:t>
            </a:r>
            <a:r>
              <a:rPr lang="cs-CZ" sz="2800" dirty="0"/>
              <a:t>proteinů</a:t>
            </a:r>
          </a:p>
          <a:p>
            <a:endParaRPr lang="cs-CZ" sz="2800" dirty="0"/>
          </a:p>
          <a:p>
            <a:r>
              <a:rPr lang="cs-CZ" sz="2800" dirty="0"/>
              <a:t>znehodnocení proteinů</a:t>
            </a:r>
          </a:p>
          <a:p>
            <a:r>
              <a:rPr lang="cs-CZ" sz="2800" dirty="0"/>
              <a:t>odstraňování imunitním systémem</a:t>
            </a:r>
          </a:p>
          <a:p>
            <a:r>
              <a:rPr lang="cs-CZ" sz="2800" dirty="0"/>
              <a:t>		orgánové postižení</a:t>
            </a:r>
          </a:p>
          <a:p>
            <a:r>
              <a:rPr lang="cs-CZ" sz="2800" dirty="0"/>
              <a:t>		předčasné stárnutí</a:t>
            </a:r>
          </a:p>
        </p:txBody>
      </p:sp>
    </p:spTree>
    <p:extLst>
      <p:ext uri="{BB962C8B-B14F-4D97-AF65-F5344CB8AC3E}">
        <p14:creationId xmlns:p14="http://schemas.microsoft.com/office/powerpoint/2010/main" val="4157909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4454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stav výživy, kdy deficit energie či jednotlivých nutrientů má měřitelný vliv na tkáně, jejich formu či funkci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důsledek  - zhoršení kvality života, prodloužení léčby nemocí či zvýšení rizika komplikací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karence</a:t>
            </a:r>
            <a:r>
              <a:rPr lang="cs-CZ" sz="2400" dirty="0"/>
              <a:t> – selektivní nedostatek jednotlivých nutrientů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1724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5562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marantický</a:t>
            </a:r>
            <a:r>
              <a:rPr lang="cs-CZ" sz="2400" b="1" dirty="0"/>
              <a:t> typ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prosté hladovění (kachexie), nedostatek energie, není výrazný deficit bílkovin – méně nebezpečný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kwashiorkorový</a:t>
            </a:r>
            <a:r>
              <a:rPr lang="cs-CZ" sz="2400" b="1" dirty="0"/>
              <a:t> typ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stresové hladovění, odbourávání proteinů, ztráta bílkovin, otoky – více nebezpečná (adaptační reakce organismu – „vše nebo nic“)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0830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07" y="66065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1" y="1823481"/>
            <a:ext cx="10793862" cy="6116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základem je </a:t>
            </a:r>
            <a:r>
              <a:rPr lang="cs-CZ" sz="2400" b="1" dirty="0"/>
              <a:t>kuchyňsky připravovaná strava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umělá výživa</a:t>
            </a:r>
            <a:r>
              <a:rPr lang="cs-CZ" sz="2400" dirty="0"/>
              <a:t> – enterální, parenterální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enterální</a:t>
            </a:r>
            <a:r>
              <a:rPr lang="cs-CZ" sz="2400" dirty="0"/>
              <a:t> – 	</a:t>
            </a:r>
            <a:r>
              <a:rPr lang="cs-CZ" sz="2400" dirty="0" err="1"/>
              <a:t>p.o</a:t>
            </a:r>
            <a:r>
              <a:rPr lang="cs-CZ" sz="2400" dirty="0"/>
              <a:t>. (sipping) – doplněk k běžní dietě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  <a:r>
              <a:rPr lang="cs-CZ" sz="2400" dirty="0" err="1"/>
              <a:t>sondová</a:t>
            </a:r>
            <a:r>
              <a:rPr lang="cs-CZ" sz="2400" dirty="0"/>
              <a:t> výživa – 	nasogastrická sonda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  <a:r>
              <a:rPr lang="cs-CZ" sz="2400" dirty="0" err="1"/>
              <a:t>nasojejunální</a:t>
            </a:r>
            <a:r>
              <a:rPr lang="cs-CZ" sz="2400" dirty="0"/>
              <a:t> sonda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PEG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9218" name="Picture 2" descr="elastoNASAL - více variant - | Zdravotnické pomůcky">
            <a:extLst>
              <a:ext uri="{FF2B5EF4-FFF2-40B4-BE49-F238E27FC236}">
                <a16:creationId xmlns:a16="http://schemas.microsoft.com/office/drawing/2014/main" id="{71012438-4C38-3DD0-96CB-5710167A2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7" y="4309425"/>
            <a:ext cx="2176217" cy="217621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emoci a výživa 2. blok">
            <a:extLst>
              <a:ext uri="{FF2B5EF4-FFF2-40B4-BE49-F238E27FC236}">
                <a16:creationId xmlns:a16="http://schemas.microsoft.com/office/drawing/2014/main" id="{A1B50CC6-2155-2633-68F1-1FFF022C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25" y="4003130"/>
            <a:ext cx="3273815" cy="278880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nteral Feeding Support Training - Tube PEG - Premium Health">
            <a:extLst>
              <a:ext uri="{FF2B5EF4-FFF2-40B4-BE49-F238E27FC236}">
                <a16:creationId xmlns:a16="http://schemas.microsoft.com/office/drawing/2014/main" id="{26A957D2-783E-DF9F-92DA-2419304D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49" y="4881530"/>
            <a:ext cx="2529160" cy="168610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3,200+ Percutaneous Endoscopic Gastrostomy Stock Photos, Pictures &amp;  Royalty-Free Images - iStock">
            <a:extLst>
              <a:ext uri="{FF2B5EF4-FFF2-40B4-BE49-F238E27FC236}">
                <a16:creationId xmlns:a16="http://schemas.microsoft.com/office/drawing/2014/main" id="{378D078E-A823-F424-5275-CDF70D31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98" y="3153725"/>
            <a:ext cx="2311400" cy="23114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01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0" y="1823481"/>
            <a:ext cx="11186875" cy="7778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parenterální</a:t>
            </a:r>
            <a:r>
              <a:rPr lang="cs-CZ" sz="2400" dirty="0"/>
              <a:t> – 	</a:t>
            </a:r>
            <a:r>
              <a:rPr lang="cs-CZ" sz="2400" dirty="0" err="1"/>
              <a:t>all</a:t>
            </a:r>
            <a:r>
              <a:rPr lang="cs-CZ" sz="2400" dirty="0"/>
              <a:t>-in-</a:t>
            </a:r>
            <a:r>
              <a:rPr lang="cs-CZ" sz="2400" dirty="0" err="1"/>
              <a:t>one</a:t>
            </a:r>
            <a:r>
              <a:rPr lang="cs-CZ" sz="2400" dirty="0"/>
              <a:t> systém – 	průmyslově připravované vaky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		</a:t>
            </a:r>
            <a:r>
              <a:rPr lang="cs-CZ" sz="2400" dirty="0" err="1"/>
              <a:t>magistraliter</a:t>
            </a:r>
            <a:r>
              <a:rPr lang="cs-CZ" sz="2400" dirty="0"/>
              <a:t> připravované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  <a:r>
              <a:rPr lang="cs-CZ" sz="2400" dirty="0" err="1"/>
              <a:t>multi-bottle</a:t>
            </a:r>
            <a:r>
              <a:rPr lang="cs-CZ" sz="2400" dirty="0"/>
              <a:t> systém – každá živina 1 láhev, již se nepoužívá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periferní cesta </a:t>
            </a:r>
            <a:r>
              <a:rPr lang="cs-CZ" sz="2400" dirty="0"/>
              <a:t>– vznik flebitidy, nízký obsah živin, jen na krátkou dobu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centrální žíla </a:t>
            </a:r>
            <a:r>
              <a:rPr lang="cs-CZ" sz="2400" dirty="0"/>
              <a:t>– </a:t>
            </a:r>
            <a:r>
              <a:rPr lang="cs-CZ" sz="2400" dirty="0" err="1"/>
              <a:t>v.subclavia</a:t>
            </a:r>
            <a:r>
              <a:rPr lang="cs-CZ" sz="2400" dirty="0"/>
              <a:t>, v </a:t>
            </a:r>
            <a:r>
              <a:rPr lang="cs-CZ" sz="2400" dirty="0" err="1"/>
              <a:t>jugularis</a:t>
            </a:r>
            <a:r>
              <a:rPr lang="cs-CZ" sz="2400" dirty="0"/>
              <a:t> interna, vyšší riziko infekcí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možnost zavedení </a:t>
            </a:r>
            <a:r>
              <a:rPr lang="cs-CZ" sz="2400" dirty="0" err="1"/>
              <a:t>implantabilních</a:t>
            </a:r>
            <a:r>
              <a:rPr lang="cs-CZ" sz="2400" dirty="0"/>
              <a:t> katetrů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238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nutriční podpora</a:t>
            </a:r>
          </a:p>
        </p:txBody>
      </p:sp>
      <p:pic>
        <p:nvPicPr>
          <p:cNvPr id="13314" name="Picture 2" descr="Parenterální výživa - Fresenius Kabi Česká republika">
            <a:extLst>
              <a:ext uri="{FF2B5EF4-FFF2-40B4-BE49-F238E27FC236}">
                <a16:creationId xmlns:a16="http://schemas.microsoft.com/office/drawing/2014/main" id="{79F8051D-9D85-35E7-C3E0-C1E6ECAF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9" y="1667006"/>
            <a:ext cx="3555600" cy="378244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ožnosti zajištění žilního vstupu – PICC a midline v praxi">
            <a:extLst>
              <a:ext uri="{FF2B5EF4-FFF2-40B4-BE49-F238E27FC236}">
                <a16:creationId xmlns:a16="http://schemas.microsoft.com/office/drawing/2014/main" id="{C2F77544-D993-04FD-96FA-F21F7CC0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96" y="1667006"/>
            <a:ext cx="3258544" cy="247548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Where Is a PICC Line Placed | Vascular Wellness">
            <a:extLst>
              <a:ext uri="{FF2B5EF4-FFF2-40B4-BE49-F238E27FC236}">
                <a16:creationId xmlns:a16="http://schemas.microsoft.com/office/drawing/2014/main" id="{51965D86-671C-1668-FD75-32437ACE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35" y="2128730"/>
            <a:ext cx="3138326" cy="319693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aving a Portacath Inserted | Veins.Wales">
            <a:extLst>
              <a:ext uri="{FF2B5EF4-FFF2-40B4-BE49-F238E27FC236}">
                <a16:creationId xmlns:a16="http://schemas.microsoft.com/office/drawing/2014/main" id="{89A784F4-F584-6B0E-7E4F-BDAF2E28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27" y="4343005"/>
            <a:ext cx="3614882" cy="240992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30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osteoporóza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93630" y="1823481"/>
            <a:ext cx="11186875" cy="7224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systémové metabolické onemocnění, charakterizované úbytkem  normálně mineralizované kostní hmoty („řídnutí kostí“)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důsledek</a:t>
            </a:r>
            <a:r>
              <a:rPr lang="cs-CZ" sz="2400" dirty="0"/>
              <a:t> – snížení mechanické odolnosti kosti a tvorba zlomenin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patogeneze</a:t>
            </a:r>
            <a:r>
              <a:rPr lang="cs-CZ" sz="2400" dirty="0"/>
              <a:t> – převaha </a:t>
            </a:r>
            <a:r>
              <a:rPr lang="cs-CZ" sz="2400" dirty="0" err="1"/>
              <a:t>osteoresorbce</a:t>
            </a:r>
            <a:r>
              <a:rPr lang="cs-CZ" sz="2400" dirty="0"/>
              <a:t> nad kostní novotvorbou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55597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Etiologie osteoporózy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874496" y="1752568"/>
            <a:ext cx="11186875" cy="88860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primární</a:t>
            </a:r>
            <a:r>
              <a:rPr lang="cs-CZ" sz="2400" dirty="0"/>
              <a:t> 		involuční osteoporóza (projevy stárnutí)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idiopatická (neznámá příčina, mladí lidé)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sekundární</a:t>
            </a:r>
            <a:r>
              <a:rPr lang="cs-CZ" sz="2400" dirty="0"/>
              <a:t> 	endokrinní (postmenopauzální, tyreotoxikóza, 										</a:t>
            </a:r>
            <a:r>
              <a:rPr lang="cs-CZ" sz="2400" dirty="0" err="1"/>
              <a:t>hyperparatyreóza</a:t>
            </a:r>
            <a:r>
              <a:rPr lang="cs-CZ" sz="2400" dirty="0"/>
              <a:t>, DM)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GIT (</a:t>
            </a:r>
            <a:r>
              <a:rPr lang="cs-CZ" sz="2400" dirty="0" err="1"/>
              <a:t>malabsorbce</a:t>
            </a:r>
            <a:r>
              <a:rPr lang="cs-CZ" sz="2400" dirty="0"/>
              <a:t>, jaterní choroby)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léky (kortikoidy, IPP, </a:t>
            </a:r>
            <a:r>
              <a:rPr lang="cs-CZ" sz="2400" dirty="0" err="1"/>
              <a:t>warfarin</a:t>
            </a:r>
            <a:r>
              <a:rPr lang="cs-CZ" sz="2400" dirty="0"/>
              <a:t>, cytostatika)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024074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66" y="0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osteoporóza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770503" y="2568686"/>
            <a:ext cx="9732034" cy="7224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klinický obraz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dirty="0" err="1"/>
              <a:t>osteoporotické</a:t>
            </a:r>
            <a:r>
              <a:rPr lang="cs-CZ" sz="2400" dirty="0"/>
              <a:t>, </a:t>
            </a:r>
            <a:r>
              <a:rPr lang="cs-CZ" sz="2400" b="1" dirty="0" err="1"/>
              <a:t>nízkotraumatické</a:t>
            </a:r>
            <a:r>
              <a:rPr lang="cs-CZ" sz="2400" dirty="0"/>
              <a:t> zlomeniny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obratel, proximální femur, distální předloktí, žebra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7089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71F5-9F97-D0B2-0839-0CB94FAF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D6EB3-8BBB-55C0-9440-4D0943ED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66" y="0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osteoporóza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603187-C696-0AF0-1559-958A5DAA2765}"/>
              </a:ext>
            </a:extLst>
          </p:cNvPr>
          <p:cNvSpPr txBox="1"/>
          <p:nvPr/>
        </p:nvSpPr>
        <p:spPr>
          <a:xfrm>
            <a:off x="158620" y="2159383"/>
            <a:ext cx="12033380" cy="8332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diagnóza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kostní denzitometrie – snížení kostní hmoty + vyloučení jiné kostní patologie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vyšetřit všechny </a:t>
            </a:r>
            <a:r>
              <a:rPr lang="cs-CZ" sz="2400" dirty="0" err="1"/>
              <a:t>nízkotraumatické</a:t>
            </a:r>
            <a:r>
              <a:rPr lang="cs-CZ" sz="2400" dirty="0"/>
              <a:t> zlomeniny, rizikové skupiny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diferenciální diagnóza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osteomalacie, primární </a:t>
            </a:r>
            <a:r>
              <a:rPr lang="cs-CZ" sz="2400" dirty="0" err="1"/>
              <a:t>hyperparatyreóza</a:t>
            </a:r>
            <a:r>
              <a:rPr lang="cs-CZ" sz="2400" dirty="0"/>
              <a:t>, renální </a:t>
            </a:r>
            <a:r>
              <a:rPr lang="cs-CZ" sz="2400" dirty="0" err="1"/>
              <a:t>osteodystrofie</a:t>
            </a:r>
            <a:r>
              <a:rPr lang="cs-CZ" sz="2400" dirty="0"/>
              <a:t>, 	mnohočetný myelom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8483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5518"/>
            <a:ext cx="10929668" cy="12409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osteoporózy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158620" y="2159383"/>
            <a:ext cx="12033380" cy="7778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	nefarmakologická 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r>
              <a:rPr lang="cs-CZ" sz="2400" dirty="0"/>
              <a:t>prevence pádů, fyzická aktivita, suplementace vit D + Ca, nekouřit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farmakologická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dirty="0" err="1"/>
              <a:t>antiresporbční</a:t>
            </a:r>
            <a:r>
              <a:rPr lang="cs-CZ" sz="2400" dirty="0"/>
              <a:t> léky – tlumí aktivitu osteoklastů (</a:t>
            </a:r>
            <a:r>
              <a:rPr lang="cs-CZ" sz="2400" dirty="0" err="1"/>
              <a:t>aminobisfosfonáty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dirty="0" err="1"/>
              <a:t>osteoanabolické</a:t>
            </a:r>
            <a:r>
              <a:rPr lang="cs-CZ" sz="2400" dirty="0"/>
              <a:t> léky – stimulace kostní novotvorby (parathormon)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672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68D8-F484-5CE2-21CF-A2A35B8C9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6D394-03AD-7D06-C747-2B1F63C7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515" y="692331"/>
            <a:ext cx="6160970" cy="10493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hyperglykémie </a:t>
            </a:r>
            <a:r>
              <a:rPr lang="cs-CZ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34DA41-B453-84B7-3F51-D6BF8A195D3D}"/>
              </a:ext>
            </a:extLst>
          </p:cNvPr>
          <p:cNvSpPr txBox="1"/>
          <p:nvPr/>
        </p:nvSpPr>
        <p:spPr>
          <a:xfrm>
            <a:off x="1132114" y="2612571"/>
            <a:ext cx="10012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glukóza zůstává v krvi → nepřestupuje do buněk  (svaly, tuková tkáň)→ mění se metabolické procesy k získávání energie → místo glukózy mastné kyseliny → odbouráváním vznikají ketolátky → vznik metabolické acidózy → vylučování ketolátek a a glukózy močí → polyurie → dehydratace</a:t>
            </a:r>
          </a:p>
        </p:txBody>
      </p:sp>
    </p:spTree>
    <p:extLst>
      <p:ext uri="{BB962C8B-B14F-4D97-AF65-F5344CB8AC3E}">
        <p14:creationId xmlns:p14="http://schemas.microsoft.com/office/powerpoint/2010/main" val="3609400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0570" y="573991"/>
            <a:ext cx="8001000" cy="1020452"/>
          </a:xfrm>
        </p:spPr>
        <p:txBody>
          <a:bodyPr>
            <a:normAutofit/>
          </a:bodyPr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osteomalácie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A096A-7110-078E-13CC-780CC283F986}"/>
              </a:ext>
            </a:extLst>
          </p:cNvPr>
          <p:cNvSpPr txBox="1"/>
          <p:nvPr/>
        </p:nvSpPr>
        <p:spPr>
          <a:xfrm>
            <a:off x="935577" y="2250352"/>
            <a:ext cx="12033380" cy="7224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porucha mineralizace nově vytvořené kosti („měknutí kostí“)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patogeneze</a:t>
            </a:r>
            <a:r>
              <a:rPr lang="cs-CZ" sz="2400" dirty="0"/>
              <a:t> – </a:t>
            </a:r>
            <a:r>
              <a:rPr lang="cs-CZ" sz="2400" dirty="0" err="1"/>
              <a:t>hypokalcemie</a:t>
            </a:r>
            <a:r>
              <a:rPr lang="cs-CZ" sz="2400" dirty="0"/>
              <a:t>, </a:t>
            </a:r>
            <a:r>
              <a:rPr lang="cs-CZ" sz="2400" dirty="0" err="1"/>
              <a:t>hypofosfatémie</a:t>
            </a:r>
            <a:r>
              <a:rPr lang="cs-CZ" sz="2400" dirty="0"/>
              <a:t>, acidóza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klinický obraz </a:t>
            </a:r>
            <a:r>
              <a:rPr lang="cs-CZ" sz="2400" dirty="0"/>
              <a:t>– svalová slabost, bolesti v kostech, deformity a zlomeniny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 – substituce Ca, fosfátových solí, alkalizační léčba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48804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258B-A2C7-0DC0-9119-BBFB65F2F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5904E-29B7-E203-C627-53527B1A4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188" y="260482"/>
            <a:ext cx="1931623" cy="1020452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294907-7A8A-7846-217F-C12AB3028C45}"/>
              </a:ext>
            </a:extLst>
          </p:cNvPr>
          <p:cNvSpPr txBox="1"/>
          <p:nvPr/>
        </p:nvSpPr>
        <p:spPr>
          <a:xfrm>
            <a:off x="508856" y="1710421"/>
            <a:ext cx="11482846" cy="10548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onemocnění kloubů, defekt metabolismu purinů, hromadění </a:t>
            </a:r>
            <a:r>
              <a:rPr lang="cs-CZ" sz="2400" dirty="0" err="1"/>
              <a:t>kys</a:t>
            </a:r>
            <a:r>
              <a:rPr lang="cs-CZ" sz="2400" dirty="0"/>
              <a:t>. močové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</a:t>
            </a:r>
            <a:r>
              <a:rPr lang="cs-CZ" sz="2400" dirty="0" err="1"/>
              <a:t>hyperurikémie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krystalky se ukládají v kloubech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nejčastěji </a:t>
            </a:r>
            <a:r>
              <a:rPr lang="cs-CZ" sz="2400" dirty="0" err="1"/>
              <a:t>metatrazofalageální</a:t>
            </a:r>
            <a:r>
              <a:rPr lang="cs-CZ" sz="2400" dirty="0"/>
              <a:t> kloub place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  <a:r>
              <a:rPr lang="cs-CZ" sz="2400" b="1" dirty="0"/>
              <a:t>různé projevy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	asymptomatická </a:t>
            </a:r>
            <a:r>
              <a:rPr lang="cs-CZ" sz="2400" dirty="0" err="1"/>
              <a:t>hyperurikémie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	akutní dnavý záchvat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		chronická dna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							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1026" name="Picture 2" descr="Dna – příčiny, příznaky a léčba | EUC">
            <a:extLst>
              <a:ext uri="{FF2B5EF4-FFF2-40B4-BE49-F238E27FC236}">
                <a16:creationId xmlns:a16="http://schemas.microsoft.com/office/drawing/2014/main" id="{97DBF02C-BD41-3285-FC59-D7EF21B72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45" y="3971789"/>
            <a:ext cx="4762500" cy="267652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06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015C7-7E9A-B96F-5C04-D06B6851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4" y="0"/>
            <a:ext cx="9831387" cy="1507067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Halitóza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3705BD-8223-3D10-A939-6F1694C8133A}"/>
              </a:ext>
            </a:extLst>
          </p:cNvPr>
          <p:cNvSpPr txBox="1"/>
          <p:nvPr/>
        </p:nvSpPr>
        <p:spPr>
          <a:xfrm rot="10800000" flipH="1" flipV="1">
            <a:off x="883337" y="1466276"/>
            <a:ext cx="11212927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zápach z úst, </a:t>
            </a:r>
            <a:r>
              <a:rPr lang="cs-CZ" sz="2400" dirty="0" err="1"/>
              <a:t>foetor</a:t>
            </a:r>
            <a:r>
              <a:rPr lang="cs-CZ" sz="2400" dirty="0"/>
              <a:t> ex </a:t>
            </a:r>
            <a:r>
              <a:rPr lang="cs-CZ" sz="2400" dirty="0" err="1"/>
              <a:t>ore</a:t>
            </a:r>
            <a:r>
              <a:rPr lang="cs-CZ" sz="2400" dirty="0"/>
              <a:t>, příčina </a:t>
            </a:r>
            <a:r>
              <a:rPr lang="cs-CZ" sz="2400" b="1" dirty="0"/>
              <a:t>orální</a:t>
            </a:r>
            <a:r>
              <a:rPr lang="cs-CZ" sz="2400" dirty="0"/>
              <a:t> či </a:t>
            </a:r>
            <a:r>
              <a:rPr lang="cs-CZ" sz="2400" b="1" dirty="0" err="1"/>
              <a:t>extraorální</a:t>
            </a: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orální příčiny</a:t>
            </a:r>
            <a:r>
              <a:rPr lang="cs-CZ" sz="2400" dirty="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dysmikrobie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zubní kaz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paradentóza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zubní kámen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špatná zubní hygiena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chronický zánět mandlí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malignita</a:t>
            </a:r>
          </a:p>
        </p:txBody>
      </p:sp>
    </p:spTree>
    <p:extLst>
      <p:ext uri="{BB962C8B-B14F-4D97-AF65-F5344CB8AC3E}">
        <p14:creationId xmlns:p14="http://schemas.microsoft.com/office/powerpoint/2010/main" val="2481379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015C7-7E9A-B96F-5C04-D06B6851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82" y="89977"/>
            <a:ext cx="9831387" cy="1507067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Halitóza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3705BD-8223-3D10-A939-6F1694C8133A}"/>
              </a:ext>
            </a:extLst>
          </p:cNvPr>
          <p:cNvSpPr txBox="1"/>
          <p:nvPr/>
        </p:nvSpPr>
        <p:spPr>
          <a:xfrm rot="10800000" flipH="1" flipV="1">
            <a:off x="694151" y="1516725"/>
            <a:ext cx="11212927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extraorální</a:t>
            </a:r>
            <a:r>
              <a:rPr lang="cs-CZ" sz="2400" b="1" dirty="0"/>
              <a:t> příčiny</a:t>
            </a:r>
            <a:r>
              <a:rPr lang="cs-CZ" sz="2400" dirty="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mimojícnový</a:t>
            </a:r>
            <a:r>
              <a:rPr lang="cs-CZ" sz="2400" dirty="0"/>
              <a:t> reflux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DM (aceton, zralé ovoce, alkohol)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selhání jater (rybí zápach)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ledvin (čpavek)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léky – snížení produkce slin (psychofarmaka, antihypertenziva, ATB, antihistaminika)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dehydratace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nízkosacharidová dieta</a:t>
            </a:r>
          </a:p>
        </p:txBody>
      </p:sp>
    </p:spTree>
    <p:extLst>
      <p:ext uri="{BB962C8B-B14F-4D97-AF65-F5344CB8AC3E}">
        <p14:creationId xmlns:p14="http://schemas.microsoft.com/office/powerpoint/2010/main" val="282311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630" y="705198"/>
            <a:ext cx="4266341" cy="953115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mellitus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1507674" y="2471537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příznaky</a:t>
            </a:r>
          </a:p>
          <a:p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žízeň  (polydipsie)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polyurie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neostré vidění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nechutenství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úbytek hmotnosti</a:t>
            </a:r>
          </a:p>
        </p:txBody>
      </p:sp>
    </p:spTree>
    <p:extLst>
      <p:ext uri="{BB962C8B-B14F-4D97-AF65-F5344CB8AC3E}">
        <p14:creationId xmlns:p14="http://schemas.microsoft.com/office/powerpoint/2010/main" val="363117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191" y="676582"/>
            <a:ext cx="8001000" cy="62497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cukrovky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49239" y="2145031"/>
            <a:ext cx="11293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/>
          </a:p>
          <a:p>
            <a:r>
              <a:rPr lang="cs-CZ" sz="2800" b="1" dirty="0"/>
              <a:t>glykémie nalačno – </a:t>
            </a:r>
            <a:r>
              <a:rPr lang="cs-CZ" sz="2800" dirty="0"/>
              <a:t>krátkodobý parametr (</a:t>
            </a:r>
            <a:r>
              <a:rPr lang="cs-CZ" sz="2800" b="1"/>
              <a:t>do 5,5 </a:t>
            </a:r>
            <a:r>
              <a:rPr lang="cs-CZ" sz="2800" b="1" err="1"/>
              <a:t>mmol</a:t>
            </a:r>
            <a:r>
              <a:rPr lang="cs-CZ" sz="2800" b="1"/>
              <a:t>/l</a:t>
            </a:r>
            <a:r>
              <a:rPr lang="cs-CZ" sz="2800" dirty="0"/>
              <a:t>)</a:t>
            </a:r>
          </a:p>
          <a:p>
            <a:endParaRPr lang="cs-CZ" sz="2800" b="1" dirty="0"/>
          </a:p>
          <a:p>
            <a:r>
              <a:rPr lang="cs-CZ" sz="2800" b="1" dirty="0"/>
              <a:t>glykovaný hemoglobin – HbA1c – </a:t>
            </a:r>
            <a:r>
              <a:rPr lang="cs-CZ" sz="2800" dirty="0"/>
              <a:t>odráží kompenzaci za 2-3 měsíce</a:t>
            </a:r>
          </a:p>
          <a:p>
            <a:endParaRPr lang="cs-CZ" sz="2800" b="1" dirty="0"/>
          </a:p>
          <a:p>
            <a:r>
              <a:rPr lang="cs-CZ" sz="2800" b="1" dirty="0"/>
              <a:t>orální glukozový toleranční test (</a:t>
            </a:r>
            <a:r>
              <a:rPr lang="cs-CZ" sz="2800" b="1" dirty="0" err="1"/>
              <a:t>oGTT</a:t>
            </a:r>
            <a:r>
              <a:rPr lang="cs-CZ" sz="2800" b="1" dirty="0"/>
              <a:t>) – </a:t>
            </a:r>
            <a:r>
              <a:rPr lang="cs-CZ" sz="2800" dirty="0"/>
              <a:t>glykémie nalačno a po 2 hodinách od vypití 75g glukózy ve 200 ml tekutiny</a:t>
            </a:r>
          </a:p>
        </p:txBody>
      </p:sp>
    </p:spTree>
    <p:extLst>
      <p:ext uri="{BB962C8B-B14F-4D97-AF65-F5344CB8AC3E}">
        <p14:creationId xmlns:p14="http://schemas.microsoft.com/office/powerpoint/2010/main" val="224597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140" y="711103"/>
            <a:ext cx="8001000" cy="1107134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Komplikace diabetu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93916" y="2192018"/>
            <a:ext cx="10043260" cy="302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b="1" dirty="0"/>
              <a:t>akutní </a:t>
            </a:r>
            <a:r>
              <a:rPr lang="cs-CZ" sz="2800" dirty="0"/>
              <a:t>			hyperglykémie, hypoglykémie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chronické</a:t>
            </a:r>
            <a:r>
              <a:rPr lang="cs-CZ" sz="2800" dirty="0"/>
              <a:t> 	</a:t>
            </a:r>
            <a:r>
              <a:rPr lang="cs-CZ" sz="2800" dirty="0" err="1"/>
              <a:t>makroangiopatie</a:t>
            </a:r>
            <a:r>
              <a:rPr lang="cs-CZ" sz="2800" dirty="0"/>
              <a:t> (AIM, CMP, ICHDKK - </a:t>
            </a:r>
            <a:r>
              <a:rPr lang="cs-CZ" sz="2800" b="1" dirty="0"/>
              <a:t>ATS</a:t>
            </a:r>
            <a:r>
              <a:rPr lang="cs-CZ" sz="28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					mikroangiopatie (</a:t>
            </a:r>
            <a:r>
              <a:rPr lang="cs-CZ" sz="2800" dirty="0" err="1"/>
              <a:t>glomerulopatie</a:t>
            </a:r>
            <a:r>
              <a:rPr lang="cs-CZ" sz="2800" dirty="0"/>
              <a:t>, sítnice)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					neuropatie</a:t>
            </a:r>
          </a:p>
        </p:txBody>
      </p:sp>
    </p:spTree>
    <p:extLst>
      <p:ext uri="{BB962C8B-B14F-4D97-AF65-F5344CB8AC3E}">
        <p14:creationId xmlns:p14="http://schemas.microsoft.com/office/powerpoint/2010/main" val="3972030910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20F1FBB020EA458B0FB8C76828DC79" ma:contentTypeVersion="10" ma:contentTypeDescription="Vytvoří nový dokument" ma:contentTypeScope="" ma:versionID="c7bbce6d25d1af63a78d759c62aa8d2a">
  <xsd:schema xmlns:xsd="http://www.w3.org/2001/XMLSchema" xmlns:xs="http://www.w3.org/2001/XMLSchema" xmlns:p="http://schemas.microsoft.com/office/2006/metadata/properties" xmlns:ns3="fe853e7a-5a19-4d6d-9d97-42e617129a74" targetNamespace="http://schemas.microsoft.com/office/2006/metadata/properties" ma:root="true" ma:fieldsID="c3ef9215f37d82598d9a857d1cd13fbc" ns3:_="">
    <xsd:import namespace="fe853e7a-5a19-4d6d-9d97-42e617129a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3e7a-5a19-4d6d-9d97-42e617129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5BF0E1-1A15-44E6-971C-BFD9C7A8F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B3C06A-7FB0-4F1A-BA6D-984D587368E0}">
  <ds:schemaRefs>
    <ds:schemaRef ds:uri="fe853e7a-5a19-4d6d-9d97-42e617129a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8FE46B-6ED4-45F9-9EDC-E349B830A3D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fe853e7a-5a19-4d6d-9d97-42e617129a7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20852</TotalTime>
  <Words>2534</Words>
  <Application>Microsoft Office PowerPoint</Application>
  <PresentationFormat>Širokoúhlá obrazovka</PresentationFormat>
  <Paragraphs>482</Paragraphs>
  <Slides>63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Calibri</vt:lpstr>
      <vt:lpstr>Century Gothic</vt:lpstr>
      <vt:lpstr>Wingdings 3</vt:lpstr>
      <vt:lpstr>Řez</vt:lpstr>
      <vt:lpstr>metabolická onemocnění</vt:lpstr>
      <vt:lpstr>Diabetes mellitus</vt:lpstr>
      <vt:lpstr>Diabetes mellitus</vt:lpstr>
      <vt:lpstr>Diabetes mellitus</vt:lpstr>
      <vt:lpstr>důsledky hyperglykémie I</vt:lpstr>
      <vt:lpstr>důsledky hyperglykémie II</vt:lpstr>
      <vt:lpstr>Diabetes mellitus</vt:lpstr>
      <vt:lpstr>Diagnostika cukrovky</vt:lpstr>
      <vt:lpstr>Komplikace diabetu</vt:lpstr>
      <vt:lpstr>Hypoglykémie</vt:lpstr>
      <vt:lpstr>hyperglykémie</vt:lpstr>
      <vt:lpstr>Pozdní komplikace DM</vt:lpstr>
      <vt:lpstr>Pozdní komplikace DM</vt:lpstr>
      <vt:lpstr>Pozdní komplikace DM</vt:lpstr>
      <vt:lpstr>Prezentace aplikace PowerPoint</vt:lpstr>
      <vt:lpstr>Diabetes mellitus I.typu</vt:lpstr>
      <vt:lpstr>Léčba DM I.typu</vt:lpstr>
      <vt:lpstr>Léčba inzulinem DM I.typu</vt:lpstr>
      <vt:lpstr>Léčba inzulinem DM I.typu</vt:lpstr>
      <vt:lpstr>Léčba inzulinem DM I.typu</vt:lpstr>
      <vt:lpstr>Diabetes mellitus II.typu</vt:lpstr>
      <vt:lpstr>Nefarmakologická léčba DM  II.typu</vt:lpstr>
      <vt:lpstr>Farmakologická léčba Dm II.typu</vt:lpstr>
      <vt:lpstr>Parodontitida  a DM</vt:lpstr>
      <vt:lpstr>Paradentóza a DM</vt:lpstr>
      <vt:lpstr>Parodontitida a DM </vt:lpstr>
      <vt:lpstr>projevy DM v dutině ústní</vt:lpstr>
      <vt:lpstr>Tuky v krevním oběhu</vt:lpstr>
      <vt:lpstr>Prezentace aplikace PowerPoint</vt:lpstr>
      <vt:lpstr>dyslipidémie, hyperlipoproteinémie</vt:lpstr>
      <vt:lpstr>dyslipidémie, hyperlipoproteinémie</vt:lpstr>
      <vt:lpstr>Klinické dělení dyslipidémií</vt:lpstr>
      <vt:lpstr>Příčiny dyslipidémií</vt:lpstr>
      <vt:lpstr>Primární dyslipidémie</vt:lpstr>
      <vt:lpstr>diagnostika</vt:lpstr>
      <vt:lpstr>Klinický obraz</vt:lpstr>
      <vt:lpstr>Nefarmakologická léčba</vt:lpstr>
      <vt:lpstr>Nefarmakologická léčba</vt:lpstr>
      <vt:lpstr>Farmakologická léčba</vt:lpstr>
      <vt:lpstr>Farmakologická léčba</vt:lpstr>
      <vt:lpstr>obezita</vt:lpstr>
      <vt:lpstr>obezita</vt:lpstr>
      <vt:lpstr>obezita</vt:lpstr>
      <vt:lpstr>obezita</vt:lpstr>
      <vt:lpstr>obezita</vt:lpstr>
      <vt:lpstr>obezita</vt:lpstr>
      <vt:lpstr>obezita</vt:lpstr>
      <vt:lpstr>obezita</vt:lpstr>
      <vt:lpstr>metabolický syndrom</vt:lpstr>
      <vt:lpstr>PODVÝŽiva</vt:lpstr>
      <vt:lpstr>PODVÝŽiva</vt:lpstr>
      <vt:lpstr>nutriční podpora</vt:lpstr>
      <vt:lpstr>nutriční podpora</vt:lpstr>
      <vt:lpstr>nutriční podpora</vt:lpstr>
      <vt:lpstr>osteoporóza</vt:lpstr>
      <vt:lpstr>Etiologie osteoporózy</vt:lpstr>
      <vt:lpstr>osteoporóza</vt:lpstr>
      <vt:lpstr>osteoporóza</vt:lpstr>
      <vt:lpstr>Léčba osteoporózy</vt:lpstr>
      <vt:lpstr>osteomalácie</vt:lpstr>
      <vt:lpstr>dna</vt:lpstr>
      <vt:lpstr>Halitóza</vt:lpstr>
      <vt:lpstr>Halitóza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Kardiovaskulární onemocnění</dc:title>
  <dc:creator>Petr Skiba</dc:creator>
  <cp:lastModifiedBy>Petr Skiba</cp:lastModifiedBy>
  <cp:revision>39</cp:revision>
  <cp:lastPrinted>2023-08-18T13:35:08Z</cp:lastPrinted>
  <dcterms:created xsi:type="dcterms:W3CDTF">2023-07-19T13:05:55Z</dcterms:created>
  <dcterms:modified xsi:type="dcterms:W3CDTF">2024-11-21T20:43:59Z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0x010100E020F1FBB020EA458B0FB8C76828DC79</vt:lpwstr>
  </property>
</Properties>
</file>