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3" r:id="rId3"/>
    <p:sldId id="282" r:id="rId4"/>
    <p:sldId id="284" r:id="rId5"/>
    <p:sldId id="285" r:id="rId6"/>
    <p:sldId id="313" r:id="rId7"/>
    <p:sldId id="288" r:id="rId8"/>
    <p:sldId id="308" r:id="rId9"/>
    <p:sldId id="310" r:id="rId10"/>
    <p:sldId id="312" r:id="rId11"/>
    <p:sldId id="303" r:id="rId12"/>
    <p:sldId id="271" r:id="rId13"/>
    <p:sldId id="272" r:id="rId14"/>
    <p:sldId id="273" r:id="rId15"/>
    <p:sldId id="274" r:id="rId16"/>
    <p:sldId id="276" r:id="rId17"/>
    <p:sldId id="278" r:id="rId18"/>
    <p:sldId id="279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289" r:id="rId27"/>
    <p:sldId id="291" r:id="rId28"/>
    <p:sldId id="292" r:id="rId29"/>
    <p:sldId id="294" r:id="rId30"/>
    <p:sldId id="295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BB533-1841-4E7E-8DC2-EB1705088D34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A1AA8-94D8-4BFB-8A94-238F7CA2E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8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F56B87-9685-4BCB-8F2F-6F764966E7FF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3111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969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247212D-6EAF-4AA6-8B50-C99435D4802C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001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A181FBB-606D-4526-88E3-B6D55A8354BE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775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2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15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3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20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55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7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99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83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56ED6-50C6-4F3D-A001-CDC0827A0FCD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A374-012F-4736-B8D8-2EC4F68A6A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00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6023" y="391887"/>
            <a:ext cx="10659291" cy="2072639"/>
          </a:xfrm>
        </p:spPr>
        <p:txBody>
          <a:bodyPr>
            <a:noAutofit/>
          </a:bodyPr>
          <a:lstStyle/>
          <a:p>
            <a:pPr lvl="0"/>
            <a:r>
              <a:rPr lang="cs-CZ" sz="4800" b="1" dirty="0"/>
              <a:t>10. Výchova rozumová a názoru na svět. Výchova mravní. </a:t>
            </a:r>
            <a:r>
              <a:rPr lang="cs-CZ" sz="4800" b="1" dirty="0" err="1"/>
              <a:t>Subsložky</a:t>
            </a:r>
            <a:r>
              <a:rPr lang="cs-CZ" sz="4800" b="1" dirty="0"/>
              <a:t>: multikulturní výchova a mediální výchova.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460274"/>
            <a:ext cx="9144000" cy="940526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70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687977" y="670560"/>
            <a:ext cx="11059886" cy="1262742"/>
          </a:xfrm>
        </p:spPr>
        <p:txBody>
          <a:bodyPr lIns="0" tIns="0" rIns="0" bIns="0"/>
          <a:lstStyle/>
          <a:p>
            <a:pPr lvl="0"/>
            <a:r>
              <a:rPr lang="en-US" b="1" dirty="0" err="1"/>
              <a:t>Mimoškolní</a:t>
            </a:r>
            <a:r>
              <a:rPr lang="en-US" dirty="0"/>
              <a:t> </a:t>
            </a:r>
            <a:r>
              <a:rPr lang="en-US" dirty="0" err="1">
                <a:solidFill>
                  <a:srgbClr val="81B432"/>
                </a:solidFill>
              </a:rPr>
              <a:t>ekologické</a:t>
            </a:r>
            <a:r>
              <a:rPr lang="en-US" dirty="0"/>
              <a:t> </a:t>
            </a:r>
            <a:r>
              <a:rPr lang="en-US" b="1" dirty="0" err="1"/>
              <a:t>aktivity</a:t>
            </a:r>
            <a:r>
              <a:rPr lang="en-US" dirty="0"/>
              <a:t> pro </a:t>
            </a:r>
            <a:r>
              <a:rPr lang="en-US" dirty="0" err="1"/>
              <a:t>děti</a:t>
            </a:r>
            <a:r>
              <a:rPr lang="en-US" dirty="0"/>
              <a:t> a </a:t>
            </a:r>
            <a:r>
              <a:rPr lang="en-US" dirty="0" err="1"/>
              <a:t>mládež</a:t>
            </a:r>
            <a:endParaRPr lang="en-US" dirty="0"/>
          </a:p>
        </p:txBody>
      </p:sp>
      <p:sp>
        <p:nvSpPr>
          <p:cNvPr id="3" name="Nadpis 2"/>
          <p:cNvSpPr txBox="1">
            <a:spLocks noGrp="1"/>
          </p:cNvSpPr>
          <p:nvPr>
            <p:ph type="title" idx="4294967295"/>
          </p:nvPr>
        </p:nvSpPr>
        <p:spPr>
          <a:xfrm>
            <a:off x="687977" y="1933302"/>
            <a:ext cx="10598332" cy="4321449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en-US" sz="2800" b="1" dirty="0" err="1">
                <a:latin typeface="Tw Cen MT" pitchFamily="34"/>
              </a:rPr>
              <a:t>Zájmové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kroužky</a:t>
            </a:r>
            <a:r>
              <a:rPr lang="en-US" sz="2800" dirty="0">
                <a:latin typeface="Tw Cen MT" pitchFamily="34"/>
              </a:rPr>
              <a:t> -  </a:t>
            </a:r>
            <a:r>
              <a:rPr lang="en-US" sz="2800" dirty="0" err="1">
                <a:latin typeface="Tw Cen MT" pitchFamily="34"/>
              </a:rPr>
              <a:t>Mohou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být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například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chovatelské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nebo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přírodovědné</a:t>
            </a:r>
            <a:r>
              <a:rPr lang="en-US" sz="2800" dirty="0">
                <a:latin typeface="Tw Cen MT" pitchFamily="34"/>
              </a:rPr>
              <a:t>. </a:t>
            </a:r>
            <a:r>
              <a:rPr lang="en-US" sz="2800" dirty="0" err="1">
                <a:latin typeface="Tw Cen MT" pitchFamily="34"/>
              </a:rPr>
              <a:t>Děti</a:t>
            </a:r>
            <a:r>
              <a:rPr lang="en-US" sz="2800" dirty="0">
                <a:latin typeface="Tw Cen MT" pitchFamily="34"/>
              </a:rPr>
              <a:t> se  </a:t>
            </a:r>
            <a:r>
              <a:rPr lang="en-US" sz="2800" dirty="0" err="1">
                <a:latin typeface="Tw Cen MT" pitchFamily="34"/>
              </a:rPr>
              <a:t>seznamují</a:t>
            </a:r>
            <a:r>
              <a:rPr lang="en-US" sz="2800" dirty="0">
                <a:latin typeface="Tw Cen MT" pitchFamily="34"/>
              </a:rPr>
              <a:t> se </a:t>
            </a:r>
            <a:r>
              <a:rPr lang="en-US" sz="2800" dirty="0" err="1">
                <a:latin typeface="Tw Cen MT" pitchFamily="34"/>
              </a:rPr>
              <a:t>zvířaty</a:t>
            </a:r>
            <a:r>
              <a:rPr lang="en-US" sz="2800" dirty="0">
                <a:latin typeface="Tw Cen MT" pitchFamily="34"/>
              </a:rPr>
              <a:t>, </a:t>
            </a:r>
            <a:r>
              <a:rPr lang="en-US" sz="2800" dirty="0" err="1">
                <a:latin typeface="Tw Cen MT" pitchFamily="34"/>
              </a:rPr>
              <a:t>učí</a:t>
            </a:r>
            <a:r>
              <a:rPr lang="en-US" sz="2800" dirty="0">
                <a:latin typeface="Tw Cen MT" pitchFamily="34"/>
              </a:rPr>
              <a:t> se </a:t>
            </a:r>
            <a:r>
              <a:rPr lang="en-US" sz="2800" dirty="0" err="1">
                <a:latin typeface="Tw Cen MT" pitchFamily="34"/>
              </a:rPr>
              <a:t>jak</a:t>
            </a:r>
            <a:r>
              <a:rPr lang="en-US" sz="2800" dirty="0">
                <a:latin typeface="Tw Cen MT" pitchFamily="34"/>
              </a:rPr>
              <a:t> o </a:t>
            </a:r>
            <a:r>
              <a:rPr lang="en-US" sz="2800" dirty="0" err="1">
                <a:latin typeface="Tw Cen MT" pitchFamily="34"/>
              </a:rPr>
              <a:t>ně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pečovat</a:t>
            </a:r>
            <a:r>
              <a:rPr lang="en-US" sz="2800" dirty="0">
                <a:latin typeface="Tw Cen MT" pitchFamily="34"/>
              </a:rPr>
              <a:t>, </a:t>
            </a:r>
            <a:r>
              <a:rPr lang="en-US" sz="2800" dirty="0" err="1">
                <a:latin typeface="Tw Cen MT" pitchFamily="34"/>
              </a:rPr>
              <a:t>starají</a:t>
            </a:r>
            <a:r>
              <a:rPr lang="en-US" sz="2800" dirty="0">
                <a:latin typeface="Tw Cen MT" pitchFamily="34"/>
              </a:rPr>
              <a:t> se o </a:t>
            </a:r>
            <a:r>
              <a:rPr lang="en-US" sz="2800" dirty="0" err="1">
                <a:latin typeface="Tw Cen MT" pitchFamily="34"/>
              </a:rPr>
              <a:t>zvířata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na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farmě</a:t>
            </a:r>
            <a:r>
              <a:rPr lang="en-US" sz="2800" dirty="0">
                <a:latin typeface="Tw Cen MT" pitchFamily="34"/>
              </a:rPr>
              <a:t> a zoo </a:t>
            </a:r>
            <a:r>
              <a:rPr lang="en-US" sz="2800" dirty="0" err="1">
                <a:latin typeface="Tw Cen MT" pitchFamily="34"/>
              </a:rPr>
              <a:t>koutcích</a:t>
            </a:r>
            <a:r>
              <a:rPr lang="en-US" sz="2800" dirty="0">
                <a:latin typeface="Tw Cen MT" pitchFamily="34"/>
              </a:rPr>
              <a:t>. </a:t>
            </a:r>
            <a:r>
              <a:rPr lang="en-US" sz="2800" dirty="0" err="1">
                <a:latin typeface="Tw Cen MT" pitchFamily="34"/>
              </a:rPr>
              <a:t>Učí</a:t>
            </a:r>
            <a:r>
              <a:rPr lang="en-US" sz="2800" dirty="0">
                <a:latin typeface="Tw Cen MT" pitchFamily="34"/>
              </a:rPr>
              <a:t> se </a:t>
            </a:r>
            <a:r>
              <a:rPr lang="en-US" sz="2800" dirty="0" err="1">
                <a:latin typeface="Tw Cen MT" pitchFamily="34"/>
              </a:rPr>
              <a:t>pěstovat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bylinky</a:t>
            </a:r>
            <a:r>
              <a:rPr lang="en-US" sz="2800" dirty="0">
                <a:latin typeface="Tw Cen MT" pitchFamily="34"/>
              </a:rPr>
              <a:t>, </a:t>
            </a:r>
            <a:r>
              <a:rPr lang="en-US" sz="2800" dirty="0" err="1">
                <a:latin typeface="Tw Cen MT" pitchFamily="34"/>
              </a:rPr>
              <a:t>květiny</a:t>
            </a:r>
            <a:r>
              <a:rPr lang="en-US" sz="2800" dirty="0">
                <a:latin typeface="Tw Cen MT" pitchFamily="34"/>
              </a:rPr>
              <a:t>, </a:t>
            </a:r>
            <a:r>
              <a:rPr lang="en-US" sz="2800" dirty="0" err="1">
                <a:latin typeface="Tw Cen MT" pitchFamily="34"/>
              </a:rPr>
              <a:t>drobnou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zeleninu</a:t>
            </a:r>
            <a:r>
              <a:rPr lang="cs-CZ" sz="2800" dirty="0">
                <a:latin typeface="Tw Cen MT" pitchFamily="34"/>
              </a:rPr>
              <a:t>, s</a:t>
            </a:r>
            <a:r>
              <a:rPr lang="en-US" sz="2800" dirty="0" err="1">
                <a:latin typeface="Tw Cen MT" pitchFamily="34"/>
              </a:rPr>
              <a:t>tarají</a:t>
            </a:r>
            <a:r>
              <a:rPr lang="en-US" sz="2800" dirty="0">
                <a:latin typeface="Tw Cen MT" pitchFamily="34"/>
              </a:rPr>
              <a:t> se o </a:t>
            </a:r>
            <a:r>
              <a:rPr lang="en-US" sz="2800" dirty="0" err="1">
                <a:latin typeface="Tw Cen MT" pitchFamily="34"/>
              </a:rPr>
              <a:t>zahradu</a:t>
            </a:r>
            <a:r>
              <a:rPr lang="en-US" sz="2800" dirty="0">
                <a:latin typeface="Tw Cen MT" pitchFamily="34"/>
              </a:rPr>
              <a:t> </a:t>
            </a:r>
            <a:r>
              <a:rPr lang="en-US" sz="2800" dirty="0" err="1">
                <a:latin typeface="Tw Cen MT" pitchFamily="34"/>
              </a:rPr>
              <a:t>apod</a:t>
            </a:r>
            <a:r>
              <a:rPr lang="en-US" sz="2800" dirty="0">
                <a:latin typeface="Tw Cen MT" pitchFamily="34"/>
              </a:rPr>
              <a:t>.</a:t>
            </a:r>
            <a:br>
              <a:rPr lang="en-US" sz="2800" dirty="0">
                <a:latin typeface="Tw Cen MT" pitchFamily="34"/>
              </a:rPr>
            </a:br>
            <a:br>
              <a:rPr lang="en-US" sz="2800" dirty="0">
                <a:latin typeface="Tw Cen MT" pitchFamily="34"/>
              </a:rPr>
            </a:br>
            <a:r>
              <a:rPr lang="cs-CZ" sz="2800" b="1" dirty="0">
                <a:latin typeface="Tw Cen MT" pitchFamily="34"/>
              </a:rPr>
              <a:t>Tábory</a:t>
            </a:r>
            <a:r>
              <a:rPr lang="cs-CZ" sz="2800" dirty="0">
                <a:latin typeface="Tw Cen MT" pitchFamily="34"/>
              </a:rPr>
              <a:t> - ekologicky zaměřená celotáborové hry</a:t>
            </a:r>
            <a:br>
              <a:rPr lang="cs-CZ" sz="2800" dirty="0">
                <a:latin typeface="Tw Cen MT" pitchFamily="34"/>
              </a:rPr>
            </a:br>
            <a:br>
              <a:rPr lang="cs-CZ" sz="2800" dirty="0">
                <a:latin typeface="Tw Cen MT" pitchFamily="34"/>
              </a:rPr>
            </a:br>
            <a:r>
              <a:rPr lang="en-US" sz="2800" b="1" dirty="0" err="1">
                <a:latin typeface="Tw Cen MT" pitchFamily="34"/>
              </a:rPr>
              <a:t>Zakládání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přírodních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rezervací</a:t>
            </a:r>
            <a:r>
              <a:rPr lang="en-US" sz="2800" b="1" dirty="0">
                <a:latin typeface="Tw Cen MT" pitchFamily="34"/>
              </a:rPr>
              <a:t>, </a:t>
            </a:r>
            <a:r>
              <a:rPr lang="en-US" sz="2800" b="1" dirty="0" err="1">
                <a:latin typeface="Tw Cen MT" pitchFamily="34"/>
              </a:rPr>
              <a:t>ochranářské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tábory</a:t>
            </a:r>
            <a:r>
              <a:rPr lang="en-US" sz="2800" b="1" dirty="0">
                <a:latin typeface="Tw Cen MT" pitchFamily="34"/>
              </a:rPr>
              <a:t>, </a:t>
            </a:r>
            <a:r>
              <a:rPr lang="en-US" sz="2800" b="1" dirty="0" err="1">
                <a:latin typeface="Tw Cen MT" pitchFamily="34"/>
              </a:rPr>
              <a:t>otevírání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studánek</a:t>
            </a:r>
            <a:r>
              <a:rPr lang="en-US" sz="2800" b="1" dirty="0">
                <a:latin typeface="Tw Cen MT" pitchFamily="34"/>
              </a:rPr>
              <a:t>, </a:t>
            </a:r>
            <a:r>
              <a:rPr lang="en-US" sz="2800" b="1" dirty="0" err="1">
                <a:latin typeface="Tw Cen MT" pitchFamily="34"/>
              </a:rPr>
              <a:t>opatrování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různých</a:t>
            </a:r>
            <a:r>
              <a:rPr lang="en-US" sz="2800" b="1" dirty="0">
                <a:latin typeface="Tw Cen MT" pitchFamily="34"/>
              </a:rPr>
              <a:t> </a:t>
            </a:r>
            <a:r>
              <a:rPr lang="en-US" sz="2800" b="1" dirty="0" err="1">
                <a:latin typeface="Tw Cen MT" pitchFamily="34"/>
              </a:rPr>
              <a:t>rezervací</a:t>
            </a:r>
            <a:endParaRPr lang="en-US" sz="2800" dirty="0">
              <a:latin typeface="Tw Cen MT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970764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61109"/>
            <a:ext cx="9144000" cy="1101436"/>
          </a:xfrm>
        </p:spPr>
        <p:txBody>
          <a:bodyPr/>
          <a:lstStyle/>
          <a:p>
            <a:r>
              <a:rPr lang="cs-CZ" dirty="0"/>
              <a:t>Vymezení pojmu: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015835"/>
            <a:ext cx="9144000" cy="4301837"/>
          </a:xfrm>
        </p:spPr>
        <p:txBody>
          <a:bodyPr>
            <a:normAutofit/>
          </a:bodyPr>
          <a:lstStyle/>
          <a:p>
            <a:r>
              <a:rPr lang="cs-CZ" sz="3200" dirty="0">
                <a:latin typeface="Calibri" panose="020F0502020204030204" pitchFamily="34" charset="0"/>
              </a:rPr>
              <a:t>Estetická výchova rozvíjí smysl pro krásu, zejména pak pro emocionální vztah: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3200" dirty="0">
                <a:latin typeface="Calibri" panose="020F0502020204030204" pitchFamily="34" charset="0"/>
              </a:rPr>
              <a:t>k prostředí,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latin typeface="Calibri" panose="020F0502020204030204" pitchFamily="34" charset="0"/>
              </a:rPr>
              <a:t>lásku k přírodě, </a:t>
            </a:r>
          </a:p>
          <a:p>
            <a:pPr marL="457200" indent="-457200">
              <a:buFontTx/>
              <a:buChar char="-"/>
            </a:pPr>
            <a:r>
              <a:rPr lang="cs-CZ" sz="3200" dirty="0">
                <a:latin typeface="Calibri" panose="020F0502020204030204" pitchFamily="34" charset="0"/>
              </a:rPr>
              <a:t>vztah ke kulturním a duchovním hodnotám. </a:t>
            </a:r>
          </a:p>
        </p:txBody>
      </p:sp>
    </p:spTree>
    <p:extLst>
      <p:ext uri="{BB962C8B-B14F-4D97-AF65-F5344CB8AC3E}">
        <p14:creationId xmlns:p14="http://schemas.microsoft.com/office/powerpoint/2010/main" val="4143001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571612"/>
            <a:ext cx="7772400" cy="14287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Metody mravní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5357826"/>
            <a:ext cx="6400800" cy="28097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TV 2.1.</a:t>
            </a:r>
          </a:p>
        </p:txBody>
      </p:sp>
    </p:spTree>
    <p:extLst>
      <p:ext uri="{BB962C8B-B14F-4D97-AF65-F5344CB8AC3E}">
        <p14:creationId xmlns:p14="http://schemas.microsoft.com/office/powerpoint/2010/main" val="336129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642920"/>
            <a:ext cx="7772400" cy="184997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Metody mravní výchovy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09720" y="2571744"/>
            <a:ext cx="8429684" cy="3067056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      </a:t>
            </a: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           1) metody mravního uvědomování</a:t>
            </a:r>
            <a:endParaRPr lang="cs-CZ" dirty="0">
              <a:solidFill>
                <a:schemeClr val="tx1"/>
              </a:solidFill>
            </a:endParaRPr>
          </a:p>
          <a:p>
            <a:pPr lvl="0"/>
            <a:endParaRPr lang="cs-CZ" b="1" dirty="0">
              <a:solidFill>
                <a:schemeClr val="tx1"/>
              </a:solidFill>
            </a:endParaRPr>
          </a:p>
          <a:p>
            <a:pPr lvl="0"/>
            <a:endParaRPr lang="cs-CZ" b="1" dirty="0">
              <a:solidFill>
                <a:schemeClr val="tx1"/>
              </a:solidFill>
            </a:endParaRPr>
          </a:p>
          <a:p>
            <a:pPr lvl="0" algn="l"/>
            <a:r>
              <a:rPr lang="cs-CZ" b="1" dirty="0">
                <a:solidFill>
                  <a:schemeClr val="tx1"/>
                </a:solidFill>
              </a:rPr>
              <a:t>                                  2) metody mravní aktivity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20463591">
            <a:off x="2775440" y="314103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1501106">
            <a:off x="2771029" y="41614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1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71482"/>
            <a:ext cx="7772400" cy="1273343"/>
          </a:xfrm>
        </p:spPr>
        <p:txBody>
          <a:bodyPr>
            <a:normAutofit fontScale="90000"/>
          </a:bodyPr>
          <a:lstStyle/>
          <a:p>
            <a:pPr lvl="0"/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sz="5300" b="1" dirty="0"/>
              <a:t>1) metody mravního 					        uvědomování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52662" y="2348880"/>
            <a:ext cx="7929618" cy="3289920"/>
          </a:xfrm>
        </p:spPr>
        <p:txBody>
          <a:bodyPr>
            <a:norm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lphaLcParenR"/>
            </a:pPr>
            <a:r>
              <a:rPr lang="cs-CZ" b="1" cap="none" dirty="0">
                <a:solidFill>
                  <a:schemeClr val="tx1"/>
                </a:solidFill>
              </a:rPr>
              <a:t>metody rozumové instrukce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lphaLcParenR"/>
            </a:pPr>
            <a:r>
              <a:rPr lang="cs-CZ" b="1" cap="none" dirty="0">
                <a:solidFill>
                  <a:schemeClr val="tx1"/>
                </a:solidFill>
              </a:rPr>
              <a:t>metody citového a názorného působení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lphaLcParenR"/>
            </a:pPr>
            <a:r>
              <a:rPr lang="cs-CZ" b="1" cap="none" dirty="0">
                <a:solidFill>
                  <a:schemeClr val="tx1"/>
                </a:solidFill>
              </a:rPr>
              <a:t>metody rozvoje morálního úsudku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993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6651" y="836713"/>
            <a:ext cx="10502538" cy="783082"/>
          </a:xfrm>
        </p:spPr>
        <p:txBody>
          <a:bodyPr>
            <a:normAutofit fontScale="90000"/>
          </a:bodyPr>
          <a:lstStyle/>
          <a:p>
            <a:pPr lvl="0"/>
            <a:r>
              <a:rPr lang="cs-CZ" sz="5300" b="1" dirty="0"/>
              <a:t>1. Metody mravního uvědomování</a:t>
            </a: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6651" y="1619795"/>
            <a:ext cx="10067109" cy="511193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3200" b="1" dirty="0"/>
              <a:t>a) metody rozumové instrukce</a:t>
            </a:r>
            <a:endParaRPr lang="cs-CZ" sz="3200" dirty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cs-CZ" sz="2800" cap="none" dirty="0">
                <a:solidFill>
                  <a:schemeClr val="tx1"/>
                </a:solidFill>
              </a:rPr>
              <a:t>metody požadavků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cap="none" dirty="0">
                <a:solidFill>
                  <a:schemeClr val="tx1"/>
                </a:solidFill>
              </a:rPr>
              <a:t> metody vysvětlování</a:t>
            </a:r>
          </a:p>
          <a:p>
            <a:pPr>
              <a:spcBef>
                <a:spcPts val="0"/>
              </a:spcBef>
            </a:pPr>
            <a:endParaRPr lang="cs-CZ" sz="2800" cap="none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cs-CZ" sz="3200" b="1" dirty="0"/>
              <a:t>b) metody citového a názorného působení</a:t>
            </a:r>
            <a:endParaRPr lang="cs-CZ" sz="3200" dirty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b="1" dirty="0"/>
              <a:t> </a:t>
            </a:r>
            <a:r>
              <a:rPr lang="cs-CZ" sz="2800" dirty="0"/>
              <a:t>metody vyvolávání a tlumení citů  </a:t>
            </a:r>
          </a:p>
          <a:p>
            <a:pPr>
              <a:spcBef>
                <a:spcPts val="0"/>
              </a:spcBef>
            </a:pPr>
            <a:r>
              <a:rPr lang="cs-CZ" dirty="0"/>
              <a:t>(sugesce, agitace, eliminace, substituce, sublimace)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 metody přesvědčování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800" dirty="0"/>
              <a:t> metody příkladu</a:t>
            </a:r>
          </a:p>
          <a:p>
            <a:pPr>
              <a:spcBef>
                <a:spcPts val="0"/>
              </a:spcBef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3200" b="1" dirty="0"/>
              <a:t>c) metody rozvoje morálního úsudku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dirty="0"/>
              <a:t>metody řešení mravních dilemat</a:t>
            </a:r>
          </a:p>
        </p:txBody>
      </p:sp>
    </p:spTree>
    <p:extLst>
      <p:ext uri="{BB962C8B-B14F-4D97-AF65-F5344CB8AC3E}">
        <p14:creationId xmlns:p14="http://schemas.microsoft.com/office/powerpoint/2010/main" val="1584873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6960" y="758952"/>
            <a:ext cx="7543800" cy="653824"/>
          </a:xfrm>
        </p:spPr>
        <p:txBody>
          <a:bodyPr>
            <a:noAutofit/>
          </a:bodyPr>
          <a:lstStyle/>
          <a:p>
            <a:r>
              <a:rPr lang="cs-CZ" sz="4800" dirty="0"/>
              <a:t>Objasnění pojmů: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46960" y="1556793"/>
            <a:ext cx="7545878" cy="4041829"/>
          </a:xfrm>
        </p:spPr>
        <p:txBody>
          <a:bodyPr/>
          <a:lstStyle/>
          <a:p>
            <a:endParaRPr lang="cs-CZ" b="1" cap="none" dirty="0"/>
          </a:p>
          <a:p>
            <a:r>
              <a:rPr lang="cs-CZ" b="1" cap="none" dirty="0"/>
              <a:t>sugesce – </a:t>
            </a:r>
            <a:r>
              <a:rPr lang="cs-CZ" cap="none" dirty="0"/>
              <a:t>podsouvání, našeptávání, dodávání podnětů k ovládání myšlení nebo představ</a:t>
            </a:r>
          </a:p>
          <a:p>
            <a:r>
              <a:rPr lang="cs-CZ" b="1" cap="none" dirty="0"/>
              <a:t>agitace – </a:t>
            </a:r>
            <a:r>
              <a:rPr lang="cs-CZ" cap="none" dirty="0"/>
              <a:t>působení na mínění, podněcování</a:t>
            </a:r>
          </a:p>
          <a:p>
            <a:r>
              <a:rPr lang="cs-CZ" b="1" cap="none" dirty="0"/>
              <a:t>eliminace</a:t>
            </a:r>
            <a:r>
              <a:rPr lang="cs-CZ" cap="none" dirty="0"/>
              <a:t> – vyloučení, odstranění, zbavování se</a:t>
            </a:r>
          </a:p>
          <a:p>
            <a:r>
              <a:rPr lang="cs-CZ" b="1" cap="none" dirty="0"/>
              <a:t>sublimace – </a:t>
            </a:r>
            <a:r>
              <a:rPr lang="cs-CZ" cap="none" dirty="0"/>
              <a:t>přenesení zájmu (činnosti</a:t>
            </a:r>
            <a:r>
              <a:rPr lang="cs-CZ" b="1" cap="none" dirty="0"/>
              <a:t>)</a:t>
            </a:r>
          </a:p>
          <a:p>
            <a:r>
              <a:rPr lang="cs-CZ" b="1" cap="none" dirty="0"/>
              <a:t>substituce – </a:t>
            </a:r>
            <a:r>
              <a:rPr lang="cs-CZ" cap="none" dirty="0"/>
              <a:t>náhrada, záměna, nahrazení</a:t>
            </a:r>
          </a:p>
        </p:txBody>
      </p:sp>
    </p:spTree>
    <p:extLst>
      <p:ext uri="{BB962C8B-B14F-4D97-AF65-F5344CB8AC3E}">
        <p14:creationId xmlns:p14="http://schemas.microsoft.com/office/powerpoint/2010/main" val="3710565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571482"/>
            <a:ext cx="7772400" cy="1214445"/>
          </a:xfrm>
        </p:spPr>
        <p:txBody>
          <a:bodyPr>
            <a:noAutofit/>
          </a:bodyPr>
          <a:lstStyle/>
          <a:p>
            <a:br>
              <a:rPr lang="cs-CZ" b="1" dirty="0"/>
            </a:br>
            <a:r>
              <a:rPr lang="cs-CZ" sz="4000" b="1" dirty="0"/>
              <a:t> </a:t>
            </a:r>
            <a:br>
              <a:rPr lang="cs-CZ" sz="4000" b="1" dirty="0"/>
            </a:br>
            <a:br>
              <a:rPr lang="cs-CZ" sz="4000" b="1" dirty="0"/>
            </a:br>
            <a:br>
              <a:rPr lang="cs-CZ" sz="4000" b="1" dirty="0"/>
            </a:br>
            <a:r>
              <a:rPr lang="cs-CZ" sz="4800" b="1" dirty="0"/>
              <a:t>2) metody mravní aktivity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6910" y="2214554"/>
            <a:ext cx="8143932" cy="39290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endParaRPr lang="cs-CZ" sz="2600" dirty="0"/>
          </a:p>
          <a:p>
            <a:pPr marL="514350" indent="-514350">
              <a:buFont typeface="+mj-lt"/>
              <a:buAutoNum type="alphaLcParenR"/>
            </a:pPr>
            <a:r>
              <a:rPr lang="cs-CZ" sz="2600" b="1" dirty="0"/>
              <a:t>metody usměrňování činnosti dětí a mládeže</a:t>
            </a:r>
          </a:p>
          <a:p>
            <a:pPr marL="514350" indent="-514350">
              <a:buFont typeface="+mj-lt"/>
              <a:buAutoNum type="alphaLcParenR"/>
            </a:pPr>
            <a:endParaRPr lang="cs-CZ" sz="2600" b="1" dirty="0"/>
          </a:p>
          <a:p>
            <a:pPr marL="514350" indent="-514350">
              <a:buFont typeface="+mj-lt"/>
              <a:buAutoNum type="alphaLcParenR"/>
            </a:pPr>
            <a:endParaRPr lang="cs-CZ" sz="2600" b="1" dirty="0"/>
          </a:p>
          <a:p>
            <a:endParaRPr lang="cs-CZ" sz="2600" b="1" dirty="0"/>
          </a:p>
          <a:p>
            <a:endParaRPr lang="cs-CZ" sz="2600" b="1" dirty="0"/>
          </a:p>
          <a:p>
            <a:r>
              <a:rPr lang="cs-CZ" sz="2600" b="1" dirty="0"/>
              <a:t>b) metody utváření situací pro samostatnou činnost dětí </a:t>
            </a:r>
          </a:p>
          <a:p>
            <a:r>
              <a:rPr lang="cs-CZ" sz="2600" b="1" dirty="0"/>
              <a:t>a mládeže</a:t>
            </a:r>
          </a:p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 rot="2680400">
            <a:off x="2238845" y="42790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 rot="19132411">
            <a:off x="2248471" y="34478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97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137" y="383177"/>
            <a:ext cx="11469189" cy="1393372"/>
          </a:xfrm>
        </p:spPr>
        <p:txBody>
          <a:bodyPr>
            <a:normAutofit fontScale="90000"/>
          </a:bodyPr>
          <a:lstStyle/>
          <a:p>
            <a:pPr lvl="0"/>
            <a:r>
              <a:rPr lang="cs-CZ" sz="5300" b="1" dirty="0"/>
              <a:t>2) metody mravní aktivity</a:t>
            </a:r>
            <a:br>
              <a:rPr lang="cs-CZ" sz="5300" b="1" dirty="0"/>
            </a:br>
            <a:endParaRPr lang="cs-CZ" sz="5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2480" y="1471749"/>
            <a:ext cx="10789920" cy="5242560"/>
          </a:xfrm>
        </p:spPr>
        <p:txBody>
          <a:bodyPr/>
          <a:lstStyle/>
          <a:p>
            <a:pPr marL="457200" indent="-457200" algn="l">
              <a:buFont typeface="+mj-lt"/>
              <a:buAutoNum type="alphaLcParenR"/>
            </a:pPr>
            <a:r>
              <a:rPr lang="cs-CZ" b="1" dirty="0"/>
              <a:t>Metody usměrňování činnosti dětí a mládeže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cap="none" dirty="0">
                <a:solidFill>
                  <a:schemeClr val="tx1"/>
                </a:solidFill>
              </a:rPr>
              <a:t>metody režimu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cap="none" dirty="0">
                <a:solidFill>
                  <a:schemeClr val="tx1"/>
                </a:solidFill>
              </a:rPr>
              <a:t>metody cvičení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cap="none" dirty="0">
                <a:solidFill>
                  <a:schemeClr val="tx1"/>
                </a:solidFill>
              </a:rPr>
              <a:t>metody očekávání, projev očekávání, slib a výstraha, soutěž, závazek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cap="none" dirty="0">
                <a:solidFill>
                  <a:schemeClr val="tx1"/>
                </a:solidFill>
              </a:rPr>
              <a:t>metody kontroly (dozor)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400" cap="none" dirty="0">
                <a:solidFill>
                  <a:schemeClr val="tx1"/>
                </a:solidFill>
              </a:rPr>
              <a:t>metody hodnocení (odměny a tresty)</a:t>
            </a:r>
          </a:p>
          <a:p>
            <a:pPr lvl="1" algn="l"/>
            <a:endParaRPr lang="cs-CZ" sz="2400" cap="none" dirty="0">
              <a:solidFill>
                <a:schemeClr val="tx1"/>
              </a:solidFill>
            </a:endParaRPr>
          </a:p>
          <a:p>
            <a:pPr marL="457200" indent="-457200" algn="l">
              <a:buAutoNum type="alphaLcParenR" startAt="2"/>
            </a:pPr>
            <a:r>
              <a:rPr lang="cs-CZ" sz="2400" b="1" dirty="0"/>
              <a:t>Metody utváření situací pro samostatnou činnost dětí a mládeže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2400" b="1" dirty="0"/>
              <a:t>   </a:t>
            </a:r>
            <a:r>
              <a:rPr lang="cs-CZ" sz="2400" dirty="0"/>
              <a:t>metody pověřování úkolem nebo funkcí</a:t>
            </a:r>
          </a:p>
          <a:p>
            <a:pPr lvl="1" algn="l">
              <a:buFont typeface="Arial" pitchFamily="34" charset="0"/>
              <a:buChar char="•"/>
            </a:pPr>
            <a:r>
              <a:rPr lang="cs-CZ" sz="2400" dirty="0"/>
              <a:t>   metody utváření samosprávy a spolupráce se  samosprávou</a:t>
            </a:r>
          </a:p>
          <a:p>
            <a:pPr marL="457200" indent="-457200" algn="l">
              <a:buAutoNum type="alphaLcParenR" startAt="2"/>
            </a:pPr>
            <a:endParaRPr lang="cs-CZ" cap="none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097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7000" y="1122364"/>
            <a:ext cx="6858000" cy="938485"/>
          </a:xfrm>
        </p:spPr>
        <p:txBody>
          <a:bodyPr>
            <a:normAutofit/>
          </a:bodyPr>
          <a:lstStyle/>
          <a:p>
            <a:r>
              <a:rPr lang="cs-CZ" sz="5400" b="1" dirty="0"/>
              <a:t>Etická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67000" y="2852936"/>
            <a:ext cx="6858000" cy="2404864"/>
          </a:xfrm>
        </p:spPr>
        <p:txBody>
          <a:bodyPr>
            <a:normAutofit fontScale="92500"/>
          </a:bodyPr>
          <a:lstStyle/>
          <a:p>
            <a:endParaRPr lang="cs-CZ" dirty="0"/>
          </a:p>
          <a:p>
            <a:pPr hangingPunct="0"/>
            <a:r>
              <a:rPr lang="cs-CZ" sz="3200" dirty="0"/>
              <a:t>Záměrné působení na rozvoj citového prožívání mravní skutečnosti, morálního </a:t>
            </a:r>
            <a:r>
              <a:rPr lang="cs-CZ" sz="3200" dirty="0" err="1"/>
              <a:t>myšlení-usuzování</a:t>
            </a:r>
            <a:r>
              <a:rPr lang="cs-CZ" sz="3200" dirty="0"/>
              <a:t>, mravního přesvědčení, sebevlády, etického jednání</a:t>
            </a:r>
          </a:p>
          <a:p>
            <a:pPr hangingPunct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15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1113560"/>
          </a:xfrm>
        </p:spPr>
        <p:txBody>
          <a:bodyPr/>
          <a:lstStyle/>
          <a:p>
            <a:r>
              <a:rPr lang="cs-CZ" b="1" dirty="0"/>
              <a:t>Vztahy mezi složkami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524496" y="18573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5" name="Elipsa 4"/>
          <p:cNvSpPr/>
          <p:nvPr/>
        </p:nvSpPr>
        <p:spPr>
          <a:xfrm>
            <a:off x="3881422" y="278605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</a:p>
        </p:txBody>
      </p:sp>
      <p:sp>
        <p:nvSpPr>
          <p:cNvPr id="6" name="Elipsa 5"/>
          <p:cNvSpPr/>
          <p:nvPr/>
        </p:nvSpPr>
        <p:spPr>
          <a:xfrm>
            <a:off x="7310446" y="271462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</a:t>
            </a:r>
          </a:p>
        </p:txBody>
      </p:sp>
      <p:sp>
        <p:nvSpPr>
          <p:cNvPr id="7" name="Elipsa 6"/>
          <p:cNvSpPr/>
          <p:nvPr/>
        </p:nvSpPr>
        <p:spPr>
          <a:xfrm>
            <a:off x="6453190" y="421481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8" name="Elipsa 7"/>
          <p:cNvSpPr/>
          <p:nvPr/>
        </p:nvSpPr>
        <p:spPr>
          <a:xfrm>
            <a:off x="4738678" y="428625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cxnSp>
        <p:nvCxnSpPr>
          <p:cNvPr id="10" name="Přímá spojovací čára 9"/>
          <p:cNvCxnSpPr>
            <a:stCxn id="5" idx="7"/>
          </p:cNvCxnSpPr>
          <p:nvPr/>
        </p:nvCxnSpPr>
        <p:spPr>
          <a:xfrm rot="5400000" flipH="1" flipV="1">
            <a:off x="4847654" y="2243128"/>
            <a:ext cx="491101" cy="862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6453190" y="2428868"/>
            <a:ext cx="85725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endCxn id="7" idx="7"/>
          </p:cNvCxnSpPr>
          <p:nvPr/>
        </p:nvCxnSpPr>
        <p:spPr>
          <a:xfrm rot="5400000">
            <a:off x="7026514" y="3779044"/>
            <a:ext cx="776853" cy="362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16200000" flipH="1">
            <a:off x="4417207" y="3750471"/>
            <a:ext cx="71438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8" idx="6"/>
          </p:cNvCxnSpPr>
          <p:nvPr/>
        </p:nvCxnSpPr>
        <p:spPr>
          <a:xfrm flipV="1">
            <a:off x="5653078" y="4714884"/>
            <a:ext cx="800112" cy="2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5400000">
            <a:off x="4845835" y="3250405"/>
            <a:ext cx="157163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4667240" y="3357562"/>
            <a:ext cx="185738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rot="10800000" flipV="1">
            <a:off x="5595934" y="3357562"/>
            <a:ext cx="1714512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6200000" flipH="1">
            <a:off x="5703091" y="3178967"/>
            <a:ext cx="1571636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endCxn id="6" idx="2"/>
          </p:cNvCxnSpPr>
          <p:nvPr/>
        </p:nvCxnSpPr>
        <p:spPr>
          <a:xfrm flipV="1">
            <a:off x="4810116" y="3171820"/>
            <a:ext cx="2500330" cy="11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121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31626"/>
          </a:xfrm>
        </p:spPr>
        <p:txBody>
          <a:bodyPr/>
          <a:lstStyle/>
          <a:p>
            <a:pPr algn="l"/>
            <a:r>
              <a:rPr lang="cs-CZ" dirty="0">
                <a:latin typeface="Times New Roman" pitchFamily="18" charset="0"/>
                <a:cs typeface="Times New Roman" pitchFamily="18" charset="0"/>
              </a:rPr>
              <a:t>Cíl etické výchovy: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Cílem je docílit toho, aby: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jedinec jednal čestně a poctivě,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respektoval odlišné názory jiných osob a neshody řešil dialogem,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dokázal synchronizovat svá práva a povinnosti,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vědomě dodržoval zásady kázně a vedl k jejich dodržování i ostatní,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měl úctu k pravdě a prosazoval její šíření,</a:t>
            </a:r>
          </a:p>
          <a:p>
            <a:pPr lvl="1"/>
            <a:r>
              <a:rPr lang="cs-CZ" dirty="0">
                <a:latin typeface="Times New Roman" pitchFamily="18" charset="0"/>
                <a:cs typeface="Times New Roman" pitchFamily="18" charset="0"/>
              </a:rPr>
              <a:t>osvojil si potřebné charakterové vlastnosti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90741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Složky etické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9776" y="2276872"/>
            <a:ext cx="5959574" cy="3900091"/>
          </a:xfrm>
        </p:spPr>
        <p:txBody>
          <a:bodyPr>
            <a:normAutofit/>
          </a:bodyPr>
          <a:lstStyle/>
          <a:p>
            <a:r>
              <a:rPr lang="cs-CZ" sz="3200" dirty="0"/>
              <a:t> </a:t>
            </a:r>
            <a:r>
              <a:rPr lang="cs-CZ" sz="3200" dirty="0" err="1"/>
              <a:t>Prosociálnost</a:t>
            </a:r>
            <a:endParaRPr lang="cs-CZ" sz="3200" dirty="0"/>
          </a:p>
          <a:p>
            <a:r>
              <a:rPr lang="cs-CZ" sz="3200" dirty="0"/>
              <a:t> Výchovný program</a:t>
            </a:r>
          </a:p>
          <a:p>
            <a:r>
              <a:rPr lang="cs-CZ" sz="3200" dirty="0"/>
              <a:t> Výchovný styl</a:t>
            </a:r>
          </a:p>
          <a:p>
            <a:r>
              <a:rPr lang="cs-CZ" sz="3200" dirty="0"/>
              <a:t> Metody</a:t>
            </a:r>
          </a:p>
        </p:txBody>
      </p:sp>
    </p:spTree>
    <p:extLst>
      <p:ext uri="{BB962C8B-B14F-4D97-AF65-F5344CB8AC3E}">
        <p14:creationId xmlns:p14="http://schemas.microsoft.com/office/powerpoint/2010/main" val="640133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Prosociálnost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Chování zaměřené na pomoc nebo prospěch jiných osob, skupin nebo společenských cílů</a:t>
            </a:r>
          </a:p>
          <a:p>
            <a:endParaRPr lang="cs-CZ" sz="3200" dirty="0"/>
          </a:p>
          <a:p>
            <a:r>
              <a:rPr lang="cs-CZ" sz="3200" dirty="0"/>
              <a:t>Bez vnější odměny pro autora chování</a:t>
            </a:r>
          </a:p>
          <a:p>
            <a:endParaRPr lang="cs-CZ" sz="3200" dirty="0"/>
          </a:p>
          <a:p>
            <a:r>
              <a:rPr lang="cs-CZ" sz="3200" dirty="0"/>
              <a:t>Vnitřní potřeba dělat to, co prospěje druhému (druhým)</a:t>
            </a:r>
          </a:p>
        </p:txBody>
      </p:sp>
    </p:spTree>
    <p:extLst>
      <p:ext uri="{BB962C8B-B14F-4D97-AF65-F5344CB8AC3E}">
        <p14:creationId xmlns:p14="http://schemas.microsoft.com/office/powerpoint/2010/main" val="26052639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Výchovný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sz="3200" dirty="0"/>
              <a:t> Několik témat</a:t>
            </a:r>
          </a:p>
          <a:p>
            <a:pPr>
              <a:buNone/>
            </a:pPr>
            <a:endParaRPr lang="cs-CZ" sz="3200" dirty="0"/>
          </a:p>
          <a:p>
            <a:r>
              <a:rPr lang="cs-CZ" sz="3200" dirty="0"/>
              <a:t> Výsledkem výchovného programu je osvojení  </a:t>
            </a:r>
          </a:p>
          <a:p>
            <a:pPr marL="0" indent="0">
              <a:buNone/>
            </a:pPr>
            <a:r>
              <a:rPr lang="cs-CZ" sz="3200" dirty="0"/>
              <a:t>   si žádoucích sociálních dovedností žáky</a:t>
            </a:r>
          </a:p>
        </p:txBody>
      </p:sp>
    </p:spTree>
    <p:extLst>
      <p:ext uri="{BB962C8B-B14F-4D97-AF65-F5344CB8AC3E}">
        <p14:creationId xmlns:p14="http://schemas.microsoft.com/office/powerpoint/2010/main" val="3565648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7528" y="1825625"/>
            <a:ext cx="8496944" cy="4351338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Nejčastěji používané metody v etické výchově jsou: </a:t>
            </a:r>
          </a:p>
          <a:p>
            <a:pPr lvl="5">
              <a:buFontTx/>
              <a:buChar char="-"/>
            </a:pPr>
            <a:r>
              <a:rPr lang="cs-CZ" sz="3200" dirty="0"/>
              <a:t>anketová metoda, </a:t>
            </a:r>
          </a:p>
          <a:p>
            <a:pPr lvl="5">
              <a:buFontTx/>
              <a:buChar char="-"/>
            </a:pPr>
            <a:r>
              <a:rPr lang="cs-CZ" sz="3200" dirty="0"/>
              <a:t>zážitková metoda,</a:t>
            </a:r>
          </a:p>
          <a:p>
            <a:pPr lvl="5">
              <a:buFontTx/>
              <a:buChar char="-"/>
            </a:pPr>
            <a:r>
              <a:rPr lang="cs-CZ" sz="3200" dirty="0"/>
              <a:t>učení posilováním žádoucího chování. </a:t>
            </a:r>
          </a:p>
          <a:p>
            <a:endParaRPr lang="cs-CZ" sz="3200" dirty="0"/>
          </a:p>
          <a:p>
            <a:r>
              <a:rPr lang="cs-CZ" sz="3200" dirty="0"/>
              <a:t> Metody, jejichž výlučným cílem je formování etické kompetence a utváření hodnotové orientace.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590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Prostředky etické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35760" y="2204864"/>
            <a:ext cx="6103590" cy="39720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3200" dirty="0"/>
              <a:t>Vědecké poznání skutečnosti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Umění</a:t>
            </a:r>
          </a:p>
          <a:p>
            <a:pPr lvl="0">
              <a:lnSpc>
                <a:spcPct val="150000"/>
              </a:lnSpc>
            </a:pPr>
            <a:r>
              <a:rPr lang="cs-CZ" sz="3200" dirty="0"/>
              <a:t>Hra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Tělovýchovné činnosti</a:t>
            </a:r>
          </a:p>
          <a:p>
            <a:pPr>
              <a:lnSpc>
                <a:spcPct val="150000"/>
              </a:lnSpc>
            </a:pPr>
            <a:r>
              <a:rPr lang="cs-CZ" sz="3200" dirty="0"/>
              <a:t>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174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70263"/>
            <a:ext cx="9144000" cy="99277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Mediální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15885" y="2220686"/>
            <a:ext cx="9683931" cy="4084320"/>
          </a:xfrm>
        </p:spPr>
        <p:txBody>
          <a:bodyPr/>
          <a:lstStyle/>
          <a:p>
            <a:pPr algn="l"/>
            <a:r>
              <a:rPr lang="cs-CZ" sz="3200" b="1" dirty="0"/>
              <a:t>Základní otázky spojené s informací</a:t>
            </a:r>
          </a:p>
          <a:p>
            <a:pPr algn="l"/>
            <a:r>
              <a:rPr lang="cs-CZ" sz="3200" dirty="0"/>
              <a:t>	- Odkud jsem informaci získal?</a:t>
            </a:r>
          </a:p>
          <a:p>
            <a:pPr algn="l"/>
            <a:r>
              <a:rPr lang="cs-CZ" sz="3200" dirty="0"/>
              <a:t>	- Chci mít tuto informaci?</a:t>
            </a:r>
          </a:p>
          <a:p>
            <a:pPr algn="l"/>
            <a:r>
              <a:rPr lang="cs-CZ" sz="3200" dirty="0"/>
              <a:t>	- Kdo jí pro mne připravil?</a:t>
            </a:r>
          </a:p>
          <a:p>
            <a:pPr algn="l"/>
            <a:r>
              <a:rPr lang="cs-CZ" sz="3200" dirty="0"/>
              <a:t>	- Jak jí mám dešifrovat?</a:t>
            </a:r>
          </a:p>
          <a:p>
            <a:pPr algn="l"/>
            <a:r>
              <a:rPr lang="cs-CZ" sz="3200" dirty="0"/>
              <a:t>	- Jak s ní mám dále pracovat?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94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6886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Komunikace</a:t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altLang="cs-CZ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altLang="cs-CZ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dirty="0">
                <a:latin typeface="Arial" panose="020B0604020202020204" pitchFamily="34" charset="0"/>
              </a:rPr>
              <a:t>                     ( z lat. </a:t>
            </a:r>
            <a:r>
              <a:rPr lang="cs-CZ" altLang="cs-CZ" dirty="0" err="1">
                <a:latin typeface="Arial" panose="020B0604020202020204" pitchFamily="34" charset="0"/>
              </a:rPr>
              <a:t>communico</a:t>
            </a:r>
            <a:r>
              <a:rPr lang="cs-CZ" altLang="cs-CZ" dirty="0">
                <a:latin typeface="Arial" panose="020B0604020202020204" pitchFamily="34" charset="0"/>
              </a:rPr>
              <a:t> = sdíleti se, svěřovati se)</a:t>
            </a:r>
            <a:endParaRPr lang="cs-CZ" altLang="cs-CZ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8135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Média – masová média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Hromadné sdělovací prostředky – souhrn prostředků užívaných v procesu masové komunikace.  Multiplikují sdělení veřejného charakteru a rozšiřují jej směrem k širokému, rozptýlenému, rozmanitému a individuálně neurčitému anonymnímu publiku</a:t>
            </a:r>
            <a:r>
              <a:rPr lang="cs-CZ" altLang="cs-CZ" dirty="0">
                <a:latin typeface="Arial" panose="020B0604020202020204" pitchFamily="34" charset="0"/>
              </a:rPr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836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dirty="0">
                <a:latin typeface="Arial" panose="020B0604020202020204" pitchFamily="34" charset="0"/>
              </a:rPr>
              <a:t>Elektronická média jsou součástí masových médií (masmédií)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Ekvivalentní výrazy „synonyma“):</a:t>
            </a:r>
          </a:p>
          <a:p>
            <a:pPr marL="0" indent="0">
              <a:buNone/>
            </a:pPr>
            <a:b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sz="32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cs-CZ" altLang="cs-CZ" sz="3200" dirty="0">
                <a:latin typeface="Arial" panose="020B0604020202020204" pitchFamily="34" charset="0"/>
              </a:rPr>
              <a:t>prostředky masové komunikace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	prostředky masové informace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	hromadné sdělovací prostředky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	masové mediální prostředky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9593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Složky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3200" dirty="0"/>
          </a:p>
          <a:p>
            <a:r>
              <a:rPr lang="cs-CZ" sz="3200" dirty="0"/>
              <a:t>výchova rozumová a názoru na svět (R)</a:t>
            </a:r>
          </a:p>
          <a:p>
            <a:r>
              <a:rPr lang="cs-CZ" sz="3200" dirty="0"/>
              <a:t>výchova mravní (M)</a:t>
            </a:r>
          </a:p>
          <a:p>
            <a:r>
              <a:rPr lang="cs-CZ" sz="3200" dirty="0"/>
              <a:t>výchova pracovní a technická (P)</a:t>
            </a:r>
          </a:p>
          <a:p>
            <a:r>
              <a:rPr lang="cs-CZ" sz="3200" dirty="0"/>
              <a:t>výchova estetická a umělecká (E)</a:t>
            </a:r>
          </a:p>
          <a:p>
            <a:r>
              <a:rPr lang="cs-CZ" sz="3200" dirty="0"/>
              <a:t>výchova tělesná, ke zdraví a zdravému životnímu stylu (T) </a:t>
            </a:r>
          </a:p>
          <a:p>
            <a:pPr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035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médií: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Elektronické mediální prostředky dělíme na:</a:t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Rozhlasové</a:t>
            </a:r>
            <a:b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Televizní</a:t>
            </a:r>
            <a:b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Datové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   Datové dělíme na:</a:t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Intranet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Internet</a:t>
            </a:r>
            <a:b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e-mail</a:t>
            </a:r>
            <a:b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GSM, prostředky  a </a:t>
            </a:r>
            <a:r>
              <a:rPr lang="cs-CZ" altLang="cs-CZ" dirty="0" err="1">
                <a:solidFill>
                  <a:srgbClr val="0066FF"/>
                </a:solidFill>
                <a:latin typeface="Arial" panose="020B0604020202020204" pitchFamily="34" charset="0"/>
              </a:rPr>
              <a:t>wap</a:t>
            </a: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 </a:t>
            </a:r>
            <a:b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66FF"/>
                </a:solidFill>
                <a:latin typeface="Arial" panose="020B0604020202020204" pitchFamily="34" charset="0"/>
              </a:rPr>
              <a:t>	a jiné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59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0891" y="286604"/>
            <a:ext cx="10572206" cy="2062276"/>
          </a:xfrm>
        </p:spPr>
        <p:txBody>
          <a:bodyPr>
            <a:noAutofit/>
          </a:bodyPr>
          <a:lstStyle/>
          <a:p>
            <a:pPr lvl="0" algn="ctr"/>
            <a:br>
              <a:rPr lang="cs-CZ" b="1" dirty="0"/>
            </a:br>
            <a:r>
              <a:rPr lang="cs-CZ" b="1" dirty="0"/>
              <a:t>Výchova rozumová a názoru na svět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76" y="1871663"/>
            <a:ext cx="10772774" cy="4699733"/>
          </a:xfrm>
        </p:spPr>
        <p:txBody>
          <a:bodyPr>
            <a:normAutofit/>
          </a:bodyPr>
          <a:lstStyle/>
          <a:p>
            <a:pPr marL="201168" lvl="1" indent="0">
              <a:buNone/>
            </a:pPr>
            <a:r>
              <a:rPr lang="cs-CZ" sz="2800" u="sng" dirty="0" err="1"/>
              <a:t>Subsložky</a:t>
            </a:r>
            <a:r>
              <a:rPr lang="cs-CZ" sz="2800" u="sng" dirty="0"/>
              <a:t>: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výchova vědecká</a:t>
            </a:r>
          </a:p>
          <a:p>
            <a:pPr lvl="1"/>
            <a:r>
              <a:rPr lang="cs-CZ" sz="2800" dirty="0"/>
              <a:t>výchova jazyková a výchova ke komunikaci</a:t>
            </a:r>
          </a:p>
          <a:p>
            <a:pPr lvl="1"/>
            <a:r>
              <a:rPr lang="cs-CZ" sz="2800" dirty="0"/>
              <a:t>výchova intelektuálních citů, vůle a jednání</a:t>
            </a:r>
          </a:p>
          <a:p>
            <a:pPr lvl="1"/>
            <a:r>
              <a:rPr lang="cs-CZ" sz="2800" dirty="0"/>
              <a:t> výchova názoru na svět a jeho perspektivy</a:t>
            </a:r>
          </a:p>
          <a:p>
            <a:pPr lvl="1"/>
            <a:r>
              <a:rPr lang="cs-CZ" sz="2800" dirty="0"/>
              <a:t>výchova ekologická</a:t>
            </a:r>
          </a:p>
          <a:p>
            <a:pPr lvl="1"/>
            <a:r>
              <a:rPr lang="cs-CZ" sz="2800" dirty="0"/>
              <a:t>výchova k rodičovství</a:t>
            </a:r>
          </a:p>
        </p:txBody>
      </p:sp>
    </p:spTree>
    <p:extLst>
      <p:ext uri="{BB962C8B-B14F-4D97-AF65-F5344CB8AC3E}">
        <p14:creationId xmlns:p14="http://schemas.microsoft.com/office/powerpoint/2010/main" val="264671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548680"/>
            <a:ext cx="7543800" cy="1022945"/>
          </a:xfrm>
        </p:spPr>
        <p:txBody>
          <a:bodyPr>
            <a:normAutofit fontScale="90000"/>
          </a:bodyPr>
          <a:lstStyle/>
          <a:p>
            <a:pPr lvl="0"/>
            <a:br>
              <a:rPr lang="cs-CZ" sz="4900" b="1" dirty="0"/>
            </a:br>
            <a:r>
              <a:rPr lang="cs-CZ" sz="5300" b="1" dirty="0"/>
              <a:t>Výchova mravní</a:t>
            </a:r>
            <a:br>
              <a:rPr lang="cs-CZ" sz="5300" dirty="0"/>
            </a:br>
            <a:endParaRPr lang="cs-CZ" sz="53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8880"/>
            <a:ext cx="10887075" cy="4123358"/>
          </a:xfrm>
        </p:spPr>
        <p:txBody>
          <a:bodyPr/>
          <a:lstStyle/>
          <a:p>
            <a:pPr marL="201168" lvl="1" indent="0">
              <a:buNone/>
            </a:pPr>
            <a:r>
              <a:rPr lang="cs-CZ" sz="2800" u="sng" dirty="0" err="1"/>
              <a:t>Subsložky</a:t>
            </a:r>
            <a:r>
              <a:rPr lang="cs-CZ" sz="2800" u="sng" dirty="0"/>
              <a:t>: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výchova mravního jednání, kázně a charakterových vlastností</a:t>
            </a:r>
          </a:p>
          <a:p>
            <a:pPr lvl="1"/>
            <a:r>
              <a:rPr lang="cs-CZ" sz="2800" dirty="0"/>
              <a:t>výchova společenská</a:t>
            </a:r>
          </a:p>
          <a:p>
            <a:pPr lvl="1"/>
            <a:r>
              <a:rPr lang="cs-CZ" sz="2800" dirty="0"/>
              <a:t>výchova humanistická a multikulturní</a:t>
            </a:r>
          </a:p>
          <a:p>
            <a:pPr lvl="1"/>
            <a:r>
              <a:rPr lang="cs-CZ" sz="2800" dirty="0"/>
              <a:t>výchova právní</a:t>
            </a:r>
          </a:p>
          <a:p>
            <a:pPr lvl="1"/>
            <a:r>
              <a:rPr lang="cs-CZ" sz="2800" dirty="0"/>
              <a:t>výchova občanská a politická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188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5429"/>
            <a:ext cx="9144000" cy="984068"/>
          </a:xfrm>
        </p:spPr>
        <p:txBody>
          <a:bodyPr>
            <a:normAutofit/>
          </a:bodyPr>
          <a:lstStyle/>
          <a:p>
            <a:r>
              <a:rPr lang="cs-CZ" sz="5400" b="1" dirty="0"/>
              <a:t>Pracovní výchovu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5775" y="1837509"/>
            <a:ext cx="11344275" cy="4484914"/>
          </a:xfrm>
        </p:spPr>
        <p:txBody>
          <a:bodyPr/>
          <a:lstStyle/>
          <a:p>
            <a:pPr algn="l"/>
            <a:r>
              <a:rPr lang="cs-CZ" sz="2800" dirty="0" err="1"/>
              <a:t>Subsložky</a:t>
            </a:r>
            <a:r>
              <a:rPr lang="cs-CZ" sz="2800" dirty="0"/>
              <a:t>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pracovní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technickou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ekonomickou výchovu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výchovu podnikatelskou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výchova trávení volného času</a:t>
            </a:r>
          </a:p>
          <a:p>
            <a:pPr algn="l"/>
            <a:r>
              <a:rPr lang="cs-CZ" sz="3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42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472" y="2348880"/>
            <a:ext cx="8229600" cy="1440160"/>
          </a:xfrm>
        </p:spPr>
        <p:txBody>
          <a:bodyPr>
            <a:noAutofit/>
          </a:bodyPr>
          <a:lstStyle/>
          <a:p>
            <a:pPr lvl="0"/>
            <a:br>
              <a:rPr lang="cs-CZ" b="1"/>
            </a:br>
            <a:r>
              <a:rPr lang="cs-CZ" b="1"/>
              <a:t>     Výchova </a:t>
            </a:r>
            <a:r>
              <a:rPr lang="cs-CZ" b="1" dirty="0"/>
              <a:t>estetická a umělecká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05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461817" y="508004"/>
            <a:ext cx="11231419" cy="895929"/>
          </a:xfrm>
        </p:spPr>
        <p:txBody>
          <a:bodyPr anchorCtr="1"/>
          <a:lstStyle/>
          <a:p>
            <a:pPr lvl="0" algn="ctr"/>
            <a:r>
              <a:rPr lang="en-US"/>
              <a:t>Vymezení pojmu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</a:rPr>
              <a:t>ENVIROMENTÁLNÍ VÝCHOVA: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body" idx="4294967295"/>
          </p:nvPr>
        </p:nvSpPr>
        <p:spPr>
          <a:xfrm>
            <a:off x="1145313" y="1653308"/>
            <a:ext cx="8574950" cy="4655411"/>
          </a:xfrm>
        </p:spPr>
        <p:txBody>
          <a:bodyPr/>
          <a:lstStyle/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cs-CZ"/>
              <a:t> </a:t>
            </a:r>
            <a:r>
              <a:rPr lang="en-US"/>
              <a:t>výchov</a:t>
            </a:r>
            <a:r>
              <a:rPr lang="cs-CZ"/>
              <a:t>a</a:t>
            </a:r>
            <a:r>
              <a:rPr lang="en-US"/>
              <a:t> k ochraně životního prostředí.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 prostředek k tvorbě podmínek života lidí, které neohrožují živočichy a neničí přírodu</a:t>
            </a:r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odvětví ekologie</a:t>
            </a:r>
            <a:r>
              <a:rPr lang="cs-CZ"/>
              <a:t> (v</a:t>
            </a:r>
            <a:r>
              <a:rPr lang="en-US"/>
              <a:t>ěda o vzájemných vztazích organismů, lidí a prostředí</a:t>
            </a:r>
            <a:r>
              <a:rPr lang="cs-CZ"/>
              <a:t>)</a:t>
            </a:r>
            <a:endParaRPr lang="en-US"/>
          </a:p>
          <a:p>
            <a:pPr lvl="0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Ekologická výchova se realizuje</a:t>
            </a:r>
            <a:r>
              <a:rPr lang="cs-CZ"/>
              <a:t>:</a:t>
            </a:r>
          </a:p>
          <a:p>
            <a:pPr lvl="1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prostřednictvím škol</a:t>
            </a:r>
            <a:endParaRPr lang="cs-CZ"/>
          </a:p>
          <a:p>
            <a:pPr lvl="1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hromadnými prostředky </a:t>
            </a:r>
            <a:endParaRPr lang="cs-CZ"/>
          </a:p>
          <a:p>
            <a:pPr lvl="1"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Font typeface="Arial" pitchFamily="32"/>
            </a:pPr>
            <a:r>
              <a:rPr lang="en-US"/>
              <a:t>osvětou </a:t>
            </a:r>
            <a:r>
              <a:rPr lang="cs-CZ"/>
              <a:t>celé </a:t>
            </a:r>
            <a:r>
              <a:rPr lang="en-US"/>
              <a:t>veřejnosti.</a:t>
            </a:r>
          </a:p>
        </p:txBody>
      </p:sp>
    </p:spTree>
    <p:extLst>
      <p:ext uri="{BB962C8B-B14F-4D97-AF65-F5344CB8AC3E}">
        <p14:creationId xmlns:p14="http://schemas.microsoft.com/office/powerpoint/2010/main" val="2779287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923635" y="-1755776"/>
            <a:ext cx="10594110" cy="6181728"/>
          </a:xfrm>
        </p:spPr>
        <p:txBody>
          <a:bodyPr lIns="0" tIns="0" rIns="0" bIns="0"/>
          <a:lstStyle/>
          <a:p>
            <a:pPr lvl="0"/>
            <a:r>
              <a:rPr lang="en-US" b="1"/>
              <a:t>V čem</a:t>
            </a:r>
            <a:r>
              <a:rPr lang="en-US"/>
              <a:t> se mohou děti v </a:t>
            </a:r>
            <a:r>
              <a:rPr lang="en-US">
                <a:solidFill>
                  <a:srgbClr val="81B432"/>
                </a:solidFill>
              </a:rPr>
              <a:t>ekologii</a:t>
            </a:r>
            <a:r>
              <a:rPr lang="en-US"/>
              <a:t> </a:t>
            </a:r>
            <a:r>
              <a:rPr lang="en-US" b="1"/>
              <a:t>zdokonalovat</a:t>
            </a:r>
            <a:r>
              <a:rPr lang="en-US"/>
              <a:t> ?</a:t>
            </a:r>
          </a:p>
        </p:txBody>
      </p:sp>
      <p:sp>
        <p:nvSpPr>
          <p:cNvPr id="3" name="Nadpis 2"/>
          <p:cNvSpPr txBox="1">
            <a:spLocks noGrp="1"/>
          </p:cNvSpPr>
          <p:nvPr>
            <p:ph type="title" idx="4294967295"/>
          </p:nvPr>
        </p:nvSpPr>
        <p:spPr>
          <a:xfrm>
            <a:off x="923635" y="1944691"/>
            <a:ext cx="10402456" cy="4310060"/>
          </a:xfrm>
        </p:spPr>
        <p:txBody>
          <a:bodyPr lIns="0" tIns="0" rIns="0" bIns="0"/>
          <a:lstStyle/>
          <a:p>
            <a:pPr lvl="0"/>
            <a:r>
              <a:rPr lang="en-US" sz="2200" b="1" dirty="0" err="1">
                <a:latin typeface="Tw Cen MT" pitchFamily="34"/>
              </a:rPr>
              <a:t>Tří</a:t>
            </a:r>
            <a:r>
              <a:rPr lang="cs-CZ" sz="2200" b="1" dirty="0">
                <a:latin typeface="Tw Cen MT" pitchFamily="34"/>
              </a:rPr>
              <a:t>d</a:t>
            </a:r>
            <a:r>
              <a:rPr lang="en-US" sz="2200" b="1" dirty="0" err="1">
                <a:latin typeface="Tw Cen MT" pitchFamily="34"/>
              </a:rPr>
              <a:t>ení</a:t>
            </a:r>
            <a:r>
              <a:rPr lang="en-US" sz="2200" b="1" dirty="0">
                <a:latin typeface="Tw Cen MT" pitchFamily="34"/>
              </a:rPr>
              <a:t> </a:t>
            </a:r>
            <a:r>
              <a:rPr lang="en-US" sz="2200" b="1" dirty="0" err="1">
                <a:latin typeface="Tw Cen MT" pitchFamily="34"/>
              </a:rPr>
              <a:t>odpadu</a:t>
            </a:r>
            <a:r>
              <a:rPr lang="en-US" sz="2200" dirty="0">
                <a:latin typeface="Tw Cen MT" pitchFamily="34"/>
              </a:rPr>
              <a:t> – </a:t>
            </a:r>
            <a:r>
              <a:rPr lang="en-US" sz="2200" dirty="0" err="1">
                <a:latin typeface="Tw Cen MT" pitchFamily="34"/>
              </a:rPr>
              <a:t>každá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vyhozená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věc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podléhá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určité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době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rozkladu</a:t>
            </a:r>
            <a:r>
              <a:rPr lang="en-US" sz="2200" dirty="0">
                <a:latin typeface="Tw Cen MT" pitchFamily="34"/>
              </a:rPr>
              <a:t>. Je </a:t>
            </a:r>
            <a:r>
              <a:rPr lang="en-US" sz="2200" dirty="0" err="1">
                <a:latin typeface="Tw Cen MT" pitchFamily="34"/>
              </a:rPr>
              <a:t>potřeba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třídit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biologický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odpad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skleněné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lahve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plechovky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papír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baterie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látky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chemické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látky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apod</a:t>
            </a:r>
            <a:r>
              <a:rPr lang="en-US" sz="2200" dirty="0">
                <a:latin typeface="Tw Cen MT" pitchFamily="34"/>
              </a:rPr>
              <a:t>. </a:t>
            </a:r>
            <a:br>
              <a:rPr lang="en-US" sz="2200" dirty="0">
                <a:latin typeface="Tw Cen MT" pitchFamily="34"/>
              </a:rPr>
            </a:br>
            <a:br>
              <a:rPr lang="en-US" sz="2200" dirty="0">
                <a:latin typeface="Tw Cen MT" pitchFamily="34"/>
              </a:rPr>
            </a:br>
            <a:r>
              <a:rPr lang="en-US" sz="2200" b="1" dirty="0" err="1">
                <a:latin typeface="Tw Cen MT" pitchFamily="34"/>
              </a:rPr>
              <a:t>Šetrení</a:t>
            </a:r>
            <a:r>
              <a:rPr lang="en-US" sz="2200" b="1" dirty="0">
                <a:latin typeface="Tw Cen MT" pitchFamily="34"/>
              </a:rPr>
              <a:t> </a:t>
            </a:r>
            <a:r>
              <a:rPr lang="en-US" sz="2200" b="1" dirty="0" err="1">
                <a:latin typeface="Tw Cen MT" pitchFamily="34"/>
              </a:rPr>
              <a:t>energie</a:t>
            </a:r>
            <a:r>
              <a:rPr lang="en-US" sz="2200" dirty="0">
                <a:latin typeface="Tw Cen MT" pitchFamily="34"/>
              </a:rPr>
              <a:t> – </a:t>
            </a:r>
            <a:r>
              <a:rPr lang="en-US" sz="2200" dirty="0" err="1">
                <a:latin typeface="Tw Cen MT" pitchFamily="34"/>
              </a:rPr>
              <a:t>učit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děti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vypínat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zbytečně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hrající</a:t>
            </a:r>
            <a:r>
              <a:rPr lang="en-US" sz="2200" dirty="0">
                <a:latin typeface="Tw Cen MT" pitchFamily="34"/>
              </a:rPr>
              <a:t> TV, </a:t>
            </a:r>
            <a:r>
              <a:rPr lang="en-US" sz="2200" dirty="0" err="1">
                <a:latin typeface="Tw Cen MT" pitchFamily="34"/>
              </a:rPr>
              <a:t>zastavovat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zbytečně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tekoucí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vodu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při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čištění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zubů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zhasínat</a:t>
            </a:r>
            <a:r>
              <a:rPr lang="en-US" sz="2200" dirty="0">
                <a:latin typeface="Tw Cen MT" pitchFamily="34"/>
              </a:rPr>
              <a:t> v </a:t>
            </a:r>
            <a:r>
              <a:rPr lang="en-US" sz="2200" dirty="0" err="1">
                <a:latin typeface="Tw Cen MT" pitchFamily="34"/>
              </a:rPr>
              <a:t>místnosti</a:t>
            </a:r>
            <a:r>
              <a:rPr lang="en-US" sz="2200" dirty="0">
                <a:latin typeface="Tw Cen MT" pitchFamily="34"/>
              </a:rPr>
              <a:t>, </a:t>
            </a:r>
            <a:r>
              <a:rPr lang="cs-CZ" sz="2200" dirty="0">
                <a:latin typeface="Tw Cen MT" pitchFamily="34"/>
              </a:rPr>
              <a:t>pouštět topení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umývat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nádobí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topit</a:t>
            </a:r>
            <a:r>
              <a:rPr lang="en-US" sz="2200" dirty="0">
                <a:latin typeface="Tw Cen MT" pitchFamily="34"/>
              </a:rPr>
              <a:t>.</a:t>
            </a:r>
            <a:br>
              <a:rPr lang="en-US" sz="2200" dirty="0">
                <a:latin typeface="Tw Cen MT" pitchFamily="34"/>
              </a:rPr>
            </a:br>
            <a:br>
              <a:rPr lang="en-US" sz="2200" b="1" dirty="0">
                <a:latin typeface="Tw Cen MT" pitchFamily="34"/>
              </a:rPr>
            </a:br>
            <a:r>
              <a:rPr lang="en-US" sz="2200" b="1" dirty="0" err="1">
                <a:latin typeface="Tw Cen MT" pitchFamily="34"/>
              </a:rPr>
              <a:t>Nakupování</a:t>
            </a:r>
            <a:r>
              <a:rPr lang="en-US" sz="2200" b="1" dirty="0">
                <a:latin typeface="Tw Cen MT" pitchFamily="34"/>
              </a:rPr>
              <a:t> s </a:t>
            </a:r>
            <a:r>
              <a:rPr lang="en-US" sz="2200" b="1" dirty="0" err="1">
                <a:latin typeface="Tw Cen MT" pitchFamily="34"/>
              </a:rPr>
              <a:t>rozumem</a:t>
            </a:r>
            <a:r>
              <a:rPr lang="en-US" sz="2200" dirty="0">
                <a:latin typeface="Tw Cen MT" pitchFamily="34"/>
              </a:rPr>
              <a:t> – </a:t>
            </a:r>
            <a:r>
              <a:rPr lang="en-US" sz="2200" dirty="0" err="1">
                <a:latin typeface="Tw Cen MT" pitchFamily="34"/>
              </a:rPr>
              <a:t>učit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děti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nakupovat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jídlo</a:t>
            </a:r>
            <a:r>
              <a:rPr lang="en-US" sz="2200" dirty="0">
                <a:latin typeface="Tw Cen MT" pitchFamily="34"/>
              </a:rPr>
              <a:t> v </a:t>
            </a:r>
            <a:r>
              <a:rPr lang="en-US" sz="2200" dirty="0" err="1">
                <a:latin typeface="Tw Cen MT" pitchFamily="34"/>
              </a:rPr>
              <a:t>takovém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množství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které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jsou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schopni</a:t>
            </a:r>
            <a:r>
              <a:rPr lang="en-US" sz="2200" dirty="0">
                <a:latin typeface="Tw Cen MT" pitchFamily="34"/>
              </a:rPr>
              <a:t> </a:t>
            </a:r>
            <a:r>
              <a:rPr lang="en-US" sz="2200" dirty="0" err="1">
                <a:latin typeface="Tw Cen MT" pitchFamily="34"/>
              </a:rPr>
              <a:t>zkonzumovat</a:t>
            </a:r>
            <a:r>
              <a:rPr lang="en-US" sz="2200" dirty="0">
                <a:latin typeface="Tw Cen MT" pitchFamily="34"/>
              </a:rPr>
              <a:t> v </a:t>
            </a:r>
            <a:r>
              <a:rPr lang="en-US" sz="2200" dirty="0" err="1">
                <a:latin typeface="Tw Cen MT" pitchFamily="34"/>
              </a:rPr>
              <a:t>době</a:t>
            </a:r>
            <a:r>
              <a:rPr lang="en-US" sz="2200" dirty="0">
                <a:latin typeface="Tw Cen MT" pitchFamily="34"/>
              </a:rPr>
              <a:t>, </a:t>
            </a:r>
            <a:r>
              <a:rPr lang="en-US" sz="2200" dirty="0" err="1">
                <a:latin typeface="Tw Cen MT" pitchFamily="34"/>
              </a:rPr>
              <a:t>než</a:t>
            </a:r>
            <a:r>
              <a:rPr lang="en-US" sz="2200" dirty="0">
                <a:latin typeface="Tw Cen MT" pitchFamily="34"/>
              </a:rPr>
              <a:t> se </a:t>
            </a:r>
            <a:r>
              <a:rPr lang="en-US" sz="2200" dirty="0" err="1">
                <a:latin typeface="Tw Cen MT" pitchFamily="34"/>
              </a:rPr>
              <a:t>např</a:t>
            </a:r>
            <a:r>
              <a:rPr lang="en-US" sz="2200" dirty="0">
                <a:latin typeface="Tw Cen MT" pitchFamily="34"/>
              </a:rPr>
              <a:t>. </a:t>
            </a:r>
            <a:r>
              <a:rPr lang="en-US" sz="2200" dirty="0" err="1">
                <a:latin typeface="Tw Cen MT" pitchFamily="34"/>
              </a:rPr>
              <a:t>zkazí</a:t>
            </a:r>
            <a:r>
              <a:rPr lang="en-US" sz="2200" dirty="0">
                <a:latin typeface="Tw Cen MT" pitchFamily="34"/>
              </a:rPr>
              <a:t>. </a:t>
            </a:r>
            <a:br>
              <a:rPr lang="en-US" sz="2200" dirty="0">
                <a:latin typeface="Tw Cen MT" pitchFamily="34"/>
              </a:rPr>
            </a:br>
            <a:br>
              <a:rPr lang="en-US" sz="2200" dirty="0">
                <a:latin typeface="Tw Cen MT" pitchFamily="34"/>
              </a:rPr>
            </a:br>
            <a:endParaRPr lang="en-US" sz="2200" dirty="0">
              <a:latin typeface="Tw Cen MT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783514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1045</Words>
  <Application>Microsoft Office PowerPoint</Application>
  <PresentationFormat>Širokoúhlá obrazovka</PresentationFormat>
  <Paragraphs>184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Tw Cen MT</vt:lpstr>
      <vt:lpstr>Motiv Office</vt:lpstr>
      <vt:lpstr>10. Výchova rozumová a názoru na svět. Výchova mravní. Subsložky: multikulturní výchova a mediální výchova.</vt:lpstr>
      <vt:lpstr>Vztahy mezi složkami</vt:lpstr>
      <vt:lpstr>Složky výchovy</vt:lpstr>
      <vt:lpstr> Výchova rozumová a názoru na svět </vt:lpstr>
      <vt:lpstr> Výchova mravní </vt:lpstr>
      <vt:lpstr>Pracovní výchovu</vt:lpstr>
      <vt:lpstr>      Výchova estetická a umělecká </vt:lpstr>
      <vt:lpstr>Vymezení pojmu ENVIROMENTÁLNÍ VÝCHOVA:</vt:lpstr>
      <vt:lpstr>V čem se mohou děti v ekologii zdokonalovat ?</vt:lpstr>
      <vt:lpstr>Mimoškolní ekologické aktivity pro děti a mládež</vt:lpstr>
      <vt:lpstr>Vymezení pojmu:</vt:lpstr>
      <vt:lpstr>Metody mravní výchovy</vt:lpstr>
      <vt:lpstr>Metody mravní výchovy</vt:lpstr>
      <vt:lpstr>    1) metody mravního              uvědomování</vt:lpstr>
      <vt:lpstr>1. Metody mravního uvědomování</vt:lpstr>
      <vt:lpstr>Objasnění pojmů:</vt:lpstr>
      <vt:lpstr>     2) metody mravní aktivity </vt:lpstr>
      <vt:lpstr>2) metody mravní aktivity </vt:lpstr>
      <vt:lpstr>Etická výchova</vt:lpstr>
      <vt:lpstr>Cíl etické výchovy: </vt:lpstr>
      <vt:lpstr>Složky etické výchovy</vt:lpstr>
      <vt:lpstr>Prosociálnost</vt:lpstr>
      <vt:lpstr>Výchovný program</vt:lpstr>
      <vt:lpstr>Metody</vt:lpstr>
      <vt:lpstr>Prostředky etické výchovy</vt:lpstr>
      <vt:lpstr>Mediální výchova</vt:lpstr>
      <vt:lpstr>Komunikace </vt:lpstr>
      <vt:lpstr>Média – masová média</vt:lpstr>
      <vt:lpstr>Elektronická média jsou součástí masových médií (masmédií)</vt:lpstr>
      <vt:lpstr>Dělení médií: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Výchova rozumová a názoru na svět. Výchova mravní. Subsložky: multikulturní výchova a mediální výchova. </dc:title>
  <dc:creator>jan0010</dc:creator>
  <cp:lastModifiedBy>jan0010</cp:lastModifiedBy>
  <cp:revision>31</cp:revision>
  <dcterms:created xsi:type="dcterms:W3CDTF">2018-09-05T12:40:52Z</dcterms:created>
  <dcterms:modified xsi:type="dcterms:W3CDTF">2024-02-27T13:40:56Z</dcterms:modified>
</cp:coreProperties>
</file>