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Lst>
  <p:sldIdLst>
    <p:sldId id="397" r:id="rId4"/>
    <p:sldId id="403" r:id="rId5"/>
    <p:sldId id="404" r:id="rId6"/>
    <p:sldId id="402" r:id="rId7"/>
    <p:sldId id="420" r:id="rId8"/>
    <p:sldId id="341" r:id="rId9"/>
    <p:sldId id="328" r:id="rId10"/>
    <p:sldId id="419" r:id="rId11"/>
    <p:sldId id="421" r:id="rId12"/>
    <p:sldId id="422" r:id="rId13"/>
    <p:sldId id="423" r:id="rId14"/>
    <p:sldId id="424" r:id="rId15"/>
    <p:sldId id="425" r:id="rId16"/>
    <p:sldId id="426" r:id="rId17"/>
    <p:sldId id="427" r:id="rId18"/>
    <p:sldId id="428" r:id="rId19"/>
    <p:sldId id="433" r:id="rId20"/>
    <p:sldId id="429" r:id="rId21"/>
    <p:sldId id="434" r:id="rId22"/>
    <p:sldId id="436" r:id="rId23"/>
    <p:sldId id="430" r:id="rId24"/>
    <p:sldId id="431" r:id="rId25"/>
    <p:sldId id="435" r:id="rId26"/>
    <p:sldId id="432" r:id="rId27"/>
    <p:sldId id="382" r:id="rId28"/>
    <p:sldId id="405" r:id="rId29"/>
    <p:sldId id="329" r:id="rId30"/>
    <p:sldId id="343" r:id="rId31"/>
    <p:sldId id="279" r:id="rId32"/>
    <p:sldId id="280" r:id="rId33"/>
    <p:sldId id="406" r:id="rId34"/>
    <p:sldId id="281" r:id="rId35"/>
    <p:sldId id="407" r:id="rId36"/>
    <p:sldId id="437" r:id="rId37"/>
    <p:sldId id="438" r:id="rId38"/>
    <p:sldId id="364" r:id="rId39"/>
    <p:sldId id="299" r:id="rId40"/>
    <p:sldId id="359" r:id="rId41"/>
    <p:sldId id="350" r:id="rId42"/>
    <p:sldId id="408" r:id="rId43"/>
    <p:sldId id="360" r:id="rId44"/>
    <p:sldId id="361" r:id="rId45"/>
    <p:sldId id="362" r:id="rId46"/>
    <p:sldId id="363" r:id="rId47"/>
    <p:sldId id="365" r:id="rId48"/>
    <p:sldId id="366" r:id="rId49"/>
    <p:sldId id="368" r:id="rId50"/>
    <p:sldId id="369" r:id="rId51"/>
    <p:sldId id="370" r:id="rId52"/>
    <p:sldId id="367" r:id="rId53"/>
    <p:sldId id="333" r:id="rId54"/>
    <p:sldId id="409" r:id="rId55"/>
    <p:sldId id="410" r:id="rId56"/>
    <p:sldId id="394" r:id="rId57"/>
    <p:sldId id="395" r:id="rId58"/>
    <p:sldId id="412" r:id="rId59"/>
    <p:sldId id="413" r:id="rId60"/>
    <p:sldId id="270" r:id="rId61"/>
    <p:sldId id="271" r:id="rId62"/>
    <p:sldId id="272" r:id="rId63"/>
    <p:sldId id="415" r:id="rId64"/>
    <p:sldId id="334" r:id="rId65"/>
    <p:sldId id="344" r:id="rId66"/>
    <p:sldId id="411" r:id="rId67"/>
    <p:sldId id="345" r:id="rId68"/>
    <p:sldId id="346" r:id="rId69"/>
    <p:sldId id="336" r:id="rId70"/>
    <p:sldId id="358" r:id="rId71"/>
    <p:sldId id="330" r:id="rId72"/>
    <p:sldId id="354" r:id="rId73"/>
    <p:sldId id="439" r:id="rId74"/>
    <p:sldId id="355" r:id="rId75"/>
    <p:sldId id="356" r:id="rId76"/>
    <p:sldId id="307" r:id="rId77"/>
    <p:sldId id="375" r:id="rId78"/>
    <p:sldId id="309" r:id="rId79"/>
    <p:sldId id="313" r:id="rId80"/>
    <p:sldId id="306" r:id="rId81"/>
    <p:sldId id="373" r:id="rId82"/>
    <p:sldId id="376" r:id="rId83"/>
    <p:sldId id="371" r:id="rId84"/>
    <p:sldId id="337" r:id="rId85"/>
    <p:sldId id="377" r:id="rId86"/>
    <p:sldId id="391" r:id="rId87"/>
    <p:sldId id="260" r:id="rId88"/>
    <p:sldId id="261" r:id="rId89"/>
    <p:sldId id="383" r:id="rId90"/>
    <p:sldId id="384" r:id="rId91"/>
    <p:sldId id="416" r:id="rId92"/>
    <p:sldId id="265" r:id="rId93"/>
    <p:sldId id="385" r:id="rId94"/>
    <p:sldId id="386" r:id="rId95"/>
    <p:sldId id="263" r:id="rId96"/>
    <p:sldId id="262" r:id="rId97"/>
    <p:sldId id="264" r:id="rId98"/>
    <p:sldId id="266" r:id="rId99"/>
    <p:sldId id="267" r:id="rId100"/>
    <p:sldId id="340" r:id="rId101"/>
    <p:sldId id="393" r:id="rId102"/>
    <p:sldId id="392" r:id="rId103"/>
    <p:sldId id="268" r:id="rId104"/>
    <p:sldId id="387" r:id="rId105"/>
    <p:sldId id="388" r:id="rId106"/>
    <p:sldId id="389" r:id="rId107"/>
    <p:sldId id="378" r:id="rId108"/>
    <p:sldId id="379" r:id="rId109"/>
    <p:sldId id="380" r:id="rId110"/>
    <p:sldId id="381" r:id="rId111"/>
    <p:sldId id="269" r:id="rId112"/>
    <p:sldId id="314" r:id="rId113"/>
    <p:sldId id="339" r:id="rId114"/>
    <p:sldId id="326" r:id="rId115"/>
    <p:sldId id="335" r:id="rId1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86" d="100"/>
          <a:sy n="86" d="100"/>
        </p:scale>
        <p:origin x="562" y="72"/>
      </p:cViewPr>
      <p:guideLst/>
    </p:cSldViewPr>
  </p:slideViewPr>
  <p:outlineViewPr>
    <p:cViewPr>
      <p:scale>
        <a:sx n="33" d="100"/>
        <a:sy n="33" d="100"/>
      </p:scale>
      <p:origin x="0" y="-4331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presProps" Target="pres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C5B2E0-5032-4BC7-B318-F7B1985A609F}"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6FCACA94-1E4E-4465-8310-E7E9CC777A7B}">
      <dgm:prSet/>
      <dgm:spPr/>
      <dgm:t>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dirty="0"/>
        </a:p>
      </dgm:t>
    </dgm:pt>
    <dgm:pt modelId="{DFC16A46-4A95-4D2C-BE6D-A54AE73BBA6C}" type="parTrans" cxnId="{0F6CB67C-9805-4CF6-BD17-7DC9917D46C5}">
      <dgm:prSet/>
      <dgm:spPr/>
      <dgm:t>
        <a:bodyPr/>
        <a:lstStyle/>
        <a:p>
          <a:endParaRPr lang="en-US"/>
        </a:p>
      </dgm:t>
    </dgm:pt>
    <dgm:pt modelId="{B29516E9-6083-44A9-A7F9-7198A3282075}" type="sibTrans" cxnId="{0F6CB67C-9805-4CF6-BD17-7DC9917D46C5}">
      <dgm:prSet/>
      <dgm:spPr/>
      <dgm:t>
        <a:bodyPr/>
        <a:lstStyle/>
        <a:p>
          <a:endParaRPr lang="en-US"/>
        </a:p>
      </dgm:t>
    </dgm:pt>
    <dgm:pt modelId="{6A08DFA7-6C66-4436-BB3B-C2D2EEE5A7E1}">
      <dgm:prSet/>
      <dgm:spPr/>
      <dgm:t>
        <a:bodyPr/>
        <a:lstStyle/>
        <a:p>
          <a:r>
            <a:rPr lang="cs-CZ"/>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a:p>
      </dgm:t>
    </dgm:pt>
    <dgm:pt modelId="{C8CFD9DB-C199-44FC-A87B-F34158CF7EBE}" type="parTrans" cxnId="{165252C3-8482-40B6-B4FA-91A35E0DECAD}">
      <dgm:prSet/>
      <dgm:spPr/>
      <dgm:t>
        <a:bodyPr/>
        <a:lstStyle/>
        <a:p>
          <a:endParaRPr lang="en-US"/>
        </a:p>
      </dgm:t>
    </dgm:pt>
    <dgm:pt modelId="{46538CE0-F63D-492E-9700-EFE4057CCFA2}" type="sibTrans" cxnId="{165252C3-8482-40B6-B4FA-91A35E0DECAD}">
      <dgm:prSet/>
      <dgm:spPr/>
      <dgm:t>
        <a:bodyPr/>
        <a:lstStyle/>
        <a:p>
          <a:endParaRPr lang="en-US"/>
        </a:p>
      </dgm:t>
    </dgm:pt>
    <dgm:pt modelId="{081A8010-26A3-4E34-B4D7-322BC6A440C9}">
      <dgm:prSet/>
      <dgm:spPr/>
      <dgm:t>
        <a:bodyPr/>
        <a:lstStyle/>
        <a:p>
          <a:r>
            <a:rPr lang="cs-CZ"/>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a:p>
      </dgm:t>
    </dgm:pt>
    <dgm:pt modelId="{245CF036-F7BE-4A20-AC23-7E259DED6A59}" type="parTrans" cxnId="{E0399FE3-F259-41B3-83B1-AA7A301DF5C6}">
      <dgm:prSet/>
      <dgm:spPr/>
      <dgm:t>
        <a:bodyPr/>
        <a:lstStyle/>
        <a:p>
          <a:endParaRPr lang="en-US"/>
        </a:p>
      </dgm:t>
    </dgm:pt>
    <dgm:pt modelId="{32188EFE-F100-4A15-A584-3D78BE86B0CC}" type="sibTrans" cxnId="{E0399FE3-F259-41B3-83B1-AA7A301DF5C6}">
      <dgm:prSet/>
      <dgm:spPr/>
      <dgm:t>
        <a:bodyPr/>
        <a:lstStyle/>
        <a:p>
          <a:endParaRPr lang="en-US"/>
        </a:p>
      </dgm:t>
    </dgm:pt>
    <dgm:pt modelId="{A06142A3-A88F-4521-A738-14C430992029}" type="pres">
      <dgm:prSet presAssocID="{97C5B2E0-5032-4BC7-B318-F7B1985A609F}" presName="outerComposite" presStyleCnt="0">
        <dgm:presLayoutVars>
          <dgm:chMax val="5"/>
          <dgm:dir/>
          <dgm:resizeHandles val="exact"/>
        </dgm:presLayoutVars>
      </dgm:prSet>
      <dgm:spPr/>
    </dgm:pt>
    <dgm:pt modelId="{08B3145D-413E-45D6-947A-DCF35430AE16}" type="pres">
      <dgm:prSet presAssocID="{97C5B2E0-5032-4BC7-B318-F7B1985A609F}" presName="dummyMaxCanvas" presStyleCnt="0">
        <dgm:presLayoutVars/>
      </dgm:prSet>
      <dgm:spPr/>
    </dgm:pt>
    <dgm:pt modelId="{E9E71414-9138-479D-B847-B97A148005E6}" type="pres">
      <dgm:prSet presAssocID="{97C5B2E0-5032-4BC7-B318-F7B1985A609F}" presName="ThreeNodes_1" presStyleLbl="node1" presStyleIdx="0" presStyleCnt="3">
        <dgm:presLayoutVars>
          <dgm:bulletEnabled val="1"/>
        </dgm:presLayoutVars>
      </dgm:prSet>
      <dgm:spPr/>
    </dgm:pt>
    <dgm:pt modelId="{8BC0FEF8-015F-4ADE-8B11-1E0761E104F5}" type="pres">
      <dgm:prSet presAssocID="{97C5B2E0-5032-4BC7-B318-F7B1985A609F}" presName="ThreeNodes_2" presStyleLbl="node1" presStyleIdx="1" presStyleCnt="3">
        <dgm:presLayoutVars>
          <dgm:bulletEnabled val="1"/>
        </dgm:presLayoutVars>
      </dgm:prSet>
      <dgm:spPr/>
    </dgm:pt>
    <dgm:pt modelId="{F57E49CD-45A8-4A56-942A-01F8314CC483}" type="pres">
      <dgm:prSet presAssocID="{97C5B2E0-5032-4BC7-B318-F7B1985A609F}" presName="ThreeNodes_3" presStyleLbl="node1" presStyleIdx="2" presStyleCnt="3">
        <dgm:presLayoutVars>
          <dgm:bulletEnabled val="1"/>
        </dgm:presLayoutVars>
      </dgm:prSet>
      <dgm:spPr/>
    </dgm:pt>
    <dgm:pt modelId="{94AC1671-D5EC-473F-898A-B1C712C797A3}" type="pres">
      <dgm:prSet presAssocID="{97C5B2E0-5032-4BC7-B318-F7B1985A609F}" presName="ThreeConn_1-2" presStyleLbl="fgAccFollowNode1" presStyleIdx="0" presStyleCnt="2">
        <dgm:presLayoutVars>
          <dgm:bulletEnabled val="1"/>
        </dgm:presLayoutVars>
      </dgm:prSet>
      <dgm:spPr/>
    </dgm:pt>
    <dgm:pt modelId="{F1CB7B90-AFD1-4209-99E2-EFEF7EA9ED85}" type="pres">
      <dgm:prSet presAssocID="{97C5B2E0-5032-4BC7-B318-F7B1985A609F}" presName="ThreeConn_2-3" presStyleLbl="fgAccFollowNode1" presStyleIdx="1" presStyleCnt="2">
        <dgm:presLayoutVars>
          <dgm:bulletEnabled val="1"/>
        </dgm:presLayoutVars>
      </dgm:prSet>
      <dgm:spPr/>
    </dgm:pt>
    <dgm:pt modelId="{1FF49933-A202-4106-BDF5-CFC1D2243322}" type="pres">
      <dgm:prSet presAssocID="{97C5B2E0-5032-4BC7-B318-F7B1985A609F}" presName="ThreeNodes_1_text" presStyleLbl="node1" presStyleIdx="2" presStyleCnt="3">
        <dgm:presLayoutVars>
          <dgm:bulletEnabled val="1"/>
        </dgm:presLayoutVars>
      </dgm:prSet>
      <dgm:spPr/>
    </dgm:pt>
    <dgm:pt modelId="{844F7F82-635D-422F-9BC4-CE2DD38E3905}" type="pres">
      <dgm:prSet presAssocID="{97C5B2E0-5032-4BC7-B318-F7B1985A609F}" presName="ThreeNodes_2_text" presStyleLbl="node1" presStyleIdx="2" presStyleCnt="3">
        <dgm:presLayoutVars>
          <dgm:bulletEnabled val="1"/>
        </dgm:presLayoutVars>
      </dgm:prSet>
      <dgm:spPr/>
    </dgm:pt>
    <dgm:pt modelId="{8A501A08-2344-49BB-B5D3-D71BCDC4B380}" type="pres">
      <dgm:prSet presAssocID="{97C5B2E0-5032-4BC7-B318-F7B1985A609F}" presName="ThreeNodes_3_text" presStyleLbl="node1" presStyleIdx="2" presStyleCnt="3">
        <dgm:presLayoutVars>
          <dgm:bulletEnabled val="1"/>
        </dgm:presLayoutVars>
      </dgm:prSet>
      <dgm:spPr/>
    </dgm:pt>
  </dgm:ptLst>
  <dgm:cxnLst>
    <dgm:cxn modelId="{63B4F311-93E6-4F39-8800-01E5CBB0F689}" type="presOf" srcId="{6FCACA94-1E4E-4465-8310-E7E9CC777A7B}" destId="{E9E71414-9138-479D-B847-B97A148005E6}" srcOrd="0" destOrd="0" presId="urn:microsoft.com/office/officeart/2005/8/layout/vProcess5"/>
    <dgm:cxn modelId="{D3BF921E-E4F3-42EC-835E-DE7C7CC26658}" type="presOf" srcId="{6FCACA94-1E4E-4465-8310-E7E9CC777A7B}" destId="{1FF49933-A202-4106-BDF5-CFC1D2243322}" srcOrd="1" destOrd="0" presId="urn:microsoft.com/office/officeart/2005/8/layout/vProcess5"/>
    <dgm:cxn modelId="{A7A48141-73E4-44E7-BEF5-1892A2807780}" type="presOf" srcId="{B29516E9-6083-44A9-A7F9-7198A3282075}" destId="{94AC1671-D5EC-473F-898A-B1C712C797A3}" srcOrd="0" destOrd="0" presId="urn:microsoft.com/office/officeart/2005/8/layout/vProcess5"/>
    <dgm:cxn modelId="{7637FF67-A130-467B-9C36-60D2CB932C10}" type="presOf" srcId="{97C5B2E0-5032-4BC7-B318-F7B1985A609F}" destId="{A06142A3-A88F-4521-A738-14C430992029}" srcOrd="0" destOrd="0" presId="urn:microsoft.com/office/officeart/2005/8/layout/vProcess5"/>
    <dgm:cxn modelId="{0F6CB67C-9805-4CF6-BD17-7DC9917D46C5}" srcId="{97C5B2E0-5032-4BC7-B318-F7B1985A609F}" destId="{6FCACA94-1E4E-4465-8310-E7E9CC777A7B}" srcOrd="0" destOrd="0" parTransId="{DFC16A46-4A95-4D2C-BE6D-A54AE73BBA6C}" sibTransId="{B29516E9-6083-44A9-A7F9-7198A3282075}"/>
    <dgm:cxn modelId="{407D6380-834F-4AB1-9F39-171C3C485A08}" type="presOf" srcId="{46538CE0-F63D-492E-9700-EFE4057CCFA2}" destId="{F1CB7B90-AFD1-4209-99E2-EFEF7EA9ED85}" srcOrd="0" destOrd="0" presId="urn:microsoft.com/office/officeart/2005/8/layout/vProcess5"/>
    <dgm:cxn modelId="{106A1282-1F90-4286-AD3C-14EF106166F0}" type="presOf" srcId="{081A8010-26A3-4E34-B4D7-322BC6A440C9}" destId="{8A501A08-2344-49BB-B5D3-D71BCDC4B380}" srcOrd="1" destOrd="0" presId="urn:microsoft.com/office/officeart/2005/8/layout/vProcess5"/>
    <dgm:cxn modelId="{7A2B2D8B-04A6-4728-AE64-327D998C76D2}" type="presOf" srcId="{081A8010-26A3-4E34-B4D7-322BC6A440C9}" destId="{F57E49CD-45A8-4A56-942A-01F8314CC483}" srcOrd="0" destOrd="0" presId="urn:microsoft.com/office/officeart/2005/8/layout/vProcess5"/>
    <dgm:cxn modelId="{DE33019A-395F-4E23-BF2A-4C41C4B5E6FF}" type="presOf" srcId="{6A08DFA7-6C66-4436-BB3B-C2D2EEE5A7E1}" destId="{844F7F82-635D-422F-9BC4-CE2DD38E3905}" srcOrd="1" destOrd="0" presId="urn:microsoft.com/office/officeart/2005/8/layout/vProcess5"/>
    <dgm:cxn modelId="{529625A4-C7F3-4384-ABB4-18E3BD20F760}" type="presOf" srcId="{6A08DFA7-6C66-4436-BB3B-C2D2EEE5A7E1}" destId="{8BC0FEF8-015F-4ADE-8B11-1E0761E104F5}" srcOrd="0" destOrd="0" presId="urn:microsoft.com/office/officeart/2005/8/layout/vProcess5"/>
    <dgm:cxn modelId="{165252C3-8482-40B6-B4FA-91A35E0DECAD}" srcId="{97C5B2E0-5032-4BC7-B318-F7B1985A609F}" destId="{6A08DFA7-6C66-4436-BB3B-C2D2EEE5A7E1}" srcOrd="1" destOrd="0" parTransId="{C8CFD9DB-C199-44FC-A87B-F34158CF7EBE}" sibTransId="{46538CE0-F63D-492E-9700-EFE4057CCFA2}"/>
    <dgm:cxn modelId="{E0399FE3-F259-41B3-83B1-AA7A301DF5C6}" srcId="{97C5B2E0-5032-4BC7-B318-F7B1985A609F}" destId="{081A8010-26A3-4E34-B4D7-322BC6A440C9}" srcOrd="2" destOrd="0" parTransId="{245CF036-F7BE-4A20-AC23-7E259DED6A59}" sibTransId="{32188EFE-F100-4A15-A584-3D78BE86B0CC}"/>
    <dgm:cxn modelId="{55C09BFE-B1DC-48B3-9365-CA990DC54030}" type="presParOf" srcId="{A06142A3-A88F-4521-A738-14C430992029}" destId="{08B3145D-413E-45D6-947A-DCF35430AE16}" srcOrd="0" destOrd="0" presId="urn:microsoft.com/office/officeart/2005/8/layout/vProcess5"/>
    <dgm:cxn modelId="{1E4B9D5F-A075-4D57-B3DF-008D38841F04}" type="presParOf" srcId="{A06142A3-A88F-4521-A738-14C430992029}" destId="{E9E71414-9138-479D-B847-B97A148005E6}" srcOrd="1" destOrd="0" presId="urn:microsoft.com/office/officeart/2005/8/layout/vProcess5"/>
    <dgm:cxn modelId="{92B3B771-8A2A-484C-BA1F-105137B10E49}" type="presParOf" srcId="{A06142A3-A88F-4521-A738-14C430992029}" destId="{8BC0FEF8-015F-4ADE-8B11-1E0761E104F5}" srcOrd="2" destOrd="0" presId="urn:microsoft.com/office/officeart/2005/8/layout/vProcess5"/>
    <dgm:cxn modelId="{09BE9736-7005-4516-B86B-DF5623C4FD23}" type="presParOf" srcId="{A06142A3-A88F-4521-A738-14C430992029}" destId="{F57E49CD-45A8-4A56-942A-01F8314CC483}" srcOrd="3" destOrd="0" presId="urn:microsoft.com/office/officeart/2005/8/layout/vProcess5"/>
    <dgm:cxn modelId="{0FD6E983-8EAB-4019-A50A-B1B6D89F5F96}" type="presParOf" srcId="{A06142A3-A88F-4521-A738-14C430992029}" destId="{94AC1671-D5EC-473F-898A-B1C712C797A3}" srcOrd="4" destOrd="0" presId="urn:microsoft.com/office/officeart/2005/8/layout/vProcess5"/>
    <dgm:cxn modelId="{B5D86C9D-3BE1-488A-ACE7-7F56FDD0FD47}" type="presParOf" srcId="{A06142A3-A88F-4521-A738-14C430992029}" destId="{F1CB7B90-AFD1-4209-99E2-EFEF7EA9ED85}" srcOrd="5" destOrd="0" presId="urn:microsoft.com/office/officeart/2005/8/layout/vProcess5"/>
    <dgm:cxn modelId="{CCD570A6-566F-447E-8CE0-934EE78B8DF9}" type="presParOf" srcId="{A06142A3-A88F-4521-A738-14C430992029}" destId="{1FF49933-A202-4106-BDF5-CFC1D2243322}" srcOrd="6" destOrd="0" presId="urn:microsoft.com/office/officeart/2005/8/layout/vProcess5"/>
    <dgm:cxn modelId="{714640B3-77AB-4F60-985D-BA7BB1242B27}" type="presParOf" srcId="{A06142A3-A88F-4521-A738-14C430992029}" destId="{844F7F82-635D-422F-9BC4-CE2DD38E3905}" srcOrd="7" destOrd="0" presId="urn:microsoft.com/office/officeart/2005/8/layout/vProcess5"/>
    <dgm:cxn modelId="{6AA86D07-4413-41E1-BB6B-BC54D83446DC}" type="presParOf" srcId="{A06142A3-A88F-4521-A738-14C430992029}" destId="{8A501A08-2344-49BB-B5D3-D71BCDC4B38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71414-9138-479D-B847-B97A148005E6}">
      <dsp:nvSpPr>
        <dsp:cNvPr id="0" name=""/>
        <dsp:cNvSpPr/>
      </dsp:nvSpPr>
      <dsp:spPr>
        <a:xfrm>
          <a:off x="0" y="0"/>
          <a:ext cx="8757689" cy="1537854"/>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sz="1400" kern="1200" dirty="0"/>
        </a:p>
      </dsp:txBody>
      <dsp:txXfrm>
        <a:off x="45042" y="45042"/>
        <a:ext cx="7098224" cy="1447770"/>
      </dsp:txXfrm>
    </dsp:sp>
    <dsp:sp modelId="{8BC0FEF8-015F-4ADE-8B11-1E0761E104F5}">
      <dsp:nvSpPr>
        <dsp:cNvPr id="0" name=""/>
        <dsp:cNvSpPr/>
      </dsp:nvSpPr>
      <dsp:spPr>
        <a:xfrm>
          <a:off x="772737" y="1794163"/>
          <a:ext cx="8757689" cy="1537854"/>
        </a:xfrm>
        <a:prstGeom prst="roundRect">
          <a:avLst>
            <a:gd name="adj" fmla="val 10000"/>
          </a:avLst>
        </a:prstGeom>
        <a:solidFill>
          <a:schemeClr val="accent2">
            <a:hueOff val="-82827"/>
            <a:satOff val="-27168"/>
            <a:lumOff val="-990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sz="1400" kern="1200"/>
        </a:p>
      </dsp:txBody>
      <dsp:txXfrm>
        <a:off x="817779" y="1839205"/>
        <a:ext cx="6895262" cy="1447770"/>
      </dsp:txXfrm>
    </dsp:sp>
    <dsp:sp modelId="{F57E49CD-45A8-4A56-942A-01F8314CC483}">
      <dsp:nvSpPr>
        <dsp:cNvPr id="0" name=""/>
        <dsp:cNvSpPr/>
      </dsp:nvSpPr>
      <dsp:spPr>
        <a:xfrm>
          <a:off x="1545474" y="3588327"/>
          <a:ext cx="8757689" cy="1537854"/>
        </a:xfrm>
        <a:prstGeom prst="roundRect">
          <a:avLst>
            <a:gd name="adj" fmla="val 10000"/>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sz="1400" kern="1200"/>
        </a:p>
      </dsp:txBody>
      <dsp:txXfrm>
        <a:off x="1590516" y="3633369"/>
        <a:ext cx="6895262" cy="1447770"/>
      </dsp:txXfrm>
    </dsp:sp>
    <dsp:sp modelId="{94AC1671-D5EC-473F-898A-B1C712C797A3}">
      <dsp:nvSpPr>
        <dsp:cNvPr id="0" name=""/>
        <dsp:cNvSpPr/>
      </dsp:nvSpPr>
      <dsp:spPr>
        <a:xfrm>
          <a:off x="7758083" y="1166206"/>
          <a:ext cx="999605" cy="999605"/>
        </a:xfrm>
        <a:prstGeom prst="downArrow">
          <a:avLst>
            <a:gd name="adj1" fmla="val 55000"/>
            <a:gd name="adj2" fmla="val 45000"/>
          </a:avLst>
        </a:prstGeom>
        <a:solidFill>
          <a:schemeClr val="accent2">
            <a:tint val="40000"/>
            <a:alpha val="90000"/>
            <a:hueOff val="0"/>
            <a:satOff val="0"/>
            <a:lumOff val="0"/>
            <a:alphaOff val="0"/>
          </a:schemeClr>
        </a:solidFill>
        <a:ln w="34925"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82994" y="1166206"/>
        <a:ext cx="549783" cy="752203"/>
      </dsp:txXfrm>
    </dsp:sp>
    <dsp:sp modelId="{F1CB7B90-AFD1-4209-99E2-EFEF7EA9ED85}">
      <dsp:nvSpPr>
        <dsp:cNvPr id="0" name=""/>
        <dsp:cNvSpPr/>
      </dsp:nvSpPr>
      <dsp:spPr>
        <a:xfrm>
          <a:off x="8530821" y="2950117"/>
          <a:ext cx="999605" cy="999605"/>
        </a:xfrm>
        <a:prstGeom prst="downArrow">
          <a:avLst>
            <a:gd name="adj1" fmla="val 55000"/>
            <a:gd name="adj2" fmla="val 45000"/>
          </a:avLst>
        </a:prstGeom>
        <a:solidFill>
          <a:schemeClr val="accent2">
            <a:tint val="40000"/>
            <a:alpha val="90000"/>
            <a:hueOff val="-35823"/>
            <a:satOff val="-54667"/>
            <a:lumOff val="-5646"/>
            <a:alphaOff val="0"/>
          </a:schemeClr>
        </a:solidFill>
        <a:ln w="34925" cap="flat" cmpd="sng" algn="in">
          <a:solidFill>
            <a:schemeClr val="accent2">
              <a:tint val="40000"/>
              <a:alpha val="90000"/>
              <a:hueOff val="-35823"/>
              <a:satOff val="-54667"/>
              <a:lumOff val="-5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55732" y="2950117"/>
        <a:ext cx="549783" cy="75220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11/26/2024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cs-CZ"/>
              <a:t>Klepnutím lze upravit styl předlohy nadpisů.</a:t>
            </a:r>
            <a:endParaRPr kumimoji="0" lang="en-US"/>
          </a:p>
        </p:txBody>
      </p:sp>
      <p:sp>
        <p:nvSpPr>
          <p:cNvPr id="9" name="Podnadpis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28" name="Zástupný symbol pro datum 27"/>
          <p:cNvSpPr>
            <a:spLocks noGrp="1"/>
          </p:cNvSpPr>
          <p:nvPr>
            <p:ph type="dt" sz="half" idx="10"/>
          </p:nvPr>
        </p:nvSpPr>
        <p:spPr>
          <a:xfrm>
            <a:off x="8534400" y="6355080"/>
            <a:ext cx="3048000" cy="365760"/>
          </a:xfrm>
        </p:spPr>
        <p:txBody>
          <a:bodyPr/>
          <a:lstStyle>
            <a:lvl1pPr>
              <a:defRPr sz="1400"/>
            </a:lvl1pPr>
          </a:lstStyle>
          <a:p>
            <a:fld id="{CFE25FFF-9F18-4CAF-A325-434DEEE3E1D0}" type="datetimeFigureOut">
              <a:rPr lang="cs-CZ" smtClean="0">
                <a:solidFill>
                  <a:srgbClr val="464653"/>
                </a:solidFill>
              </a:rPr>
              <a:pPr/>
              <a:t>26.11.2024</a:t>
            </a:fld>
            <a:endParaRPr lang="cs-CZ">
              <a:solidFill>
                <a:srgbClr val="464653"/>
              </a:solidFill>
            </a:endParaRPr>
          </a:p>
        </p:txBody>
      </p:sp>
      <p:sp>
        <p:nvSpPr>
          <p:cNvPr id="17" name="Zástupný symbol pro zápatí 16"/>
          <p:cNvSpPr>
            <a:spLocks noGrp="1"/>
          </p:cNvSpPr>
          <p:nvPr>
            <p:ph type="ftr" sz="quarter" idx="11"/>
          </p:nvPr>
        </p:nvSpPr>
        <p:spPr>
          <a:xfrm>
            <a:off x="3864864" y="6355080"/>
            <a:ext cx="4632960" cy="365760"/>
          </a:xfrm>
        </p:spPr>
        <p:txBody>
          <a:bodyPr/>
          <a:lstStyle/>
          <a:p>
            <a:endParaRPr lang="cs-CZ">
              <a:solidFill>
                <a:srgbClr val="464653"/>
              </a:solidFill>
            </a:endParaRPr>
          </a:p>
        </p:txBody>
      </p:sp>
      <p:sp>
        <p:nvSpPr>
          <p:cNvPr id="29" name="Zástupný symbol pro číslo snímku 28"/>
          <p:cNvSpPr>
            <a:spLocks noGrp="1"/>
          </p:cNvSpPr>
          <p:nvPr>
            <p:ph type="sldNum" sz="quarter" idx="12"/>
          </p:nvPr>
        </p:nvSpPr>
        <p:spPr>
          <a:xfrm>
            <a:off x="1621536" y="6355080"/>
            <a:ext cx="1625600" cy="365760"/>
          </a:xfrm>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21" name="Obdélní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3" name="Obdélní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22" name="Obdélní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2" name="Obdélní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26466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26.11.2024</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Zástupný symbol pro obsah 7"/>
          <p:cNvSpPr>
            <a:spLocks noGrp="1"/>
          </p:cNvSpPr>
          <p:nvPr>
            <p:ph sz="quarter" idx="1"/>
          </p:nvPr>
        </p:nvSpPr>
        <p:spPr>
          <a:xfrm>
            <a:off x="609600" y="1219200"/>
            <a:ext cx="10972800"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264781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a:xfrm>
            <a:off x="8534400" y="6355080"/>
            <a:ext cx="3048000" cy="365760"/>
          </a:xfrm>
        </p:spPr>
        <p:txBody>
          <a:bodyPr/>
          <a:lstStyle/>
          <a:p>
            <a:fld id="{CFE25FFF-9F18-4CAF-A325-434DEEE3E1D0}" type="datetimeFigureOut">
              <a:rPr lang="cs-CZ" smtClean="0">
                <a:solidFill>
                  <a:srgbClr val="DDE9EC"/>
                </a:solidFill>
              </a:rPr>
              <a:pPr/>
              <a:t>26.11.2024</a:t>
            </a:fld>
            <a:endParaRPr lang="cs-CZ">
              <a:solidFill>
                <a:srgbClr val="DDE9EC"/>
              </a:solidFill>
            </a:endParaRPr>
          </a:p>
        </p:txBody>
      </p:sp>
      <p:sp>
        <p:nvSpPr>
          <p:cNvPr id="5" name="Zástupný symbol pro zápatí 4"/>
          <p:cNvSpPr>
            <a:spLocks noGrp="1"/>
          </p:cNvSpPr>
          <p:nvPr>
            <p:ph type="ftr" sz="quarter" idx="11"/>
          </p:nvPr>
        </p:nvSpPr>
        <p:spPr>
          <a:xfrm>
            <a:off x="3864864" y="6355080"/>
            <a:ext cx="4632960" cy="365760"/>
          </a:xfrm>
        </p:spPr>
        <p:txBody>
          <a:bodyPr/>
          <a:lstStyle/>
          <a:p>
            <a:endParaRPr lang="cs-CZ">
              <a:solidFill>
                <a:srgbClr val="DDE9EC"/>
              </a:solidFill>
            </a:endParaRPr>
          </a:p>
        </p:txBody>
      </p:sp>
      <p:sp>
        <p:nvSpPr>
          <p:cNvPr id="6" name="Zástupný symbol pro číslo snímku 5"/>
          <p:cNvSpPr>
            <a:spLocks noGrp="1"/>
          </p:cNvSpPr>
          <p:nvPr>
            <p:ph type="sldNum" sz="quarter" idx="12"/>
          </p:nvPr>
        </p:nvSpPr>
        <p:spPr>
          <a:xfrm>
            <a:off x="1426464" y="6355080"/>
            <a:ext cx="2027936" cy="365760"/>
          </a:xfrm>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7" name="Obdélní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8" name="Obdélní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1549805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26.11.2024</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9" name="Zástupný symbol pro obsah 8"/>
          <p:cNvSpPr>
            <a:spLocks noGrp="1"/>
          </p:cNvSpPr>
          <p:nvPr>
            <p:ph sz="quarter" idx="1"/>
          </p:nvPr>
        </p:nvSpPr>
        <p:spPr>
          <a:xfrm>
            <a:off x="609600" y="1219200"/>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1" name="Zástupný symbol pro obsah 10"/>
          <p:cNvSpPr>
            <a:spLocks noGrp="1"/>
          </p:cNvSpPr>
          <p:nvPr>
            <p:ph sz="quarter" idx="2"/>
          </p:nvPr>
        </p:nvSpPr>
        <p:spPr>
          <a:xfrm>
            <a:off x="6176264" y="1216152"/>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1977221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nchor="ctr"/>
          <a:lstStyle>
            <a:lvl1pPr>
              <a:defRPr/>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7" name="Zástupný symbol pro datum 6"/>
          <p:cNvSpPr>
            <a:spLocks noGrp="1"/>
          </p:cNvSpPr>
          <p:nvPr>
            <p:ph type="dt" sz="half" idx="10"/>
          </p:nvPr>
        </p:nvSpPr>
        <p:spPr/>
        <p:txBody>
          <a:bodyPr/>
          <a:lstStyle/>
          <a:p>
            <a:fld id="{CFE25FFF-9F18-4CAF-A325-434DEEE3E1D0}" type="datetimeFigureOut">
              <a:rPr lang="cs-CZ" smtClean="0">
                <a:solidFill>
                  <a:srgbClr val="464653"/>
                </a:solidFill>
              </a:rPr>
              <a:pPr/>
              <a:t>26.11.2024</a:t>
            </a:fld>
            <a:endParaRPr lang="cs-CZ">
              <a:solidFill>
                <a:srgbClr val="464653"/>
              </a:solidFill>
            </a:endParaRPr>
          </a:p>
        </p:txBody>
      </p:sp>
      <p:sp>
        <p:nvSpPr>
          <p:cNvPr id="8" name="Zástupný symbol pro zápatí 7"/>
          <p:cNvSpPr>
            <a:spLocks noGrp="1"/>
          </p:cNvSpPr>
          <p:nvPr>
            <p:ph type="ftr" sz="quarter" idx="11"/>
          </p:nvPr>
        </p:nvSpPr>
        <p:spPr/>
        <p:txBody>
          <a:bodyPr/>
          <a:lstStyle/>
          <a:p>
            <a:endParaRPr lang="cs-CZ">
              <a:solidFill>
                <a:srgbClr val="464653"/>
              </a:solidFill>
            </a:endParaRPr>
          </a:p>
        </p:txBody>
      </p:sp>
      <p:sp>
        <p:nvSpPr>
          <p:cNvPr id="9" name="Zástupný symbol pro číslo snímku 8"/>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11" name="Zástupný symbol pro obsah 10"/>
          <p:cNvSpPr>
            <a:spLocks noGrp="1"/>
          </p:cNvSpPr>
          <p:nvPr>
            <p:ph sz="quarter" idx="2"/>
          </p:nvPr>
        </p:nvSpPr>
        <p:spPr>
          <a:xfrm>
            <a:off x="609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3" name="Zástupný symbol pro obsah 12"/>
          <p:cNvSpPr>
            <a:spLocks noGrp="1"/>
          </p:cNvSpPr>
          <p:nvPr>
            <p:ph sz="quarter" idx="4"/>
          </p:nvPr>
        </p:nvSpPr>
        <p:spPr>
          <a:xfrm>
            <a:off x="6197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1348877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CFE25FFF-9F18-4CAF-A325-434DEEE3E1D0}" type="datetimeFigureOut">
              <a:rPr lang="cs-CZ" smtClean="0">
                <a:solidFill>
                  <a:srgbClr val="464653"/>
                </a:solidFill>
              </a:rPr>
              <a:pPr/>
              <a:t>26.11.2024</a:t>
            </a:fld>
            <a:endParaRPr lang="cs-CZ">
              <a:solidFill>
                <a:srgbClr val="464653"/>
              </a:solidFill>
            </a:endParaRPr>
          </a:p>
        </p:txBody>
      </p:sp>
      <p:sp>
        <p:nvSpPr>
          <p:cNvPr id="4" name="Zástupný symbol pro zápatí 3"/>
          <p:cNvSpPr>
            <a:spLocks noGrp="1"/>
          </p:cNvSpPr>
          <p:nvPr>
            <p:ph type="ftr" sz="quarter" idx="11"/>
          </p:nvPr>
        </p:nvSpPr>
        <p:spPr/>
        <p:txBody>
          <a:bodyPr/>
          <a:lstStyle/>
          <a:p>
            <a:endParaRPr lang="cs-CZ">
              <a:solidFill>
                <a:srgbClr val="464653"/>
              </a:solidFill>
            </a:endParaRPr>
          </a:p>
        </p:txBody>
      </p:sp>
      <p:sp>
        <p:nvSpPr>
          <p:cNvPr id="5" name="Zástupný symbol pro číslo snímku 4"/>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113212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FE25FFF-9F18-4CAF-A325-434DEEE3E1D0}" type="datetimeFigureOut">
              <a:rPr lang="cs-CZ" smtClean="0">
                <a:solidFill>
                  <a:srgbClr val="464653"/>
                </a:solidFill>
              </a:rPr>
              <a:pPr/>
              <a:t>26.11.2024</a:t>
            </a:fld>
            <a:endParaRPr lang="cs-CZ">
              <a:solidFill>
                <a:srgbClr val="464653"/>
              </a:solidFill>
            </a:endParaRPr>
          </a:p>
        </p:txBody>
      </p:sp>
      <p:sp>
        <p:nvSpPr>
          <p:cNvPr id="3" name="Zástupný symbol pro zápatí 2"/>
          <p:cNvSpPr>
            <a:spLocks noGrp="1"/>
          </p:cNvSpPr>
          <p:nvPr>
            <p:ph type="ftr" sz="quarter" idx="11"/>
          </p:nvPr>
        </p:nvSpPr>
        <p:spPr/>
        <p:txBody>
          <a:bodyPr/>
          <a:lstStyle/>
          <a:p>
            <a:endParaRPr lang="cs-CZ">
              <a:solidFill>
                <a:srgbClr val="464653"/>
              </a:solidFill>
            </a:endParaRPr>
          </a:p>
        </p:txBody>
      </p:sp>
      <p:sp>
        <p:nvSpPr>
          <p:cNvPr id="4" name="Zástupný symbol pro číslo snímku 3"/>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5" name="Přímá spojovací čára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247542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26.11.2024</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Přímá spojovací čára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2" name="Zástupný symbol pro obsah 11"/>
          <p:cNvSpPr>
            <a:spLocks noGrp="1"/>
          </p:cNvSpPr>
          <p:nvPr>
            <p:ph sz="quarter" idx="1"/>
          </p:nvPr>
        </p:nvSpPr>
        <p:spPr>
          <a:xfrm>
            <a:off x="406400" y="304800"/>
            <a:ext cx="7620000" cy="5715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50262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cs-CZ"/>
              <a:t>Klepnutím lze upravit styl předlohy nadpisů.</a:t>
            </a:r>
            <a:endParaRPr kumimoji="0" lang="en-US"/>
          </a:p>
        </p:txBody>
      </p:sp>
      <p:sp>
        <p:nvSpPr>
          <p:cNvPr id="3" name="Zástupný symbol pro obrázek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cs-CZ"/>
              <a:t>Klepnutím na ikonu přidáte obrázek.</a:t>
            </a:r>
            <a:endParaRPr kumimoji="0" lang="en-US" dirty="0"/>
          </a:p>
        </p:txBody>
      </p:sp>
      <p:sp>
        <p:nvSpPr>
          <p:cNvPr id="4" name="Zástupný symbol pro text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DDE9EC"/>
                </a:solidFill>
              </a:rPr>
              <a:pPr/>
              <a:t>26.11.2024</a:t>
            </a:fld>
            <a:endParaRPr lang="cs-CZ">
              <a:solidFill>
                <a:srgbClr val="DDE9EC"/>
              </a:solidFill>
            </a:endParaRPr>
          </a:p>
        </p:txBody>
      </p:sp>
      <p:sp>
        <p:nvSpPr>
          <p:cNvPr id="6" name="Zástupný symbol pro zápatí 5"/>
          <p:cNvSpPr>
            <a:spLocks noGrp="1"/>
          </p:cNvSpPr>
          <p:nvPr>
            <p:ph type="ftr" sz="quarter" idx="11"/>
          </p:nvPr>
        </p:nvSpPr>
        <p:spPr/>
        <p:txBody>
          <a:bodyPr/>
          <a:lstStyle/>
          <a:p>
            <a:endParaRPr lang="cs-CZ">
              <a:solidFill>
                <a:srgbClr val="DDE9EC"/>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white"/>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0" name="Obdélní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36771403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26.11.2024</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Tree>
    <p:extLst>
      <p:ext uri="{BB962C8B-B14F-4D97-AF65-F5344CB8AC3E}">
        <p14:creationId xmlns:p14="http://schemas.microsoft.com/office/powerpoint/2010/main" val="1427605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26.11.2024</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7" name="Přímá spojovací čára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8" name="Rovnoramenný trojúhelní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Přímá spojovací čára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Tree>
    <p:extLst>
      <p:ext uri="{BB962C8B-B14F-4D97-AF65-F5344CB8AC3E}">
        <p14:creationId xmlns:p14="http://schemas.microsoft.com/office/powerpoint/2010/main" val="1332416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38"/>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pPr>
              <a:defRPr/>
            </a:pPr>
            <a:fld id="{0DD35480-4331-4D40-A08A-F36B64A1077B}" type="datetimeFigureOut">
              <a:rPr lang="cs-CZ" smtClean="0"/>
              <a:pPr>
                <a:defRPr/>
              </a:pPr>
              <a:t>26.11.2024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64E71E9-1B52-443C-BC98-3FB7898404F6}" type="slidenum">
              <a:rPr lang="cs-CZ" smtClean="0"/>
              <a:pPr>
                <a:defRPr/>
              </a:pPr>
              <a:t>‹#›</a:t>
            </a:fld>
            <a:endParaRPr lang="cs-CZ"/>
          </a:p>
        </p:txBody>
      </p:sp>
    </p:spTree>
    <p:extLst>
      <p:ext uri="{BB962C8B-B14F-4D97-AF65-F5344CB8AC3E}">
        <p14:creationId xmlns:p14="http://schemas.microsoft.com/office/powerpoint/2010/main" val="3781584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78EDC0AC-2CF8-4B2F-8540-1F1B866890FE}" type="datetimeFigureOut">
              <a:rPr lang="cs-CZ" smtClean="0"/>
              <a:pPr>
                <a:defRPr/>
              </a:pPr>
              <a:t>26.11.2024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C232F9E-2E69-4DB9-9024-F4A9FBB3FBA2}" type="slidenum">
              <a:rPr lang="cs-CZ" smtClean="0"/>
              <a:pPr>
                <a:defRPr/>
              </a:pPr>
              <a:t>‹#›</a:t>
            </a:fld>
            <a:endParaRPr lang="cs-CZ"/>
          </a:p>
        </p:txBody>
      </p:sp>
    </p:spTree>
    <p:extLst>
      <p:ext uri="{BB962C8B-B14F-4D97-AF65-F5344CB8AC3E}">
        <p14:creationId xmlns:p14="http://schemas.microsoft.com/office/powerpoint/2010/main" val="3319335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13"/>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pPr>
              <a:defRPr/>
            </a:pPr>
            <a:fld id="{9040B971-F2B1-421E-BF9D-0EF0F46C30D2}" type="datetimeFigureOut">
              <a:rPr lang="cs-CZ" smtClean="0"/>
              <a:pPr>
                <a:defRPr/>
              </a:pPr>
              <a:t>26.11.2024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B65A5648-495B-41D1-90B0-6E84D0354425}" type="slidenum">
              <a:rPr lang="cs-CZ" smtClean="0"/>
              <a:pPr>
                <a:defRPr/>
              </a:pPr>
              <a:t>‹#›</a:t>
            </a:fld>
            <a:endParaRPr lang="cs-CZ"/>
          </a:p>
        </p:txBody>
      </p:sp>
    </p:spTree>
    <p:extLst>
      <p:ext uri="{BB962C8B-B14F-4D97-AF65-F5344CB8AC3E}">
        <p14:creationId xmlns:p14="http://schemas.microsoft.com/office/powerpoint/2010/main" val="2435600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a:defRPr/>
            </a:pPr>
            <a:fld id="{F5108203-49D2-4FD5-A9D2-F38817683327}" type="datetimeFigureOut">
              <a:rPr lang="cs-CZ" smtClean="0"/>
              <a:pPr>
                <a:defRPr/>
              </a:pPr>
              <a:t>26.11.2024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F3869A34-482A-4365-A3CD-F036C052432A}" type="slidenum">
              <a:rPr lang="cs-CZ" smtClean="0"/>
              <a:pPr>
                <a:defRPr/>
              </a:pPr>
              <a:t>‹#›</a:t>
            </a:fld>
            <a:endParaRPr lang="cs-CZ"/>
          </a:p>
        </p:txBody>
      </p:sp>
    </p:spTree>
    <p:extLst>
      <p:ext uri="{BB962C8B-B14F-4D97-AF65-F5344CB8AC3E}">
        <p14:creationId xmlns:p14="http://schemas.microsoft.com/office/powerpoint/2010/main" val="648755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a:defRPr/>
            </a:pPr>
            <a:fld id="{C51C3C9A-E375-43DC-AF83-2DC4B62D7D88}" type="datetimeFigureOut">
              <a:rPr lang="cs-CZ" smtClean="0"/>
              <a:pPr>
                <a:defRPr/>
              </a:pPr>
              <a:t>26.11.2024</a:t>
            </a:fld>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721AE749-1B48-4806-A011-D0125EBC3B12}" type="slidenum">
              <a:rPr lang="cs-CZ" smtClean="0"/>
              <a:pPr>
                <a:defRPr/>
              </a:pPr>
              <a:t>‹#›</a:t>
            </a:fld>
            <a:endParaRPr lang="cs-CZ"/>
          </a:p>
        </p:txBody>
      </p:sp>
    </p:spTree>
    <p:extLst>
      <p:ext uri="{BB962C8B-B14F-4D97-AF65-F5344CB8AC3E}">
        <p14:creationId xmlns:p14="http://schemas.microsoft.com/office/powerpoint/2010/main" val="83810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pPr>
              <a:defRPr/>
            </a:pPr>
            <a:fld id="{065B6467-ACB3-40FF-8904-E608FBF6540B}" type="datetimeFigureOut">
              <a:rPr lang="cs-CZ" smtClean="0"/>
              <a:pPr>
                <a:defRPr/>
              </a:pPr>
              <a:t>26.11.2024</a:t>
            </a:fld>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257BF845-FA9A-4C67-AA4A-377C5D99C9BE}" type="slidenum">
              <a:rPr lang="cs-CZ" smtClean="0"/>
              <a:pPr>
                <a:defRPr/>
              </a:pPr>
              <a:t>‹#›</a:t>
            </a:fld>
            <a:endParaRPr lang="cs-CZ"/>
          </a:p>
        </p:txBody>
      </p:sp>
    </p:spTree>
    <p:extLst>
      <p:ext uri="{BB962C8B-B14F-4D97-AF65-F5344CB8AC3E}">
        <p14:creationId xmlns:p14="http://schemas.microsoft.com/office/powerpoint/2010/main" val="2349444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7E5300E-55E5-4689-B89B-1959054EED9E}" type="datetimeFigureOut">
              <a:rPr lang="cs-CZ" smtClean="0"/>
              <a:pPr>
                <a:defRPr/>
              </a:pPr>
              <a:t>26.11.2024</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713C048B-00C3-4565-A86F-70A02410E6DF}" type="slidenum">
              <a:rPr lang="cs-CZ" smtClean="0"/>
              <a:pPr>
                <a:defRPr/>
              </a:pPr>
              <a:t>‹#›</a:t>
            </a:fld>
            <a:endParaRPr lang="cs-CZ"/>
          </a:p>
        </p:txBody>
      </p:sp>
    </p:spTree>
    <p:extLst>
      <p:ext uri="{BB962C8B-B14F-4D97-AF65-F5344CB8AC3E}">
        <p14:creationId xmlns:p14="http://schemas.microsoft.com/office/powerpoint/2010/main" val="38042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11/26/2024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3"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4F3CAA3-7E42-48F2-AFA7-87427A89AF60}" type="datetimeFigureOut">
              <a:rPr lang="cs-CZ" smtClean="0"/>
              <a:pPr>
                <a:defRPr/>
              </a:pPr>
              <a:t>26.11.2024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3355170C-9AA8-4F31-8D51-D05B01AB7F44}" type="slidenum">
              <a:rPr lang="cs-CZ" smtClean="0"/>
              <a:pPr>
                <a:defRPr/>
              </a:pPr>
              <a:t>‹#›</a:t>
            </a:fld>
            <a:endParaRPr lang="cs-CZ"/>
          </a:p>
        </p:txBody>
      </p:sp>
    </p:spTree>
    <p:extLst>
      <p:ext uri="{BB962C8B-B14F-4D97-AF65-F5344CB8AC3E}">
        <p14:creationId xmlns:p14="http://schemas.microsoft.com/office/powerpoint/2010/main" val="3291730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71F87F6-2443-4697-B684-6C9E6DD26735}" type="datetimeFigureOut">
              <a:rPr lang="cs-CZ" smtClean="0"/>
              <a:pPr>
                <a:defRPr/>
              </a:pPr>
              <a:t>26.11.2024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10C49E0E-7F4B-4091-B8BE-0D91888B39FF}" type="slidenum">
              <a:rPr lang="cs-CZ" smtClean="0"/>
              <a:pPr>
                <a:defRPr/>
              </a:pPr>
              <a:t>‹#›</a:t>
            </a:fld>
            <a:endParaRPr lang="cs-CZ"/>
          </a:p>
        </p:txBody>
      </p:sp>
    </p:spTree>
    <p:extLst>
      <p:ext uri="{BB962C8B-B14F-4D97-AF65-F5344CB8AC3E}">
        <p14:creationId xmlns:p14="http://schemas.microsoft.com/office/powerpoint/2010/main" val="3528648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E06986C1-7D57-4E25-98ED-97A85A072308}" type="datetimeFigureOut">
              <a:rPr lang="cs-CZ" smtClean="0"/>
              <a:pPr>
                <a:defRPr/>
              </a:pPr>
              <a:t>26.11.2024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7E5832D-D138-467D-9A64-D51DBE1FE87F}" type="slidenum">
              <a:rPr lang="cs-CZ" smtClean="0"/>
              <a:pPr>
                <a:defRPr/>
              </a:pPr>
              <a:t>‹#›</a:t>
            </a:fld>
            <a:endParaRPr lang="cs-CZ"/>
          </a:p>
        </p:txBody>
      </p:sp>
    </p:spTree>
    <p:extLst>
      <p:ext uri="{BB962C8B-B14F-4D97-AF65-F5344CB8AC3E}">
        <p14:creationId xmlns:p14="http://schemas.microsoft.com/office/powerpoint/2010/main" val="298561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51"/>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51"/>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F53A84B2-D45B-4CAD-8BEC-0999005DFA65}" type="datetimeFigureOut">
              <a:rPr lang="cs-CZ" smtClean="0"/>
              <a:pPr>
                <a:defRPr/>
              </a:pPr>
              <a:t>26.11.2024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A399F228-10E3-445F-8DD3-A9809F8FF51C}" type="slidenum">
              <a:rPr lang="cs-CZ" smtClean="0"/>
              <a:pPr>
                <a:defRPr/>
              </a:pPr>
              <a:t>‹#›</a:t>
            </a:fld>
            <a:endParaRPr lang="cs-CZ"/>
          </a:p>
        </p:txBody>
      </p:sp>
    </p:spTree>
    <p:extLst>
      <p:ext uri="{BB962C8B-B14F-4D97-AF65-F5344CB8AC3E}">
        <p14:creationId xmlns:p14="http://schemas.microsoft.com/office/powerpoint/2010/main" val="2932484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11/26/2024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11/26/2024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11/26/2024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609600" y="152400"/>
            <a:ext cx="10972800" cy="990600"/>
          </a:xfrm>
          <a:prstGeom prst="rect">
            <a:avLst/>
          </a:prstGeom>
        </p:spPr>
        <p:txBody>
          <a:bodyPr vert="horz" anchor="b" anchorCtr="0">
            <a:normAutofit/>
          </a:bodyPr>
          <a:lstStyle/>
          <a:p>
            <a:r>
              <a:rPr kumimoji="0" lang="cs-CZ"/>
              <a:t>Klepnutím lze upravit styl předlohy nadpisů.</a:t>
            </a:r>
            <a:endParaRPr kumimoji="0" lang="en-US"/>
          </a:p>
        </p:txBody>
      </p:sp>
      <p:sp>
        <p:nvSpPr>
          <p:cNvPr id="13" name="Zástupný symbol pro text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4" name="Zástupný symbol pro datum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CFE25FFF-9F18-4CAF-A325-434DEEE3E1D0}" type="datetimeFigureOut">
              <a:rPr lang="cs-CZ" smtClean="0">
                <a:solidFill>
                  <a:srgbClr val="464653"/>
                </a:solidFill>
              </a:rPr>
              <a:pPr/>
              <a:t>26.11.2024</a:t>
            </a:fld>
            <a:endParaRPr lang="cs-CZ">
              <a:solidFill>
                <a:srgbClr val="464653"/>
              </a:solidFill>
            </a:endParaRPr>
          </a:p>
        </p:txBody>
      </p:sp>
      <p:sp>
        <p:nvSpPr>
          <p:cNvPr id="3" name="Zástupný symbol pro zápatí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cs-CZ">
              <a:solidFill>
                <a:srgbClr val="464653"/>
              </a:solidFill>
            </a:endParaRPr>
          </a:p>
        </p:txBody>
      </p:sp>
      <p:sp>
        <p:nvSpPr>
          <p:cNvPr id="23" name="Zástupný symbol pro číslo snímku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F5499E23-4CF0-4014-BCE2-0FEEB74A9FA6}" type="slidenum">
              <a:rPr lang="cs-CZ" smtClean="0">
                <a:solidFill>
                  <a:srgbClr val="464653"/>
                </a:solidFill>
              </a:rPr>
              <a:pPr/>
              <a:t>‹#›</a:t>
            </a:fld>
            <a:endParaRPr lang="cs-CZ">
              <a:solidFill>
                <a:srgbClr val="464653"/>
              </a:solidFill>
            </a:endParaRPr>
          </a:p>
        </p:txBody>
      </p:sp>
      <p:sp>
        <p:nvSpPr>
          <p:cNvPr id="28" name="Přímá spojovací čára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29" name="Přímá spojovací čára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Rovnoramenný trojúhelník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864546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C1E2FD-A733-4E99-8325-6D4E185D9429}" type="datetimeFigureOut">
              <a:rPr lang="cs-CZ" smtClean="0"/>
              <a:pPr>
                <a:defRPr/>
              </a:pPr>
              <a:t>26.11.2024</a:t>
            </a:fld>
            <a:endParaRPr lang="cs-CZ"/>
          </a:p>
        </p:txBody>
      </p:sp>
      <p:sp>
        <p:nvSpPr>
          <p:cNvPr id="5" name="Zástupný symbol pro zápatí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4094BE-0282-4F9D-8C47-6AF57358B825}" type="slidenum">
              <a:rPr lang="cs-CZ" smtClean="0"/>
              <a:pPr>
                <a:defRPr/>
              </a:pPr>
              <a:t>‹#›</a:t>
            </a:fld>
            <a:endParaRPr lang="cs-CZ"/>
          </a:p>
        </p:txBody>
      </p:sp>
    </p:spTree>
    <p:extLst>
      <p:ext uri="{BB962C8B-B14F-4D97-AF65-F5344CB8AC3E}">
        <p14:creationId xmlns:p14="http://schemas.microsoft.com/office/powerpoint/2010/main" val="35565158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opensocietyfoundations.org/voices/why-europe-must-embrace-its-refugees/cs" TargetMode="External"/><Relationship Id="rId2" Type="http://schemas.openxmlformats.org/officeDocument/2006/relationships/hyperlink" Target="https://socialnipolitika.eu/2017/12/cr-pul-milionu-cizincu-azylanti-tvori-mene-nez-procento/#:~:text=V%20%C4%8Cesku%20leg%C3%A1ln%C4%9B%20%C5%BEije%20necel%C3%BD%20p%C5%AFl%20milionu%20cizinc%C5%AF,%25%29%20v%20%C4%8CR%20jsou%20z%20jin%C3%A9%20zem%C4%9B%20EU." TargetMode="Externa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oyzEvaanbXU" TargetMode="External"/><Relationship Id="rId2" Type="http://schemas.openxmlformats.org/officeDocument/2006/relationships/hyperlink" Target="https://www.youtube.com/watch?v=Eilds5treCo" TargetMode="External"/><Relationship Id="rId1" Type="http://schemas.openxmlformats.org/officeDocument/2006/relationships/slideLayout" Target="../slideLayouts/slideLayout2.xml"/><Relationship Id="rId4" Type="http://schemas.openxmlformats.org/officeDocument/2006/relationships/hyperlink" Target="https://www.zeny.cz/vztahy-a-rodina/o-cem-se-mlci-jak-se-zije-v-cesku-kdyz-mate-nalepku-uprchlik-8397.html"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www.opensocietyfoundations.org/voices/why-europe-must-embrace-its-refugees/cs"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hyperlink" Target="https://www.ceskatelevize.cz/ivysilani/1097944695-nas-venkov/316294340070001-pemci" TargetMode="External"/><Relationship Id="rId3" Type="http://schemas.microsoft.com/office/2007/relationships/media" Target="../media/media11.m4a"/><Relationship Id="rId7" Type="http://schemas.openxmlformats.org/officeDocument/2006/relationships/hyperlink" Target="https://www.ceskatelevize.cz/ivysilani/1096898594-udalosti-komentare/218411000370927/obsah/646666-krajane-zijici-v-zahranici"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ceskatelevize.cz/ivysilani/1097181328-udalosti/214411000100917/obsah/350920-krajane-v-zahranici" TargetMode="External"/><Relationship Id="rId5" Type="http://schemas.openxmlformats.org/officeDocument/2006/relationships/slideLayout" Target="../slideLayouts/slideLayout2.xml"/><Relationship Id="rId4" Type="http://schemas.openxmlformats.org/officeDocument/2006/relationships/audio" Target="../media/media11.m4a"/><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file:///C:\Users\uzivatel\Downloads\&#196;&#140;tvrtletn&#195;&#173;_zpr&#195;&#161;va_o_migraci_&#226;&#128;&#147;_IV_2023%20(1).pdf"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omaci.hn.cz/c1-67286760-cesko-starne-skoro-kazdy-paty-zamestnany-je-cizinec-uz-jich-u-nas-pracuje-pres-800-tisic"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atlaspredsudku.cz/"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sancedetem.cz/dite-cizinec-v-ceske-skole" TargetMode="External"/><Relationship Id="rId3" Type="http://schemas.openxmlformats.org/officeDocument/2006/relationships/hyperlink" Target="https://www.consilium.europa.eu/cs/policies/eu-migration-policy/refugee-inflow-from-ukraine/#protect" TargetMode="External"/><Relationship Id="rId7" Type="http://schemas.openxmlformats.org/officeDocument/2006/relationships/hyperlink" Target="https://www.consilium.europa.eu/cs/policies/eu-migration-policy/refugee-inflow-from-ukraine/#help" TargetMode="External"/><Relationship Id="rId2" Type="http://schemas.openxmlformats.org/officeDocument/2006/relationships/hyperlink" Target="https://www.mvcr.cz/migrace/clanek/ctvrtletni-zpravy-o-situaci-v-oblasti-migrace.aspx" TargetMode="External"/><Relationship Id="rId1" Type="http://schemas.openxmlformats.org/officeDocument/2006/relationships/slideLayout" Target="../slideLayouts/slideLayout2.xml"/><Relationship Id="rId6" Type="http://schemas.openxmlformats.org/officeDocument/2006/relationships/hyperlink" Target="https://www.consilium.europa.eu/cs/policies/eu-migration-policy/refugee-inflow-from-ukraine/#long" TargetMode="External"/><Relationship Id="rId5" Type="http://schemas.openxmlformats.org/officeDocument/2006/relationships/hyperlink" Target="https://www.consilium.europa.eu/cs/policies/eu-migration-policy/refugee-inflow-from-ukraine/#right" TargetMode="External"/><Relationship Id="rId4" Type="http://schemas.openxmlformats.org/officeDocument/2006/relationships/hyperlink" Target="https://www.consilium.europa.eu/cs/policies/eu-migration-policy/refugee-inflow-from-ukraine/#benefit" TargetMode="External"/><Relationship Id="rId9" Type="http://schemas.openxmlformats.org/officeDocument/2006/relationships/hyperlink" Target="https://www.atlaspredsudku.cz/atlas-predsudk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18.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690334848-sousede/419236100111012/" TargetMode="External"/><Relationship Id="rId1" Type="http://schemas.openxmlformats.org/officeDocument/2006/relationships/slideLayout" Target="../slideLayouts/slideLayout4.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19.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31721572-babylon/414236100152001/" TargetMode="External"/><Relationship Id="rId1" Type="http://schemas.openxmlformats.org/officeDocument/2006/relationships/slideLayout" Target="../slideLayouts/slideLayout4.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vlada.gov.cz/scripts/detail.php?pgid=125"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BwHDSaZbeGM" TargetMode="External"/><Relationship Id="rId2" Type="http://schemas.openxmlformats.org/officeDocument/2006/relationships/hyperlink" Target="https://www.youtube.com/watch?v=fSAdTy8AA8Q"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xFphbYKZctM" TargetMode="External"/><Relationship Id="rId2" Type="http://schemas.openxmlformats.org/officeDocument/2006/relationships/hyperlink" Target="https://www.ceskatelevize.cz/porady/1131721572-babylon/413236100153035/"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WQmuZvgQFJY" TargetMode="External"/><Relationship Id="rId2" Type="http://schemas.openxmlformats.org/officeDocument/2006/relationships/hyperlink" Target="https://www.youtube.com/watch?v=6zFCAln8Vm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pametromu.cz/index.php/pametnici-prehled/121-gorolova-elena" TargetMode="External"/><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hyperlink" Target="https://www.ceskatelevize.cz/porady/1131721572-babylon/dily/vysilani/" TargetMode="External"/><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hyperlink" Target="https://www.ceskatelevize.cz/porady/1131721572-babylon/41823610015202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0.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esfcr.cz/mapa-svl-2015/www/index.html"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hyperlink" Target="https://www.socialni-zaclenovani.cz/o-nas/" TargetMode="Externa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www.socialni-zaclenovani.cz/oblasti-podpory/vzdelavani/" TargetMode="External"/><Relationship Id="rId2" Type="http://schemas.openxmlformats.org/officeDocument/2006/relationships/hyperlink" Target="https://www.socialni-zaclenovani.cz/oblasti-podpory/bydleni/" TargetMode="External"/><Relationship Id="rId1" Type="http://schemas.openxmlformats.org/officeDocument/2006/relationships/slideLayout" Target="../slideLayouts/slideLayout13.xml"/><Relationship Id="rId6" Type="http://schemas.openxmlformats.org/officeDocument/2006/relationships/hyperlink" Target="https://www.socialni-zaclenovani.cz/dokument/metodika-pro-posouzeni-miry-a-rozsahu-socialniho-vylouceni-v-uzemi/" TargetMode="External"/><Relationship Id="rId5" Type="http://schemas.openxmlformats.org/officeDocument/2006/relationships/hyperlink" Target="https://www.socialni-zaclenovani.cz/oblasti-podpory/zadluzenost/" TargetMode="External"/><Relationship Id="rId4" Type="http://schemas.openxmlformats.org/officeDocument/2006/relationships/hyperlink" Target="https://www.socialni-zaclenovani.cz/oblasti-podpory/zamestnanost/"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vlada.gov.cz/assets/ppov/rnm/dokumenty/dokumenty-rady/Vyrocni-zprava-o-cinnosti-Rady-vlady-pro-narodnostni-mensiny-v-roce-2022.pdf"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vlada.gov.cz/assets/ppov/rnm/dokumenty/dokumenty-rady/Vyrocni-zprava-o-cinnosti-Rady-vlady-pro-narodnostni-mensiny-v-roce-2023.pdf"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www.ceskatelevize.cz/porady/1181680258-tyden-v-regionech-brno/318281381890414-tyden-v-regionech/" TargetMode="External"/><Relationship Id="rId2" Type="http://schemas.openxmlformats.org/officeDocument/2006/relationships/hyperlink" Target="https://www.ceskatelevize.cz/porady/11517753433-moravsti-chorvate-zrazeny-narod/41623510020/"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4.png"/><Relationship Id="rId5" Type="http://schemas.openxmlformats.org/officeDocument/2006/relationships/slideLayout" Target="../slideLayouts/slideLayout4.xml"/><Relationship Id="rId4" Type="http://schemas.openxmlformats.org/officeDocument/2006/relationships/audio" Target="../media/media6.m4a"/></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xYsUaIAGrug" TargetMode="Externa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4.png"/><Relationship Id="rId4" Type="http://schemas.openxmlformats.org/officeDocument/2006/relationships/hyperlink" Target="http://www.antropoweb.cz/webzin/index.php/webzin/issue/curren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zoom.rba.cz/prednasky/petr-ludwig-kriticke-mysleni-jak-byt-o-trochu-mensi-kreten"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ceskatelevize.cz/porady/1131721572-babylon/418236100152024/"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file:///C:\Users\uzivatel\Downloads\&#196;&#140;tvrtletn&#195;&#173;_zpr&#195;&#161;va_o_migraci_&#226;&#128;&#147;_IV_2023%20(1).pdf" TargetMode="External"/><Relationship Id="rId2" Type="http://schemas.openxmlformats.org/officeDocument/2006/relationships/hyperlink" Target="https://www.mvcr.cz/clanek/ctvrtletni-zprava-o-migraci-za-ii-ctvrtleti-2024.aspx" TargetMode="External"/><Relationship Id="rId1" Type="http://schemas.openxmlformats.org/officeDocument/2006/relationships/slideLayout" Target="../slideLayouts/slideLayout2.xml"/><Relationship Id="rId4" Type="http://schemas.openxmlformats.org/officeDocument/2006/relationships/hyperlink" Target="https://www.czso.cz/csu/cizinci/cizinci-pocet-cizincu"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UDvPJ2iTv14" TargetMode="External"/><Relationship Id="rId2" Type="http://schemas.openxmlformats.org/officeDocument/2006/relationships/hyperlink" Target="https://www.youtube.com/watch?v=PvimLhIwazo" TargetMode="External"/><Relationship Id="rId1" Type="http://schemas.openxmlformats.org/officeDocument/2006/relationships/slideLayout" Target="../slideLayouts/slideLayout13.xml"/><Relationship Id="rId6" Type="http://schemas.openxmlformats.org/officeDocument/2006/relationships/hyperlink" Target="https://www.youtube.com/watch?v=0zB2dF8oCmA" TargetMode="External"/><Relationship Id="rId5" Type="http://schemas.openxmlformats.org/officeDocument/2006/relationships/hyperlink" Target="https://www.youtube.com/watch?v=mzl2bhtwUeY" TargetMode="External"/><Relationship Id="rId4" Type="http://schemas.openxmlformats.org/officeDocument/2006/relationships/hyperlink" Target="https://www.youtube.com/watch?v=vqpXqAHElTo"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G3Czhb2t0WU" TargetMode="External"/><Relationship Id="rId2" Type="http://schemas.openxmlformats.org/officeDocument/2006/relationships/image" Target="../media/image28.jpg"/><Relationship Id="rId1" Type="http://schemas.openxmlformats.org/officeDocument/2006/relationships/slideLayout" Target="../slideLayouts/slideLayout15.xml"/><Relationship Id="rId4" Type="http://schemas.openxmlformats.org/officeDocument/2006/relationships/hyperlink" Target="https://www.ceskatelevize.cz/ivysilani/1131721572-babylon/"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uloz.to/!wqUibwxPZRvp/eriksen-antropologie-multikulturnich-spolecnosti-rozumet-indentite-2007-vojak-svejk-pdf" TargetMode="External"/><Relationship Id="rId2" Type="http://schemas.openxmlformats.org/officeDocument/2006/relationships/hyperlink" Target="https://www.vlada.cz/assets/ppov/rnm/dokumenty/dokumenty-rady/Zprava-o-situaci-narodnostnich-mensin-v-Ceske-republice-za-rok-2019.pdf" TargetMode="External"/><Relationship Id="rId1" Type="http://schemas.openxmlformats.org/officeDocument/2006/relationships/slideLayout" Target="../slideLayouts/slideLayout13.xml"/><Relationship Id="rId5" Type="http://schemas.openxmlformats.org/officeDocument/2006/relationships/hyperlink" Target="https://www.vydavatelstviupol.cz/cz/978-80-244-4229-7#&amp;gid=1&amp;pid=1" TargetMode="External"/><Relationship Id="rId4" Type="http://schemas.openxmlformats.org/officeDocument/2006/relationships/hyperlink" Target="https://lidemesta.cuni.cz/LM-922.html" TargetMode="Externa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4.png"/><Relationship Id="rId4" Type="http://schemas.openxmlformats.org/officeDocument/2006/relationships/hyperlink" Target="https://www.ceskatelevize.cz/porady/11517753433-moravsti-chorvate-zrazeny-narod/41623510020/" TargetMode="External"/></Relationships>
</file>

<file path=ppt/slides/_rels/slide8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ct24.ceskatelevize.cz/domaci/1557909-prehledne-cesta-uprchliku-ceskym-azylovym-systemem"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www.mvcr.cz/docDetail.aspx?docid=22111977&amp;docType=ART&amp;chnum=4"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s://www.consilium.europa.eu/cs/infographics/temporary-protection-displaced-person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migrace.com/cs/delame/projekty" TargetMode="External"/><Relationship Id="rId2" Type="http://schemas.openxmlformats.org/officeDocument/2006/relationships/hyperlink" Target="https://meta-ops.eu/clanek/o-mete/" TargetMode="External"/><Relationship Id="rId1" Type="http://schemas.openxmlformats.org/officeDocument/2006/relationships/slideLayout" Target="../slideLayouts/slideLayout2.xml"/><Relationship Id="rId5" Type="http://schemas.openxmlformats.org/officeDocument/2006/relationships/hyperlink" Target="https://www.youtube.com/watch?v=QBAO3xwFiiA" TargetMode="External"/><Relationship Id="rId4" Type="http://schemas.openxmlformats.org/officeDocument/2006/relationships/hyperlink" Target="https://bezvrasek.migrace.com/cs/clanky/00090/po-25-letech-vzpominame-na-valecne-oblehani-bosenskeho-sarajeva"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5AEMbj9KaEI" TargetMode="External"/><Relationship Id="rId2" Type="http://schemas.openxmlformats.org/officeDocument/2006/relationships/hyperlink" Target="http://www.suz.cz/" TargetMode="External"/><Relationship Id="rId1" Type="http://schemas.openxmlformats.org/officeDocument/2006/relationships/slideLayout" Target="../slideLayouts/slideLayout2.xml"/><Relationship Id="rId4" Type="http://schemas.openxmlformats.org/officeDocument/2006/relationships/hyperlink" Target="https://www.youtube.com/watch?v=K4r99d1CdZ4"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results?search_query=Sami+jsme+byli+uprchl%C3%ADci" TargetMode="External"/><Relationship Id="rId2" Type="http://schemas.openxmlformats.org/officeDocument/2006/relationships/hyperlink" Target="https://www.unhcr.org/cz/12613-op-ed-vysokeho-komisare-70-vyroci-umluvy-o-uprchlicich-z-roku-1951.html"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hyperlink" Target="https://www.zeny.cz/vztahy-a-rodina/o-cem-se-mlci-jak-se-zije-v-cesku-kdyz-mate-nalepku-uprchlik-8397.html" TargetMode="External"/><Relationship Id="rId2" Type="http://schemas.openxmlformats.org/officeDocument/2006/relationships/hyperlink" Target="https://www.youtube.com/watch?v=oyzEvaanbXU"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9"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40"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p:nvSpPr>
          <p:cNvPr id="42" name="Rectangle 41">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F556E989-D19E-24CE-531B-75DCB8568606}"/>
              </a:ext>
            </a:extLst>
          </p:cNvPr>
          <p:cNvPicPr>
            <a:picLocks noChangeAspect="1"/>
          </p:cNvPicPr>
          <p:nvPr/>
        </p:nvPicPr>
        <p:blipFill rotWithShape="1">
          <a:blip r:embed="rId2"/>
          <a:srcRect/>
          <a:stretch/>
        </p:blipFill>
        <p:spPr>
          <a:xfrm>
            <a:off x="20" y="10"/>
            <a:ext cx="12191980" cy="6857990"/>
          </a:xfrm>
          <a:prstGeom prst="rect">
            <a:avLst/>
          </a:prstGeom>
        </p:spPr>
      </p:pic>
      <p:sp>
        <p:nvSpPr>
          <p:cNvPr id="50" name="Rectangle 43">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5">
            <a:extLst>
              <a:ext uri="{FF2B5EF4-FFF2-40B4-BE49-F238E27FC236}">
                <a16:creationId xmlns:a16="http://schemas.microsoft.com/office/drawing/2014/main" id="{E1EE5211-6274-0B22-D4F2-76225B925CC9}"/>
              </a:ext>
            </a:extLst>
          </p:cNvPr>
          <p:cNvSpPr>
            <a:spLocks noGrp="1"/>
          </p:cNvSpPr>
          <p:nvPr>
            <p:ph type="title"/>
          </p:nvPr>
        </p:nvSpPr>
        <p:spPr>
          <a:xfrm>
            <a:off x="6298010" y="4333009"/>
            <a:ext cx="5268177" cy="1086237"/>
          </a:xfrm>
        </p:spPr>
        <p:txBody>
          <a:bodyPr vert="horz" lIns="91440" tIns="45720" rIns="91440" bIns="45720" rtlCol="0" anchor="b">
            <a:normAutofit/>
          </a:bodyPr>
          <a:lstStyle/>
          <a:p>
            <a:r>
              <a:rPr lang="en-US" sz="3600" cap="all">
                <a:solidFill>
                  <a:srgbClr val="FFFFFF"/>
                </a:solidFill>
              </a:rPr>
              <a:t>Aktuální zprávy o migraci v rámci ČR </a:t>
            </a:r>
          </a:p>
        </p:txBody>
      </p:sp>
      <p:sp>
        <p:nvSpPr>
          <p:cNvPr id="51" name="Freeform: Shape 45">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endParaRPr lang="cs-CZ"/>
          </a:p>
        </p:txBody>
      </p:sp>
    </p:spTree>
    <p:extLst>
      <p:ext uri="{BB962C8B-B14F-4D97-AF65-F5344CB8AC3E}">
        <p14:creationId xmlns:p14="http://schemas.microsoft.com/office/powerpoint/2010/main" val="103333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5B1239-84FF-465E-69F5-0A054BB72B02}"/>
              </a:ext>
            </a:extLst>
          </p:cNvPr>
          <p:cNvSpPr>
            <a:spLocks noGrp="1"/>
          </p:cNvSpPr>
          <p:nvPr>
            <p:ph type="title"/>
          </p:nvPr>
        </p:nvSpPr>
        <p:spPr>
          <a:xfrm>
            <a:off x="8471424" y="1110882"/>
            <a:ext cx="3053039" cy="1060817"/>
          </a:xfrm>
        </p:spPr>
        <p:txBody>
          <a:bodyPr vert="horz" lIns="91440" tIns="45720" rIns="91440" bIns="45720" rtlCol="0" anchor="b">
            <a:normAutofit fontScale="90000"/>
          </a:bodyPr>
          <a:lstStyle/>
          <a:p>
            <a:r>
              <a:rPr lang="en-US" sz="2800" dirty="0" err="1"/>
              <a:t>Podle</a:t>
            </a:r>
            <a:r>
              <a:rPr lang="en-US" sz="2800" dirty="0"/>
              <a:t> </a:t>
            </a:r>
            <a:r>
              <a:rPr lang="en-US" sz="2800" dirty="0" err="1"/>
              <a:t>státní</a:t>
            </a:r>
            <a:r>
              <a:rPr lang="en-US" sz="2800" dirty="0"/>
              <a:t> </a:t>
            </a:r>
            <a:r>
              <a:rPr lang="en-US" sz="2800" dirty="0" err="1"/>
              <a:t>příslušnosti</a:t>
            </a:r>
            <a:r>
              <a:rPr lang="cs-CZ" sz="2800" dirty="0"/>
              <a:t> </a:t>
            </a:r>
            <a:r>
              <a:rPr lang="cs-CZ" sz="2800" b="1" dirty="0">
                <a:solidFill>
                  <a:srgbClr val="FF0000"/>
                </a:solidFill>
              </a:rPr>
              <a:t>IV. 2023</a:t>
            </a:r>
            <a:endParaRPr lang="en-US" sz="2800" b="1" dirty="0">
              <a:solidFill>
                <a:srgbClr val="FF0000"/>
              </a:solidFill>
            </a:endParaRPr>
          </a:p>
        </p:txBody>
      </p:sp>
      <p:sp>
        <p:nvSpPr>
          <p:cNvPr id="11" name="Rectangle 3">
            <a:extLst>
              <a:ext uri="{FF2B5EF4-FFF2-40B4-BE49-F238E27FC236}">
                <a16:creationId xmlns:a16="http://schemas.microsoft.com/office/drawing/2014/main" id="{3ACBE472-7EFE-B6C3-04D1-6120B236A764}"/>
              </a:ext>
            </a:extLst>
          </p:cNvPr>
          <p:cNvSpPr>
            <a:spLocks noChangeArrowheads="1"/>
          </p:cNvSpPr>
          <p:nvPr/>
        </p:nvSpPr>
        <p:spPr bwMode="auto">
          <a:xfrm>
            <a:off x="8471423" y="2286000"/>
            <a:ext cx="3053039" cy="39319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4048" marR="0" lvl="0" indent="-384048" defTabSz="914400" eaLnBrk="1" fontAlgn="base" hangingPunct="1">
              <a:lnSpc>
                <a:spcPct val="94000"/>
              </a:lnSpc>
              <a:spcBef>
                <a:spcPct val="0"/>
              </a:spcBef>
              <a:spcAft>
                <a:spcPts val="200"/>
              </a:spcAft>
              <a:buClrTx/>
              <a:buSzTx/>
              <a:buFont typeface="Franklin Gothic Book" panose="020B0503020102020204" pitchFamily="34" charset="0"/>
              <a:buNone/>
              <a:tabLst/>
            </a:pPr>
            <a:r>
              <a:rPr kumimoji="0" lang="en-US" altLang="cs-CZ" sz="1600" b="0" i="0" u="none" strike="noStrike" cap="none" normalizeH="0">
                <a:ln>
                  <a:noFill/>
                </a:ln>
                <a:solidFill>
                  <a:schemeClr val="tx2"/>
                </a:solidFill>
                <a:effectLst/>
                <a:latin typeface="+mn-lt"/>
              </a:rPr>
              <a:t>zdroj: OAMP, MV </a:t>
            </a:r>
          </a:p>
        </p:txBody>
      </p:sp>
      <p:graphicFrame>
        <p:nvGraphicFramePr>
          <p:cNvPr id="9" name="Zástupný obsah 8">
            <a:extLst>
              <a:ext uri="{FF2B5EF4-FFF2-40B4-BE49-F238E27FC236}">
                <a16:creationId xmlns:a16="http://schemas.microsoft.com/office/drawing/2014/main" id="{0A0F48FC-AF21-753F-D3F8-765C8E382861}"/>
              </a:ext>
            </a:extLst>
          </p:cNvPr>
          <p:cNvGraphicFramePr>
            <a:graphicFrameLocks noGrp="1"/>
          </p:cNvGraphicFramePr>
          <p:nvPr>
            <p:ph idx="1"/>
            <p:extLst>
              <p:ext uri="{D42A27DB-BD31-4B8C-83A1-F6EECF244321}">
                <p14:modId xmlns:p14="http://schemas.microsoft.com/office/powerpoint/2010/main" val="2560354366"/>
              </p:ext>
            </p:extLst>
          </p:nvPr>
        </p:nvGraphicFramePr>
        <p:xfrm>
          <a:off x="634275" y="826069"/>
          <a:ext cx="6900381" cy="5205871"/>
        </p:xfrm>
        <a:graphic>
          <a:graphicData uri="http://schemas.openxmlformats.org/drawingml/2006/table">
            <a:tbl>
              <a:tblPr firstRow="1" firstCol="1" bandRow="1">
                <a:tableStyleId>{3B4B98B0-60AC-42C2-AFA5-B58CD77FA1E5}</a:tableStyleId>
              </a:tblPr>
              <a:tblGrid>
                <a:gridCol w="3281985">
                  <a:extLst>
                    <a:ext uri="{9D8B030D-6E8A-4147-A177-3AD203B41FA5}">
                      <a16:colId xmlns:a16="http://schemas.microsoft.com/office/drawing/2014/main" val="517952849"/>
                    </a:ext>
                  </a:extLst>
                </a:gridCol>
                <a:gridCol w="2016583">
                  <a:extLst>
                    <a:ext uri="{9D8B030D-6E8A-4147-A177-3AD203B41FA5}">
                      <a16:colId xmlns:a16="http://schemas.microsoft.com/office/drawing/2014/main" val="2769987016"/>
                    </a:ext>
                  </a:extLst>
                </a:gridCol>
                <a:gridCol w="1601813">
                  <a:extLst>
                    <a:ext uri="{9D8B030D-6E8A-4147-A177-3AD203B41FA5}">
                      <a16:colId xmlns:a16="http://schemas.microsoft.com/office/drawing/2014/main" val="2261419842"/>
                    </a:ext>
                  </a:extLst>
                </a:gridCol>
              </a:tblGrid>
              <a:tr h="473261">
                <a:tc>
                  <a:txBody>
                    <a:bodyPr/>
                    <a:lstStyle/>
                    <a:p>
                      <a:pPr indent="180340" algn="just">
                        <a:lnSpc>
                          <a:spcPct val="115000"/>
                        </a:lnSpc>
                        <a:spcBef>
                          <a:spcPts val="1200"/>
                        </a:spcBef>
                        <a:spcAft>
                          <a:spcPts val="1200"/>
                        </a:spcAft>
                      </a:pPr>
                      <a:r>
                        <a:rPr lang="cs-CZ" sz="2400">
                          <a:effectLst/>
                        </a:rPr>
                        <a:t>Státní příslušnost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Počet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tj.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975873327"/>
                  </a:ext>
                </a:extLst>
              </a:tr>
              <a:tr h="473261">
                <a:tc>
                  <a:txBody>
                    <a:bodyPr/>
                    <a:lstStyle/>
                    <a:p>
                      <a:pPr indent="180340" algn="just">
                        <a:lnSpc>
                          <a:spcPct val="115000"/>
                        </a:lnSpc>
                        <a:spcBef>
                          <a:spcPts val="1200"/>
                        </a:spcBef>
                        <a:spcAft>
                          <a:spcPts val="1200"/>
                        </a:spcAft>
                      </a:pPr>
                      <a:r>
                        <a:rPr lang="cs-CZ" sz="2400">
                          <a:effectLst/>
                        </a:rPr>
                        <a:t>Ukrajina</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574 447</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54 %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3861695"/>
                  </a:ext>
                </a:extLst>
              </a:tr>
              <a:tr h="473261">
                <a:tc>
                  <a:txBody>
                    <a:bodyPr/>
                    <a:lstStyle/>
                    <a:p>
                      <a:pPr indent="180340" algn="just">
                        <a:lnSpc>
                          <a:spcPct val="115000"/>
                        </a:lnSpc>
                        <a:spcBef>
                          <a:spcPts val="1200"/>
                        </a:spcBef>
                        <a:spcAft>
                          <a:spcPts val="1200"/>
                        </a:spcAft>
                      </a:pPr>
                      <a:r>
                        <a:rPr lang="cs-CZ" sz="2400">
                          <a:effectLst/>
                        </a:rPr>
                        <a:t>Slovensko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119 182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290625628"/>
                  </a:ext>
                </a:extLst>
              </a:tr>
              <a:tr h="473261">
                <a:tc>
                  <a:txBody>
                    <a:bodyPr/>
                    <a:lstStyle/>
                    <a:p>
                      <a:pPr indent="180340" algn="just">
                        <a:lnSpc>
                          <a:spcPct val="115000"/>
                        </a:lnSpc>
                        <a:spcBef>
                          <a:spcPts val="1200"/>
                        </a:spcBef>
                        <a:spcAft>
                          <a:spcPts val="1200"/>
                        </a:spcAft>
                      </a:pPr>
                      <a:r>
                        <a:rPr lang="cs-CZ" sz="2400">
                          <a:effectLst/>
                        </a:rPr>
                        <a:t>Vietnam</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67 783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6 %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871370788"/>
                  </a:ext>
                </a:extLst>
              </a:tr>
              <a:tr h="473261">
                <a:tc>
                  <a:txBody>
                    <a:bodyPr/>
                    <a:lstStyle/>
                    <a:p>
                      <a:pPr indent="180340" algn="just">
                        <a:lnSpc>
                          <a:spcPct val="115000"/>
                        </a:lnSpc>
                        <a:spcBef>
                          <a:spcPts val="1200"/>
                        </a:spcBef>
                        <a:spcAft>
                          <a:spcPts val="1200"/>
                        </a:spcAft>
                      </a:pPr>
                      <a:r>
                        <a:rPr lang="cs-CZ" sz="2400">
                          <a:effectLst/>
                        </a:rPr>
                        <a:t>Rusko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40 990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4 %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992667794"/>
                  </a:ext>
                </a:extLst>
              </a:tr>
              <a:tr h="473261">
                <a:tc>
                  <a:txBody>
                    <a:bodyPr/>
                    <a:lstStyle/>
                    <a:p>
                      <a:pPr indent="180340" algn="just">
                        <a:lnSpc>
                          <a:spcPct val="115000"/>
                        </a:lnSpc>
                        <a:spcBef>
                          <a:spcPts val="1200"/>
                        </a:spcBef>
                        <a:spcAft>
                          <a:spcPts val="1200"/>
                        </a:spcAft>
                      </a:pPr>
                      <a:r>
                        <a:rPr lang="cs-CZ" sz="2400">
                          <a:effectLst/>
                        </a:rPr>
                        <a:t>Rumunsko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20 469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692067836"/>
                  </a:ext>
                </a:extLst>
              </a:tr>
              <a:tr h="473261">
                <a:tc>
                  <a:txBody>
                    <a:bodyPr/>
                    <a:lstStyle/>
                    <a:p>
                      <a:pPr indent="180340" algn="just">
                        <a:lnSpc>
                          <a:spcPct val="115000"/>
                        </a:lnSpc>
                        <a:spcBef>
                          <a:spcPts val="1200"/>
                        </a:spcBef>
                        <a:spcAft>
                          <a:spcPts val="1200"/>
                        </a:spcAft>
                      </a:pPr>
                      <a:r>
                        <a:rPr lang="cs-CZ" sz="2400">
                          <a:effectLst/>
                        </a:rPr>
                        <a:t>Polsko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17 837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896728576"/>
                  </a:ext>
                </a:extLst>
              </a:tr>
              <a:tr h="473261">
                <a:tc>
                  <a:txBody>
                    <a:bodyPr/>
                    <a:lstStyle/>
                    <a:p>
                      <a:pPr indent="180340" algn="just">
                        <a:lnSpc>
                          <a:spcPct val="115000"/>
                        </a:lnSpc>
                        <a:spcBef>
                          <a:spcPts val="1200"/>
                        </a:spcBef>
                        <a:spcAft>
                          <a:spcPts val="1200"/>
                        </a:spcAft>
                      </a:pPr>
                      <a:r>
                        <a:rPr lang="cs-CZ" sz="2400">
                          <a:effectLst/>
                        </a:rPr>
                        <a:t>Bulharsko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17 907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619454632"/>
                  </a:ext>
                </a:extLst>
              </a:tr>
              <a:tr h="473261">
                <a:tc>
                  <a:txBody>
                    <a:bodyPr/>
                    <a:lstStyle/>
                    <a:p>
                      <a:pPr indent="180340" algn="just">
                        <a:lnSpc>
                          <a:spcPct val="115000"/>
                        </a:lnSpc>
                        <a:spcBef>
                          <a:spcPts val="1200"/>
                        </a:spcBef>
                        <a:spcAft>
                          <a:spcPts val="1200"/>
                        </a:spcAft>
                      </a:pPr>
                      <a:r>
                        <a:rPr lang="cs-CZ" sz="2400">
                          <a:effectLst/>
                        </a:rPr>
                        <a:t>Německo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12 719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195007812"/>
                  </a:ext>
                </a:extLst>
              </a:tr>
              <a:tr h="473261">
                <a:tc>
                  <a:txBody>
                    <a:bodyPr/>
                    <a:lstStyle/>
                    <a:p>
                      <a:pPr indent="180340" algn="just">
                        <a:lnSpc>
                          <a:spcPct val="115000"/>
                        </a:lnSpc>
                        <a:spcBef>
                          <a:spcPts val="1200"/>
                        </a:spcBef>
                        <a:spcAft>
                          <a:spcPts val="1200"/>
                        </a:spcAft>
                      </a:pPr>
                      <a:r>
                        <a:rPr lang="cs-CZ" sz="2400">
                          <a:effectLst/>
                        </a:rPr>
                        <a:t>Mongolsko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12 664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666826892"/>
                  </a:ext>
                </a:extLst>
              </a:tr>
              <a:tr h="473261">
                <a:tc>
                  <a:txBody>
                    <a:bodyPr/>
                    <a:lstStyle/>
                    <a:p>
                      <a:pPr indent="180340" algn="just">
                        <a:lnSpc>
                          <a:spcPct val="115000"/>
                        </a:lnSpc>
                        <a:spcBef>
                          <a:spcPts val="1200"/>
                        </a:spcBef>
                        <a:spcAft>
                          <a:spcPts val="1200"/>
                        </a:spcAft>
                      </a:pPr>
                      <a:r>
                        <a:rPr lang="cs-CZ" sz="2400">
                          <a:effectLst/>
                        </a:rPr>
                        <a:t>Maďarsko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11 117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948433849"/>
                  </a:ext>
                </a:extLst>
              </a:tr>
            </a:tbl>
          </a:graphicData>
        </a:graphic>
      </p:graphicFrame>
      <p:pic>
        <p:nvPicPr>
          <p:cNvPr id="3" name="Obrázek 2">
            <a:extLst>
              <a:ext uri="{FF2B5EF4-FFF2-40B4-BE49-F238E27FC236}">
                <a16:creationId xmlns:a16="http://schemas.microsoft.com/office/drawing/2014/main" id="{3E16BD16-5576-DB35-7247-D8002CDFD0EF}"/>
              </a:ext>
            </a:extLst>
          </p:cNvPr>
          <p:cNvPicPr>
            <a:picLocks noChangeAspect="1"/>
          </p:cNvPicPr>
          <p:nvPr/>
        </p:nvPicPr>
        <p:blipFill>
          <a:blip r:embed="rId2"/>
          <a:stretch>
            <a:fillRect/>
          </a:stretch>
        </p:blipFill>
        <p:spPr>
          <a:xfrm>
            <a:off x="7625903" y="3526615"/>
            <a:ext cx="4096865" cy="2505325"/>
          </a:xfrm>
          <a:prstGeom prst="rect">
            <a:avLst/>
          </a:prstGeom>
        </p:spPr>
      </p:pic>
    </p:spTree>
    <p:extLst>
      <p:ext uri="{BB962C8B-B14F-4D97-AF65-F5344CB8AC3E}">
        <p14:creationId xmlns:p14="http://schemas.microsoft.com/office/powerpoint/2010/main" val="40383064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7DD2F7-02DE-41F4-A194-BB97322A928A}"/>
              </a:ext>
            </a:extLst>
          </p:cNvPr>
          <p:cNvSpPr>
            <a:spLocks noGrp="1"/>
          </p:cNvSpPr>
          <p:nvPr>
            <p:ph type="title"/>
          </p:nvPr>
        </p:nvSpPr>
        <p:spPr/>
        <p:txBody>
          <a:bodyPr/>
          <a:lstStyle/>
          <a:p>
            <a:r>
              <a:rPr lang="cs-CZ" dirty="0"/>
              <a:t>Kolik je v ČR azylantů? </a:t>
            </a:r>
          </a:p>
        </p:txBody>
      </p:sp>
      <p:sp>
        <p:nvSpPr>
          <p:cNvPr id="3" name="Zástupný symbol pro obsah 2">
            <a:extLst>
              <a:ext uri="{FF2B5EF4-FFF2-40B4-BE49-F238E27FC236}">
                <a16:creationId xmlns:a16="http://schemas.microsoft.com/office/drawing/2014/main" id="{797D1BE0-69E6-4F24-9040-4EAACAEF6A76}"/>
              </a:ext>
            </a:extLst>
          </p:cNvPr>
          <p:cNvSpPr>
            <a:spLocks noGrp="1"/>
          </p:cNvSpPr>
          <p:nvPr>
            <p:ph idx="1"/>
          </p:nvPr>
        </p:nvSpPr>
        <p:spPr/>
        <p:txBody>
          <a:bodyPr/>
          <a:lstStyle/>
          <a:p>
            <a:r>
              <a:rPr lang="cs-CZ" dirty="0">
                <a:hlinkClick r:id="rId2"/>
              </a:rPr>
              <a:t>V ČR je půl milionu cizinců. Azylanti tvoří méně než jedno procento z nich - Revue pro sociální politiku a výzkum </a:t>
            </a:r>
            <a:r>
              <a:rPr lang="ka-GE" dirty="0">
                <a:hlinkClick r:id="rId2"/>
              </a:rPr>
              <a:t>ღ (</a:t>
            </a:r>
            <a:r>
              <a:rPr lang="cs-CZ" dirty="0">
                <a:hlinkClick r:id="rId2"/>
              </a:rPr>
              <a:t>socialnipolitika.eu)</a:t>
            </a:r>
            <a:endParaRPr lang="cs-CZ" dirty="0"/>
          </a:p>
          <a:p>
            <a:endParaRPr lang="cs-CZ" dirty="0"/>
          </a:p>
          <a:p>
            <a:r>
              <a:rPr lang="cs-CZ" dirty="0"/>
              <a:t>Necelé tři tisíce (2 972 osob) tvoří cizinci, kterým byl udělen azyl (0,6 % všech cizinců). (2016) </a:t>
            </a:r>
          </a:p>
        </p:txBody>
      </p:sp>
      <p:sp>
        <p:nvSpPr>
          <p:cNvPr id="4" name="Zástupný symbol pro text 3">
            <a:extLst>
              <a:ext uri="{FF2B5EF4-FFF2-40B4-BE49-F238E27FC236}">
                <a16:creationId xmlns:a16="http://schemas.microsoft.com/office/drawing/2014/main" id="{46465555-0EA5-4F65-903D-1EEFA98625CB}"/>
              </a:ext>
            </a:extLst>
          </p:cNvPr>
          <p:cNvSpPr>
            <a:spLocks noGrp="1"/>
          </p:cNvSpPr>
          <p:nvPr>
            <p:ph type="body" sz="half" idx="2"/>
          </p:nvPr>
        </p:nvSpPr>
        <p:spPr/>
        <p:txBody>
          <a:bodyPr/>
          <a:lstStyle/>
          <a:p>
            <a:r>
              <a:rPr lang="cs-CZ" dirty="0">
                <a:hlinkClick r:id="rId3"/>
              </a:rPr>
              <a:t>https://www.opensocietyfoundations.org/voices/why-europe-must-embrace-its-refugees/cs</a:t>
            </a:r>
            <a:r>
              <a:rPr lang="cs-CZ" dirty="0"/>
              <a:t>  (6) </a:t>
            </a:r>
          </a:p>
        </p:txBody>
      </p:sp>
    </p:spTree>
    <p:extLst>
      <p:ext uri="{BB962C8B-B14F-4D97-AF65-F5344CB8AC3E}">
        <p14:creationId xmlns:p14="http://schemas.microsoft.com/office/powerpoint/2010/main" val="25009969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421A3-37AA-4DCC-ABB2-5AF90B430904}"/>
              </a:ext>
            </a:extLst>
          </p:cNvPr>
          <p:cNvSpPr>
            <a:spLocks noGrp="1"/>
          </p:cNvSpPr>
          <p:nvPr>
            <p:ph type="title"/>
          </p:nvPr>
        </p:nvSpPr>
        <p:spPr>
          <a:xfrm>
            <a:off x="1371600" y="685800"/>
            <a:ext cx="9601200" cy="698500"/>
          </a:xfrm>
        </p:spPr>
        <p:txBody>
          <a:bodyPr/>
          <a:lstStyle/>
          <a:p>
            <a:r>
              <a:rPr lang="cs-CZ" dirty="0"/>
              <a:t>Doplňková ochrana (8) </a:t>
            </a:r>
          </a:p>
        </p:txBody>
      </p:sp>
      <p:sp>
        <p:nvSpPr>
          <p:cNvPr id="3" name="Zástupný obsah 2">
            <a:extLst>
              <a:ext uri="{FF2B5EF4-FFF2-40B4-BE49-F238E27FC236}">
                <a16:creationId xmlns:a16="http://schemas.microsoft.com/office/drawing/2014/main" id="{FFAC86F1-1D3E-4119-91A2-7990191269A2}"/>
              </a:ext>
            </a:extLst>
          </p:cNvPr>
          <p:cNvSpPr>
            <a:spLocks noGrp="1"/>
          </p:cNvSpPr>
          <p:nvPr>
            <p:ph idx="1"/>
          </p:nvPr>
        </p:nvSpPr>
        <p:spPr>
          <a:xfrm>
            <a:off x="1371600" y="1498600"/>
            <a:ext cx="9601200" cy="5359400"/>
          </a:xfrm>
        </p:spPr>
        <p:txBody>
          <a:bodyPr>
            <a:normAutofit/>
          </a:bodyPr>
          <a:lstStyle/>
          <a:p>
            <a:r>
              <a:rPr lang="cs-CZ" dirty="0"/>
              <a:t>U koho ministerstvo nezjistí v dostatečné míře azylové důvody, ale žadatel prokáže, že by mu v případě návratu do vlasti hrozilo nebezpečí uložení nebo vykonání trestu smrti, mučení nebo nelidské či ponižující zacházení nebo trestání, dále, kdyby se návratem do vlasti ocitl ve vážném ohrožení života nebo lidské důstojnosti v situacích mezinárodního nebo vnitřního ozbrojeného konfliktu, nebo pokud by vycestování cizince bylo v rozporu s mezinárodními závazky České republiky, může mu být udělena doplňková ochrana.</a:t>
            </a:r>
          </a:p>
          <a:p>
            <a:r>
              <a:rPr lang="cs-CZ" dirty="0"/>
              <a:t>Ta může být rovněž udělena z důvodu sloučení s rodinným příslušníkem (manželem, nezletilým dítětem nebo v případě nezletilého dítěte s rodičem), kterému již byla doplňková ochrana udělena.</a:t>
            </a:r>
          </a:p>
          <a:p>
            <a:r>
              <a:rPr lang="cs-CZ" dirty="0"/>
              <a:t>Doplňková ochrana je na rozdíl od azylu udělována na dobu určitou a po této době je přezkoumáváno, zda trvají důvody, pro které byla udělena. V případě, že důvody trvají, je její platnost prodloužena.</a:t>
            </a:r>
          </a:p>
          <a:p>
            <a:r>
              <a:rPr lang="cs-CZ" dirty="0"/>
              <a:t>O její prodloužení je třeba požádat nejpozději 30 dnů před uplynutím doby, na niž je doplňková ochrana udělena.</a:t>
            </a:r>
          </a:p>
          <a:p>
            <a:endParaRPr lang="cs-CZ" dirty="0"/>
          </a:p>
        </p:txBody>
      </p:sp>
    </p:spTree>
    <p:extLst>
      <p:ext uri="{BB962C8B-B14F-4D97-AF65-F5344CB8AC3E}">
        <p14:creationId xmlns:p14="http://schemas.microsoft.com/office/powerpoint/2010/main" val="40323824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956C91-A9E8-4F09-BC8E-328C377AAD75}"/>
              </a:ext>
            </a:extLst>
          </p:cNvPr>
          <p:cNvSpPr>
            <a:spLocks noGrp="1"/>
          </p:cNvSpPr>
          <p:nvPr>
            <p:ph type="title"/>
          </p:nvPr>
        </p:nvSpPr>
        <p:spPr/>
        <p:txBody>
          <a:bodyPr/>
          <a:lstStyle/>
          <a:p>
            <a:r>
              <a:rPr lang="cs-CZ" dirty="0"/>
              <a:t>Kam uprchlíci směřují? </a:t>
            </a:r>
          </a:p>
        </p:txBody>
      </p:sp>
      <p:sp>
        <p:nvSpPr>
          <p:cNvPr id="3" name="Zástupný symbol pro obsah 2">
            <a:extLst>
              <a:ext uri="{FF2B5EF4-FFF2-40B4-BE49-F238E27FC236}">
                <a16:creationId xmlns:a16="http://schemas.microsoft.com/office/drawing/2014/main" id="{ABA49170-C62A-43C4-9A90-6574A2D98FC2}"/>
              </a:ext>
            </a:extLst>
          </p:cNvPr>
          <p:cNvSpPr>
            <a:spLocks noGrp="1"/>
          </p:cNvSpPr>
          <p:nvPr>
            <p:ph idx="1"/>
          </p:nvPr>
        </p:nvSpPr>
        <p:spPr/>
        <p:txBody>
          <a:bodyPr/>
          <a:lstStyle/>
          <a:p>
            <a:r>
              <a:rPr lang="cs-CZ" dirty="0">
                <a:hlinkClick r:id="rId2"/>
              </a:rPr>
              <a:t>https://www.youtube.com/watch?v=Eilds5treCo</a:t>
            </a:r>
            <a:r>
              <a:rPr lang="cs-CZ" dirty="0"/>
              <a:t> </a:t>
            </a:r>
          </a:p>
          <a:p>
            <a:endParaRPr lang="cs-CZ" dirty="0"/>
          </a:p>
          <a:p>
            <a:r>
              <a:rPr lang="cs-CZ" i="1" dirty="0"/>
              <a:t>Jeden příběh za všechny: </a:t>
            </a:r>
            <a:r>
              <a:rPr lang="cs-CZ" i="1" dirty="0">
                <a:hlinkClick r:id="rId3"/>
              </a:rPr>
              <a:t>https://www.youtube.com/watch?v=oyzEvaanbXU</a:t>
            </a:r>
            <a:r>
              <a:rPr lang="cs-CZ" i="1" dirty="0"/>
              <a:t> </a:t>
            </a:r>
          </a:p>
          <a:p>
            <a:endParaRPr lang="cs-CZ" i="1" dirty="0"/>
          </a:p>
          <a:p>
            <a:r>
              <a:rPr lang="cs-CZ" b="1" i="1" dirty="0"/>
              <a:t>Jak se žije v Česku, když máte nálepku uprchlík?</a:t>
            </a:r>
          </a:p>
          <a:p>
            <a:r>
              <a:rPr lang="cs-CZ" i="1" dirty="0">
                <a:hlinkClick r:id="rId4"/>
              </a:rPr>
              <a:t>https://www.zeny.cz/vztahy-a-rodina/o-cem-se-mlci-jak-se-zije-v-cesku-kdyz-mate-nalepku-uprchlik-8397.html</a:t>
            </a:r>
            <a:r>
              <a:rPr lang="cs-CZ" i="1" dirty="0"/>
              <a:t> </a:t>
            </a:r>
          </a:p>
          <a:p>
            <a:endParaRPr lang="cs-CZ" dirty="0"/>
          </a:p>
        </p:txBody>
      </p:sp>
    </p:spTree>
    <p:extLst>
      <p:ext uri="{BB962C8B-B14F-4D97-AF65-F5344CB8AC3E}">
        <p14:creationId xmlns:p14="http://schemas.microsoft.com/office/powerpoint/2010/main" val="21993474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3C1C0F-AA61-42F1-992A-4C545334D86D}"/>
              </a:ext>
            </a:extLst>
          </p:cNvPr>
          <p:cNvSpPr>
            <a:spLocks noGrp="1"/>
          </p:cNvSpPr>
          <p:nvPr>
            <p:ph type="title"/>
          </p:nvPr>
        </p:nvSpPr>
        <p:spPr>
          <a:xfrm>
            <a:off x="1371600" y="320040"/>
            <a:ext cx="9601200" cy="1851660"/>
          </a:xfrm>
        </p:spPr>
        <p:txBody>
          <a:bodyPr>
            <a:normAutofit fontScale="90000"/>
          </a:bodyPr>
          <a:lstStyle/>
          <a:p>
            <a:r>
              <a:rPr lang="cs-CZ" dirty="0"/>
              <a:t>Shrnutí od </a:t>
            </a:r>
            <a:r>
              <a:rPr lang="cs-CZ" b="1" dirty="0"/>
              <a:t>George </a:t>
            </a:r>
            <a:r>
              <a:rPr lang="cs-CZ" b="1" dirty="0" err="1"/>
              <a:t>Sorose</a:t>
            </a:r>
            <a:r>
              <a:rPr lang="cs-CZ" b="1" dirty="0"/>
              <a:t>, </a:t>
            </a:r>
            <a:br>
              <a:rPr lang="cs-CZ" dirty="0"/>
            </a:br>
            <a:r>
              <a:rPr lang="en-US" dirty="0" err="1"/>
              <a:t>zakladatele</a:t>
            </a:r>
            <a:r>
              <a:rPr lang="en-US" dirty="0"/>
              <a:t> a </a:t>
            </a:r>
            <a:r>
              <a:rPr lang="en-US" dirty="0" err="1"/>
              <a:t>předsed</a:t>
            </a:r>
            <a:r>
              <a:rPr lang="cs-CZ" dirty="0"/>
              <a:t>y</a:t>
            </a:r>
            <a:r>
              <a:rPr lang="en-US" dirty="0"/>
              <a:t> </a:t>
            </a:r>
            <a:r>
              <a:rPr lang="en-US" dirty="0" err="1"/>
              <a:t>nadace</a:t>
            </a:r>
            <a:r>
              <a:rPr lang="en-US" dirty="0"/>
              <a:t> Open Society Foundations.</a:t>
            </a:r>
            <a:endParaRPr lang="cs-CZ" dirty="0"/>
          </a:p>
        </p:txBody>
      </p:sp>
      <p:sp>
        <p:nvSpPr>
          <p:cNvPr id="3" name="Zástupný symbol pro obsah 2">
            <a:extLst>
              <a:ext uri="{FF2B5EF4-FFF2-40B4-BE49-F238E27FC236}">
                <a16:creationId xmlns:a16="http://schemas.microsoft.com/office/drawing/2014/main" id="{C7108EF3-3FD6-4295-A7AD-994DB79B858F}"/>
              </a:ext>
            </a:extLst>
          </p:cNvPr>
          <p:cNvSpPr>
            <a:spLocks noGrp="1"/>
          </p:cNvSpPr>
          <p:nvPr>
            <p:ph idx="1"/>
          </p:nvPr>
        </p:nvSpPr>
        <p:spPr>
          <a:xfrm>
            <a:off x="1371600" y="2286000"/>
            <a:ext cx="10561320" cy="4572000"/>
          </a:xfrm>
        </p:spPr>
        <p:txBody>
          <a:bodyPr>
            <a:normAutofit/>
          </a:bodyPr>
          <a:lstStyle/>
          <a:p>
            <a:pPr fontAlgn="base"/>
            <a:r>
              <a:rPr lang="cs-CZ" dirty="0"/>
              <a:t>Vidíme markantní rozdíl mezi evropským odkazem poskytování ochrany obětem konfliktů v minulosti a zacházením s žadateli o azyl, kteří přijíždějí ke břehům Evropy dnes.</a:t>
            </a:r>
          </a:p>
          <a:p>
            <a:pPr fontAlgn="base"/>
            <a:r>
              <a:rPr lang="cs-CZ" dirty="0"/>
              <a:t>Můj vlastní příběh je příběhem o přežití nacistické okupace a útěku z komunistického Maďarska v roce 1947, kdy jsem byl přijat v Anglii. Dostal jsem příležitost začít nový život. Všichni se mnou zacházeli s respektem a vlídností, za což jsem vděčný.</a:t>
            </a:r>
          </a:p>
          <a:p>
            <a:pPr fontAlgn="base"/>
            <a:r>
              <a:rPr lang="cs-CZ" dirty="0"/>
              <a:t>Byl jsem jeden z milionů lidí v Evropě, kteří po druhé světové válce opustili svůj domov. V důsledku tehdejší humanitární krize Evropa přijala Úmluvu o právním postavení uprchlíků v roce 1951. Tato koncepce se na desetiletí stala morální a funkční základnou, a byla otestována brzy po přijetí, když po sovětské invazi v roce 1956 z Maďarska uprchlo více než 200 000 lidí. To samé se stalo o dvanáct let později, když sovětské jednotky napadly Československo v roce 1968. Během občanské války v Jugoslávii v 90. letech minulého století přišly o svůj domov téměř čtyři miliony lidí. V každém z těchto případů přišly na pomoc evropské státy.</a:t>
            </a:r>
          </a:p>
          <a:p>
            <a:endParaRPr lang="cs-CZ" dirty="0"/>
          </a:p>
        </p:txBody>
      </p:sp>
    </p:spTree>
    <p:extLst>
      <p:ext uri="{BB962C8B-B14F-4D97-AF65-F5344CB8AC3E}">
        <p14:creationId xmlns:p14="http://schemas.microsoft.com/office/powerpoint/2010/main" val="19793526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69174C-7E72-4B2B-B453-B2FE16990F72}"/>
              </a:ext>
            </a:extLst>
          </p:cNvPr>
          <p:cNvSpPr>
            <a:spLocks noGrp="1"/>
          </p:cNvSpPr>
          <p:nvPr>
            <p:ph type="title"/>
          </p:nvPr>
        </p:nvSpPr>
        <p:spPr>
          <a:xfrm>
            <a:off x="1661160" y="4754880"/>
            <a:ext cx="9601200" cy="1524000"/>
          </a:xfrm>
        </p:spPr>
        <p:txBody>
          <a:bodyPr>
            <a:normAutofit fontScale="90000"/>
          </a:bodyPr>
          <a:lstStyle/>
          <a:p>
            <a:r>
              <a:rPr lang="cs-CZ" dirty="0"/>
              <a:t>Místo závěru… </a:t>
            </a:r>
            <a:br>
              <a:rPr lang="cs-CZ" dirty="0"/>
            </a:br>
            <a:r>
              <a:rPr lang="cs-CZ" dirty="0">
                <a:hlinkClick r:id="rId2"/>
              </a:rPr>
              <a:t>https://www.opensocietyfoundations.org/voices/why-europe-must-embrace-its-refugees/cs</a:t>
            </a:r>
            <a:r>
              <a:rPr lang="cs-CZ" dirty="0"/>
              <a:t> </a:t>
            </a:r>
          </a:p>
        </p:txBody>
      </p:sp>
      <p:sp>
        <p:nvSpPr>
          <p:cNvPr id="3" name="Zástupný symbol pro obsah 2">
            <a:extLst>
              <a:ext uri="{FF2B5EF4-FFF2-40B4-BE49-F238E27FC236}">
                <a16:creationId xmlns:a16="http://schemas.microsoft.com/office/drawing/2014/main" id="{DE783BC3-B51A-445A-9AAF-73BD6C16D852}"/>
              </a:ext>
            </a:extLst>
          </p:cNvPr>
          <p:cNvSpPr>
            <a:spLocks noGrp="1"/>
          </p:cNvSpPr>
          <p:nvPr>
            <p:ph idx="1"/>
          </p:nvPr>
        </p:nvSpPr>
        <p:spPr>
          <a:xfrm>
            <a:off x="1219200" y="182880"/>
            <a:ext cx="10271760" cy="4572000"/>
          </a:xfrm>
        </p:spPr>
        <p:txBody>
          <a:bodyPr>
            <a:normAutofit fontScale="85000" lnSpcReduction="20000"/>
          </a:bodyPr>
          <a:lstStyle/>
          <a:p>
            <a:pPr fontAlgn="base"/>
            <a:r>
              <a:rPr lang="cs-CZ" dirty="0"/>
              <a:t>Dnes se obětem prchajícím před občanskou válkou v Sýrii a brutálním státním útlakem v zemích jako Eritrea nedostává stejných ohledů.</a:t>
            </a:r>
          </a:p>
          <a:p>
            <a:pPr fontAlgn="base"/>
            <a:r>
              <a:rPr lang="cs-CZ" dirty="0"/>
              <a:t>Evropská unie byla vytvořena jako nástroj solidarity a spolupráce. Situace dnešních azylantů ukazuje, jak tyto hodnoty erodují. Neposkytnutím pomoci uprchlíkům tato politická unie, která pro mě vždy byla ztělesněním otevřené společnosti, selhává přímo před našima očima.</a:t>
            </a:r>
          </a:p>
          <a:p>
            <a:pPr fontAlgn="base"/>
            <a:r>
              <a:rPr lang="cs-CZ" dirty="0"/>
              <a:t>Chybějící společná evropská koncepce azylové a migrační politiky umožnila členským státům, aby se chovaly sobecky a nezodpovědně. Země v první linii, např. Řecko a Itálie, neposkytují odpovídající přijetí a vyřizování žádostí o azyl a jiné země, jako například Maďarsko, uzavírají své hranice a zabraňují vstupu potřebným.</a:t>
            </a:r>
          </a:p>
          <a:p>
            <a:pPr fontAlgn="base"/>
            <a:r>
              <a:rPr lang="cs-CZ" dirty="0"/>
              <a:t>Kvůli chaosu způsobenému nedostatkem koordinace vypadá příliv uprchlíků jako nezvladatelný problém. Ten vyvolal paniku a nasměroval veřejné mínění proti uprchlíkům - a to až do té míry, že skoro zapomínáme, že uprchlíci jsou v tomto konfliktu oběťmi. EU musí přijmout odpovědnost za politickou krizi způsobenou neexistencí společné strategie a vize.</a:t>
            </a:r>
          </a:p>
          <a:p>
            <a:pPr fontAlgn="base"/>
            <a:r>
              <a:rPr lang="cs-CZ" dirty="0"/>
              <a:t>Současná mozaika 28 samostatných azylových systémů nefunguje - vytváří nesourodé výsledky při určování, kdo splňuje podmínky pro azyl a kdo ne. Aby mohla Evropa na tuto krizi reagovat, potřebuje nestranný a komplexní plán. Je načase, aby EU znovu zaktivizovala svého šlechetného a kolektivního ducha, na jehož základě byla založena - a který odráží evropské hodnoty vyhlášené před více než půlstoletím. </a:t>
            </a:r>
          </a:p>
          <a:p>
            <a:endParaRPr lang="cs-CZ" dirty="0"/>
          </a:p>
        </p:txBody>
      </p:sp>
    </p:spTree>
    <p:extLst>
      <p:ext uri="{BB962C8B-B14F-4D97-AF65-F5344CB8AC3E}">
        <p14:creationId xmlns:p14="http://schemas.microsoft.com/office/powerpoint/2010/main" val="14352481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9FDA8A-7801-404A-99D3-D81683C87D6C}"/>
              </a:ext>
            </a:extLst>
          </p:cNvPr>
          <p:cNvSpPr>
            <a:spLocks noGrp="1"/>
          </p:cNvSpPr>
          <p:nvPr>
            <p:ph type="title"/>
          </p:nvPr>
        </p:nvSpPr>
        <p:spPr>
          <a:xfrm>
            <a:off x="1499937" y="172453"/>
            <a:ext cx="9601200" cy="597568"/>
          </a:xfrm>
        </p:spPr>
        <p:txBody>
          <a:bodyPr>
            <a:normAutofit fontScale="90000"/>
          </a:bodyPr>
          <a:lstStyle/>
          <a:p>
            <a:r>
              <a:rPr lang="cs-CZ" dirty="0"/>
              <a:t>SLOVNÍK POJMŮ</a:t>
            </a:r>
          </a:p>
        </p:txBody>
      </p:sp>
      <p:sp>
        <p:nvSpPr>
          <p:cNvPr id="3" name="Zástupný symbol pro obsah 2">
            <a:extLst>
              <a:ext uri="{FF2B5EF4-FFF2-40B4-BE49-F238E27FC236}">
                <a16:creationId xmlns:a16="http://schemas.microsoft.com/office/drawing/2014/main" id="{78940855-DBAB-4690-9550-65AACCCE3C92}"/>
              </a:ext>
            </a:extLst>
          </p:cNvPr>
          <p:cNvSpPr>
            <a:spLocks noGrp="1"/>
          </p:cNvSpPr>
          <p:nvPr>
            <p:ph idx="1"/>
          </p:nvPr>
        </p:nvSpPr>
        <p:spPr>
          <a:xfrm>
            <a:off x="1371600" y="1283368"/>
            <a:ext cx="9601200" cy="5402179"/>
          </a:xfrm>
        </p:spPr>
        <p:txBody>
          <a:bodyPr>
            <a:normAutofit/>
          </a:bodyPr>
          <a:lstStyle/>
          <a:p>
            <a:r>
              <a:rPr lang="cs-CZ" dirty="0"/>
              <a:t>Azyl – ochranný status, který stát poskytuje státnímu příslušníku třetí země nebo osobě bez státní příslušnosti v souvislosti s rizikem jejího pronásledování z důvodů přesně vyjmenovaných v mezinárodních i národních právních nástrojích (v ČR jsou důvody udělení azylu specifikovány v zákoně o azylu) </a:t>
            </a:r>
          </a:p>
          <a:p>
            <a:r>
              <a:rPr lang="cs-CZ" dirty="0"/>
              <a:t>Azylová zařízení – zařízení zřizovaná Ministerstvem vnitra, která slouží k ubytování žadatelů o udělení mezinárodní ochrany či držitelů mezinárodní ochrany; podle účelu se rozlišují tři druhy: přijímací středisko, pobytové středisko a integrační azylové středisko </a:t>
            </a:r>
          </a:p>
          <a:p>
            <a:r>
              <a:rPr lang="cs-CZ" dirty="0"/>
              <a:t>Azylant – cizinec, kterému byl udělen azyl, a to po dobu platnosti rozhodnutí o udělení azylu </a:t>
            </a:r>
          </a:p>
          <a:p>
            <a:r>
              <a:rPr lang="cs-CZ" dirty="0"/>
              <a:t>Cizinec – osoba, která není státním občanem České republiky </a:t>
            </a:r>
          </a:p>
          <a:p>
            <a:r>
              <a:rPr lang="cs-CZ" dirty="0"/>
              <a:t>Dlouhodobé vízum – vízum opravňující k pobytu nad 90 dnů, uděluje se obvykle s maximální platností 1 roku </a:t>
            </a:r>
          </a:p>
          <a:p>
            <a:r>
              <a:rPr lang="cs-CZ" dirty="0"/>
              <a:t>Dlouhodobý pobyt – druh dočasného povolení k pobytu, uděluje se cizinci, který hodlá na území pobývat po dobu delší než 1 rok </a:t>
            </a:r>
          </a:p>
        </p:txBody>
      </p:sp>
    </p:spTree>
    <p:extLst>
      <p:ext uri="{BB962C8B-B14F-4D97-AF65-F5344CB8AC3E}">
        <p14:creationId xmlns:p14="http://schemas.microsoft.com/office/powerpoint/2010/main" val="38952217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22289C9-50D5-45B0-8E85-A01716CCE7FC}"/>
              </a:ext>
            </a:extLst>
          </p:cNvPr>
          <p:cNvSpPr>
            <a:spLocks noGrp="1"/>
          </p:cNvSpPr>
          <p:nvPr>
            <p:ph idx="1"/>
          </p:nvPr>
        </p:nvSpPr>
        <p:spPr>
          <a:xfrm>
            <a:off x="1371600" y="368968"/>
            <a:ext cx="9601200" cy="6657474"/>
          </a:xfrm>
        </p:spPr>
        <p:txBody>
          <a:bodyPr>
            <a:normAutofit fontScale="92500" lnSpcReduction="10000"/>
          </a:bodyPr>
          <a:lstStyle/>
          <a:p>
            <a:r>
              <a:rPr lang="cs-CZ" dirty="0"/>
              <a:t>Dobrovolný návrat – dobrovolné vycestování cizince z území České republiky do země původu nebo jiného státu ochotného cizince přijmout; při dobrovolných návratech z ČR asistuje Ministerstvo vnitra, Správa uprchlických zařízení a Mezinárodní organizace pro migraci (IOM) </a:t>
            </a:r>
          </a:p>
          <a:p>
            <a:r>
              <a:rPr lang="cs-CZ" dirty="0"/>
              <a:t>Doplňková ochrana – vedle azylu další forma mezinárodní ochrany, která se uděluje cizincům, kteří nesplňují důvody pro udělení azylu, bude-li v řízení o udělení mezinárodní ochrany zjištěno, že v jejich případě jsou důvodné obavy, že pokud by byli tito cizinci vráceni do státu, jehož jsou státními občany (v případě osob bez státního občanství do státu jejich posledního trvalého bydliště), by jim hrozilo skutečné nebezpečí vážné újmy </a:t>
            </a:r>
          </a:p>
          <a:p>
            <a:r>
              <a:rPr lang="cs-CZ" dirty="0"/>
              <a:t>Držitel mezinárodní ochrany – osoba, které byl udělen azyl či doplňková ochrana </a:t>
            </a:r>
          </a:p>
          <a:p>
            <a:r>
              <a:rPr lang="cs-CZ" dirty="0"/>
              <a:t>Integrace – proces postupného začleňování imigrantů do struktur a vazeb společnosti domácího obyvatelstva. Jedná se o komplexní, obousměrný jev, který je přirozeným důsledkem migrace a který má své politické, právní, ekonomické, sociální, kulturní, psychologické a náboženské aspekty. </a:t>
            </a:r>
          </a:p>
          <a:p>
            <a:r>
              <a:rPr lang="cs-CZ" dirty="0"/>
              <a:t>Krátkodobé (schengenské) vízum – opravňuje cizince k pobytu na území států schengenského prostoru po dobu v něm vyznačenou, nejdéle 90 dnů (ve 180 dnech, viz krátkodobý pobyt); uděluje se pro jeden vstup (jednorázové), pro dva vstupy nebo pro více vstupů (</a:t>
            </a:r>
            <a:r>
              <a:rPr lang="cs-CZ" dirty="0" err="1"/>
              <a:t>multiple</a:t>
            </a:r>
            <a:r>
              <a:rPr lang="cs-CZ" dirty="0"/>
              <a:t>) či jako letištní průjezdní </a:t>
            </a:r>
          </a:p>
          <a:p>
            <a:r>
              <a:rPr lang="cs-CZ" dirty="0"/>
              <a:t>Krátkodobý pobyt – pobyt v maximální délce 90 dní v jakémkoli 180denním období, kterým se rozumí období 180 dnů bezprostředně předcházející každému dni pobytu (pozn. délka pobytu je určována podle vstupních a výstupních razítek vyznačených na hraničním přechodu do příslušného cestovního dokladu). </a:t>
            </a:r>
          </a:p>
          <a:p>
            <a:endParaRPr lang="cs-CZ" dirty="0"/>
          </a:p>
        </p:txBody>
      </p:sp>
    </p:spTree>
    <p:extLst>
      <p:ext uri="{BB962C8B-B14F-4D97-AF65-F5344CB8AC3E}">
        <p14:creationId xmlns:p14="http://schemas.microsoft.com/office/powerpoint/2010/main" val="1443891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F2E3632-E566-46E6-8042-4004E04FB2BD}"/>
              </a:ext>
            </a:extLst>
          </p:cNvPr>
          <p:cNvSpPr>
            <a:spLocks noGrp="1"/>
          </p:cNvSpPr>
          <p:nvPr>
            <p:ph idx="1"/>
          </p:nvPr>
        </p:nvSpPr>
        <p:spPr>
          <a:xfrm>
            <a:off x="1371600" y="224589"/>
            <a:ext cx="9601200" cy="6497053"/>
          </a:xfrm>
        </p:spPr>
        <p:txBody>
          <a:bodyPr/>
          <a:lstStyle/>
          <a:p>
            <a:r>
              <a:rPr lang="cs-CZ" dirty="0"/>
              <a:t>Evropská legislativa pak pro účely těchto krátkodobých pobytů rozlišuje třetí země na ty, jejichž občané pro vstup a krátkodobý pobytu na území států uplatňujících společnou vízovou politiku musejí disponovat vízem a na ty, kteří jsou od tohoto požadavku osvobozeni. </a:t>
            </a:r>
          </a:p>
          <a:p>
            <a:r>
              <a:rPr lang="cs-CZ" dirty="0"/>
              <a:t>Legální migrace – proces řízeného, státem kontrolovaného přistěhovalectví; ČR může imigraci regulovat prostřednictvím vízové praxe (udělení víza) a prostřednictvím pobytových oprávnění (vydáním povolení k pobytu). </a:t>
            </a:r>
          </a:p>
          <a:p>
            <a:r>
              <a:rPr lang="cs-CZ" dirty="0"/>
              <a:t>Mezinárodní ochrana – ochrana poskytnutá v České republice cizinci formou azylu nebo doplňkové ochrany </a:t>
            </a:r>
          </a:p>
          <a:p>
            <a:r>
              <a:rPr lang="cs-CZ" dirty="0"/>
              <a:t>Migrace – přesun jednotlivců i skupin v prostoru; může být krátkodobá, dlouhodobá, trvalá i opakovaná (cirkulární) </a:t>
            </a:r>
          </a:p>
          <a:p>
            <a:r>
              <a:rPr lang="cs-CZ" dirty="0"/>
              <a:t>Migrant – v obecném smyslu slova je to osoba, která se nachází mimo teritorium státu, jehož je občanem či státním příslušníkem, a která pobývá v cizí zemí více než jeden rok, bez ohledu na důvody, dobrovolně či nedobrovolně, legálně či ilegálně</a:t>
            </a:r>
          </a:p>
          <a:p>
            <a:r>
              <a:rPr lang="cs-CZ" dirty="0"/>
              <a:t>Nelegální migrace – migrace, která probíhá bez kontroly a řízení ze strany cílových zemí. Cizinci vstupují do cílových zemí, či v nich pobývají, bez řádného oprávnění (vízum, pobytové oprávnění) </a:t>
            </a:r>
          </a:p>
          <a:p>
            <a:r>
              <a:rPr lang="cs-CZ" dirty="0"/>
              <a:t>Nucený návrat – nucené vycestování cizince z území České republiky do země původu; nucené návraty provádí Policie ČR</a:t>
            </a:r>
          </a:p>
          <a:p>
            <a:endParaRPr lang="cs-CZ" dirty="0"/>
          </a:p>
        </p:txBody>
      </p:sp>
    </p:spTree>
    <p:extLst>
      <p:ext uri="{BB962C8B-B14F-4D97-AF65-F5344CB8AC3E}">
        <p14:creationId xmlns:p14="http://schemas.microsoft.com/office/powerpoint/2010/main" val="30746889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7265DC8-4285-498E-BF52-81AB702C176F}"/>
              </a:ext>
            </a:extLst>
          </p:cNvPr>
          <p:cNvSpPr>
            <a:spLocks noGrp="1"/>
          </p:cNvSpPr>
          <p:nvPr>
            <p:ph idx="1"/>
          </p:nvPr>
        </p:nvSpPr>
        <p:spPr>
          <a:xfrm>
            <a:off x="1371600" y="561474"/>
            <a:ext cx="9601200" cy="5305926"/>
          </a:xfrm>
        </p:spPr>
        <p:txBody>
          <a:bodyPr/>
          <a:lstStyle/>
          <a:p>
            <a:r>
              <a:rPr lang="cs-CZ" dirty="0"/>
              <a:t>Občan třetí země – občan státu, který není členem Evropské unie a není zároveň občanem Islandu, Lichtenštejnska, Norska či Švýcarska (EU+) </a:t>
            </a:r>
          </a:p>
          <a:p>
            <a:r>
              <a:rPr lang="cs-CZ" dirty="0"/>
              <a:t>Přechodný pobyt – v obecné rovině jakýkoli povolený pobyt cizince na území ČR, který není pobytem trvalým; jedná se rovněž o typ pobytu, který je určen pro cizince, kteří jsou občany některého ze států EU nebo pro státní příslušníky třetích zemí, kteří jsou rodinnými příslušníky občanů EU, a plánují pobývat na území ČR přechodně déle než 3 měsíce </a:t>
            </a:r>
          </a:p>
          <a:p>
            <a:r>
              <a:rPr lang="cs-CZ" dirty="0"/>
              <a:t>Trvalý pobyt – jeden z druhů povolení k pobytu pro cizince na území ČR; nejčastěji je udělován po splnění podmínky nepřetržitého pobytu na území ČR, dále může být udělen bez podmínky předchozího nepřetržitého pobytu na území ČR či po řízení o mezinárodní ochraně</a:t>
            </a:r>
          </a:p>
          <a:p>
            <a:r>
              <a:rPr lang="cs-CZ" dirty="0"/>
              <a:t>Dočasná ochrana - je krizový mechanismus EU, který se aktivuje za výjimečných okolností v případě hromadného přílivu osob s cílem: poskytnout kolektivní ochranu vysídleným osobám, zmírnit tlak na vnitrostátní azylové systémy zemí EU. </a:t>
            </a:r>
          </a:p>
        </p:txBody>
      </p:sp>
    </p:spTree>
    <p:extLst>
      <p:ext uri="{BB962C8B-B14F-4D97-AF65-F5344CB8AC3E}">
        <p14:creationId xmlns:p14="http://schemas.microsoft.com/office/powerpoint/2010/main" val="1678090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230C64-66BD-43F7-A72A-5199BAD78F49}"/>
              </a:ext>
            </a:extLst>
          </p:cNvPr>
          <p:cNvSpPr>
            <a:spLocks noGrp="1"/>
          </p:cNvSpPr>
          <p:nvPr>
            <p:ph type="title"/>
          </p:nvPr>
        </p:nvSpPr>
        <p:spPr>
          <a:xfrm>
            <a:off x="1371600" y="304800"/>
            <a:ext cx="9601200" cy="1155700"/>
          </a:xfrm>
        </p:spPr>
        <p:txBody>
          <a:bodyPr/>
          <a:lstStyle/>
          <a:p>
            <a:r>
              <a:rPr lang="cs-CZ" dirty="0"/>
              <a:t>Shrnutí</a:t>
            </a:r>
          </a:p>
        </p:txBody>
      </p:sp>
      <p:sp>
        <p:nvSpPr>
          <p:cNvPr id="3" name="Zástupný obsah 2">
            <a:extLst>
              <a:ext uri="{FF2B5EF4-FFF2-40B4-BE49-F238E27FC236}">
                <a16:creationId xmlns:a16="http://schemas.microsoft.com/office/drawing/2014/main" id="{79570692-D037-491C-98AB-EEFDC5E6FC57}"/>
              </a:ext>
            </a:extLst>
          </p:cNvPr>
          <p:cNvSpPr>
            <a:spLocks noGrp="1"/>
          </p:cNvSpPr>
          <p:nvPr>
            <p:ph idx="1"/>
          </p:nvPr>
        </p:nvSpPr>
        <p:spPr>
          <a:xfrm>
            <a:off x="1371600" y="1604211"/>
            <a:ext cx="9601200" cy="5253789"/>
          </a:xfrm>
        </p:spPr>
        <p:txBody>
          <a:bodyPr>
            <a:normAutofit/>
          </a:bodyPr>
          <a:lstStyle/>
          <a:p>
            <a:r>
              <a:rPr lang="cs-CZ" sz="2800" dirty="0"/>
              <a:t>Sociální práci s migranty můžeme definovat jako široký souhrn cílených aktivit, zaměřený na hledání řešení situace jednotlivců, rodin, či komunity. Jedná se převážně o jejich adaptaci, úspěšnou integraci do české společnosti, nebo přípravu na případnou repatriaci. Sociální pracovník pomáhá žadateli řešit problémy v oblastech ubytování, zaměstnání, zdravotní péče, sociálního zabezpečení, vzdělání a výchovy.</a:t>
            </a:r>
          </a:p>
          <a:p>
            <a:endParaRPr lang="cs-CZ" dirty="0"/>
          </a:p>
          <a:p>
            <a:endParaRPr lang="cs-CZ" dirty="0"/>
          </a:p>
        </p:txBody>
      </p:sp>
    </p:spTree>
    <p:extLst>
      <p:ext uri="{BB962C8B-B14F-4D97-AF65-F5344CB8AC3E}">
        <p14:creationId xmlns:p14="http://schemas.microsoft.com/office/powerpoint/2010/main" val="85702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useBgFill="1">
        <p:nvSpPr>
          <p:cNvPr id="13" name="Rectangle 12">
            <a:extLst>
              <a:ext uri="{FF2B5EF4-FFF2-40B4-BE49-F238E27FC236}">
                <a16:creationId xmlns:a16="http://schemas.microsoft.com/office/drawing/2014/main" id="{7C04FA5E-9397-403D-8733-45505DDB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3">
            <a:extLst>
              <a:ext uri="{FF2B5EF4-FFF2-40B4-BE49-F238E27FC236}">
                <a16:creationId xmlns:a16="http://schemas.microsoft.com/office/drawing/2014/main" id="{B8F400B8-5384-8AC2-7CD8-6F6E93D2D2ED}"/>
              </a:ext>
            </a:extLst>
          </p:cNvPr>
          <p:cNvSpPr>
            <a:spLocks noGrp="1"/>
          </p:cNvSpPr>
          <p:nvPr>
            <p:ph type="title"/>
          </p:nvPr>
        </p:nvSpPr>
        <p:spPr>
          <a:xfrm>
            <a:off x="6138004" y="1480929"/>
            <a:ext cx="5607908" cy="3254321"/>
          </a:xfrm>
        </p:spPr>
        <p:txBody>
          <a:bodyPr vert="horz" lIns="91440" tIns="45720" rIns="91440" bIns="45720" rtlCol="0" anchor="b">
            <a:normAutofit/>
          </a:bodyPr>
          <a:lstStyle/>
          <a:p>
            <a:r>
              <a:rPr lang="en-US" cap="all" dirty="0" err="1"/>
              <a:t>problém</a:t>
            </a:r>
            <a:r>
              <a:rPr lang="en-US" cap="all" dirty="0"/>
              <a:t> </a:t>
            </a:r>
            <a:r>
              <a:rPr lang="en-US" cap="all" dirty="0" err="1"/>
              <a:t>migrační</a:t>
            </a:r>
            <a:r>
              <a:rPr lang="en-US" cap="all" dirty="0"/>
              <a:t> </a:t>
            </a:r>
            <a:r>
              <a:rPr lang="en-US" cap="all" dirty="0" err="1"/>
              <a:t>krize</a:t>
            </a:r>
            <a:r>
              <a:rPr lang="en-US" cap="all" dirty="0"/>
              <a:t> </a:t>
            </a:r>
            <a:r>
              <a:rPr lang="en-US" cap="all" dirty="0" err="1"/>
              <a:t>ve</a:t>
            </a:r>
            <a:r>
              <a:rPr lang="en-US" cap="all" dirty="0"/>
              <a:t> </a:t>
            </a:r>
            <a:r>
              <a:rPr lang="en-US" cap="all" dirty="0" err="1"/>
              <a:t>vztahu</a:t>
            </a:r>
            <a:r>
              <a:rPr lang="en-US" cap="all" dirty="0"/>
              <a:t> k </a:t>
            </a:r>
            <a:r>
              <a:rPr lang="en-US" cap="all" dirty="0" err="1"/>
              <a:t>přílivu</a:t>
            </a:r>
            <a:r>
              <a:rPr lang="en-US" cap="all" dirty="0"/>
              <a:t> </a:t>
            </a:r>
            <a:r>
              <a:rPr lang="en-US" cap="all" dirty="0" err="1"/>
              <a:t>uprchlíků</a:t>
            </a:r>
            <a:r>
              <a:rPr lang="en-US" cap="all" dirty="0"/>
              <a:t> z </a:t>
            </a:r>
            <a:r>
              <a:rPr lang="en-US" cap="all" dirty="0" err="1"/>
              <a:t>Ukrajiny</a:t>
            </a:r>
            <a:r>
              <a:rPr lang="en-US" cap="all" dirty="0"/>
              <a:t> do </a:t>
            </a:r>
            <a:r>
              <a:rPr lang="en-US" cap="all" dirty="0" err="1"/>
              <a:t>krajin</a:t>
            </a:r>
            <a:r>
              <a:rPr lang="en-US" cap="all" dirty="0"/>
              <a:t> EU 2022-2023 </a:t>
            </a:r>
          </a:p>
        </p:txBody>
      </p:sp>
      <p:sp>
        <p:nvSpPr>
          <p:cNvPr id="46" name="Freeform 6">
            <a:extLst>
              <a:ext uri="{FF2B5EF4-FFF2-40B4-BE49-F238E27FC236}">
                <a16:creationId xmlns:a16="http://schemas.microsoft.com/office/drawing/2014/main" id="{09E1F823-C239-4ACC-923A-5C958E00E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17" name="Freeform 6">
            <a:extLst>
              <a:ext uri="{FF2B5EF4-FFF2-40B4-BE49-F238E27FC236}">
                <a16:creationId xmlns:a16="http://schemas.microsoft.com/office/drawing/2014/main" id="{0817DDF7-06E9-4C7C-84DF-2240A6536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pic>
        <p:nvPicPr>
          <p:cNvPr id="2" name="Obrázek 1">
            <a:extLst>
              <a:ext uri="{FF2B5EF4-FFF2-40B4-BE49-F238E27FC236}">
                <a16:creationId xmlns:a16="http://schemas.microsoft.com/office/drawing/2014/main" id="{3D2DE538-AFBC-9FF6-6F27-719A3001326A}"/>
              </a:ext>
            </a:extLst>
          </p:cNvPr>
          <p:cNvPicPr>
            <a:picLocks noChangeAspect="1"/>
          </p:cNvPicPr>
          <p:nvPr/>
        </p:nvPicPr>
        <p:blipFill rotWithShape="1">
          <a:blip r:embed="rId2"/>
          <a:srcRect l="21158" r="30787" b="-2"/>
          <a:stretch/>
        </p:blipFill>
        <p:spPr>
          <a:xfrm>
            <a:off x="1155560" y="1129353"/>
            <a:ext cx="3914583" cy="4582236"/>
          </a:xfrm>
          <a:prstGeom prst="rect">
            <a:avLst/>
          </a:prstGeom>
        </p:spPr>
      </p:pic>
    </p:spTree>
    <p:extLst>
      <p:ext uri="{BB962C8B-B14F-4D97-AF65-F5344CB8AC3E}">
        <p14:creationId xmlns:p14="http://schemas.microsoft.com/office/powerpoint/2010/main" val="9226620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Rasa a dějiny</a:t>
            </a:r>
          </a:p>
        </p:txBody>
      </p:sp>
      <p:sp>
        <p:nvSpPr>
          <p:cNvPr id="3" name="Zástupný symbol pro obsah 2"/>
          <p:cNvSpPr>
            <a:spLocks noGrp="1"/>
          </p:cNvSpPr>
          <p:nvPr>
            <p:ph sz="quarter" idx="1"/>
          </p:nvPr>
        </p:nvSpPr>
        <p:spPr/>
        <p:txBody>
          <a:bodyPr/>
          <a:lstStyle/>
          <a:p>
            <a:r>
              <a:rPr lang="cs-CZ" b="1" dirty="0"/>
              <a:t>Rasismus je pak nutno brát v potaz jakožto sociální konstrukt. </a:t>
            </a:r>
          </a:p>
          <a:p>
            <a:r>
              <a:rPr lang="cs-CZ" dirty="0"/>
              <a:t>Posuneme-li lidskou různorodost do středu našeho zájmu, pak můžeme nastolit takové společenské klima, v němž budou tolerováni ti, kteří se v naší společnosti liší od většiny, můžeme přispět k odstranění různých forem diskriminace a tím přispějeme k rozvoji společnosti do té míry, že již navždy přestane záležet na tom, jakého jsme původu, postavení, barvy pleti, zda-li jsme Chorvat nebo Srb, uděláme pro budoucnost našich dětí víc než dosud. </a:t>
            </a:r>
          </a:p>
          <a:p>
            <a:endParaRPr lang="cs-CZ"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8C989C-4F40-46E9-8DBC-03DE523069FE}"/>
              </a:ext>
            </a:extLst>
          </p:cNvPr>
          <p:cNvSpPr>
            <a:spLocks noGrp="1"/>
          </p:cNvSpPr>
          <p:nvPr>
            <p:ph type="title"/>
          </p:nvPr>
        </p:nvSpPr>
        <p:spPr/>
        <p:txBody>
          <a:bodyPr/>
          <a:lstStyle/>
          <a:p>
            <a:r>
              <a:rPr lang="cs-CZ" dirty="0"/>
              <a:t>Děkuji vám za pozornost</a:t>
            </a:r>
          </a:p>
        </p:txBody>
      </p:sp>
    </p:spTree>
    <p:extLst>
      <p:ext uri="{BB962C8B-B14F-4D97-AF65-F5344CB8AC3E}">
        <p14:creationId xmlns:p14="http://schemas.microsoft.com/office/powerpoint/2010/main" val="17875504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B9F60F-B981-4C3B-92DE-B04776FB56DA}"/>
              </a:ext>
            </a:extLst>
          </p:cNvPr>
          <p:cNvSpPr>
            <a:spLocks noGrp="1"/>
          </p:cNvSpPr>
          <p:nvPr>
            <p:ph type="title"/>
          </p:nvPr>
        </p:nvSpPr>
        <p:spPr/>
        <p:txBody>
          <a:bodyPr/>
          <a:lstStyle/>
          <a:p>
            <a:r>
              <a:rPr lang="cs-CZ" dirty="0"/>
              <a:t>Dodatek: </a:t>
            </a:r>
          </a:p>
        </p:txBody>
      </p:sp>
    </p:spTree>
    <p:extLst>
      <p:ext uri="{BB962C8B-B14F-4D97-AF65-F5344CB8AC3E}">
        <p14:creationId xmlns:p14="http://schemas.microsoft.com/office/powerpoint/2010/main" val="36536137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967902" y="1194180"/>
            <a:ext cx="3523938" cy="5020353"/>
          </a:xfrm>
        </p:spPr>
        <p:txBody>
          <a:bodyPr>
            <a:normAutofit/>
          </a:bodyPr>
          <a:lstStyle/>
          <a:p>
            <a:r>
              <a:rPr lang="cs-CZ" dirty="0"/>
              <a:t>Jaké to je být Čechem v zahraničí … </a:t>
            </a: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symbol pro obsah 2"/>
          <p:cNvSpPr>
            <a:spLocks noGrp="1"/>
          </p:cNvSpPr>
          <p:nvPr>
            <p:ph idx="1"/>
          </p:nvPr>
        </p:nvSpPr>
        <p:spPr>
          <a:xfrm>
            <a:off x="5056541" y="1194179"/>
            <a:ext cx="6114847" cy="5020353"/>
          </a:xfrm>
        </p:spPr>
        <p:txBody>
          <a:bodyPr>
            <a:normAutofit/>
          </a:bodyPr>
          <a:lstStyle/>
          <a:p>
            <a:r>
              <a:rPr lang="cs-CZ" dirty="0">
                <a:hlinkClick r:id="rId6"/>
              </a:rPr>
              <a:t>https://www.ceskatelevize.cz/ivysilani/1097181328-udalosti/214411000100917/obsah/350920-krajane-v-zahranici</a:t>
            </a:r>
            <a:endParaRPr lang="cs-CZ" dirty="0"/>
          </a:p>
          <a:p>
            <a:r>
              <a:rPr lang="cs-CZ" dirty="0"/>
              <a:t>Krajané ve světě </a:t>
            </a:r>
          </a:p>
          <a:p>
            <a:r>
              <a:rPr lang="cs-CZ" dirty="0">
                <a:hlinkClick r:id="rId7"/>
              </a:rPr>
              <a:t>https://www.ceskatelevize.cz/ivysilani/1096898594-udalosti-komentare/218411000370927/obsah/646666-krajane-zijici-v-zahranici</a:t>
            </a:r>
            <a:endParaRPr lang="cs-CZ" dirty="0"/>
          </a:p>
          <a:p>
            <a:r>
              <a:rPr lang="cs-CZ" dirty="0"/>
              <a:t>Libuše </a:t>
            </a:r>
            <a:r>
              <a:rPr lang="cs-CZ" dirty="0" err="1"/>
              <a:t>Stráníková</a:t>
            </a:r>
            <a:r>
              <a:rPr lang="cs-CZ" dirty="0"/>
              <a:t> </a:t>
            </a:r>
          </a:p>
          <a:p>
            <a:r>
              <a:rPr lang="cs-CZ" dirty="0">
                <a:hlinkClick r:id="rId8"/>
              </a:rPr>
              <a:t>https://www.ceskatelevize.cz/ivysilani/1097944695-nas-venkov/316294340070001-pemci</a:t>
            </a:r>
            <a:endParaRPr lang="cs-CZ" dirty="0"/>
          </a:p>
          <a:p>
            <a:r>
              <a:rPr lang="cs-CZ" dirty="0"/>
              <a:t>Náš venkov… </a:t>
            </a:r>
          </a:p>
          <a:p>
            <a:endParaRPr lang="cs-CZ" dirty="0"/>
          </a:p>
          <a:p>
            <a:endParaRPr lang="cs-CZ" dirty="0"/>
          </a:p>
          <a:p>
            <a:endParaRPr lang="cs-CZ" dirty="0"/>
          </a:p>
          <a:p>
            <a:endParaRPr lang="cs-CZ" dirty="0"/>
          </a:p>
        </p:txBody>
      </p:sp>
      <p:pic>
        <p:nvPicPr>
          <p:cNvPr id="4" name="Češi v zahraničí zvuk">
            <a:hlinkClick r:id="" action="ppaction://media"/>
            <a:extLst>
              <a:ext uri="{FF2B5EF4-FFF2-40B4-BE49-F238E27FC236}">
                <a16:creationId xmlns:a16="http://schemas.microsoft.com/office/drawing/2014/main" id="{57A543AF-1D25-41DC-89FA-639A4B3293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78418" y="3154680"/>
            <a:ext cx="406400" cy="406400"/>
          </a:xfrm>
          <a:prstGeom prst="rect">
            <a:avLst/>
          </a:prstGeom>
        </p:spPr>
      </p:pic>
      <p:pic>
        <p:nvPicPr>
          <p:cNvPr id="5" name="Nahraný zvuk">
            <a:hlinkClick r:id="" action="ppaction://media"/>
            <a:extLst>
              <a:ext uri="{FF2B5EF4-FFF2-40B4-BE49-F238E27FC236}">
                <a16:creationId xmlns:a16="http://schemas.microsoft.com/office/drawing/2014/main" id="{FB514078-D881-4CA9-A25E-2789545C2B0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981440" y="5600040"/>
            <a:ext cx="406400" cy="406400"/>
          </a:xfrm>
          <a:prstGeom prst="rect">
            <a:avLst/>
          </a:prstGeom>
        </p:spPr>
      </p:pic>
    </p:spTree>
    <p:extLst>
      <p:ext uri="{BB962C8B-B14F-4D97-AF65-F5344CB8AC3E}">
        <p14:creationId xmlns:p14="http://schemas.microsoft.com/office/powerpoint/2010/main" val="412049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7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7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p:txBody>
          <a:bodyPr/>
          <a:lstStyle/>
          <a:p>
            <a:r>
              <a:rPr lang="cs-CZ" dirty="0"/>
              <a:t>Migrační krize </a:t>
            </a:r>
          </a:p>
        </p:txBody>
      </p:sp>
      <p:sp>
        <p:nvSpPr>
          <p:cNvPr id="4" name="Zástupný obsah 3">
            <a:extLst>
              <a:ext uri="{FF2B5EF4-FFF2-40B4-BE49-F238E27FC236}">
                <a16:creationId xmlns:a16="http://schemas.microsoft.com/office/drawing/2014/main" id="{95DB9B70-D2D6-D4F2-753A-AA84B9F25D0B}"/>
              </a:ext>
            </a:extLst>
          </p:cNvPr>
          <p:cNvSpPr>
            <a:spLocks noGrp="1"/>
          </p:cNvSpPr>
          <p:nvPr>
            <p:ph sz="half" idx="1"/>
          </p:nvPr>
        </p:nvSpPr>
        <p:spPr>
          <a:xfrm>
            <a:off x="1218811" y="1428751"/>
            <a:ext cx="4877189" cy="5129212"/>
          </a:xfrm>
        </p:spPr>
        <p:txBody>
          <a:bodyPr>
            <a:normAutofit lnSpcReduction="10000"/>
          </a:bodyPr>
          <a:lstStyle/>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Dne 24. února 2022 zahájilo Rusko vojenskou agresi vůči Ukrajině. Od té doby uprchly před válkou miliony lidí, kteří hledají útočiště v zemích EU a v Moldavské republice.</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4,8 milionu uprchlíků z Ukrajiny se v EU zaregistrovalo k dočasné ochraně nebo v podobném režimu (zdroj: UNHCR, 6. prosince 2022) </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EU vyjadřuje plnou solidaritu Ukrajině i jejím obyvatelům. V reakci na agresi Ruska prokázala EU jednotu a sílu a poskytla Ukrajině koordinovanou humanitární, politickou, finanční a materiální podporu.</a:t>
            </a:r>
          </a:p>
          <a:p>
            <a:endParaRPr lang="cs-CZ" dirty="0"/>
          </a:p>
        </p:txBody>
      </p:sp>
      <p:sp>
        <p:nvSpPr>
          <p:cNvPr id="5" name="Zástupný obsah 4">
            <a:extLst>
              <a:ext uri="{FF2B5EF4-FFF2-40B4-BE49-F238E27FC236}">
                <a16:creationId xmlns:a16="http://schemas.microsoft.com/office/drawing/2014/main" id="{1E11247C-C13B-43A1-7B5B-0DE304B397F3}"/>
              </a:ext>
            </a:extLst>
          </p:cNvPr>
          <p:cNvSpPr>
            <a:spLocks noGrp="1"/>
          </p:cNvSpPr>
          <p:nvPr>
            <p:ph sz="half" idx="2"/>
          </p:nvPr>
        </p:nvSpPr>
        <p:spPr>
          <a:xfrm>
            <a:off x="6572249" y="1428751"/>
            <a:ext cx="5372101" cy="5129212"/>
          </a:xfrm>
        </p:spPr>
        <p:txBody>
          <a:bodyPr>
            <a:normAutofit lnSpcReduction="10000"/>
          </a:bodyPr>
          <a:lstStyle/>
          <a:p>
            <a:pPr indent="0" algn="just">
              <a:lnSpc>
                <a:spcPct val="115000"/>
              </a:lnSpc>
              <a:spcBef>
                <a:spcPts val="1200"/>
              </a:spcBef>
              <a:spcAft>
                <a:spcPts val="1200"/>
              </a:spcAft>
              <a:buNone/>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EU přijala na pomoc uprchlíkům konkrétní opatření, mezi něž patří:</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mechanismus dočasné ochrany osob prchajících před válkou,</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uvolnění částky 523 milionů eur na humanitární pomoc,</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poskytnutí podpory v oblasti civilní ochrany pro Ukrajinu, Česko, Moldavsko, Polsko, Slovensko a Úřad OSN pro uprchlíky (UNHCR),</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finanční a technická podpora pro členské státy poskytující útočiště uprchlíkům,</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podpora správy hranic pro země EU a Moldavsko.</a:t>
            </a:r>
          </a:p>
          <a:p>
            <a:endParaRPr lang="cs-CZ" dirty="0"/>
          </a:p>
        </p:txBody>
      </p:sp>
    </p:spTree>
    <p:extLst>
      <p:ext uri="{BB962C8B-B14F-4D97-AF65-F5344CB8AC3E}">
        <p14:creationId xmlns:p14="http://schemas.microsoft.com/office/powerpoint/2010/main" val="2938982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06FF9E5D-9376-C568-205D-8FD513445BF4}"/>
              </a:ext>
            </a:extLst>
          </p:cNvPr>
          <p:cNvPicPr>
            <a:picLocks noChangeAspect="1"/>
          </p:cNvPicPr>
          <p:nvPr/>
        </p:nvPicPr>
        <p:blipFill rotWithShape="1">
          <a:blip r:embed="rId2">
            <a:alphaModFix amt="35000"/>
          </a:blip>
          <a:srcRect t="15730"/>
          <a:stretch/>
        </p:blipFill>
        <p:spPr>
          <a:xfrm>
            <a:off x="-1" y="10"/>
            <a:ext cx="12192001" cy="6857990"/>
          </a:xfrm>
          <a:prstGeom prst="rect">
            <a:avLst/>
          </a:prstGeom>
        </p:spPr>
      </p:pic>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a:xfrm>
            <a:off x="1371600" y="685800"/>
            <a:ext cx="9601200" cy="1485900"/>
          </a:xfrm>
        </p:spPr>
        <p:txBody>
          <a:bodyPr>
            <a:normAutofit/>
          </a:bodyPr>
          <a:lstStyle/>
          <a:p>
            <a:r>
              <a:rPr lang="cs-CZ"/>
              <a:t>Přijímání uprchlíků – Mechanismus dočasné ochrany</a:t>
            </a:r>
          </a:p>
        </p:txBody>
      </p:sp>
      <p:sp>
        <p:nvSpPr>
          <p:cNvPr id="3" name="Zástupný obsah 2">
            <a:extLst>
              <a:ext uri="{FF2B5EF4-FFF2-40B4-BE49-F238E27FC236}">
                <a16:creationId xmlns:a16="http://schemas.microsoft.com/office/drawing/2014/main" id="{648756B5-F776-0BAC-D38D-9970A64A5AA1}"/>
              </a:ext>
            </a:extLst>
          </p:cNvPr>
          <p:cNvSpPr>
            <a:spLocks noGrp="1"/>
          </p:cNvSpPr>
          <p:nvPr>
            <p:ph idx="1"/>
          </p:nvPr>
        </p:nvSpPr>
        <p:spPr>
          <a:xfrm>
            <a:off x="1371600" y="2286000"/>
            <a:ext cx="9601200" cy="4209068"/>
          </a:xfrm>
        </p:spPr>
        <p:txBody>
          <a:bodyPr>
            <a:normAutofit fontScale="92500" lnSpcReduction="20000"/>
          </a:bodyPr>
          <a:lstStyle/>
          <a:p>
            <a:r>
              <a:rPr lang="cs-CZ" sz="2200" dirty="0"/>
              <a:t>EU dne 4. března 2022 aktivovala směrnici o dočasné ochraně. Cílem je zmírnit tlak na vnitrostátní azylové systémy a umožnit vysídleným osobám požívat harmonizovaných práv v celé EU. Tato práva se týkají:</a:t>
            </a:r>
          </a:p>
          <a:p>
            <a:pPr marL="0" indent="0">
              <a:buNone/>
            </a:pPr>
            <a:r>
              <a:rPr lang="cs-CZ" sz="2200" dirty="0"/>
              <a:t>•	pobytu,</a:t>
            </a:r>
          </a:p>
          <a:p>
            <a:pPr marL="0" indent="0">
              <a:buNone/>
            </a:pPr>
            <a:r>
              <a:rPr lang="cs-CZ" sz="2200" dirty="0"/>
              <a:t>•	přístupu na trh práce a bydlení,</a:t>
            </a:r>
          </a:p>
          <a:p>
            <a:pPr marL="0" indent="0">
              <a:buNone/>
            </a:pPr>
            <a:r>
              <a:rPr lang="cs-CZ" sz="2200" dirty="0"/>
              <a:t>•	lékařské pomoci,</a:t>
            </a:r>
          </a:p>
          <a:p>
            <a:pPr marL="0" indent="0">
              <a:buNone/>
            </a:pPr>
            <a:r>
              <a:rPr lang="cs-CZ" sz="2200" dirty="0"/>
              <a:t>•	sociální pomoci,</a:t>
            </a:r>
          </a:p>
          <a:p>
            <a:pPr marL="0" indent="0">
              <a:buNone/>
            </a:pPr>
            <a:r>
              <a:rPr lang="cs-CZ" sz="2200" dirty="0"/>
              <a:t>•	přístupu dětí ke vzdělávání.</a:t>
            </a:r>
          </a:p>
          <a:p>
            <a:endParaRPr lang="cs-CZ" sz="2200" dirty="0"/>
          </a:p>
          <a:p>
            <a:r>
              <a:rPr lang="cs-CZ" sz="2200" dirty="0"/>
              <a:t>Dočasná ochrana je krizový mechanismus, který lze aktivovat v případě hromadného přílivu vysídlených osob a který má poskytnout okamžitou kolektivní ochranu vysídleným osobám, jež se nemohou vrátit do své země původu.</a:t>
            </a:r>
          </a:p>
          <a:p>
            <a:endParaRPr lang="cs-CZ" sz="1400" dirty="0"/>
          </a:p>
        </p:txBody>
      </p:sp>
    </p:spTree>
    <p:extLst>
      <p:ext uri="{BB962C8B-B14F-4D97-AF65-F5344CB8AC3E}">
        <p14:creationId xmlns:p14="http://schemas.microsoft.com/office/powerpoint/2010/main" val="337142529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F9384-28C7-F8E0-F6FE-41E25CBD0B84}"/>
              </a:ext>
            </a:extLst>
          </p:cNvPr>
          <p:cNvSpPr>
            <a:spLocks noGrp="1"/>
          </p:cNvSpPr>
          <p:nvPr>
            <p:ph type="title"/>
          </p:nvPr>
        </p:nvSpPr>
        <p:spPr/>
        <p:txBody>
          <a:bodyPr/>
          <a:lstStyle/>
          <a:p>
            <a:r>
              <a:rPr lang="cs-CZ" dirty="0"/>
              <a:t>Přijímání uprchlíků – Mechanismus dočasné ochrany</a:t>
            </a:r>
          </a:p>
        </p:txBody>
      </p:sp>
      <p:sp>
        <p:nvSpPr>
          <p:cNvPr id="3" name="Zástupný obsah 2">
            <a:extLst>
              <a:ext uri="{FF2B5EF4-FFF2-40B4-BE49-F238E27FC236}">
                <a16:creationId xmlns:a16="http://schemas.microsoft.com/office/drawing/2014/main" id="{F4856DAA-512C-6367-D89B-EDD2B80C7E20}"/>
              </a:ext>
            </a:extLst>
          </p:cNvPr>
          <p:cNvSpPr>
            <a:spLocks noGrp="1"/>
          </p:cNvSpPr>
          <p:nvPr>
            <p:ph idx="1"/>
          </p:nvPr>
        </p:nvSpPr>
        <p:spPr/>
        <p:txBody>
          <a:bodyPr/>
          <a:lstStyle/>
          <a:p>
            <a:r>
              <a:rPr lang="cs-CZ" dirty="0"/>
              <a:t>Mechanismus dočasné ochrany byl původně zaveden na jeden rok, ale byl již prodloužen do 4. března 2024. V závislosti na vývoji situace na Ukrajině může být prodloužen o další rok, tedy do března 2025. (Viz: Reakce EU na invazi Ruska na Ukrajinu - </a:t>
            </a:r>
            <a:r>
              <a:rPr lang="cs-CZ" dirty="0" err="1"/>
              <a:t>Consilium</a:t>
            </a:r>
            <a:r>
              <a:rPr lang="cs-CZ" dirty="0"/>
              <a:t> (europa.eu), cit. 30.8. 2023) </a:t>
            </a:r>
          </a:p>
          <a:p>
            <a:r>
              <a:rPr lang="cs-CZ" dirty="0"/>
              <a:t>Do škol v 26 členských státech EU a zemích přidružených k </a:t>
            </a:r>
            <a:r>
              <a:rPr lang="cs-CZ" dirty="0" err="1"/>
              <a:t>Schengenu</a:t>
            </a:r>
            <a:r>
              <a:rPr lang="cs-CZ" dirty="0"/>
              <a:t> se zapsalo téměř 775 000 žáků. </a:t>
            </a:r>
          </a:p>
        </p:txBody>
      </p:sp>
      <p:pic>
        <p:nvPicPr>
          <p:cNvPr id="4" name="Obrázek 3">
            <a:extLst>
              <a:ext uri="{FF2B5EF4-FFF2-40B4-BE49-F238E27FC236}">
                <a16:creationId xmlns:a16="http://schemas.microsoft.com/office/drawing/2014/main" id="{D75CA7FA-50AB-14BC-6B4D-6021D5A783B0}"/>
              </a:ext>
            </a:extLst>
          </p:cNvPr>
          <p:cNvPicPr>
            <a:picLocks noChangeAspect="1"/>
          </p:cNvPicPr>
          <p:nvPr/>
        </p:nvPicPr>
        <p:blipFill>
          <a:blip r:embed="rId2"/>
          <a:stretch>
            <a:fillRect/>
          </a:stretch>
        </p:blipFill>
        <p:spPr>
          <a:xfrm>
            <a:off x="3217794" y="4391025"/>
            <a:ext cx="6591300" cy="2466975"/>
          </a:xfrm>
          <a:prstGeom prst="rect">
            <a:avLst/>
          </a:prstGeom>
        </p:spPr>
      </p:pic>
    </p:spTree>
    <p:extLst>
      <p:ext uri="{BB962C8B-B14F-4D97-AF65-F5344CB8AC3E}">
        <p14:creationId xmlns:p14="http://schemas.microsoft.com/office/powerpoint/2010/main" val="2543049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ázek 9">
            <a:extLst>
              <a:ext uri="{FF2B5EF4-FFF2-40B4-BE49-F238E27FC236}">
                <a16:creationId xmlns:a16="http://schemas.microsoft.com/office/drawing/2014/main" id="{26DB0F5E-E59C-6F45-24AC-CC133C8A4C80}"/>
              </a:ext>
            </a:extLst>
          </p:cNvPr>
          <p:cNvPicPr>
            <a:picLocks noChangeAspect="1"/>
          </p:cNvPicPr>
          <p:nvPr/>
        </p:nvPicPr>
        <p:blipFill>
          <a:blip r:embed="rId2"/>
          <a:stretch>
            <a:fillRect/>
          </a:stretch>
        </p:blipFill>
        <p:spPr>
          <a:xfrm>
            <a:off x="857839" y="4408"/>
            <a:ext cx="4854804" cy="6837752"/>
          </a:xfrm>
          <a:prstGeom prst="rect">
            <a:avLst/>
          </a:prstGeom>
        </p:spPr>
      </p:pic>
      <p:pic>
        <p:nvPicPr>
          <p:cNvPr id="6" name="Obrázek 5">
            <a:extLst>
              <a:ext uri="{FF2B5EF4-FFF2-40B4-BE49-F238E27FC236}">
                <a16:creationId xmlns:a16="http://schemas.microsoft.com/office/drawing/2014/main" id="{3AC36C0A-333B-E098-4F7B-5DC7B51C1292}"/>
              </a:ext>
            </a:extLst>
          </p:cNvPr>
          <p:cNvPicPr>
            <a:picLocks noChangeAspect="1"/>
          </p:cNvPicPr>
          <p:nvPr/>
        </p:nvPicPr>
        <p:blipFill>
          <a:blip r:embed="rId3"/>
          <a:stretch>
            <a:fillRect/>
          </a:stretch>
        </p:blipFill>
        <p:spPr>
          <a:xfrm>
            <a:off x="6479359" y="15846"/>
            <a:ext cx="4869181" cy="6858000"/>
          </a:xfrm>
          <a:prstGeom prst="rect">
            <a:avLst/>
          </a:prstGeom>
        </p:spPr>
      </p:pic>
    </p:spTree>
    <p:extLst>
      <p:ext uri="{BB962C8B-B14F-4D97-AF65-F5344CB8AC3E}">
        <p14:creationId xmlns:p14="http://schemas.microsoft.com/office/powerpoint/2010/main" val="1307056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descr="Obsah obrázku text, mapa, atlas, Písmo&#10;&#10;Popis byl vytvořen automaticky">
            <a:extLst>
              <a:ext uri="{FF2B5EF4-FFF2-40B4-BE49-F238E27FC236}">
                <a16:creationId xmlns:a16="http://schemas.microsoft.com/office/drawing/2014/main" id="{7C499D43-6EA8-0CA9-8C0C-0EF438B59E3A}"/>
              </a:ext>
            </a:extLst>
          </p:cNvPr>
          <p:cNvPicPr>
            <a:picLocks noChangeAspect="1"/>
          </p:cNvPicPr>
          <p:nvPr/>
        </p:nvPicPr>
        <p:blipFill>
          <a:blip r:embed="rId2"/>
          <a:stretch>
            <a:fillRect/>
          </a:stretch>
        </p:blipFill>
        <p:spPr>
          <a:xfrm>
            <a:off x="643467" y="974990"/>
            <a:ext cx="5291666" cy="4908019"/>
          </a:xfrm>
          <a:prstGeom prst="rect">
            <a:avLst/>
          </a:prstGeom>
        </p:spPr>
      </p:pic>
      <p:pic>
        <p:nvPicPr>
          <p:cNvPr id="3" name="Obrázek 2">
            <a:extLst>
              <a:ext uri="{FF2B5EF4-FFF2-40B4-BE49-F238E27FC236}">
                <a16:creationId xmlns:a16="http://schemas.microsoft.com/office/drawing/2014/main" id="{13EF20F7-BF61-90D8-1A2F-4ADD3CC7A8AB}"/>
              </a:ext>
            </a:extLst>
          </p:cNvPr>
          <p:cNvPicPr>
            <a:picLocks noChangeAspect="1"/>
          </p:cNvPicPr>
          <p:nvPr/>
        </p:nvPicPr>
        <p:blipFill>
          <a:blip r:embed="rId3"/>
          <a:stretch>
            <a:fillRect/>
          </a:stretch>
        </p:blipFill>
        <p:spPr>
          <a:xfrm>
            <a:off x="6256866" y="1662906"/>
            <a:ext cx="5291666" cy="3532187"/>
          </a:xfrm>
          <a:prstGeom prst="rect">
            <a:avLst/>
          </a:prstGeom>
        </p:spPr>
      </p:pic>
    </p:spTree>
    <p:extLst>
      <p:ext uri="{BB962C8B-B14F-4D97-AF65-F5344CB8AC3E}">
        <p14:creationId xmlns:p14="http://schemas.microsoft.com/office/powerpoint/2010/main" val="1409692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33" name="Rectangle 32">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0970B5D-3B88-649F-C960-79D074F66D11}"/>
              </a:ext>
            </a:extLst>
          </p:cNvPr>
          <p:cNvSpPr>
            <a:spLocks noGrp="1"/>
          </p:cNvSpPr>
          <p:nvPr>
            <p:ph type="title"/>
          </p:nvPr>
        </p:nvSpPr>
        <p:spPr>
          <a:xfrm>
            <a:off x="8471423" y="1121507"/>
            <a:ext cx="3053039" cy="1039567"/>
          </a:xfrm>
        </p:spPr>
        <p:txBody>
          <a:bodyPr vert="horz" lIns="91440" tIns="45720" rIns="91440" bIns="45720" rtlCol="0" anchor="b">
            <a:noAutofit/>
          </a:bodyPr>
          <a:lstStyle/>
          <a:p>
            <a:r>
              <a:rPr lang="en-US" sz="2400" b="1" dirty="0" err="1">
                <a:solidFill>
                  <a:srgbClr val="77A2BB"/>
                </a:solidFill>
                <a:hlinkClick r:id="rId2">
                  <a:extLst>
                    <a:ext uri="{A12FA001-AC4F-418D-AE19-62706E023703}">
                      <ahyp:hlinkClr xmlns:ahyp="http://schemas.microsoft.com/office/drawing/2018/hyperlinkcolor" val="tx"/>
                    </a:ext>
                  </a:extLst>
                </a:hlinkClick>
              </a:rPr>
              <a:t>Čtvrtletní_zpráva_o_migraci</a:t>
            </a:r>
            <a:r>
              <a:rPr lang="en-US" sz="2400" b="1" dirty="0">
                <a:solidFill>
                  <a:srgbClr val="FF0000"/>
                </a:solidFill>
                <a:hlinkClick r:id="rId2">
                  <a:extLst>
                    <a:ext uri="{A12FA001-AC4F-418D-AE19-62706E023703}">
                      <ahyp:hlinkClr xmlns:ahyp="http://schemas.microsoft.com/office/drawing/2018/hyperlinkcolor" val="tx"/>
                    </a:ext>
                  </a:extLst>
                </a:hlinkClick>
              </a:rPr>
              <a:t>_–_IV_2023 (1).pdf</a:t>
            </a:r>
            <a:endParaRPr lang="en-US" sz="2400" b="1" dirty="0">
              <a:solidFill>
                <a:srgbClr val="FF0000"/>
              </a:solidFill>
            </a:endParaRPr>
          </a:p>
        </p:txBody>
      </p:sp>
      <p:pic>
        <p:nvPicPr>
          <p:cNvPr id="6" name="Zástupný obsah 5">
            <a:extLst>
              <a:ext uri="{FF2B5EF4-FFF2-40B4-BE49-F238E27FC236}">
                <a16:creationId xmlns:a16="http://schemas.microsoft.com/office/drawing/2014/main" id="{65E77229-D945-4280-AE4B-8A6E50121216}"/>
              </a:ext>
            </a:extLst>
          </p:cNvPr>
          <p:cNvPicPr>
            <a:picLocks noGrp="1" noChangeAspect="1"/>
          </p:cNvPicPr>
          <p:nvPr>
            <p:ph sz="half" idx="2"/>
          </p:nvPr>
        </p:nvPicPr>
        <p:blipFill rotWithShape="1">
          <a:blip r:embed="rId3"/>
          <a:srcRect l="21750" t="13669" r="26188" b="3296"/>
          <a:stretch/>
        </p:blipFill>
        <p:spPr>
          <a:xfrm>
            <a:off x="478094" y="193561"/>
            <a:ext cx="7325791" cy="6572300"/>
          </a:xfrm>
          <a:prstGeom prst="rect">
            <a:avLst/>
          </a:prstGeom>
        </p:spPr>
      </p:pic>
      <p:sp>
        <p:nvSpPr>
          <p:cNvPr id="3" name="Zástupný obsah 2">
            <a:extLst>
              <a:ext uri="{FF2B5EF4-FFF2-40B4-BE49-F238E27FC236}">
                <a16:creationId xmlns:a16="http://schemas.microsoft.com/office/drawing/2014/main" id="{3F12D546-E3E6-C6AD-2E9B-95C4BEDF3C48}"/>
              </a:ext>
            </a:extLst>
          </p:cNvPr>
          <p:cNvSpPr>
            <a:spLocks noGrp="1"/>
          </p:cNvSpPr>
          <p:nvPr>
            <p:ph sz="half" idx="1"/>
          </p:nvPr>
        </p:nvSpPr>
        <p:spPr>
          <a:xfrm>
            <a:off x="8471423" y="2642500"/>
            <a:ext cx="3439840" cy="4123361"/>
          </a:xfrm>
        </p:spPr>
        <p:txBody>
          <a:bodyPr vert="horz" lIns="91440" tIns="45720" rIns="91440" bIns="45720" rtlCol="0">
            <a:normAutofit fontScale="92500" lnSpcReduction="10000"/>
          </a:bodyPr>
          <a:lstStyle/>
          <a:p>
            <a:r>
              <a:rPr lang="en-US" sz="1100" dirty="0"/>
              <a:t>LEGÁLNÍ MIGRACE K 31. </a:t>
            </a:r>
            <a:r>
              <a:rPr lang="en-US" sz="1100" dirty="0" err="1"/>
              <a:t>prosinci</a:t>
            </a:r>
            <a:r>
              <a:rPr lang="en-US" sz="1100" dirty="0"/>
              <a:t> 2023 </a:t>
            </a:r>
            <a:r>
              <a:rPr lang="en-US" sz="1100" dirty="0" err="1"/>
              <a:t>bylo</a:t>
            </a:r>
            <a:r>
              <a:rPr lang="en-US" sz="1100" dirty="0"/>
              <a:t> </a:t>
            </a:r>
            <a:r>
              <a:rPr lang="en-US" sz="1100" dirty="0" err="1"/>
              <a:t>na</a:t>
            </a:r>
            <a:r>
              <a:rPr lang="en-US" sz="1100" dirty="0"/>
              <a:t> </a:t>
            </a:r>
            <a:r>
              <a:rPr lang="en-US" sz="1100" dirty="0" err="1"/>
              <a:t>území</a:t>
            </a:r>
            <a:r>
              <a:rPr lang="en-US" sz="1100" dirty="0"/>
              <a:t> ČR </a:t>
            </a:r>
            <a:r>
              <a:rPr lang="en-US" sz="1100" dirty="0" err="1"/>
              <a:t>registrováno</a:t>
            </a:r>
            <a:r>
              <a:rPr lang="en-US" sz="1100" dirty="0"/>
              <a:t> </a:t>
            </a:r>
            <a:r>
              <a:rPr lang="en-US" sz="1100" dirty="0" err="1"/>
              <a:t>celkem</a:t>
            </a:r>
            <a:r>
              <a:rPr lang="en-US" sz="1100" dirty="0"/>
              <a:t> </a:t>
            </a:r>
          </a:p>
          <a:p>
            <a:pPr>
              <a:buFont typeface="Franklin Gothic Book" panose="020B0503020102020204" pitchFamily="34" charset="0"/>
              <a:buNone/>
            </a:pPr>
            <a:r>
              <a:rPr lang="en-US" sz="2400" b="1" dirty="0"/>
              <a:t>1 065 740 </a:t>
            </a:r>
            <a:r>
              <a:rPr lang="en-US" sz="2400" b="1" dirty="0" err="1"/>
              <a:t>osob</a:t>
            </a:r>
            <a:r>
              <a:rPr lang="en-US" sz="2400" b="1" dirty="0"/>
              <a:t> </a:t>
            </a:r>
            <a:r>
              <a:rPr lang="en-US" sz="2400" b="1" dirty="0" err="1"/>
              <a:t>cizí</a:t>
            </a:r>
            <a:r>
              <a:rPr lang="en-US" sz="2400" b="1" dirty="0"/>
              <a:t> </a:t>
            </a:r>
            <a:r>
              <a:rPr lang="en-US" sz="2400" b="1" dirty="0" err="1"/>
              <a:t>státní</a:t>
            </a:r>
            <a:r>
              <a:rPr lang="en-US" sz="2400" b="1" dirty="0"/>
              <a:t> </a:t>
            </a:r>
            <a:r>
              <a:rPr lang="en-US" sz="2400" b="1" dirty="0" err="1"/>
              <a:t>příslušnosti</a:t>
            </a:r>
            <a:r>
              <a:rPr lang="en-US" sz="2400" b="1" dirty="0"/>
              <a:t>, </a:t>
            </a:r>
          </a:p>
          <a:p>
            <a:pPr>
              <a:buFont typeface="Franklin Gothic Book" panose="020B0503020102020204" pitchFamily="34" charset="0"/>
              <a:buNone/>
            </a:pPr>
            <a:r>
              <a:rPr lang="en-US" sz="1500" b="1" dirty="0"/>
              <a:t>z toho 341 111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přechodnému</a:t>
            </a:r>
            <a:r>
              <a:rPr lang="en-US" sz="1500" b="1" dirty="0"/>
              <a:t> </a:t>
            </a:r>
            <a:r>
              <a:rPr lang="en-US" sz="1500" b="1" dirty="0" err="1"/>
              <a:t>pobytu</a:t>
            </a:r>
            <a:r>
              <a:rPr lang="en-US" sz="1500" b="1" dirty="0"/>
              <a:t>, </a:t>
            </a:r>
          </a:p>
          <a:p>
            <a:pPr>
              <a:buFont typeface="Franklin Gothic Book" panose="020B0503020102020204" pitchFamily="34" charset="0"/>
              <a:buNone/>
            </a:pPr>
            <a:r>
              <a:rPr lang="en-US" sz="1500" b="1" dirty="0"/>
              <a:t>349 995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trvalému</a:t>
            </a:r>
            <a:r>
              <a:rPr lang="en-US" sz="1500" b="1" dirty="0"/>
              <a:t> </a:t>
            </a:r>
            <a:r>
              <a:rPr lang="en-US" sz="1500" b="1" dirty="0" err="1"/>
              <a:t>pobytu</a:t>
            </a:r>
            <a:r>
              <a:rPr lang="en-US" sz="1500" b="1" dirty="0"/>
              <a:t> a </a:t>
            </a:r>
          </a:p>
          <a:p>
            <a:pPr>
              <a:buFont typeface="Franklin Gothic Book" panose="020B0503020102020204" pitchFamily="34" charset="0"/>
              <a:buNone/>
            </a:pPr>
            <a:r>
              <a:rPr lang="en-US" sz="1500" b="1" dirty="0"/>
              <a:t>375 021 </a:t>
            </a:r>
            <a:r>
              <a:rPr lang="en-US" sz="1500" b="1" dirty="0" err="1"/>
              <a:t>na</a:t>
            </a:r>
            <a:r>
              <a:rPr lang="en-US" sz="1500" b="1" dirty="0"/>
              <a:t> </a:t>
            </a:r>
            <a:r>
              <a:rPr lang="en-US" sz="1500" b="1" dirty="0" err="1"/>
              <a:t>základě</a:t>
            </a:r>
            <a:r>
              <a:rPr lang="en-US" sz="1500" b="1" dirty="0"/>
              <a:t> </a:t>
            </a:r>
            <a:r>
              <a:rPr lang="en-US" sz="1500" b="1" dirty="0" err="1"/>
              <a:t>registrace</a:t>
            </a:r>
            <a:r>
              <a:rPr lang="en-US" sz="1500" b="1" dirty="0"/>
              <a:t> </a:t>
            </a:r>
            <a:r>
              <a:rPr lang="en-US" sz="1500" b="1" dirty="0" err="1"/>
              <a:t>dočasné</a:t>
            </a:r>
            <a:r>
              <a:rPr lang="en-US" sz="1500" b="1" dirty="0"/>
              <a:t> </a:t>
            </a:r>
            <a:r>
              <a:rPr lang="en-US" sz="1500" b="1" dirty="0" err="1"/>
              <a:t>ochrany</a:t>
            </a:r>
            <a:r>
              <a:rPr lang="en-US" sz="1500" b="1" dirty="0"/>
              <a:t>.</a:t>
            </a:r>
          </a:p>
          <a:p>
            <a:pPr>
              <a:buFont typeface="Franklin Gothic Book" panose="020B0503020102020204" pitchFamily="34" charset="0"/>
              <a:buNone/>
            </a:pPr>
            <a:r>
              <a:rPr lang="en-US" sz="1100" dirty="0"/>
              <a:t> Za </a:t>
            </a:r>
            <a:r>
              <a:rPr lang="en-US" sz="1100" dirty="0" err="1"/>
              <a:t>výrazným</a:t>
            </a:r>
            <a:r>
              <a:rPr lang="en-US" sz="1100" dirty="0"/>
              <a:t> </a:t>
            </a:r>
            <a:r>
              <a:rPr lang="en-US" sz="1100" dirty="0" err="1"/>
              <a:t>nárůstem</a:t>
            </a:r>
            <a:r>
              <a:rPr lang="en-US" sz="1100" dirty="0"/>
              <a:t> </a:t>
            </a:r>
            <a:r>
              <a:rPr lang="en-US" sz="1100" dirty="0" err="1"/>
              <a:t>počtu</a:t>
            </a:r>
            <a:r>
              <a:rPr lang="en-US" sz="1100" dirty="0"/>
              <a:t> </a:t>
            </a:r>
            <a:r>
              <a:rPr lang="en-US" sz="1100" dirty="0" err="1"/>
              <a:t>cizinců</a:t>
            </a:r>
            <a:r>
              <a:rPr lang="en-US" sz="1100" dirty="0"/>
              <a:t> </a:t>
            </a:r>
            <a:r>
              <a:rPr lang="en-US" sz="1100" dirty="0" err="1"/>
              <a:t>na</a:t>
            </a:r>
            <a:r>
              <a:rPr lang="en-US" sz="1100" dirty="0"/>
              <a:t> </a:t>
            </a:r>
            <a:r>
              <a:rPr lang="en-US" sz="1100" dirty="0" err="1"/>
              <a:t>území</a:t>
            </a:r>
            <a:r>
              <a:rPr lang="en-US" sz="1100" dirty="0"/>
              <a:t> ČR </a:t>
            </a:r>
            <a:r>
              <a:rPr lang="en-US" sz="1100" dirty="0" err="1"/>
              <a:t>stojí</a:t>
            </a:r>
            <a:r>
              <a:rPr lang="en-US" sz="1100" dirty="0"/>
              <a:t> </a:t>
            </a:r>
            <a:r>
              <a:rPr lang="en-US" sz="1100" dirty="0" err="1"/>
              <a:t>zejména</a:t>
            </a:r>
            <a:r>
              <a:rPr lang="en-US" sz="1100" dirty="0"/>
              <a:t> </a:t>
            </a:r>
            <a:r>
              <a:rPr lang="en-US" sz="1100" dirty="0" err="1"/>
              <a:t>vydávání</a:t>
            </a:r>
            <a:r>
              <a:rPr lang="en-US" sz="1100" dirty="0"/>
              <a:t> </a:t>
            </a:r>
            <a:r>
              <a:rPr lang="en-US" sz="1100" dirty="0" err="1"/>
              <a:t>dočasné</a:t>
            </a:r>
            <a:r>
              <a:rPr lang="en-US" sz="1100" dirty="0"/>
              <a:t> </a:t>
            </a:r>
            <a:r>
              <a:rPr lang="en-US" sz="1100" dirty="0" err="1"/>
              <a:t>ochrany</a:t>
            </a:r>
            <a:r>
              <a:rPr lang="en-US" sz="1100" dirty="0"/>
              <a:t> </a:t>
            </a:r>
            <a:r>
              <a:rPr lang="en-US" sz="1100" dirty="0" err="1"/>
              <a:t>státním</a:t>
            </a:r>
            <a:r>
              <a:rPr lang="en-US" sz="1100" dirty="0"/>
              <a:t> </a:t>
            </a:r>
            <a:r>
              <a:rPr lang="en-US" sz="1100" dirty="0" err="1"/>
              <a:t>příslušníkům</a:t>
            </a:r>
            <a:r>
              <a:rPr lang="en-US" sz="1100" dirty="0"/>
              <a:t> </a:t>
            </a:r>
            <a:r>
              <a:rPr lang="en-US" sz="1100" dirty="0" err="1"/>
              <a:t>Ukrajiny</a:t>
            </a:r>
            <a:r>
              <a:rPr lang="en-US" sz="1100" dirty="0"/>
              <a:t>, </a:t>
            </a:r>
            <a:r>
              <a:rPr lang="en-US" sz="1100" dirty="0" err="1"/>
              <a:t>kteří</a:t>
            </a:r>
            <a:r>
              <a:rPr lang="en-US" sz="1100" dirty="0"/>
              <a:t> </a:t>
            </a:r>
            <a:r>
              <a:rPr lang="en-US" sz="1100" dirty="0" err="1"/>
              <a:t>prchají</a:t>
            </a:r>
            <a:r>
              <a:rPr lang="en-US" sz="1100" dirty="0"/>
              <a:t> </a:t>
            </a:r>
            <a:r>
              <a:rPr lang="en-US" sz="1100" dirty="0" err="1"/>
              <a:t>před</a:t>
            </a:r>
            <a:r>
              <a:rPr lang="en-US" sz="1100" dirty="0"/>
              <a:t> </a:t>
            </a:r>
            <a:r>
              <a:rPr lang="en-US" sz="1100" dirty="0" err="1"/>
              <a:t>válkou</a:t>
            </a:r>
            <a:r>
              <a:rPr lang="en-US" sz="1100" dirty="0"/>
              <a:t> </a:t>
            </a:r>
            <a:r>
              <a:rPr lang="en-US" sz="1100" dirty="0" err="1"/>
              <a:t>ve</a:t>
            </a:r>
            <a:r>
              <a:rPr lang="en-US" sz="1100" dirty="0"/>
              <a:t> </a:t>
            </a:r>
            <a:r>
              <a:rPr lang="en-US" sz="1100" dirty="0" err="1"/>
              <a:t>své</a:t>
            </a:r>
            <a:r>
              <a:rPr lang="en-US" sz="1100" dirty="0"/>
              <a:t> zemi. </a:t>
            </a:r>
          </a:p>
          <a:p>
            <a:pPr>
              <a:buFont typeface="Franklin Gothic Book" panose="020B0503020102020204" pitchFamily="34" charset="0"/>
              <a:buNone/>
            </a:pPr>
            <a:r>
              <a:rPr lang="en-US" sz="1100" dirty="0" err="1"/>
              <a:t>Mezi</a:t>
            </a:r>
            <a:r>
              <a:rPr lang="en-US" sz="1100" dirty="0"/>
              <a:t> </a:t>
            </a:r>
            <a:r>
              <a:rPr lang="en-US" sz="1100" dirty="0" err="1"/>
              <a:t>cizinci</a:t>
            </a:r>
            <a:r>
              <a:rPr lang="en-US" sz="1100" dirty="0"/>
              <a:t> </a:t>
            </a:r>
            <a:r>
              <a:rPr lang="en-US" sz="1100" dirty="0" err="1"/>
              <a:t>pobývajícími</a:t>
            </a:r>
            <a:r>
              <a:rPr lang="en-US" sz="1100" dirty="0"/>
              <a:t> </a:t>
            </a:r>
            <a:r>
              <a:rPr lang="en-US" sz="1100" dirty="0" err="1"/>
              <a:t>legálně</a:t>
            </a:r>
            <a:r>
              <a:rPr lang="en-US" sz="1100" dirty="0"/>
              <a:t> </a:t>
            </a:r>
            <a:r>
              <a:rPr lang="en-US" sz="1100" dirty="0" err="1"/>
              <a:t>na</a:t>
            </a:r>
            <a:r>
              <a:rPr lang="en-US" sz="1100" dirty="0"/>
              <a:t> </a:t>
            </a:r>
            <a:r>
              <a:rPr lang="en-US" sz="1100" dirty="0" err="1"/>
              <a:t>území</a:t>
            </a:r>
            <a:r>
              <a:rPr lang="en-US" sz="1100" dirty="0"/>
              <a:t> ČR </a:t>
            </a:r>
            <a:r>
              <a:rPr lang="en-US" sz="1100" dirty="0" err="1"/>
              <a:t>převažují</a:t>
            </a:r>
            <a:r>
              <a:rPr lang="en-US" sz="1100" dirty="0"/>
              <a:t> </a:t>
            </a:r>
            <a:r>
              <a:rPr lang="en-US" sz="1100" dirty="0" err="1"/>
              <a:t>občané</a:t>
            </a:r>
            <a:r>
              <a:rPr lang="en-US" sz="1100" dirty="0"/>
              <a:t> </a:t>
            </a:r>
            <a:r>
              <a:rPr lang="en-US" sz="1100" dirty="0" err="1"/>
              <a:t>třetích</a:t>
            </a:r>
            <a:r>
              <a:rPr lang="en-US" sz="1100" dirty="0"/>
              <a:t> </a:t>
            </a:r>
            <a:r>
              <a:rPr lang="en-US" sz="1100" dirty="0" err="1"/>
              <a:t>zemí</a:t>
            </a:r>
            <a:r>
              <a:rPr lang="en-US" sz="1100" dirty="0"/>
              <a:t> (836 044 </a:t>
            </a:r>
            <a:r>
              <a:rPr lang="en-US" sz="1100" dirty="0" err="1"/>
              <a:t>osob</a:t>
            </a:r>
            <a:r>
              <a:rPr lang="en-US" sz="1100" dirty="0"/>
              <a:t>, </a:t>
            </a:r>
            <a:r>
              <a:rPr lang="en-US" sz="1100" dirty="0" err="1"/>
              <a:t>tj</a:t>
            </a:r>
            <a:r>
              <a:rPr lang="en-US" sz="1100" dirty="0"/>
              <a:t>. 78 %) </a:t>
            </a:r>
            <a:r>
              <a:rPr lang="en-US" sz="1100" dirty="0" err="1"/>
              <a:t>nad</a:t>
            </a:r>
            <a:r>
              <a:rPr lang="en-US" sz="1100" dirty="0"/>
              <a:t> </a:t>
            </a:r>
            <a:r>
              <a:rPr lang="en-US" sz="1100" dirty="0" err="1"/>
              <a:t>občany</a:t>
            </a:r>
            <a:r>
              <a:rPr lang="en-US" sz="1100" dirty="0"/>
              <a:t> </a:t>
            </a:r>
            <a:r>
              <a:rPr lang="en-US" sz="1100" dirty="0" err="1"/>
              <a:t>členských</a:t>
            </a:r>
            <a:r>
              <a:rPr lang="en-US" sz="1100" dirty="0"/>
              <a:t> </a:t>
            </a:r>
            <a:r>
              <a:rPr lang="en-US" sz="1100" dirty="0" err="1"/>
              <a:t>států</a:t>
            </a:r>
            <a:r>
              <a:rPr lang="en-US" sz="1100" dirty="0"/>
              <a:t> EU, EHP a </a:t>
            </a:r>
            <a:r>
              <a:rPr lang="en-US" sz="1100" dirty="0" err="1"/>
              <a:t>Švýcarska</a:t>
            </a:r>
            <a:r>
              <a:rPr lang="en-US" sz="1100" dirty="0"/>
              <a:t> (229 696 </a:t>
            </a:r>
            <a:r>
              <a:rPr lang="en-US" sz="1100" dirty="0" err="1"/>
              <a:t>osob</a:t>
            </a:r>
            <a:r>
              <a:rPr lang="en-US" sz="1100" dirty="0"/>
              <a:t>, </a:t>
            </a:r>
            <a:r>
              <a:rPr lang="en-US" sz="1100" dirty="0" err="1"/>
              <a:t>tj</a:t>
            </a:r>
            <a:r>
              <a:rPr lang="en-US" sz="1100" dirty="0"/>
              <a:t>. 22 %)</a:t>
            </a:r>
          </a:p>
        </p:txBody>
      </p:sp>
      <p:sp>
        <p:nvSpPr>
          <p:cNvPr id="35"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spTree>
    <p:extLst>
      <p:ext uri="{BB962C8B-B14F-4D97-AF65-F5344CB8AC3E}">
        <p14:creationId xmlns:p14="http://schemas.microsoft.com/office/powerpoint/2010/main" val="1984256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880B70-9045-4B1E-A61A-E849BE8C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9" name="Rectangle 18">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C144A1E9-72B3-B5C9-B5A9-34C13DAAC19C}"/>
              </a:ext>
            </a:extLst>
          </p:cNvPr>
          <p:cNvSpPr>
            <a:spLocks noGrp="1"/>
          </p:cNvSpPr>
          <p:nvPr>
            <p:ph type="title"/>
          </p:nvPr>
        </p:nvSpPr>
        <p:spPr>
          <a:xfrm>
            <a:off x="640081" y="631373"/>
            <a:ext cx="4018839" cy="2035628"/>
          </a:xfrm>
        </p:spPr>
        <p:txBody>
          <a:bodyPr vert="horz" lIns="91440" tIns="45720" rIns="91440" bIns="45720" rtlCol="0" anchor="t">
            <a:normAutofit/>
          </a:bodyPr>
          <a:lstStyle/>
          <a:p>
            <a:r>
              <a:rPr lang="en-US" dirty="0" err="1"/>
              <a:t>Ukrajinské</a:t>
            </a:r>
            <a:r>
              <a:rPr lang="en-US" dirty="0"/>
              <a:t> </a:t>
            </a:r>
            <a:r>
              <a:rPr lang="en-US" dirty="0" err="1"/>
              <a:t>děti</a:t>
            </a:r>
            <a:r>
              <a:rPr lang="en-US" dirty="0"/>
              <a:t> </a:t>
            </a:r>
            <a:r>
              <a:rPr lang="en-US" dirty="0" err="1"/>
              <a:t>na</a:t>
            </a:r>
            <a:r>
              <a:rPr lang="en-US" dirty="0"/>
              <a:t> </a:t>
            </a:r>
            <a:r>
              <a:rPr lang="en-US" dirty="0" err="1"/>
              <a:t>českých</a:t>
            </a:r>
            <a:r>
              <a:rPr lang="en-US" dirty="0"/>
              <a:t> </a:t>
            </a:r>
            <a:r>
              <a:rPr lang="en-US" dirty="0" err="1"/>
              <a:t>školách</a:t>
            </a:r>
            <a:endParaRPr lang="en-US" dirty="0"/>
          </a:p>
        </p:txBody>
      </p:sp>
      <p:sp>
        <p:nvSpPr>
          <p:cNvPr id="3" name="Zástupný obsah 2">
            <a:extLst>
              <a:ext uri="{FF2B5EF4-FFF2-40B4-BE49-F238E27FC236}">
                <a16:creationId xmlns:a16="http://schemas.microsoft.com/office/drawing/2014/main" id="{9B0194CA-389A-1E81-2DDB-1E2FE020E889}"/>
              </a:ext>
            </a:extLst>
          </p:cNvPr>
          <p:cNvSpPr>
            <a:spLocks noGrp="1"/>
          </p:cNvSpPr>
          <p:nvPr>
            <p:ph sz="half" idx="1"/>
          </p:nvPr>
        </p:nvSpPr>
        <p:spPr>
          <a:xfrm>
            <a:off x="640081" y="2764971"/>
            <a:ext cx="4010296" cy="3472543"/>
          </a:xfrm>
        </p:spPr>
        <p:txBody>
          <a:bodyPr vert="horz" lIns="91440" tIns="45720" rIns="91440" bIns="45720" rtlCol="0">
            <a:normAutofit fontScale="92500" lnSpcReduction="10000"/>
          </a:bodyPr>
          <a:lstStyle/>
          <a:p>
            <a:r>
              <a:rPr lang="en-US" b="1" dirty="0" err="1">
                <a:solidFill>
                  <a:srgbClr val="FF0000"/>
                </a:solidFill>
                <a:effectLst/>
              </a:rPr>
              <a:t>Školy</a:t>
            </a:r>
            <a:r>
              <a:rPr lang="en-US" b="1" dirty="0">
                <a:solidFill>
                  <a:srgbClr val="FF0000"/>
                </a:solidFill>
                <a:effectLst/>
              </a:rPr>
              <a:t> </a:t>
            </a:r>
            <a:r>
              <a:rPr lang="en-US" b="1" dirty="0" err="1">
                <a:solidFill>
                  <a:srgbClr val="FF0000"/>
                </a:solidFill>
                <a:effectLst/>
              </a:rPr>
              <a:t>podle</a:t>
            </a:r>
            <a:r>
              <a:rPr lang="en-US" b="1" dirty="0">
                <a:solidFill>
                  <a:srgbClr val="FF0000"/>
                </a:solidFill>
                <a:effectLst/>
              </a:rPr>
              <a:t> </a:t>
            </a:r>
            <a:r>
              <a:rPr lang="en-US" b="1" dirty="0" err="1">
                <a:solidFill>
                  <a:srgbClr val="FF0000"/>
                </a:solidFill>
                <a:effectLst/>
              </a:rPr>
              <a:t>nových</a:t>
            </a:r>
            <a:r>
              <a:rPr lang="en-US" b="1" dirty="0">
                <a:solidFill>
                  <a:srgbClr val="FF0000"/>
                </a:solidFill>
                <a:effectLst/>
              </a:rPr>
              <a:t> </a:t>
            </a:r>
            <a:r>
              <a:rPr lang="en-US" b="1" dirty="0" err="1">
                <a:solidFill>
                  <a:srgbClr val="FF0000"/>
                </a:solidFill>
                <a:effectLst/>
              </a:rPr>
              <a:t>informací</a:t>
            </a:r>
            <a:r>
              <a:rPr lang="en-US" b="1" dirty="0">
                <a:solidFill>
                  <a:srgbClr val="FF0000"/>
                </a:solidFill>
                <a:effectLst/>
              </a:rPr>
              <a:t> </a:t>
            </a:r>
            <a:r>
              <a:rPr lang="en-US" b="1" dirty="0" err="1">
                <a:solidFill>
                  <a:srgbClr val="FF0000"/>
                </a:solidFill>
                <a:effectLst/>
              </a:rPr>
              <a:t>vykázaly</a:t>
            </a:r>
            <a:r>
              <a:rPr lang="en-US" b="1" dirty="0">
                <a:solidFill>
                  <a:srgbClr val="FF0000"/>
                </a:solidFill>
                <a:effectLst/>
              </a:rPr>
              <a:t> k 31. </a:t>
            </a:r>
            <a:r>
              <a:rPr lang="en-US" b="1" dirty="0" err="1">
                <a:solidFill>
                  <a:srgbClr val="FF0000"/>
                </a:solidFill>
                <a:effectLst/>
              </a:rPr>
              <a:t>březnu</a:t>
            </a:r>
            <a:r>
              <a:rPr lang="en-US" b="1" dirty="0">
                <a:solidFill>
                  <a:srgbClr val="FF0000"/>
                </a:solidFill>
                <a:effectLst/>
              </a:rPr>
              <a:t> 2023 </a:t>
            </a:r>
            <a:r>
              <a:rPr lang="en-US" b="1" dirty="0" err="1">
                <a:solidFill>
                  <a:srgbClr val="FF0000"/>
                </a:solidFill>
                <a:effectLst/>
              </a:rPr>
              <a:t>celkem</a:t>
            </a:r>
            <a:r>
              <a:rPr lang="en-US" b="1" dirty="0">
                <a:solidFill>
                  <a:srgbClr val="FF0000"/>
                </a:solidFill>
                <a:effectLst/>
              </a:rPr>
              <a:t> 51 281 </a:t>
            </a:r>
            <a:r>
              <a:rPr lang="en-US" b="1" dirty="0" err="1">
                <a:solidFill>
                  <a:srgbClr val="FF0000"/>
                </a:solidFill>
                <a:effectLst/>
              </a:rPr>
              <a:t>dětí</a:t>
            </a:r>
            <a:r>
              <a:rPr lang="en-US" b="1" dirty="0">
                <a:solidFill>
                  <a:srgbClr val="FF0000"/>
                </a:solidFill>
                <a:effectLst/>
              </a:rPr>
              <a:t> a </a:t>
            </a:r>
            <a:r>
              <a:rPr lang="en-US" b="1" dirty="0" err="1">
                <a:solidFill>
                  <a:srgbClr val="FF0000"/>
                </a:solidFill>
                <a:effectLst/>
              </a:rPr>
              <a:t>žáků</a:t>
            </a:r>
            <a:r>
              <a:rPr lang="en-US" b="1" dirty="0">
                <a:solidFill>
                  <a:srgbClr val="FF0000"/>
                </a:solidFill>
                <a:effectLst/>
              </a:rPr>
              <a:t> - </a:t>
            </a:r>
            <a:r>
              <a:rPr lang="en-US" b="1" dirty="0" err="1">
                <a:solidFill>
                  <a:srgbClr val="FF0000"/>
                </a:solidFill>
                <a:effectLst/>
              </a:rPr>
              <a:t>uprchlíků</a:t>
            </a:r>
            <a:r>
              <a:rPr lang="en-US" b="1" dirty="0">
                <a:solidFill>
                  <a:srgbClr val="FF0000"/>
                </a:solidFill>
                <a:effectLst/>
              </a:rPr>
              <a:t> z </a:t>
            </a:r>
            <a:r>
              <a:rPr lang="en-US" b="1" dirty="0" err="1">
                <a:solidFill>
                  <a:srgbClr val="FF0000"/>
                </a:solidFill>
                <a:effectLst/>
              </a:rPr>
              <a:t>Ukrajiny</a:t>
            </a:r>
            <a:r>
              <a:rPr lang="en-US" b="1" dirty="0">
                <a:solidFill>
                  <a:srgbClr val="FF0000"/>
                </a:solidFill>
                <a:effectLst/>
              </a:rPr>
              <a:t>.</a:t>
            </a:r>
            <a:r>
              <a:rPr lang="en-US" dirty="0">
                <a:solidFill>
                  <a:srgbClr val="FF0000"/>
                </a:solidFill>
                <a:effectLst/>
              </a:rPr>
              <a:t> </a:t>
            </a:r>
            <a:endParaRPr lang="cs-CZ" dirty="0">
              <a:solidFill>
                <a:srgbClr val="FF0000"/>
              </a:solidFill>
              <a:effectLst/>
            </a:endParaRPr>
          </a:p>
          <a:p>
            <a:r>
              <a:rPr lang="en-US" dirty="0" err="1">
                <a:effectLst/>
              </a:rPr>
              <a:t>Při</a:t>
            </a:r>
            <a:r>
              <a:rPr lang="en-US" dirty="0">
                <a:effectLst/>
              </a:rPr>
              <a:t> </a:t>
            </a:r>
            <a:r>
              <a:rPr lang="en-US" dirty="0" err="1">
                <a:effectLst/>
              </a:rPr>
              <a:t>srovnání</a:t>
            </a:r>
            <a:r>
              <a:rPr lang="en-US" dirty="0">
                <a:effectLst/>
              </a:rPr>
              <a:t> s </a:t>
            </a:r>
            <a:r>
              <a:rPr lang="en-US" dirty="0" err="1">
                <a:effectLst/>
              </a:rPr>
              <a:t>jejich</a:t>
            </a:r>
            <a:r>
              <a:rPr lang="en-US" dirty="0">
                <a:effectLst/>
              </a:rPr>
              <a:t> </a:t>
            </a:r>
            <a:r>
              <a:rPr lang="en-US" dirty="0" err="1">
                <a:effectLst/>
              </a:rPr>
              <a:t>počty</a:t>
            </a:r>
            <a:r>
              <a:rPr lang="en-US" dirty="0">
                <a:effectLst/>
              </a:rPr>
              <a:t> k 30. </a:t>
            </a:r>
            <a:r>
              <a:rPr lang="en-US" dirty="0" err="1">
                <a:effectLst/>
              </a:rPr>
              <a:t>září</a:t>
            </a:r>
            <a:r>
              <a:rPr lang="en-US" dirty="0">
                <a:effectLst/>
              </a:rPr>
              <a:t> 2022 </a:t>
            </a:r>
            <a:r>
              <a:rPr lang="en-US" dirty="0" err="1">
                <a:effectLst/>
              </a:rPr>
              <a:t>tedy</a:t>
            </a:r>
            <a:r>
              <a:rPr lang="en-US" dirty="0">
                <a:effectLst/>
              </a:rPr>
              <a:t> </a:t>
            </a:r>
            <a:r>
              <a:rPr lang="en-US" dirty="0" err="1">
                <a:effectLst/>
              </a:rPr>
              <a:t>došlo</a:t>
            </a:r>
            <a:r>
              <a:rPr lang="en-US" dirty="0">
                <a:effectLst/>
              </a:rPr>
              <a:t> k </a:t>
            </a:r>
            <a:r>
              <a:rPr lang="en-US" dirty="0" err="1">
                <a:effectLst/>
              </a:rPr>
              <a:t>nárůstu</a:t>
            </a:r>
            <a:r>
              <a:rPr lang="en-US" dirty="0">
                <a:effectLst/>
              </a:rPr>
              <a:t> o 996 </a:t>
            </a:r>
            <a:r>
              <a:rPr lang="en-US" dirty="0" err="1">
                <a:effectLst/>
              </a:rPr>
              <a:t>dětí</a:t>
            </a:r>
            <a:r>
              <a:rPr lang="en-US" dirty="0">
                <a:effectLst/>
              </a:rPr>
              <a:t> a </a:t>
            </a:r>
            <a:r>
              <a:rPr lang="en-US" dirty="0" err="1">
                <a:effectLst/>
              </a:rPr>
              <a:t>žáků</a:t>
            </a:r>
            <a:r>
              <a:rPr lang="en-US" dirty="0">
                <a:effectLst/>
              </a:rPr>
              <a:t> z </a:t>
            </a:r>
            <a:r>
              <a:rPr lang="en-US" dirty="0" err="1">
                <a:effectLst/>
              </a:rPr>
              <a:t>Ukrajiny</a:t>
            </a:r>
            <a:r>
              <a:rPr lang="en-US" dirty="0">
                <a:effectLst/>
              </a:rPr>
              <a:t>. </a:t>
            </a:r>
            <a:r>
              <a:rPr lang="en-US" dirty="0" err="1">
                <a:effectLst/>
              </a:rPr>
              <a:t>Zaměstnanců</a:t>
            </a:r>
            <a:r>
              <a:rPr lang="en-US" dirty="0">
                <a:effectLst/>
              </a:rPr>
              <a:t> z </a:t>
            </a:r>
            <a:r>
              <a:rPr lang="en-US" dirty="0" err="1">
                <a:effectLst/>
              </a:rPr>
              <a:t>řad</a:t>
            </a:r>
            <a:r>
              <a:rPr lang="en-US" dirty="0">
                <a:effectLst/>
              </a:rPr>
              <a:t> </a:t>
            </a:r>
            <a:r>
              <a:rPr lang="en-US" dirty="0" err="1">
                <a:effectLst/>
              </a:rPr>
              <a:t>Ukrajinců</a:t>
            </a:r>
            <a:r>
              <a:rPr lang="en-US" dirty="0">
                <a:effectLst/>
              </a:rPr>
              <a:t> s </a:t>
            </a:r>
            <a:r>
              <a:rPr lang="en-US" dirty="0" err="1">
                <a:effectLst/>
              </a:rPr>
              <a:t>vízem</a:t>
            </a:r>
            <a:r>
              <a:rPr lang="en-US" dirty="0">
                <a:effectLst/>
              </a:rPr>
              <a:t> </a:t>
            </a:r>
            <a:r>
              <a:rPr lang="en-US" dirty="0" err="1">
                <a:effectLst/>
              </a:rPr>
              <a:t>dočasné</a:t>
            </a:r>
            <a:r>
              <a:rPr lang="en-US" dirty="0">
                <a:effectLst/>
              </a:rPr>
              <a:t> </a:t>
            </a:r>
            <a:r>
              <a:rPr lang="en-US" dirty="0" err="1">
                <a:effectLst/>
              </a:rPr>
              <a:t>ochrany</a:t>
            </a:r>
            <a:r>
              <a:rPr lang="en-US" dirty="0">
                <a:effectLst/>
              </a:rPr>
              <a:t> je </a:t>
            </a:r>
            <a:r>
              <a:rPr lang="en-US" dirty="0" err="1">
                <a:effectLst/>
              </a:rPr>
              <a:t>ve</a:t>
            </a:r>
            <a:r>
              <a:rPr lang="en-US" dirty="0">
                <a:effectLst/>
              </a:rPr>
              <a:t> </a:t>
            </a:r>
            <a:r>
              <a:rPr lang="en-US" dirty="0" err="1">
                <a:effectLst/>
              </a:rPr>
              <a:t>školách</a:t>
            </a:r>
            <a:r>
              <a:rPr lang="en-US" dirty="0">
                <a:effectLst/>
              </a:rPr>
              <a:t> </a:t>
            </a:r>
            <a:r>
              <a:rPr lang="en-US" dirty="0" err="1">
                <a:effectLst/>
              </a:rPr>
              <a:t>aktuálně</a:t>
            </a:r>
            <a:r>
              <a:rPr lang="en-US" dirty="0">
                <a:effectLst/>
              </a:rPr>
              <a:t> 2090, z toho </a:t>
            </a:r>
            <a:r>
              <a:rPr lang="en-US" dirty="0" err="1">
                <a:effectLst/>
              </a:rPr>
              <a:t>zhruba</a:t>
            </a:r>
            <a:r>
              <a:rPr lang="en-US" dirty="0">
                <a:effectLst/>
              </a:rPr>
              <a:t> </a:t>
            </a:r>
            <a:r>
              <a:rPr lang="en-US" dirty="0" err="1">
                <a:effectLst/>
              </a:rPr>
              <a:t>polovina</a:t>
            </a:r>
            <a:r>
              <a:rPr lang="en-US" dirty="0">
                <a:effectLst/>
              </a:rPr>
              <a:t> </a:t>
            </a:r>
            <a:r>
              <a:rPr lang="en-US" dirty="0" err="1">
                <a:effectLst/>
              </a:rPr>
              <a:t>vykonává</a:t>
            </a:r>
            <a:r>
              <a:rPr lang="en-US" dirty="0">
                <a:effectLst/>
              </a:rPr>
              <a:t> </a:t>
            </a:r>
            <a:r>
              <a:rPr lang="en-US" dirty="0" err="1">
                <a:effectLst/>
              </a:rPr>
              <a:t>práci</a:t>
            </a:r>
            <a:r>
              <a:rPr lang="en-US" dirty="0">
                <a:effectLst/>
              </a:rPr>
              <a:t> </a:t>
            </a:r>
            <a:r>
              <a:rPr lang="en-US" dirty="0" err="1">
                <a:effectLst/>
              </a:rPr>
              <a:t>učitelek</a:t>
            </a:r>
            <a:r>
              <a:rPr lang="en-US" dirty="0">
                <a:effectLst/>
              </a:rPr>
              <a:t> a </a:t>
            </a:r>
            <a:r>
              <a:rPr lang="en-US" dirty="0" err="1">
                <a:effectLst/>
              </a:rPr>
              <a:t>učitelů</a:t>
            </a:r>
            <a:r>
              <a:rPr lang="en-US" dirty="0">
                <a:effectLst/>
              </a:rPr>
              <a:t> </a:t>
            </a:r>
            <a:r>
              <a:rPr lang="en-US" dirty="0" err="1">
                <a:effectLst/>
              </a:rPr>
              <a:t>či</a:t>
            </a:r>
            <a:r>
              <a:rPr lang="en-US" dirty="0">
                <a:effectLst/>
              </a:rPr>
              <a:t> </a:t>
            </a:r>
            <a:r>
              <a:rPr lang="en-US" dirty="0" err="1">
                <a:effectLst/>
              </a:rPr>
              <a:t>ostatních</a:t>
            </a:r>
            <a:r>
              <a:rPr lang="en-US" dirty="0">
                <a:effectLst/>
              </a:rPr>
              <a:t> </a:t>
            </a:r>
            <a:r>
              <a:rPr lang="en-US" dirty="0" err="1">
                <a:effectLst/>
              </a:rPr>
              <a:t>pedagogických</a:t>
            </a:r>
            <a:r>
              <a:rPr lang="en-US" dirty="0">
                <a:effectLst/>
              </a:rPr>
              <a:t> </a:t>
            </a:r>
            <a:r>
              <a:rPr lang="en-US" dirty="0" err="1">
                <a:effectLst/>
              </a:rPr>
              <a:t>pracovníků</a:t>
            </a:r>
            <a:r>
              <a:rPr lang="en-US" dirty="0">
                <a:effectLst/>
              </a:rPr>
              <a:t>.   </a:t>
            </a:r>
          </a:p>
          <a:p>
            <a:endParaRPr lang="en-US" sz="1500" dirty="0"/>
          </a:p>
        </p:txBody>
      </p:sp>
      <p:sp>
        <p:nvSpPr>
          <p:cNvPr id="21" name="Rectangle 20">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4" name="Obrázek 3">
            <a:extLst>
              <a:ext uri="{FF2B5EF4-FFF2-40B4-BE49-F238E27FC236}">
                <a16:creationId xmlns:a16="http://schemas.microsoft.com/office/drawing/2014/main" id="{1FFC906C-A9FB-F8CC-E8A2-2B13BD9C5EE5}"/>
              </a:ext>
            </a:extLst>
          </p:cNvPr>
          <p:cNvPicPr>
            <a:picLocks noChangeAspect="1"/>
          </p:cNvPicPr>
          <p:nvPr/>
        </p:nvPicPr>
        <p:blipFill>
          <a:blip r:embed="rId2"/>
          <a:stretch>
            <a:fillRect/>
          </a:stretch>
        </p:blipFill>
        <p:spPr>
          <a:xfrm>
            <a:off x="6447990" y="639705"/>
            <a:ext cx="4823459" cy="2713196"/>
          </a:xfrm>
          <a:prstGeom prst="rect">
            <a:avLst/>
          </a:prstGeom>
        </p:spPr>
      </p:pic>
      <p:pic>
        <p:nvPicPr>
          <p:cNvPr id="12" name="Zástupný obsah 11" descr="Obsah obrázku text, snímek obrazovky, číslo, Písmo&#10;&#10;Popis byl vytvořen automaticky">
            <a:extLst>
              <a:ext uri="{FF2B5EF4-FFF2-40B4-BE49-F238E27FC236}">
                <a16:creationId xmlns:a16="http://schemas.microsoft.com/office/drawing/2014/main" id="{42D7FE17-B88D-7D29-B932-EA8D2DFF2F30}"/>
              </a:ext>
            </a:extLst>
          </p:cNvPr>
          <p:cNvPicPr>
            <a:picLocks noGrp="1" noChangeAspect="1"/>
          </p:cNvPicPr>
          <p:nvPr>
            <p:ph sz="half" idx="2"/>
          </p:nvPr>
        </p:nvPicPr>
        <p:blipFill>
          <a:blip r:embed="rId3"/>
          <a:stretch>
            <a:fillRect/>
          </a:stretch>
        </p:blipFill>
        <p:spPr>
          <a:xfrm>
            <a:off x="5465507" y="3593040"/>
            <a:ext cx="7170994" cy="2940107"/>
          </a:xfrm>
          <a:prstGeom prst="rect">
            <a:avLst/>
          </a:prstGeom>
        </p:spPr>
      </p:pic>
    </p:spTree>
    <p:extLst>
      <p:ext uri="{BB962C8B-B14F-4D97-AF65-F5344CB8AC3E}">
        <p14:creationId xmlns:p14="http://schemas.microsoft.com/office/powerpoint/2010/main" val="676544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12" name="Rectangle 11">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9FFD064-032E-EC8F-B6BD-B1DB32467C06}"/>
              </a:ext>
            </a:extLst>
          </p:cNvPr>
          <p:cNvSpPr>
            <a:spLocks noGrp="1"/>
          </p:cNvSpPr>
          <p:nvPr>
            <p:ph type="title"/>
          </p:nvPr>
        </p:nvSpPr>
        <p:spPr>
          <a:xfrm>
            <a:off x="8471424" y="1110882"/>
            <a:ext cx="3053039" cy="1060817"/>
          </a:xfrm>
        </p:spPr>
        <p:txBody>
          <a:bodyPr vert="horz" lIns="91440" tIns="45720" rIns="91440" bIns="45720" rtlCol="0" anchor="b">
            <a:normAutofit/>
          </a:bodyPr>
          <a:lstStyle/>
          <a:p>
            <a:r>
              <a:rPr lang="en-US" sz="2800" b="1" dirty="0" err="1"/>
              <a:t>Ukrajinské</a:t>
            </a:r>
            <a:r>
              <a:rPr lang="en-US" sz="2800" b="1" dirty="0"/>
              <a:t> </a:t>
            </a:r>
            <a:r>
              <a:rPr lang="en-US" sz="2800" b="1" dirty="0" err="1"/>
              <a:t>děti</a:t>
            </a:r>
            <a:r>
              <a:rPr lang="en-US" sz="2800" b="1" dirty="0"/>
              <a:t> </a:t>
            </a:r>
            <a:r>
              <a:rPr lang="en-US" sz="2800" b="1" dirty="0" err="1"/>
              <a:t>na</a:t>
            </a:r>
            <a:r>
              <a:rPr lang="en-US" sz="2800" b="1" dirty="0"/>
              <a:t> </a:t>
            </a:r>
            <a:r>
              <a:rPr lang="en-US" sz="2800" b="1" dirty="0" err="1"/>
              <a:t>českých</a:t>
            </a:r>
            <a:r>
              <a:rPr lang="en-US" sz="2800" b="1" dirty="0"/>
              <a:t> </a:t>
            </a:r>
            <a:r>
              <a:rPr lang="en-US" sz="2800" b="1" dirty="0" err="1"/>
              <a:t>školách</a:t>
            </a:r>
            <a:endParaRPr lang="en-US" sz="2800" b="1" dirty="0"/>
          </a:p>
        </p:txBody>
      </p:sp>
      <p:pic>
        <p:nvPicPr>
          <p:cNvPr id="5" name="Zástupný obsah 4" descr="Obsah obrázku text, snímek obrazovky, číslo, menu&#10;&#10;Popis byl vytvořen automaticky">
            <a:extLst>
              <a:ext uri="{FF2B5EF4-FFF2-40B4-BE49-F238E27FC236}">
                <a16:creationId xmlns:a16="http://schemas.microsoft.com/office/drawing/2014/main" id="{F5AE2B98-9BBD-0575-945A-1E915959023F}"/>
              </a:ext>
            </a:extLst>
          </p:cNvPr>
          <p:cNvPicPr>
            <a:picLocks noGrp="1" noChangeAspect="1"/>
          </p:cNvPicPr>
          <p:nvPr>
            <p:ph sz="half" idx="2"/>
          </p:nvPr>
        </p:nvPicPr>
        <p:blipFill>
          <a:blip r:embed="rId2"/>
          <a:stretch>
            <a:fillRect/>
          </a:stretch>
        </p:blipFill>
        <p:spPr>
          <a:xfrm>
            <a:off x="1069416" y="640080"/>
            <a:ext cx="6030097" cy="5577840"/>
          </a:xfrm>
          <a:prstGeom prst="rect">
            <a:avLst/>
          </a:prstGeom>
        </p:spPr>
      </p:pic>
      <p:sp>
        <p:nvSpPr>
          <p:cNvPr id="3" name="Zástupný obsah 2">
            <a:extLst>
              <a:ext uri="{FF2B5EF4-FFF2-40B4-BE49-F238E27FC236}">
                <a16:creationId xmlns:a16="http://schemas.microsoft.com/office/drawing/2014/main" id="{535E0737-101C-1284-5498-DAD8E8A0ADEF}"/>
              </a:ext>
            </a:extLst>
          </p:cNvPr>
          <p:cNvSpPr>
            <a:spLocks noGrp="1"/>
          </p:cNvSpPr>
          <p:nvPr>
            <p:ph sz="half" idx="1"/>
          </p:nvPr>
        </p:nvSpPr>
        <p:spPr>
          <a:xfrm>
            <a:off x="8471423" y="2286000"/>
            <a:ext cx="3053039" cy="3931920"/>
          </a:xfrm>
        </p:spPr>
        <p:txBody>
          <a:bodyPr vert="horz" lIns="91440" tIns="45720" rIns="91440" bIns="45720" rtlCol="0">
            <a:normAutofit/>
          </a:bodyPr>
          <a:lstStyle/>
          <a:p>
            <a:pPr marL="0" indent="0">
              <a:buNone/>
            </a:pPr>
            <a:r>
              <a:rPr lang="cs-CZ" sz="1800" b="1" i="0" dirty="0">
                <a:solidFill>
                  <a:srgbClr val="000000"/>
                </a:solidFill>
                <a:effectLst/>
                <a:latin typeface="Arial" panose="020B0604020202020204" pitchFamily="34" charset="0"/>
              </a:rPr>
              <a:t>Celkově bylo k 30. září 2023 v českých mateřských, základních a středních školách </a:t>
            </a:r>
            <a:r>
              <a:rPr lang="cs-CZ" sz="1800" b="1" i="0" dirty="0">
                <a:solidFill>
                  <a:srgbClr val="FF0000"/>
                </a:solidFill>
                <a:effectLst/>
                <a:latin typeface="Arial" panose="020B0604020202020204" pitchFamily="34" charset="0"/>
              </a:rPr>
              <a:t>48 090 dětí </a:t>
            </a:r>
            <a:r>
              <a:rPr lang="cs-CZ" sz="1800" b="1" i="0" dirty="0">
                <a:solidFill>
                  <a:srgbClr val="000000"/>
                </a:solidFill>
                <a:effectLst/>
                <a:latin typeface="Arial" panose="020B0604020202020204" pitchFamily="34" charset="0"/>
              </a:rPr>
              <a:t>a žáků ukrajinských uprchlíků, </a:t>
            </a:r>
          </a:p>
          <a:p>
            <a:pPr marL="0" indent="0">
              <a:buNone/>
            </a:pPr>
            <a:r>
              <a:rPr lang="cs-CZ" sz="1800" b="1" i="0" dirty="0">
                <a:solidFill>
                  <a:srgbClr val="000000"/>
                </a:solidFill>
                <a:effectLst/>
                <a:latin typeface="Arial" panose="020B0604020202020204" pitchFamily="34" charset="0"/>
              </a:rPr>
              <a:t>což </a:t>
            </a:r>
            <a:r>
              <a:rPr lang="cs-CZ" sz="1800" b="1" i="0" dirty="0">
                <a:solidFill>
                  <a:srgbClr val="FF0000"/>
                </a:solidFill>
                <a:effectLst/>
                <a:latin typeface="Arial" panose="020B0604020202020204" pitchFamily="34" charset="0"/>
              </a:rPr>
              <a:t>je o 2 195 méně než před rokem, a tvoří aktuálně podíl 2,6 procenta.</a:t>
            </a:r>
            <a:endParaRPr lang="en-US" sz="1800" dirty="0">
              <a:solidFill>
                <a:srgbClr val="FF0000"/>
              </a:solidFill>
            </a:endParaRPr>
          </a:p>
        </p:txBody>
      </p:sp>
      <p:sp>
        <p:nvSpPr>
          <p:cNvPr id="14"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sp>
        <p:nvSpPr>
          <p:cNvPr id="7" name="TextovéPole 6">
            <a:extLst>
              <a:ext uri="{FF2B5EF4-FFF2-40B4-BE49-F238E27FC236}">
                <a16:creationId xmlns:a16="http://schemas.microsoft.com/office/drawing/2014/main" id="{E9E05BEC-FF4B-73D0-4ABA-5D95F21452B5}"/>
              </a:ext>
            </a:extLst>
          </p:cNvPr>
          <p:cNvSpPr txBox="1"/>
          <p:nvPr/>
        </p:nvSpPr>
        <p:spPr>
          <a:xfrm>
            <a:off x="925966" y="6214795"/>
            <a:ext cx="6093994" cy="646331"/>
          </a:xfrm>
          <a:prstGeom prst="rect">
            <a:avLst/>
          </a:prstGeom>
          <a:noFill/>
        </p:spPr>
        <p:txBody>
          <a:bodyPr wrap="square">
            <a:spAutoFit/>
          </a:bodyPr>
          <a:lstStyle/>
          <a:p>
            <a:r>
              <a:rPr lang="cs-CZ" dirty="0"/>
              <a:t>https://www.msmt.cz/ministerstvo/novinar/aktualni-pocty-ukrajinskych-uprchliku-na-ceskych-skolach</a:t>
            </a:r>
          </a:p>
        </p:txBody>
      </p:sp>
    </p:spTree>
    <p:extLst>
      <p:ext uri="{BB962C8B-B14F-4D97-AF65-F5344CB8AC3E}">
        <p14:creationId xmlns:p14="http://schemas.microsoft.com/office/powerpoint/2010/main" val="2035868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238125"/>
            <a:ext cx="9601200" cy="1933575"/>
          </a:xfrm>
        </p:spPr>
        <p:txBody>
          <a:bodyPr/>
          <a:lstStyle/>
          <a:p>
            <a:r>
              <a:rPr lang="pl-PL" dirty="0"/>
              <a:t>„Co si představujete pod pojmem menšina?“</a:t>
            </a:r>
            <a:endParaRPr lang="cs-CZ" dirty="0"/>
          </a:p>
        </p:txBody>
      </p:sp>
      <p:sp>
        <p:nvSpPr>
          <p:cNvPr id="3" name="Zástupný symbol pro obsah 2"/>
          <p:cNvSpPr>
            <a:spLocks noGrp="1"/>
          </p:cNvSpPr>
          <p:nvPr>
            <p:ph idx="1"/>
          </p:nvPr>
        </p:nvSpPr>
        <p:spPr>
          <a:xfrm>
            <a:off x="1451579" y="2015732"/>
            <a:ext cx="9603275" cy="3894001"/>
          </a:xfrm>
        </p:spPr>
        <p:txBody>
          <a:bodyPr>
            <a:normAutofit lnSpcReduction="10000"/>
          </a:bodyPr>
          <a:lstStyle/>
          <a:p>
            <a:r>
              <a:rPr lang="cs-CZ" sz="2400" dirty="0"/>
              <a:t>Pod pojmem menšina si můžeme představit nejenom komunity Vietnamců, Romů, Řeků, Slováků, ale také osoby handicapové, sociálně slabé, seniory, drogově závislé, bezdomovce, náboženské skupiny a mnohé další.  </a:t>
            </a:r>
          </a:p>
          <a:p>
            <a:r>
              <a:rPr lang="cs-CZ" sz="2400" dirty="0"/>
              <a:t>Etnické menšiny jsou obecně složeny z jednotlivců spojených dohromady různými vazbami – původem, národností, kulturou, náboženstvím ad. </a:t>
            </a:r>
          </a:p>
          <a:p>
            <a:r>
              <a:rPr lang="cs-CZ" sz="2400" dirty="0"/>
              <a:t>Národnostní menšinou označuje takové menšiny, jejichž příslušníci se začnou považovat za součást národa, který žije za hranicí státu, v němž tvoří menšinu. Jejich jazyk byl kodifikován na půdě onoho „mateřského národa“, jehož kulturu přijímají a sdílejí… </a:t>
            </a:r>
          </a:p>
        </p:txBody>
      </p:sp>
    </p:spTree>
    <p:extLst>
      <p:ext uri="{BB962C8B-B14F-4D97-AF65-F5344CB8AC3E}">
        <p14:creationId xmlns:p14="http://schemas.microsoft.com/office/powerpoint/2010/main" val="3677391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FD8D4A8-FA65-4C4F-8D33-9207EA24FB81}"/>
              </a:ext>
            </a:extLst>
          </p:cNvPr>
          <p:cNvSpPr>
            <a:spLocks noGrp="1"/>
          </p:cNvSpPr>
          <p:nvPr>
            <p:ph type="title"/>
          </p:nvPr>
        </p:nvSpPr>
        <p:spPr>
          <a:xfrm>
            <a:off x="8432800" y="559292"/>
            <a:ext cx="3352800" cy="1145221"/>
          </a:xfrm>
        </p:spPr>
        <p:txBody>
          <a:bodyPr/>
          <a:lstStyle/>
          <a:p>
            <a:r>
              <a:rPr lang="cs-CZ" b="0" cap="all" dirty="0"/>
              <a:t>Počet ukrajinských dětí v českých školách se mírně zvýšil</a:t>
            </a:r>
            <a:endParaRPr lang="cs-CZ" dirty="0"/>
          </a:p>
        </p:txBody>
      </p:sp>
      <p:sp>
        <p:nvSpPr>
          <p:cNvPr id="7" name="Zástupný symbol pro text 6">
            <a:extLst>
              <a:ext uri="{FF2B5EF4-FFF2-40B4-BE49-F238E27FC236}">
                <a16:creationId xmlns:a16="http://schemas.microsoft.com/office/drawing/2014/main" id="{6BEBFBCF-204F-450B-B7EA-EC26D0D3B465}"/>
              </a:ext>
            </a:extLst>
          </p:cNvPr>
          <p:cNvSpPr>
            <a:spLocks noGrp="1"/>
          </p:cNvSpPr>
          <p:nvPr>
            <p:ph type="body" idx="2"/>
          </p:nvPr>
        </p:nvSpPr>
        <p:spPr>
          <a:xfrm>
            <a:off x="8432800" y="1890944"/>
            <a:ext cx="3352800" cy="4171720"/>
          </a:xfrm>
        </p:spPr>
        <p:txBody>
          <a:bodyPr/>
          <a:lstStyle/>
          <a:p>
            <a:r>
              <a:rPr lang="cs-CZ" b="1" dirty="0"/>
              <a:t>Podle aktuálních údajů, které MŠMT získalo v rámci mimořádného šetření k počtu dětí a žáků-uprchlíků z Ukrajiny, stoupl jejich počet oproti začátku školního roku o 1  449 (3, 0 %) na celkových 49 539. Nejvyšší nárůsty sledujeme v mateřských školách 1 308 (23,0 %) a ve středních školách 477 (9,8 %). </a:t>
            </a:r>
            <a:endParaRPr lang="cs-CZ" dirty="0"/>
          </a:p>
        </p:txBody>
      </p:sp>
      <p:graphicFrame>
        <p:nvGraphicFramePr>
          <p:cNvPr id="8" name="Zástupný symbol pro obsah 7">
            <a:extLst>
              <a:ext uri="{FF2B5EF4-FFF2-40B4-BE49-F238E27FC236}">
                <a16:creationId xmlns:a16="http://schemas.microsoft.com/office/drawing/2014/main" id="{9DFBF04E-C6A4-4F0C-B3B2-A584BFBA0CA4}"/>
              </a:ext>
            </a:extLst>
          </p:cNvPr>
          <p:cNvGraphicFramePr>
            <a:graphicFrameLocks noGrp="1"/>
          </p:cNvGraphicFramePr>
          <p:nvPr>
            <p:ph sz="quarter" idx="1"/>
            <p:extLst>
              <p:ext uri="{D42A27DB-BD31-4B8C-83A1-F6EECF244321}">
                <p14:modId xmlns:p14="http://schemas.microsoft.com/office/powerpoint/2010/main" val="1467190899"/>
              </p:ext>
            </p:extLst>
          </p:nvPr>
        </p:nvGraphicFramePr>
        <p:xfrm>
          <a:off x="150920" y="304801"/>
          <a:ext cx="8069802" cy="6078245"/>
        </p:xfrm>
        <a:graphic>
          <a:graphicData uri="http://schemas.openxmlformats.org/drawingml/2006/table">
            <a:tbl>
              <a:tblPr/>
              <a:tblGrid>
                <a:gridCol w="3339229">
                  <a:extLst>
                    <a:ext uri="{9D8B030D-6E8A-4147-A177-3AD203B41FA5}">
                      <a16:colId xmlns:a16="http://schemas.microsoft.com/office/drawing/2014/main" val="4293891675"/>
                    </a:ext>
                  </a:extLst>
                </a:gridCol>
                <a:gridCol w="1113076">
                  <a:extLst>
                    <a:ext uri="{9D8B030D-6E8A-4147-A177-3AD203B41FA5}">
                      <a16:colId xmlns:a16="http://schemas.microsoft.com/office/drawing/2014/main" val="982782617"/>
                    </a:ext>
                  </a:extLst>
                </a:gridCol>
                <a:gridCol w="1113076">
                  <a:extLst>
                    <a:ext uri="{9D8B030D-6E8A-4147-A177-3AD203B41FA5}">
                      <a16:colId xmlns:a16="http://schemas.microsoft.com/office/drawing/2014/main" val="3890974357"/>
                    </a:ext>
                  </a:extLst>
                </a:gridCol>
                <a:gridCol w="1113076">
                  <a:extLst>
                    <a:ext uri="{9D8B030D-6E8A-4147-A177-3AD203B41FA5}">
                      <a16:colId xmlns:a16="http://schemas.microsoft.com/office/drawing/2014/main" val="3422140872"/>
                    </a:ext>
                  </a:extLst>
                </a:gridCol>
                <a:gridCol w="1391345">
                  <a:extLst>
                    <a:ext uri="{9D8B030D-6E8A-4147-A177-3AD203B41FA5}">
                      <a16:colId xmlns:a16="http://schemas.microsoft.com/office/drawing/2014/main" val="3690369819"/>
                    </a:ext>
                  </a:extLst>
                </a:gridCol>
              </a:tblGrid>
              <a:tr h="286597">
                <a:tc gridSpan="4">
                  <a:txBody>
                    <a:bodyPr/>
                    <a:lstStyle/>
                    <a:p>
                      <a:pPr algn="l" fontAlgn="b"/>
                      <a:r>
                        <a:rPr lang="cs-CZ" sz="1000" b="1" i="1" u="none" strike="noStrike">
                          <a:solidFill>
                            <a:srgbClr val="000000"/>
                          </a:solidFill>
                          <a:effectLst/>
                          <a:latin typeface="Calibri" panose="020F0502020204030204" pitchFamily="34" charset="0"/>
                        </a:rPr>
                        <a:t>Počet dětí/žáků-uprchlíků z Ukrajiny (všichni zřizovatelé)</a:t>
                      </a:r>
                    </a:p>
                  </a:txBody>
                  <a:tcPr marL="7620" marR="7620" marT="7620" marB="0" anchor="b">
                    <a:lnL>
                      <a:noFill/>
                    </a:lnL>
                    <a:lnR>
                      <a:noFill/>
                    </a:lnR>
                    <a:lnT>
                      <a:noFill/>
                    </a:lnT>
                    <a:lnB w="6350" cap="flat" cmpd="sng" algn="ctr">
                      <a:solidFill>
                        <a:srgbClr val="1F4E78"/>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endParaRPr lang="cs-CZ"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1281715019"/>
                  </a:ext>
                </a:extLst>
              </a:tr>
              <a:tr h="286597">
                <a:tc>
                  <a:txBody>
                    <a:bodyPr/>
                    <a:lstStyle/>
                    <a:p>
                      <a:pPr algn="ctr" fontAlgn="b"/>
                      <a:r>
                        <a:rPr lang="cs-CZ" sz="1100" b="1" i="0" u="none" strike="noStrike">
                          <a:solidFill>
                            <a:srgbClr val="000000"/>
                          </a:solidFill>
                          <a:effectLst/>
                          <a:latin typeface="Calibri" panose="020F0502020204030204" pitchFamily="34" charset="0"/>
                        </a:rPr>
                        <a:t>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9BC2E6"/>
                    </a:solidFill>
                  </a:tcPr>
                </a:tc>
                <a:tc>
                  <a:txBody>
                    <a:bodyPr/>
                    <a:lstStyle/>
                    <a:p>
                      <a:pPr algn="ctr" fontAlgn="b"/>
                      <a:r>
                        <a:rPr lang="cs-CZ" sz="1100" b="1" i="0" u="none" strike="noStrike">
                          <a:solidFill>
                            <a:srgbClr val="000000"/>
                          </a:solidFill>
                          <a:effectLst/>
                          <a:latin typeface="Calibri" panose="020F0502020204030204" pitchFamily="34" charset="0"/>
                        </a:rPr>
                        <a:t>MŠ</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9BC2E6"/>
                    </a:solidFill>
                  </a:tcPr>
                </a:tc>
                <a:tc>
                  <a:txBody>
                    <a:bodyPr/>
                    <a:lstStyle/>
                    <a:p>
                      <a:pPr algn="ctr" fontAlgn="b"/>
                      <a:r>
                        <a:rPr lang="cs-CZ" sz="1100" b="1" i="0" u="none" strike="noStrike">
                          <a:solidFill>
                            <a:srgbClr val="000000"/>
                          </a:solidFill>
                          <a:effectLst/>
                          <a:latin typeface="Calibri" panose="020F0502020204030204" pitchFamily="34" charset="0"/>
                        </a:rPr>
                        <a:t>ZŠ</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9BC2E6"/>
                    </a:solidFill>
                  </a:tcPr>
                </a:tc>
                <a:tc>
                  <a:txBody>
                    <a:bodyPr/>
                    <a:lstStyle/>
                    <a:p>
                      <a:pPr algn="ctr" fontAlgn="b"/>
                      <a:r>
                        <a:rPr lang="cs-CZ" sz="1100" b="1" i="0" u="none" strike="noStrike">
                          <a:solidFill>
                            <a:srgbClr val="000000"/>
                          </a:solidFill>
                          <a:effectLst/>
                          <a:latin typeface="Calibri" panose="020F0502020204030204" pitchFamily="34" charset="0"/>
                        </a:rPr>
                        <a:t>SŠ</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9BC2E6"/>
                    </a:solidFill>
                  </a:tcPr>
                </a:tc>
                <a:tc>
                  <a:txBody>
                    <a:bodyPr/>
                    <a:lstStyle/>
                    <a:p>
                      <a:pPr algn="ctr" fontAlgn="b"/>
                      <a:r>
                        <a:rPr lang="cs-CZ" sz="1100" b="1" i="0" u="none" strike="noStrike">
                          <a:solidFill>
                            <a:srgbClr val="000000"/>
                          </a:solidFill>
                          <a:effectLst/>
                          <a:latin typeface="Calibri" panose="020F0502020204030204" pitchFamily="34" charset="0"/>
                        </a:rPr>
                        <a:t>KON</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9BC2E6"/>
                    </a:solidFill>
                  </a:tcPr>
                </a:tc>
                <a:extLst>
                  <a:ext uri="{0D108BD9-81ED-4DB2-BD59-A6C34878D82A}">
                    <a16:rowId xmlns:a16="http://schemas.microsoft.com/office/drawing/2014/main" val="2356232449"/>
                  </a:ext>
                </a:extLst>
              </a:tr>
              <a:tr h="286597">
                <a:tc>
                  <a:txBody>
                    <a:bodyPr/>
                    <a:lstStyle/>
                    <a:p>
                      <a:pPr algn="l" fontAlgn="b"/>
                      <a:r>
                        <a:rPr lang="cs-CZ" sz="1100" b="0" i="0" u="none" strike="noStrike">
                          <a:solidFill>
                            <a:srgbClr val="000000"/>
                          </a:solidFill>
                          <a:effectLst/>
                          <a:latin typeface="Calibri" panose="020F0502020204030204" pitchFamily="34" charset="0"/>
                        </a:rPr>
                        <a:t>Hlavní město Praha</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1 375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7 934</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823</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584133931"/>
                  </a:ext>
                </a:extLst>
              </a:tr>
              <a:tr h="286597">
                <a:tc>
                  <a:txBody>
                    <a:bodyPr/>
                    <a:lstStyle/>
                    <a:p>
                      <a:pPr algn="l" fontAlgn="b"/>
                      <a:r>
                        <a:rPr lang="cs-CZ" sz="1100" b="0" i="0" u="none" strike="noStrike">
                          <a:solidFill>
                            <a:srgbClr val="000000"/>
                          </a:solidFill>
                          <a:effectLst/>
                          <a:latin typeface="Calibri" panose="020F0502020204030204" pitchFamily="34" charset="0"/>
                        </a:rPr>
                        <a:t>Jihočeský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457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2 006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360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2764163842"/>
                  </a:ext>
                </a:extLst>
              </a:tr>
              <a:tr h="286597">
                <a:tc>
                  <a:txBody>
                    <a:bodyPr/>
                    <a:lstStyle/>
                    <a:p>
                      <a:pPr algn="l" fontAlgn="b"/>
                      <a:r>
                        <a:rPr lang="cs-CZ" sz="1100" b="0" i="0" u="none" strike="noStrike">
                          <a:solidFill>
                            <a:srgbClr val="000000"/>
                          </a:solidFill>
                          <a:effectLst/>
                          <a:latin typeface="Calibri" panose="020F0502020204030204" pitchFamily="34" charset="0"/>
                        </a:rPr>
                        <a:t>Jihomoravský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605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3 413</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626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2621793517"/>
                  </a:ext>
                </a:extLst>
              </a:tr>
              <a:tr h="286597">
                <a:tc>
                  <a:txBody>
                    <a:bodyPr/>
                    <a:lstStyle/>
                    <a:p>
                      <a:pPr algn="l" fontAlgn="b"/>
                      <a:r>
                        <a:rPr lang="cs-CZ" sz="1100" b="0" i="0" u="none" strike="noStrike">
                          <a:solidFill>
                            <a:srgbClr val="000000"/>
                          </a:solidFill>
                          <a:effectLst/>
                          <a:latin typeface="Calibri" panose="020F0502020204030204" pitchFamily="34" charset="0"/>
                        </a:rPr>
                        <a:t>Karlovarský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251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1 483</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163</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3785404435"/>
                  </a:ext>
                </a:extLst>
              </a:tr>
              <a:tr h="286597">
                <a:tc>
                  <a:txBody>
                    <a:bodyPr/>
                    <a:lstStyle/>
                    <a:p>
                      <a:pPr algn="l" fontAlgn="b"/>
                      <a:r>
                        <a:rPr lang="cs-CZ" sz="1100" b="0" i="0" u="none" strike="noStrike">
                          <a:solidFill>
                            <a:srgbClr val="000000"/>
                          </a:solidFill>
                          <a:effectLst/>
                          <a:latin typeface="Calibri" panose="020F0502020204030204" pitchFamily="34" charset="0"/>
                        </a:rPr>
                        <a:t>Kraj Vysočina</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316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1 407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179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758274477"/>
                  </a:ext>
                </a:extLst>
              </a:tr>
              <a:tr h="286597">
                <a:tc>
                  <a:txBody>
                    <a:bodyPr/>
                    <a:lstStyle/>
                    <a:p>
                      <a:pPr algn="l" fontAlgn="b"/>
                      <a:r>
                        <a:rPr lang="cs-CZ" sz="1100" b="0" i="0" u="none" strike="noStrike">
                          <a:solidFill>
                            <a:srgbClr val="000000"/>
                          </a:solidFill>
                          <a:effectLst/>
                          <a:latin typeface="Calibri" panose="020F0502020204030204" pitchFamily="34" charset="0"/>
                        </a:rPr>
                        <a:t>Královéhradecký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327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1 775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301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118779084"/>
                  </a:ext>
                </a:extLst>
              </a:tr>
              <a:tr h="286597">
                <a:tc>
                  <a:txBody>
                    <a:bodyPr/>
                    <a:lstStyle/>
                    <a:p>
                      <a:pPr algn="l" fontAlgn="b"/>
                      <a:r>
                        <a:rPr lang="cs-CZ" sz="1100" b="0" i="0" u="none" strike="noStrike">
                          <a:solidFill>
                            <a:srgbClr val="000000"/>
                          </a:solidFill>
                          <a:effectLst/>
                          <a:latin typeface="Calibri" panose="020F0502020204030204" pitchFamily="34" charset="0"/>
                        </a:rPr>
                        <a:t>Liberecký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297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1 737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230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1677912185"/>
                  </a:ext>
                </a:extLst>
              </a:tr>
              <a:tr h="286597">
                <a:tc>
                  <a:txBody>
                    <a:bodyPr/>
                    <a:lstStyle/>
                    <a:p>
                      <a:pPr algn="l" fontAlgn="b"/>
                      <a:r>
                        <a:rPr lang="cs-CZ" sz="1100" b="0" i="0" u="none" strike="noStrike">
                          <a:solidFill>
                            <a:srgbClr val="000000"/>
                          </a:solidFill>
                          <a:effectLst/>
                          <a:latin typeface="Calibri" panose="020F0502020204030204" pitchFamily="34" charset="0"/>
                        </a:rPr>
                        <a:t>Moravskoslezský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555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2 506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416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1286357384"/>
                  </a:ext>
                </a:extLst>
              </a:tr>
              <a:tr h="286597">
                <a:tc>
                  <a:txBody>
                    <a:bodyPr/>
                    <a:lstStyle/>
                    <a:p>
                      <a:pPr algn="l" fontAlgn="b"/>
                      <a:r>
                        <a:rPr lang="cs-CZ" sz="1100" b="0" i="0" u="none" strike="noStrike">
                          <a:solidFill>
                            <a:srgbClr val="000000"/>
                          </a:solidFill>
                          <a:effectLst/>
                          <a:latin typeface="Calibri" panose="020F0502020204030204" pitchFamily="34" charset="0"/>
                        </a:rPr>
                        <a:t>Olomoucký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281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1 342</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227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4066074340"/>
                  </a:ext>
                </a:extLst>
              </a:tr>
              <a:tr h="286597">
                <a:tc>
                  <a:txBody>
                    <a:bodyPr/>
                    <a:lstStyle/>
                    <a:p>
                      <a:pPr algn="l" fontAlgn="b"/>
                      <a:r>
                        <a:rPr lang="cs-CZ" sz="1100" b="0" i="0" u="none" strike="noStrike">
                          <a:solidFill>
                            <a:srgbClr val="000000"/>
                          </a:solidFill>
                          <a:effectLst/>
                          <a:latin typeface="Calibri" panose="020F0502020204030204" pitchFamily="34" charset="0"/>
                        </a:rPr>
                        <a:t>Pardubický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307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1 811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292</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722425125"/>
                  </a:ext>
                </a:extLst>
              </a:tr>
              <a:tr h="286597">
                <a:tc>
                  <a:txBody>
                    <a:bodyPr/>
                    <a:lstStyle/>
                    <a:p>
                      <a:pPr algn="l" fontAlgn="b"/>
                      <a:r>
                        <a:rPr lang="cs-CZ" sz="1100" b="0" i="0" u="none" strike="noStrike">
                          <a:solidFill>
                            <a:srgbClr val="000000"/>
                          </a:solidFill>
                          <a:effectLst/>
                          <a:latin typeface="Calibri" panose="020F0502020204030204" pitchFamily="34" charset="0"/>
                        </a:rPr>
                        <a:t>Plzeňský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435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2 821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370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3096611928"/>
                  </a:ext>
                </a:extLst>
              </a:tr>
              <a:tr h="286597">
                <a:tc>
                  <a:txBody>
                    <a:bodyPr/>
                    <a:lstStyle/>
                    <a:p>
                      <a:pPr algn="l" fontAlgn="b"/>
                      <a:r>
                        <a:rPr lang="cs-CZ" sz="1100" b="0" i="0" u="none" strike="noStrike">
                          <a:solidFill>
                            <a:srgbClr val="000000"/>
                          </a:solidFill>
                          <a:effectLst/>
                          <a:latin typeface="Calibri" panose="020F0502020204030204" pitchFamily="34" charset="0"/>
                        </a:rPr>
                        <a:t>Středočeský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1 018</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5 300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681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811025997"/>
                  </a:ext>
                </a:extLst>
              </a:tr>
              <a:tr h="286597">
                <a:tc>
                  <a:txBody>
                    <a:bodyPr/>
                    <a:lstStyle/>
                    <a:p>
                      <a:pPr algn="l" fontAlgn="b"/>
                      <a:r>
                        <a:rPr lang="cs-CZ" sz="1100" b="0" i="0" u="none" strike="noStrike">
                          <a:solidFill>
                            <a:srgbClr val="000000"/>
                          </a:solidFill>
                          <a:effectLst/>
                          <a:latin typeface="Calibri" panose="020F0502020204030204" pitchFamily="34" charset="0"/>
                        </a:rPr>
                        <a:t>Ústecký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505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2 315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449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2957997923"/>
                  </a:ext>
                </a:extLst>
              </a:tr>
              <a:tr h="286597">
                <a:tc>
                  <a:txBody>
                    <a:bodyPr/>
                    <a:lstStyle/>
                    <a:p>
                      <a:pPr algn="l" fontAlgn="b"/>
                      <a:r>
                        <a:rPr lang="cs-CZ" sz="1100" b="0" i="0" u="none" strike="noStrike">
                          <a:solidFill>
                            <a:srgbClr val="000000"/>
                          </a:solidFill>
                          <a:effectLst/>
                          <a:latin typeface="Calibri" panose="020F0502020204030204" pitchFamily="34" charset="0"/>
                        </a:rPr>
                        <a:t>Zlínský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276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1 249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229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1206881158"/>
                  </a:ext>
                </a:extLst>
              </a:tr>
              <a:tr h="286597">
                <a:tc>
                  <a:txBody>
                    <a:bodyPr/>
                    <a:lstStyle/>
                    <a:p>
                      <a:pPr algn="l" fontAlgn="b"/>
                      <a:r>
                        <a:rPr lang="cs-CZ" sz="1100" b="1" i="0" u="none" strike="noStrike">
                          <a:solidFill>
                            <a:srgbClr val="000000"/>
                          </a:solidFill>
                          <a:effectLst/>
                          <a:latin typeface="Calibri" panose="020F0502020204030204" pitchFamily="34" charset="0"/>
                        </a:rPr>
                        <a:t>Česká republika</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B4C6E7"/>
                    </a:solidFill>
                  </a:tcPr>
                </a:tc>
                <a:tc>
                  <a:txBody>
                    <a:bodyPr/>
                    <a:lstStyle/>
                    <a:p>
                      <a:pPr algn="r" fontAlgn="b"/>
                      <a:r>
                        <a:rPr lang="cs-CZ" sz="1100" b="1" i="0" u="none" strike="noStrike">
                          <a:solidFill>
                            <a:srgbClr val="000000"/>
                          </a:solidFill>
                          <a:effectLst/>
                          <a:latin typeface="Calibri" panose="020F0502020204030204" pitchFamily="34" charset="0"/>
                        </a:rPr>
                        <a:t>7 005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B4C6E7"/>
                    </a:solidFill>
                  </a:tcPr>
                </a:tc>
                <a:tc>
                  <a:txBody>
                    <a:bodyPr/>
                    <a:lstStyle/>
                    <a:p>
                      <a:pPr algn="r" fontAlgn="b"/>
                      <a:r>
                        <a:rPr lang="cs-CZ" sz="1100" b="1" i="0" u="none" strike="noStrike">
                          <a:solidFill>
                            <a:srgbClr val="000000"/>
                          </a:solidFill>
                          <a:effectLst/>
                          <a:latin typeface="Calibri" panose="020F0502020204030204" pitchFamily="34" charset="0"/>
                        </a:rPr>
                        <a:t>37 099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B4C6E7"/>
                    </a:solidFill>
                  </a:tcPr>
                </a:tc>
                <a:tc>
                  <a:txBody>
                    <a:bodyPr/>
                    <a:lstStyle/>
                    <a:p>
                      <a:pPr algn="r" fontAlgn="b"/>
                      <a:r>
                        <a:rPr lang="cs-CZ" sz="1100" b="1" i="0" u="none" strike="noStrike">
                          <a:solidFill>
                            <a:srgbClr val="000000"/>
                          </a:solidFill>
                          <a:effectLst/>
                          <a:latin typeface="Calibri" panose="020F0502020204030204" pitchFamily="34" charset="0"/>
                        </a:rPr>
                        <a:t>5 346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B4C6E7"/>
                    </a:solidFill>
                  </a:tcPr>
                </a:tc>
                <a:tc>
                  <a:txBody>
                    <a:bodyPr/>
                    <a:lstStyle/>
                    <a:p>
                      <a:pPr algn="r" fontAlgn="b"/>
                      <a:r>
                        <a:rPr lang="cs-CZ" sz="1100" b="1" i="0" u="none" strike="noStrike">
                          <a:solidFill>
                            <a:srgbClr val="000000"/>
                          </a:solidFill>
                          <a:effectLst/>
                          <a:latin typeface="Calibri" panose="020F0502020204030204" pitchFamily="34" charset="0"/>
                        </a:rPr>
                        <a:t>89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B4C6E7"/>
                    </a:solidFill>
                  </a:tcPr>
                </a:tc>
                <a:extLst>
                  <a:ext uri="{0D108BD9-81ED-4DB2-BD59-A6C34878D82A}">
                    <a16:rowId xmlns:a16="http://schemas.microsoft.com/office/drawing/2014/main" val="820622871"/>
                  </a:ext>
                </a:extLst>
              </a:tr>
              <a:tr h="1206096">
                <a:tc>
                  <a:txBody>
                    <a:bodyPr/>
                    <a:lstStyle/>
                    <a:p>
                      <a:pPr algn="l" fontAlgn="b"/>
                      <a:endParaRPr lang="cs-CZ" sz="11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1F4E78"/>
                      </a:solidFill>
                      <a:prstDash val="solid"/>
                      <a:round/>
                      <a:headEnd type="none" w="med" len="med"/>
                      <a:tailEnd type="none" w="med" len="med"/>
                    </a:lnT>
                    <a:lnB>
                      <a:noFill/>
                    </a:lnB>
                  </a:tcPr>
                </a:tc>
                <a:tc>
                  <a:txBody>
                    <a:bodyPr/>
                    <a:lstStyle/>
                    <a:p>
                      <a:pPr algn="l" fontAlgn="b"/>
                      <a:endParaRPr lang="cs-CZ" sz="11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1F4E78"/>
                      </a:solidFill>
                      <a:prstDash val="solid"/>
                      <a:round/>
                      <a:headEnd type="none" w="med" len="med"/>
                      <a:tailEnd type="none" w="med" len="med"/>
                    </a:lnT>
                    <a:lnB>
                      <a:noFill/>
                    </a:lnB>
                  </a:tcPr>
                </a:tc>
                <a:tc>
                  <a:txBody>
                    <a:bodyPr/>
                    <a:lstStyle/>
                    <a:p>
                      <a:pPr algn="l" fontAlgn="b"/>
                      <a:endParaRPr lang="cs-CZ" sz="11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1F4E78"/>
                      </a:solidFill>
                      <a:prstDash val="solid"/>
                      <a:round/>
                      <a:headEnd type="none" w="med" len="med"/>
                      <a:tailEnd type="none" w="med" len="med"/>
                    </a:lnT>
                    <a:lnB>
                      <a:noFill/>
                    </a:lnB>
                  </a:tcPr>
                </a:tc>
                <a:tc>
                  <a:txBody>
                    <a:bodyPr/>
                    <a:lstStyle/>
                    <a:p>
                      <a:pPr algn="l" fontAlgn="b"/>
                      <a:endParaRPr lang="cs-CZ" sz="1100" b="0" i="0" u="none" strike="noStrike" dirty="0">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1F4E78"/>
                      </a:solidFill>
                      <a:prstDash val="solid"/>
                      <a:round/>
                      <a:headEnd type="none" w="med" len="med"/>
                      <a:tailEnd type="none" w="med" len="med"/>
                    </a:lnT>
                    <a:lnB>
                      <a:noFill/>
                    </a:lnB>
                  </a:tcPr>
                </a:tc>
                <a:tc>
                  <a:txBody>
                    <a:bodyPr/>
                    <a:lstStyle/>
                    <a:p>
                      <a:pPr algn="r" fontAlgn="b"/>
                      <a:r>
                        <a:rPr lang="cs-CZ" sz="1000" b="0" i="1" u="none" strike="noStrike" dirty="0">
                          <a:solidFill>
                            <a:srgbClr val="000000"/>
                          </a:solidFill>
                          <a:effectLst/>
                          <a:latin typeface="Calibri" panose="020F0502020204030204" pitchFamily="34" charset="0"/>
                        </a:rPr>
                        <a:t>Zdroj dat: MŠMT, mimořádný sběr dat k 10. 4. 2024</a:t>
                      </a:r>
                    </a:p>
                  </a:txBody>
                  <a:tcPr marL="7620" marR="7620" marT="7620" marB="0" anchor="b">
                    <a:lnL>
                      <a:noFill/>
                    </a:lnL>
                    <a:lnR>
                      <a:noFill/>
                    </a:lnR>
                    <a:lnT w="6350" cap="flat" cmpd="sng" algn="ctr">
                      <a:solidFill>
                        <a:srgbClr val="1F4E78"/>
                      </a:solidFill>
                      <a:prstDash val="solid"/>
                      <a:round/>
                      <a:headEnd type="none" w="med" len="med"/>
                      <a:tailEnd type="none" w="med" len="med"/>
                    </a:lnT>
                    <a:lnB>
                      <a:noFill/>
                    </a:lnB>
                  </a:tcPr>
                </a:tc>
                <a:extLst>
                  <a:ext uri="{0D108BD9-81ED-4DB2-BD59-A6C34878D82A}">
                    <a16:rowId xmlns:a16="http://schemas.microsoft.com/office/drawing/2014/main" val="1347439072"/>
                  </a:ext>
                </a:extLst>
              </a:tr>
            </a:tbl>
          </a:graphicData>
        </a:graphic>
      </p:graphicFrame>
    </p:spTree>
    <p:extLst>
      <p:ext uri="{BB962C8B-B14F-4D97-AF65-F5344CB8AC3E}">
        <p14:creationId xmlns:p14="http://schemas.microsoft.com/office/powerpoint/2010/main" val="1051978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D2BB115-B563-8CBE-7BB7-E64B7C990668}"/>
              </a:ext>
            </a:extLst>
          </p:cNvPr>
          <p:cNvSpPr>
            <a:spLocks noGrp="1"/>
          </p:cNvSpPr>
          <p:nvPr>
            <p:ph type="title"/>
          </p:nvPr>
        </p:nvSpPr>
        <p:spPr>
          <a:xfrm>
            <a:off x="784743" y="685800"/>
            <a:ext cx="5793475" cy="1485900"/>
          </a:xfrm>
        </p:spPr>
        <p:txBody>
          <a:bodyPr>
            <a:normAutofit/>
          </a:bodyPr>
          <a:lstStyle/>
          <a:p>
            <a:r>
              <a:rPr lang="cs-CZ"/>
              <a:t>Počet v Česku pracujících cizinců </a:t>
            </a:r>
          </a:p>
        </p:txBody>
      </p:sp>
      <p:sp>
        <p:nvSpPr>
          <p:cNvPr id="3" name="Zástupný obsah 2">
            <a:extLst>
              <a:ext uri="{FF2B5EF4-FFF2-40B4-BE49-F238E27FC236}">
                <a16:creationId xmlns:a16="http://schemas.microsoft.com/office/drawing/2014/main" id="{84BB435A-51C6-E2E7-25F8-E9E24191968F}"/>
              </a:ext>
            </a:extLst>
          </p:cNvPr>
          <p:cNvSpPr>
            <a:spLocks noGrp="1"/>
          </p:cNvSpPr>
          <p:nvPr>
            <p:ph idx="1"/>
          </p:nvPr>
        </p:nvSpPr>
        <p:spPr>
          <a:xfrm>
            <a:off x="784743" y="2006353"/>
            <a:ext cx="5793475" cy="4580877"/>
          </a:xfrm>
        </p:spPr>
        <p:txBody>
          <a:bodyPr>
            <a:normAutofit fontScale="85000" lnSpcReduction="20000"/>
          </a:bodyPr>
          <a:lstStyle/>
          <a:p>
            <a:r>
              <a:rPr lang="cs-CZ" sz="1600" dirty="0"/>
              <a:t>Ke konci roku 2022 dosáhl počet cizinců zaměstnaných v České republice hodnoty 903 983 osob. </a:t>
            </a:r>
            <a:r>
              <a:rPr lang="cs-CZ" sz="1600" b="1" dirty="0"/>
              <a:t>Cizinci se tak na celkové zaměstnanosti v národním hospodářství podíleli více než 17%. </a:t>
            </a:r>
            <a:r>
              <a:rPr lang="cs-CZ" sz="1600" dirty="0"/>
              <a:t>Nejvíce jich působilo ve zpracovatelském průmyslu.  </a:t>
            </a:r>
          </a:p>
          <a:p>
            <a:r>
              <a:rPr lang="cs-CZ" sz="1600" dirty="0"/>
              <a:t>Podle ČSÚ ke konci roku 2022 lehce převažovali co do počtu zaměstnaných cizinců ti z třetích zemí nad občany z EU, a sice z tzv. ostatních zemí bylo celkem zaměstnáno 461 335 cizinců a ze zemí EU bylo zaměstnáno 443 648 cizinců. Nejvíce cizinců bylo zaměstnáno z Ukrajiny a sice 300889, následovali je Slováci v počtu 236430, pak Poláci 52072, Rumuni 49269, Bulhaři 39438, Vietnamci 38029 a Maďaři 25438 a Rusové 24923; ostatní cizinci pak byli s odstupem řádu. </a:t>
            </a:r>
          </a:p>
          <a:p>
            <a:r>
              <a:rPr lang="cs-CZ" dirty="0"/>
              <a:t>Celkem jich</a:t>
            </a:r>
            <a:r>
              <a:rPr lang="cs-CZ" b="1" dirty="0"/>
              <a:t> v prosinci 2023 úřady práce evidovaly přes 823 900. Je to zhruba 2,5krát víc než na konci roku 2015. </a:t>
            </a:r>
            <a:r>
              <a:rPr lang="cs-CZ" dirty="0"/>
              <a:t>Víc než třetinu zaměstnaných z ciziny tvoří lidé z Ukrajiny. Druhou nejpočetnější skupinu představují pracovníci ze Slovenska. Vyplývá to ze statistiky úřadu práce. Podle údajů Českého statistického úřadu (ČSÚ) bylo loni za první tři čtvrtletí v Česku celkem 4,23 milionu zaměstnanců. Podíl cizinců by se tak blížil skoro pětině.</a:t>
            </a:r>
            <a:endParaRPr lang="cs-CZ" sz="1600" dirty="0"/>
          </a:p>
          <a:p>
            <a:r>
              <a:rPr lang="cs-CZ" sz="1600" dirty="0">
                <a:hlinkClick r:id="rId2"/>
              </a:rPr>
              <a:t>https://domaci.hn.cz/c1-67286760-cesko-starne-skoro-kazdy-paty-zamestnany-je-cizinec-uz-jich-u-nas-pracuje-pres-800-tisic</a:t>
            </a:r>
            <a:r>
              <a:rPr lang="cs-CZ" sz="1600" dirty="0"/>
              <a:t> </a:t>
            </a:r>
          </a:p>
        </p:txBody>
      </p:sp>
      <p:sp>
        <p:nvSpPr>
          <p:cNvPr id="14"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4" name="Obrázek 3">
            <a:extLst>
              <a:ext uri="{FF2B5EF4-FFF2-40B4-BE49-F238E27FC236}">
                <a16:creationId xmlns:a16="http://schemas.microsoft.com/office/drawing/2014/main" id="{4D019FAD-29D5-B1E8-84F2-45167F880997}"/>
              </a:ext>
            </a:extLst>
          </p:cNvPr>
          <p:cNvPicPr>
            <a:picLocks noChangeAspect="1"/>
          </p:cNvPicPr>
          <p:nvPr/>
        </p:nvPicPr>
        <p:blipFill rotWithShape="1">
          <a:blip r:embed="rId3"/>
          <a:srcRect l="45105" r="17331"/>
          <a:stretch/>
        </p:blipFill>
        <p:spPr>
          <a:xfrm>
            <a:off x="7612260" y="10"/>
            <a:ext cx="4579739" cy="6857990"/>
          </a:xfrm>
          <a:prstGeom prst="rect">
            <a:avLst/>
          </a:prstGeom>
        </p:spPr>
      </p:pic>
    </p:spTree>
    <p:extLst>
      <p:ext uri="{BB962C8B-B14F-4D97-AF65-F5344CB8AC3E}">
        <p14:creationId xmlns:p14="http://schemas.microsoft.com/office/powerpoint/2010/main" val="159926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7C324B-2AFA-8206-E549-D85AA663D4AA}"/>
              </a:ext>
            </a:extLst>
          </p:cNvPr>
          <p:cNvSpPr>
            <a:spLocks noGrp="1"/>
          </p:cNvSpPr>
          <p:nvPr>
            <p:ph type="title"/>
          </p:nvPr>
        </p:nvSpPr>
        <p:spPr/>
        <p:txBody>
          <a:bodyPr/>
          <a:lstStyle/>
          <a:p>
            <a:r>
              <a:rPr lang="cs-CZ" dirty="0">
                <a:solidFill>
                  <a:srgbClr val="00B0F0"/>
                </a:solidFill>
              </a:rPr>
              <a:t>Cizinci / Ukrajinci / Dočasná ochrana - shrnutí</a:t>
            </a:r>
          </a:p>
        </p:txBody>
      </p:sp>
      <p:sp>
        <p:nvSpPr>
          <p:cNvPr id="3" name="Zástupný obsah 2">
            <a:extLst>
              <a:ext uri="{FF2B5EF4-FFF2-40B4-BE49-F238E27FC236}">
                <a16:creationId xmlns:a16="http://schemas.microsoft.com/office/drawing/2014/main" id="{A850361D-9D27-A597-7AC5-58FC1781209B}"/>
              </a:ext>
            </a:extLst>
          </p:cNvPr>
          <p:cNvSpPr>
            <a:spLocks noGrp="1"/>
          </p:cNvSpPr>
          <p:nvPr>
            <p:ph idx="1"/>
          </p:nvPr>
        </p:nvSpPr>
        <p:spPr>
          <a:xfrm>
            <a:off x="1371600" y="2285999"/>
            <a:ext cx="9601200" cy="4200525"/>
          </a:xfrm>
        </p:spPr>
        <p:txBody>
          <a:bodyPr>
            <a:normAutofit fontScale="85000" lnSpcReduction="10000"/>
          </a:bodyPr>
          <a:lstStyle/>
          <a:p>
            <a:r>
              <a:rPr lang="cs-CZ" dirty="0"/>
              <a:t>V Česku žilo dle statistik Ministerstva vnitra k 30. červnu 2023 </a:t>
            </a:r>
            <a:r>
              <a:rPr lang="cs-CZ" b="1" dirty="0">
                <a:solidFill>
                  <a:srgbClr val="FF0000"/>
                </a:solidFill>
              </a:rPr>
              <a:t>1 036 798 cizinců</a:t>
            </a:r>
            <a:r>
              <a:rPr lang="cs-CZ" dirty="0"/>
              <a:t>, což tvoří zhruba 9,5 % celkové populace ČR. Pro lepší představu, to je zhruba počet obyvatel Moravskoslezského kraje. </a:t>
            </a:r>
          </a:p>
          <a:p>
            <a:r>
              <a:rPr lang="cs-CZ" dirty="0"/>
              <a:t>Dočasnou ochranu nyní dokládá takzvaný vízový štítek v dokladech uprchlíků s dobou platnosti do 31. března 2024. Česká republika udělila dočasnou ochranu zhruba půl milionu uprchlíků z Ukrajiny, zhruba třetina se jich vrátila zpět. K letošnímu 18. červnu dostalo vízum k ochraně </a:t>
            </a:r>
            <a:r>
              <a:rPr lang="cs-CZ" dirty="0">
                <a:solidFill>
                  <a:srgbClr val="FF0000"/>
                </a:solidFill>
              </a:rPr>
              <a:t>344.800 lidí z Ukrajiny, většinou ženy a děti</a:t>
            </a:r>
            <a:r>
              <a:rPr lang="cs-CZ" dirty="0"/>
              <a:t>. Podle dřívějších informací tvoří zhruba třetinu uprchlíků děti a mladí do 18 let, z dospělých jsou více než dvě třetiny ženy. Přesný počet ukrajinských běženců pobývajících aktuálně v ČR není známý. Česká republika přijala ze všech zemí střední a východní Evropy v přepočtu na obyvatele nejvíce uprchlíků z válkou zasažené Ukrajiny. V absolutních číslech je ČR třetí za Polskem a Německem. </a:t>
            </a:r>
          </a:p>
          <a:p>
            <a:r>
              <a:rPr lang="cs-CZ" dirty="0">
                <a:solidFill>
                  <a:srgbClr val="FF0000"/>
                </a:solidFill>
              </a:rPr>
              <a:t>V současnosti je v Česku zaměstnáno 903 983 cizinců, tvoří tak více než 17% našich pracujících obyvatel. </a:t>
            </a:r>
            <a:r>
              <a:rPr lang="cs-CZ" dirty="0"/>
              <a:t>Z tohoto počtu je zaměstnáno z Ukrajiny 300889 osob, jedná se o oficiální statistické údaje z ČSÚ k závěru roku 2022. Ministerstvo školství, mládeže a tělovýchovy uskutečňuje pravidelné šetření o počtu žáků – uprchlíků z Ukrajiny, aktuálně k 31. březnu 2023 je evidováno na školách všech typů celkem 51 281 dětí a žáků - uprchlíků z Ukrajiny. </a:t>
            </a:r>
          </a:p>
        </p:txBody>
      </p:sp>
    </p:spTree>
    <p:extLst>
      <p:ext uri="{BB962C8B-B14F-4D97-AF65-F5344CB8AC3E}">
        <p14:creationId xmlns:p14="http://schemas.microsoft.com/office/powerpoint/2010/main" val="3205215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BE4049-0808-F64D-66C8-7801CEB0DB7D}"/>
              </a:ext>
            </a:extLst>
          </p:cNvPr>
          <p:cNvSpPr>
            <a:spLocks noGrp="1"/>
          </p:cNvSpPr>
          <p:nvPr>
            <p:ph type="title"/>
          </p:nvPr>
        </p:nvSpPr>
        <p:spPr/>
        <p:txBody>
          <a:bodyPr/>
          <a:lstStyle/>
          <a:p>
            <a:r>
              <a:rPr lang="cs-CZ" dirty="0"/>
              <a:t>Fakta o cizincích v ČR</a:t>
            </a:r>
            <a:br>
              <a:rPr lang="cs-CZ" dirty="0"/>
            </a:br>
            <a:r>
              <a:rPr lang="cs-CZ" dirty="0">
                <a:solidFill>
                  <a:srgbClr val="FF0000"/>
                </a:solidFill>
              </a:rPr>
              <a:t>Otestujte se!</a:t>
            </a:r>
          </a:p>
        </p:txBody>
      </p:sp>
      <p:sp>
        <p:nvSpPr>
          <p:cNvPr id="3" name="Zástupný obsah 2">
            <a:extLst>
              <a:ext uri="{FF2B5EF4-FFF2-40B4-BE49-F238E27FC236}">
                <a16:creationId xmlns:a16="http://schemas.microsoft.com/office/drawing/2014/main" id="{F2245134-1CF1-AA37-A991-6C60F666EF76}"/>
              </a:ext>
            </a:extLst>
          </p:cNvPr>
          <p:cNvSpPr>
            <a:spLocks noGrp="1"/>
          </p:cNvSpPr>
          <p:nvPr>
            <p:ph idx="1"/>
          </p:nvPr>
        </p:nvSpPr>
        <p:spPr/>
        <p:txBody>
          <a:bodyPr>
            <a:normAutofit fontScale="92500" lnSpcReduction="20000"/>
          </a:bodyPr>
          <a:lstStyle/>
          <a:p>
            <a:r>
              <a:rPr lang="cs-CZ" b="0" i="0" dirty="0">
                <a:effectLst/>
                <a:latin typeface="Roboto" panose="02000000000000000000" pitchFamily="2" charset="0"/>
              </a:rPr>
              <a:t>Předsudky se šíří tam, kde nejsou fakta. Otestujte si své představy o cizincích.</a:t>
            </a:r>
          </a:p>
          <a:p>
            <a:r>
              <a:rPr lang="cs-CZ" dirty="0">
                <a:hlinkClick r:id="rId2"/>
              </a:rPr>
              <a:t>Předsudky se šíří tam, kde nejsou fakta. - Atlas předsudků (atlaspredsudku.cz)</a:t>
            </a:r>
            <a:r>
              <a:rPr lang="cs-CZ" dirty="0"/>
              <a:t> </a:t>
            </a:r>
          </a:p>
          <a:p>
            <a:endParaRPr lang="cs-CZ" dirty="0"/>
          </a:p>
          <a:p>
            <a:r>
              <a:rPr lang="cs-CZ" dirty="0"/>
              <a:t>Nejpočetnější komunitu cizinců na území Česka již delší dobu tvoří Ukrajinci. Před vypuknutím ruské vojenské agrese na Ukrajině jich tu žilo 199 210. V důsledku ruské vojenské agrese nyní žije v Česku přes 550 000 Ukrajinců. Následuje Slovensko (118 130) a s větším odstupem pak Vietnam (67 047) a Rusko (42 505), dále pak Rumunsko (20 203), Polsko (17 802), Bulharsko (17 769) a Německo (13 183). Cizinecká populace v Česku je ale rozmanitá s příchozími téměř ze všech koutů světa. Narazit tak můžete i na někoho z Jamajky (19), Mosambiku (12) nebo třeba Svaté Lucie (4). Nejvíce cizinců si za svůj domov vybralo Prahu, v hlavním městě jich žije přes 30 %. Z ostatních krajů je nejpopulárnější Středočeský (bez Prahy) a následuje Jihomoravský kraj. Naopak nejméně cizinců žije v Olomouckém a ve Zlínském kraji. Aktualizované statistiky k počtu cizinců pravidelně vydává Český statistický úřad nebo Ministerstvo vnitra.</a:t>
            </a:r>
          </a:p>
          <a:p>
            <a:endParaRPr lang="cs-CZ" dirty="0"/>
          </a:p>
          <a:p>
            <a:endParaRPr lang="cs-CZ" dirty="0"/>
          </a:p>
        </p:txBody>
      </p:sp>
    </p:spTree>
    <p:extLst>
      <p:ext uri="{BB962C8B-B14F-4D97-AF65-F5344CB8AC3E}">
        <p14:creationId xmlns:p14="http://schemas.microsoft.com/office/powerpoint/2010/main" val="2962826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DA9FFE-A1C2-7863-BCC7-C69B3E29722B}"/>
              </a:ext>
            </a:extLst>
          </p:cNvPr>
          <p:cNvSpPr>
            <a:spLocks noGrp="1"/>
          </p:cNvSpPr>
          <p:nvPr>
            <p:ph type="title"/>
          </p:nvPr>
        </p:nvSpPr>
        <p:spPr>
          <a:xfrm>
            <a:off x="1371600" y="685800"/>
            <a:ext cx="9601200" cy="699940"/>
          </a:xfrm>
        </p:spPr>
        <p:txBody>
          <a:bodyPr/>
          <a:lstStyle/>
          <a:p>
            <a:r>
              <a:rPr lang="cs-CZ" b="0" i="0" dirty="0">
                <a:solidFill>
                  <a:srgbClr val="FF0000"/>
                </a:solidFill>
                <a:effectLst/>
                <a:latin typeface="Open Sans" panose="020B0606030504020204" pitchFamily="34" charset="0"/>
              </a:rPr>
              <a:t>Rozšiřující učivo</a:t>
            </a:r>
            <a:endParaRPr lang="cs-CZ" dirty="0">
              <a:solidFill>
                <a:srgbClr val="FF0000"/>
              </a:solidFill>
            </a:endParaRPr>
          </a:p>
        </p:txBody>
      </p:sp>
      <p:sp>
        <p:nvSpPr>
          <p:cNvPr id="3" name="Zástupný obsah 2">
            <a:extLst>
              <a:ext uri="{FF2B5EF4-FFF2-40B4-BE49-F238E27FC236}">
                <a16:creationId xmlns:a16="http://schemas.microsoft.com/office/drawing/2014/main" id="{3F4338B4-DEDE-4257-F0AD-37CC80C1D050}"/>
              </a:ext>
            </a:extLst>
          </p:cNvPr>
          <p:cNvSpPr>
            <a:spLocks noGrp="1"/>
          </p:cNvSpPr>
          <p:nvPr>
            <p:ph idx="1"/>
          </p:nvPr>
        </p:nvSpPr>
        <p:spPr>
          <a:xfrm>
            <a:off x="1673257" y="2086859"/>
            <a:ext cx="9601200" cy="4464770"/>
          </a:xfrm>
        </p:spPr>
        <p:txBody>
          <a:bodyPr/>
          <a:lstStyle/>
          <a:p>
            <a:r>
              <a:rPr lang="cs-CZ" dirty="0">
                <a:solidFill>
                  <a:schemeClr val="tx1"/>
                </a:solidFill>
                <a:hlinkClick r:id="rId2">
                  <a:extLst>
                    <a:ext uri="{A12FA001-AC4F-418D-AE19-62706E023703}">
                      <ahyp:hlinkClr xmlns:ahyp="http://schemas.microsoft.com/office/drawing/2018/hyperlinkcolor" val="tx"/>
                    </a:ext>
                  </a:extLst>
                </a:hlinkClick>
              </a:rPr>
              <a:t>Čtvrtletní zprávy o situaci v oblasti migrace - Aktuální informace o migraci (mvcr.cz)</a:t>
            </a:r>
            <a:r>
              <a:rPr lang="cs-CZ" dirty="0">
                <a:solidFill>
                  <a:schemeClr val="tx1"/>
                </a:solidFill>
              </a:rPr>
              <a:t> </a:t>
            </a: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Co je to dočasná ochrana?</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Kdo může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Jaká práva mají osoby požívající dočasné ochrany?</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Jak dlouho lze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Jak EU uprchlíkům pomáhá?</a:t>
            </a:r>
            <a:endParaRPr lang="cs-CZ" b="0" i="0" dirty="0">
              <a:solidFill>
                <a:schemeClr val="tx1"/>
              </a:solidFill>
              <a:effectLst/>
              <a:latin typeface="Open Sans" panose="020B0606030504020204" pitchFamily="34" charset="0"/>
            </a:endParaRPr>
          </a:p>
          <a:p>
            <a:r>
              <a:rPr lang="cs-CZ" b="1" dirty="0">
                <a:solidFill>
                  <a:srgbClr val="FF0000"/>
                </a:solidFill>
              </a:rPr>
              <a:t>Odpovězte na otázky, ale zároveň dohledejte aktuálně platící legislativu „Lex Ukrajina“ např. viz nová ikonografie MV </a:t>
            </a:r>
          </a:p>
          <a:p>
            <a:r>
              <a:rPr lang="cs-CZ" dirty="0">
                <a:solidFill>
                  <a:srgbClr val="957A99"/>
                </a:solidFill>
                <a:hlinkClick r:id="rId8">
                  <a:extLst>
                    <a:ext uri="{A12FA001-AC4F-418D-AE19-62706E023703}">
                      <ahyp:hlinkClr xmlns:ahyp="http://schemas.microsoft.com/office/drawing/2018/hyperlinkcolor" val="tx"/>
                    </a:ext>
                  </a:extLst>
                </a:hlinkClick>
              </a:rPr>
              <a:t>Dítě - cizinec v české škole | Šance Dětem (sancedetem.cz</a:t>
            </a:r>
            <a:r>
              <a:rPr lang="cs-CZ" dirty="0">
                <a:solidFill>
                  <a:schemeClr val="tx1"/>
                </a:solidFill>
                <a:hlinkClick r:id="rId8">
                  <a:extLst>
                    <a:ext uri="{A12FA001-AC4F-418D-AE19-62706E023703}">
                      <ahyp:hlinkClr xmlns:ahyp="http://schemas.microsoft.com/office/drawing/2018/hyperlinkcolor" val="tx"/>
                    </a:ext>
                  </a:extLst>
                </a:hlinkClick>
              </a:rPr>
              <a:t>)</a:t>
            </a:r>
            <a:endParaRPr lang="cs-CZ" dirty="0">
              <a:solidFill>
                <a:schemeClr val="tx1"/>
              </a:solidFill>
            </a:endParaRPr>
          </a:p>
          <a:p>
            <a:endParaRPr lang="cs-CZ" dirty="0">
              <a:solidFill>
                <a:schemeClr val="tx1"/>
              </a:solidFill>
            </a:endParaRPr>
          </a:p>
          <a:p>
            <a:r>
              <a:rPr lang="cs-CZ" dirty="0">
                <a:solidFill>
                  <a:schemeClr val="tx1"/>
                </a:solidFill>
                <a:hlinkClick r:id="rId9">
                  <a:extLst>
                    <a:ext uri="{A12FA001-AC4F-418D-AE19-62706E023703}">
                      <ahyp:hlinkClr xmlns:ahyp="http://schemas.microsoft.com/office/drawing/2018/hyperlinkcolor" val="tx"/>
                    </a:ext>
                  </a:extLst>
                </a:hlinkClick>
              </a:rPr>
              <a:t>Fakta - Atlas předsudků (atlaspredsudku.cz)</a:t>
            </a:r>
            <a:r>
              <a:rPr lang="cs-CZ" dirty="0">
                <a:solidFill>
                  <a:schemeClr val="tx1"/>
                </a:solidFill>
              </a:rPr>
              <a:t>  </a:t>
            </a:r>
          </a:p>
        </p:txBody>
      </p:sp>
    </p:spTree>
    <p:extLst>
      <p:ext uri="{BB962C8B-B14F-4D97-AF65-F5344CB8AC3E}">
        <p14:creationId xmlns:p14="http://schemas.microsoft.com/office/powerpoint/2010/main" val="2738866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740F92-6F1F-4CE4-89D4-5C8C8EB61B37}"/>
              </a:ext>
            </a:extLst>
          </p:cNvPr>
          <p:cNvSpPr>
            <a:spLocks noGrp="1"/>
          </p:cNvSpPr>
          <p:nvPr>
            <p:ph type="title"/>
          </p:nvPr>
        </p:nvSpPr>
        <p:spPr/>
        <p:txBody>
          <a:bodyPr/>
          <a:lstStyle/>
          <a:p>
            <a:r>
              <a:rPr lang="cs-CZ" dirty="0"/>
              <a:t>Rozvoj multikulturních kompetencí</a:t>
            </a:r>
          </a:p>
        </p:txBody>
      </p:sp>
      <p:sp>
        <p:nvSpPr>
          <p:cNvPr id="3" name="Zástupný symbol pro text 2">
            <a:extLst>
              <a:ext uri="{FF2B5EF4-FFF2-40B4-BE49-F238E27FC236}">
                <a16:creationId xmlns:a16="http://schemas.microsoft.com/office/drawing/2014/main" id="{FBAFADE2-C7B1-471C-B6A2-A6C10B75E522}"/>
              </a:ext>
            </a:extLst>
          </p:cNvPr>
          <p:cNvSpPr>
            <a:spLocks noGrp="1"/>
          </p:cNvSpPr>
          <p:nvPr>
            <p:ph type="body" idx="1"/>
          </p:nvPr>
        </p:nvSpPr>
        <p:spPr/>
        <p:txBody>
          <a:bodyPr/>
          <a:lstStyle/>
          <a:p>
            <a:r>
              <a:rPr lang="cs-CZ" dirty="0"/>
              <a:t>8.12.2021</a:t>
            </a:r>
          </a:p>
        </p:txBody>
      </p:sp>
    </p:spTree>
    <p:extLst>
      <p:ext uri="{BB962C8B-B14F-4D97-AF65-F5344CB8AC3E}">
        <p14:creationId xmlns:p14="http://schemas.microsoft.com/office/powerpoint/2010/main" val="1005506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p:txBody>
          <a:bodyPr>
            <a:normAutofit fontScale="90000"/>
          </a:bodyPr>
          <a:lstStyle/>
          <a:p>
            <a:r>
              <a:rPr lang="cs-CZ" b="1" dirty="0"/>
              <a:t>Národnostní menšiny zastoupené v Radě vlády pro národnostní menšiny</a:t>
            </a:r>
            <a:br>
              <a:rPr lang="cs-CZ" b="1" dirty="0"/>
            </a:br>
            <a:endParaRPr lang="cs-CZ" dirty="0"/>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p:txBody>
          <a:bodyPr>
            <a:normAutofit fontScale="92500" lnSpcReduction="10000"/>
          </a:bodyPr>
          <a:lstStyle/>
          <a:p>
            <a:r>
              <a:rPr lang="cs-CZ" u="sng" dirty="0">
                <a:hlinkClick r:id="rId2"/>
              </a:rPr>
              <a:t>Běloruská menšina</a:t>
            </a:r>
            <a:br>
              <a:rPr lang="cs-CZ" dirty="0"/>
            </a:br>
            <a:r>
              <a:rPr lang="cs-CZ" u="sng" dirty="0">
                <a:hlinkClick r:id="rId3"/>
              </a:rPr>
              <a:t>Bulharská menšina</a:t>
            </a:r>
            <a:br>
              <a:rPr lang="cs-CZ" dirty="0"/>
            </a:br>
            <a:r>
              <a:rPr lang="cs-CZ" u="sng" dirty="0">
                <a:hlinkClick r:id="rId4"/>
              </a:rPr>
              <a:t>Chorvatská menšina</a:t>
            </a:r>
            <a:br>
              <a:rPr lang="cs-CZ" dirty="0"/>
            </a:br>
            <a:r>
              <a:rPr lang="cs-CZ" u="sng" dirty="0">
                <a:hlinkClick r:id="rId5"/>
              </a:rPr>
              <a:t>Maďarská menšina</a:t>
            </a:r>
            <a:br>
              <a:rPr lang="cs-CZ" dirty="0"/>
            </a:br>
            <a:r>
              <a:rPr lang="cs-CZ" u="sng" dirty="0">
                <a:hlinkClick r:id="rId6"/>
              </a:rPr>
              <a:t>Německá menšina</a:t>
            </a:r>
            <a:br>
              <a:rPr lang="cs-CZ" dirty="0"/>
            </a:br>
            <a:r>
              <a:rPr lang="cs-CZ" u="sng" dirty="0">
                <a:hlinkClick r:id="rId7"/>
              </a:rPr>
              <a:t>Polská menšina</a:t>
            </a:r>
            <a:br>
              <a:rPr lang="cs-CZ" dirty="0"/>
            </a:br>
            <a:r>
              <a:rPr lang="cs-CZ" u="sng" dirty="0">
                <a:hlinkClick r:id="rId8"/>
              </a:rPr>
              <a:t>Romská menšina</a:t>
            </a:r>
            <a:br>
              <a:rPr lang="cs-CZ" dirty="0"/>
            </a:br>
            <a:r>
              <a:rPr lang="cs-CZ" u="sng" dirty="0">
                <a:hlinkClick r:id="rId9"/>
              </a:rPr>
              <a:t>Rusínská menšina</a:t>
            </a:r>
            <a:br>
              <a:rPr lang="cs-CZ" dirty="0"/>
            </a:br>
            <a:r>
              <a:rPr lang="cs-CZ" u="sng" dirty="0">
                <a:hlinkClick r:id="rId10"/>
              </a:rPr>
              <a:t>Ruská menšina</a:t>
            </a:r>
            <a:br>
              <a:rPr lang="cs-CZ" dirty="0"/>
            </a:br>
            <a:r>
              <a:rPr lang="cs-CZ" u="sng" dirty="0">
                <a:hlinkClick r:id="rId11"/>
              </a:rPr>
              <a:t>Řecká menšina</a:t>
            </a:r>
            <a:br>
              <a:rPr lang="cs-CZ" dirty="0"/>
            </a:br>
            <a:r>
              <a:rPr lang="cs-CZ" u="sng" dirty="0">
                <a:hlinkClick r:id="rId12"/>
              </a:rPr>
              <a:t>Slovenská menšina</a:t>
            </a:r>
            <a:br>
              <a:rPr lang="cs-CZ" dirty="0"/>
            </a:br>
            <a:r>
              <a:rPr lang="cs-CZ" u="sng" dirty="0">
                <a:hlinkClick r:id="rId13"/>
              </a:rPr>
              <a:t>Srbská menšina</a:t>
            </a:r>
            <a:br>
              <a:rPr lang="cs-CZ" dirty="0"/>
            </a:br>
            <a:r>
              <a:rPr lang="cs-CZ" u="sng" dirty="0">
                <a:hlinkClick r:id="rId14"/>
              </a:rPr>
              <a:t>Ukrajinská menšina</a:t>
            </a:r>
            <a:br>
              <a:rPr lang="cs-CZ" dirty="0"/>
            </a:br>
            <a:r>
              <a:rPr lang="cs-CZ" u="sng" dirty="0">
                <a:hlinkClick r:id="rId15"/>
              </a:rPr>
              <a:t>Vietnamská menšina</a:t>
            </a:r>
            <a:r>
              <a:rPr lang="cs-CZ" u="sng" dirty="0"/>
              <a:t> </a:t>
            </a:r>
            <a:endParaRPr lang="cs-CZ" dirty="0"/>
          </a:p>
        </p:txBody>
      </p:sp>
      <p:sp>
        <p:nvSpPr>
          <p:cNvPr id="4" name="Obdélník 3">
            <a:extLst>
              <a:ext uri="{FF2B5EF4-FFF2-40B4-BE49-F238E27FC236}">
                <a16:creationId xmlns:a16="http://schemas.microsoft.com/office/drawing/2014/main" id="{B759F14B-EE6B-421C-8751-DE86C3432B97}"/>
              </a:ext>
            </a:extLst>
          </p:cNvPr>
          <p:cNvSpPr/>
          <p:nvPr/>
        </p:nvSpPr>
        <p:spPr>
          <a:xfrm>
            <a:off x="4540150" y="2613436"/>
            <a:ext cx="6096000" cy="1200329"/>
          </a:xfrm>
          <a:prstGeom prst="rect">
            <a:avLst/>
          </a:prstGeom>
        </p:spPr>
        <p:txBody>
          <a:bodyPr wrap="square">
            <a:spAutoFit/>
          </a:bodyPr>
          <a:lstStyle/>
          <a:p>
            <a:r>
              <a:rPr lang="cs-CZ" dirty="0"/>
              <a:t>Lyceum Řekyň</a:t>
            </a:r>
          </a:p>
          <a:p>
            <a:r>
              <a:rPr lang="cs-CZ" u="sng" dirty="0">
                <a:hlinkClick r:id="rId16"/>
              </a:rPr>
              <a:t>https://www.ceskatelevize.cz/porady/11690334848-sousede/419236100111012/</a:t>
            </a:r>
            <a:r>
              <a:rPr lang="cs-CZ" dirty="0"/>
              <a:t> </a:t>
            </a:r>
          </a:p>
          <a:p>
            <a:r>
              <a:rPr lang="cs-CZ" dirty="0"/>
              <a:t>„Etnický zázrak“ </a:t>
            </a:r>
            <a:endParaRPr lang="en-US" dirty="0"/>
          </a:p>
        </p:txBody>
      </p:sp>
      <p:pic>
        <p:nvPicPr>
          <p:cNvPr id="5" name="Obrázek 4">
            <a:extLst>
              <a:ext uri="{FF2B5EF4-FFF2-40B4-BE49-F238E27FC236}">
                <a16:creationId xmlns:a16="http://schemas.microsoft.com/office/drawing/2014/main" id="{573CE160-B329-804F-5FDC-4554D8A48CDE}"/>
              </a:ext>
            </a:extLst>
          </p:cNvPr>
          <p:cNvPicPr>
            <a:picLocks noChangeAspect="1"/>
          </p:cNvPicPr>
          <p:nvPr/>
        </p:nvPicPr>
        <p:blipFill>
          <a:blip r:embed="rId17"/>
          <a:stretch>
            <a:fillRect/>
          </a:stretch>
        </p:blipFill>
        <p:spPr>
          <a:xfrm>
            <a:off x="7940842" y="3477561"/>
            <a:ext cx="4251158" cy="3380439"/>
          </a:xfrm>
          <a:prstGeom prst="rect">
            <a:avLst/>
          </a:prstGeom>
        </p:spPr>
      </p:pic>
    </p:spTree>
    <p:extLst>
      <p:ext uri="{BB962C8B-B14F-4D97-AF65-F5344CB8AC3E}">
        <p14:creationId xmlns:p14="http://schemas.microsoft.com/office/powerpoint/2010/main" val="1086104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10" name="Rectangle 9">
            <a:extLst>
              <a:ext uri="{FF2B5EF4-FFF2-40B4-BE49-F238E27FC236}">
                <a16:creationId xmlns:a16="http://schemas.microsoft.com/office/drawing/2014/main" id="{BA75F4A0-FEAF-4F1B-9C48-7688BF9D4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a:xfrm>
            <a:off x="1105469" y="5423537"/>
            <a:ext cx="9867331" cy="868081"/>
          </a:xfrm>
        </p:spPr>
        <p:txBody>
          <a:bodyPr vert="horz" lIns="91440" tIns="45720" rIns="91440" bIns="45720" rtlCol="0" anchor="ctr">
            <a:normAutofit/>
          </a:bodyPr>
          <a:lstStyle/>
          <a:p>
            <a:r>
              <a:rPr lang="en-US" sz="2400" b="1"/>
              <a:t>Národnostní menšiny zastoupené v Radě vlády pro národnostní menšiny</a:t>
            </a:r>
            <a:br>
              <a:rPr lang="en-US" sz="2400" b="1"/>
            </a:br>
            <a:endParaRPr lang="en-US" sz="2400"/>
          </a:p>
        </p:txBody>
      </p:sp>
      <p:sp>
        <p:nvSpPr>
          <p:cNvPr id="12" name="Freeform: Shape 11">
            <a:extLst>
              <a:ext uri="{FF2B5EF4-FFF2-40B4-BE49-F238E27FC236}">
                <a16:creationId xmlns:a16="http://schemas.microsoft.com/office/drawing/2014/main" id="{F1EC79F3-0DE6-47BA-9C5C-039C54F4A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4" name="Freeform: Shape 13">
            <a:extLst>
              <a:ext uri="{FF2B5EF4-FFF2-40B4-BE49-F238E27FC236}">
                <a16:creationId xmlns:a16="http://schemas.microsoft.com/office/drawing/2014/main" id="{C86C2B07-2A41-4CB1-9C51-F037AF417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txBody>
          <a:bodyPr/>
          <a:lstStyle/>
          <a:p>
            <a:endParaRPr lang="cs-CZ"/>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a:xfrm>
            <a:off x="1219201" y="1123486"/>
            <a:ext cx="9639868" cy="3516753"/>
          </a:xfrm>
        </p:spPr>
        <p:txBody>
          <a:bodyPr vert="horz" lIns="91440" tIns="45720" rIns="91440" bIns="45720" rtlCol="0" anchor="ctr">
            <a:normAutofit/>
          </a:bodyPr>
          <a:lstStyle/>
          <a:p>
            <a:r>
              <a:rPr lang="en-US" sz="1700" u="sng">
                <a:hlinkClick r:id="rId2"/>
              </a:rPr>
              <a:t>Běloruská menšina</a:t>
            </a:r>
            <a:br>
              <a:rPr lang="en-US" sz="1700"/>
            </a:br>
            <a:r>
              <a:rPr lang="en-US" sz="1700" u="sng">
                <a:hlinkClick r:id="rId3"/>
              </a:rPr>
              <a:t>Bulharská menšina</a:t>
            </a:r>
            <a:br>
              <a:rPr lang="en-US" sz="1700"/>
            </a:br>
            <a:r>
              <a:rPr lang="en-US" sz="1700" u="sng">
                <a:hlinkClick r:id="rId4"/>
              </a:rPr>
              <a:t>Chorvatská menšina</a:t>
            </a:r>
            <a:br>
              <a:rPr lang="en-US" sz="1700"/>
            </a:br>
            <a:r>
              <a:rPr lang="en-US" sz="1700" u="sng">
                <a:hlinkClick r:id="rId5"/>
              </a:rPr>
              <a:t>Maďarská menšina</a:t>
            </a:r>
            <a:br>
              <a:rPr lang="en-US" sz="1700"/>
            </a:br>
            <a:r>
              <a:rPr lang="en-US" sz="1700" u="sng">
                <a:hlinkClick r:id="rId6"/>
              </a:rPr>
              <a:t>Německá menšina</a:t>
            </a:r>
            <a:br>
              <a:rPr lang="en-US" sz="1700"/>
            </a:br>
            <a:r>
              <a:rPr lang="en-US" sz="1700" u="sng">
                <a:hlinkClick r:id="rId7"/>
              </a:rPr>
              <a:t>Polská menšina</a:t>
            </a:r>
            <a:br>
              <a:rPr lang="en-US" sz="1700"/>
            </a:br>
            <a:r>
              <a:rPr lang="en-US" sz="1700" u="sng">
                <a:hlinkClick r:id="rId8"/>
              </a:rPr>
              <a:t>Romská menšina</a:t>
            </a:r>
            <a:br>
              <a:rPr lang="en-US" sz="1700"/>
            </a:br>
            <a:r>
              <a:rPr lang="en-US" sz="1700" u="sng">
                <a:hlinkClick r:id="rId9"/>
              </a:rPr>
              <a:t>Rusínská menšina</a:t>
            </a:r>
            <a:br>
              <a:rPr lang="en-US" sz="1700"/>
            </a:br>
            <a:r>
              <a:rPr lang="en-US" sz="1700" u="sng">
                <a:hlinkClick r:id="rId10"/>
              </a:rPr>
              <a:t>Ruská menšina</a:t>
            </a:r>
            <a:br>
              <a:rPr lang="en-US" sz="1700"/>
            </a:br>
            <a:r>
              <a:rPr lang="en-US" sz="1700" u="sng">
                <a:hlinkClick r:id="rId11"/>
              </a:rPr>
              <a:t>Řecká menšina</a:t>
            </a:r>
            <a:br>
              <a:rPr lang="en-US" sz="1700"/>
            </a:br>
            <a:r>
              <a:rPr lang="en-US" sz="1700" u="sng">
                <a:hlinkClick r:id="rId12"/>
              </a:rPr>
              <a:t>Slovenská menšina</a:t>
            </a:r>
            <a:br>
              <a:rPr lang="en-US" sz="1700"/>
            </a:br>
            <a:r>
              <a:rPr lang="en-US" sz="1700" u="sng">
                <a:hlinkClick r:id="rId13"/>
              </a:rPr>
              <a:t>Srbská menšina</a:t>
            </a:r>
            <a:br>
              <a:rPr lang="en-US" sz="1700"/>
            </a:br>
            <a:r>
              <a:rPr lang="en-US" sz="1700" u="sng">
                <a:hlinkClick r:id="rId14"/>
              </a:rPr>
              <a:t>Ukrajinská menšina</a:t>
            </a:r>
            <a:br>
              <a:rPr lang="en-US" sz="1700"/>
            </a:br>
            <a:r>
              <a:rPr lang="en-US" sz="1700" u="sng">
                <a:hlinkClick r:id="rId15"/>
              </a:rPr>
              <a:t>Vietnamská menšina</a:t>
            </a:r>
            <a:r>
              <a:rPr lang="en-US" sz="1700" u="sng"/>
              <a:t> </a:t>
            </a:r>
            <a:endParaRPr lang="en-US" sz="1700"/>
          </a:p>
        </p:txBody>
      </p:sp>
      <p:sp>
        <p:nvSpPr>
          <p:cNvPr id="16" name="Rectangle 15">
            <a:extLst>
              <a:ext uri="{FF2B5EF4-FFF2-40B4-BE49-F238E27FC236}">
                <a16:creationId xmlns:a16="http://schemas.microsoft.com/office/drawing/2014/main" id="{A3F67AAC-C977-4759-A5C8-6BC998F9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
        <p:nvSpPr>
          <p:cNvPr id="7" name="TextovéPole 6">
            <a:extLst>
              <a:ext uri="{FF2B5EF4-FFF2-40B4-BE49-F238E27FC236}">
                <a16:creationId xmlns:a16="http://schemas.microsoft.com/office/drawing/2014/main" id="{7F957785-81AA-84A2-CDE7-DA88B80B3E20}"/>
              </a:ext>
            </a:extLst>
          </p:cNvPr>
          <p:cNvSpPr txBox="1"/>
          <p:nvPr/>
        </p:nvSpPr>
        <p:spPr>
          <a:xfrm>
            <a:off x="4633723" y="2908068"/>
            <a:ext cx="6094428" cy="1846659"/>
          </a:xfrm>
          <a:prstGeom prst="rect">
            <a:avLst/>
          </a:prstGeom>
          <a:noFill/>
        </p:spPr>
        <p:txBody>
          <a:bodyPr wrap="square">
            <a:spAutoFit/>
          </a:bodyPr>
          <a:lstStyle/>
          <a:p>
            <a:endParaRPr lang="cs-CZ" dirty="0"/>
          </a:p>
          <a:p>
            <a:r>
              <a:rPr lang="cs-CZ" sz="2400" b="1" dirty="0"/>
              <a:t>Druhá generace 2014 </a:t>
            </a:r>
          </a:p>
          <a:p>
            <a:r>
              <a:rPr lang="cs-CZ" dirty="0">
                <a:hlinkClick r:id="rId16"/>
              </a:rPr>
              <a:t>https://www.ceskatelevize.cz/porady/1131721572-babylon/414236100152001/</a:t>
            </a:r>
            <a:endParaRPr lang="cs-CZ" dirty="0"/>
          </a:p>
          <a:p>
            <a:endParaRPr lang="cs-CZ" dirty="0"/>
          </a:p>
          <a:p>
            <a:r>
              <a:rPr lang="cs-CZ" dirty="0">
                <a:hlinkClick r:id="rId16"/>
              </a:rPr>
              <a:t>11. leden 2014 - Babylon | Česká televize (ceskatelevize.cz)</a:t>
            </a:r>
            <a:r>
              <a:rPr lang="cs-CZ" dirty="0"/>
              <a:t> </a:t>
            </a:r>
          </a:p>
        </p:txBody>
      </p:sp>
      <p:sp>
        <p:nvSpPr>
          <p:cNvPr id="9" name="AutoShape 1">
            <a:extLst>
              <a:ext uri="{FF2B5EF4-FFF2-40B4-BE49-F238E27FC236}">
                <a16:creationId xmlns:a16="http://schemas.microsoft.com/office/drawing/2014/main" id="{A9DD2886-2C81-ADDE-723E-0E52DC334812}"/>
              </a:ext>
            </a:extLst>
          </p:cNvPr>
          <p:cNvSpPr>
            <a:spLocks noChangeAspect="1" noChangeArrowheads="1"/>
          </p:cNvSpPr>
          <p:nvPr/>
        </p:nvSpPr>
        <p:spPr bwMode="auto">
          <a:xfrm>
            <a:off x="4713402" y="12803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6" name="Picture 2" descr="Babylon">
            <a:extLst>
              <a:ext uri="{FF2B5EF4-FFF2-40B4-BE49-F238E27FC236}">
                <a16:creationId xmlns:a16="http://schemas.microsoft.com/office/drawing/2014/main" id="{E1082F09-3C77-2395-15EF-5103DDC152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13402" y="1280356"/>
            <a:ext cx="5715000"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17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9E816-0D3A-4997-9506-0B7188BBD186}"/>
              </a:ext>
            </a:extLst>
          </p:cNvPr>
          <p:cNvSpPr>
            <a:spLocks noGrp="1"/>
          </p:cNvSpPr>
          <p:nvPr>
            <p:ph type="title"/>
          </p:nvPr>
        </p:nvSpPr>
        <p:spPr/>
        <p:txBody>
          <a:bodyPr/>
          <a:lstStyle/>
          <a:p>
            <a:r>
              <a:rPr lang="cs-CZ" dirty="0"/>
              <a:t>Otázky a úkoly:</a:t>
            </a:r>
          </a:p>
        </p:txBody>
      </p:sp>
      <p:sp>
        <p:nvSpPr>
          <p:cNvPr id="3" name="Zástupný obsah 2">
            <a:extLst>
              <a:ext uri="{FF2B5EF4-FFF2-40B4-BE49-F238E27FC236}">
                <a16:creationId xmlns:a16="http://schemas.microsoft.com/office/drawing/2014/main" id="{9D5BC88C-4BDD-4BA4-B536-592026DABD30}"/>
              </a:ext>
            </a:extLst>
          </p:cNvPr>
          <p:cNvSpPr>
            <a:spLocks noGrp="1"/>
          </p:cNvSpPr>
          <p:nvPr>
            <p:ph idx="1"/>
          </p:nvPr>
        </p:nvSpPr>
        <p:spPr/>
        <p:txBody>
          <a:bodyPr/>
          <a:lstStyle/>
          <a:p>
            <a:pPr lvl="0"/>
            <a:r>
              <a:rPr lang="cs-CZ" i="1" dirty="0"/>
              <a:t>Jmenujte další národnostní menšiny, které můžeme v České republice potkávat. Setkali jste se s příslušníky těchto menšin? </a:t>
            </a:r>
            <a:endParaRPr lang="cs-CZ" dirty="0"/>
          </a:p>
          <a:p>
            <a:pPr lvl="0"/>
            <a:r>
              <a:rPr lang="cs-CZ" i="1" dirty="0"/>
              <a:t>Je podle vás v ČR národnostní menšina, která nemá zastoupení v Radě vlády pro národnostní menšiny a přitom je významně početně zastoupená mezi našimi spoluobčany? </a:t>
            </a:r>
            <a:endParaRPr lang="cs-CZ" dirty="0"/>
          </a:p>
          <a:p>
            <a:r>
              <a:rPr lang="cs-CZ" i="1" dirty="0"/>
              <a:t>Dohledejte si aktuální informace k národnostním menšinám v ČR a jejich spolkovému životu v roce 2021. Můžete vyjít z výše citované Zprávy o situaci národnostních menšin v České republice za rok 2021 (Vláda ČR, 2020).</a:t>
            </a:r>
          </a:p>
          <a:p>
            <a:r>
              <a:rPr lang="pl-PL" dirty="0">
                <a:hlinkClick r:id="rId2"/>
              </a:rPr>
              <a:t>Dokumenty Rady | Vláda ČR (gov.cz)</a:t>
            </a:r>
            <a:r>
              <a:rPr lang="cs-CZ" i="1" dirty="0"/>
              <a:t> </a:t>
            </a:r>
            <a:endParaRPr lang="cs-CZ" dirty="0"/>
          </a:p>
          <a:p>
            <a:endParaRPr lang="cs-CZ" dirty="0"/>
          </a:p>
        </p:txBody>
      </p:sp>
    </p:spTree>
    <p:extLst>
      <p:ext uri="{BB962C8B-B14F-4D97-AF65-F5344CB8AC3E}">
        <p14:creationId xmlns:p14="http://schemas.microsoft.com/office/powerpoint/2010/main" val="2619095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Úvod do teorie multikulturalismu</a:t>
            </a:r>
          </a:p>
        </p:txBody>
      </p:sp>
      <p:sp>
        <p:nvSpPr>
          <p:cNvPr id="5" name="Zástupný symbol pro text 4"/>
          <p:cNvSpPr>
            <a:spLocks noGrp="1"/>
          </p:cNvSpPr>
          <p:nvPr>
            <p:ph type="body" idx="1"/>
          </p:nvPr>
        </p:nvSpPr>
        <p:spPr>
          <a:xfrm>
            <a:off x="1577404" y="1844836"/>
            <a:ext cx="4443984" cy="720081"/>
          </a:xfrm>
        </p:spPr>
        <p:txBody>
          <a:bodyPr>
            <a:normAutofit fontScale="92500" lnSpcReduction="20000"/>
          </a:bodyPr>
          <a:lstStyle/>
          <a:p>
            <a:r>
              <a:rPr lang="cs-CZ" dirty="0"/>
              <a:t>Pluralistický či diferenční model</a:t>
            </a:r>
          </a:p>
          <a:p>
            <a:endParaRPr lang="cs-CZ" dirty="0"/>
          </a:p>
        </p:txBody>
      </p:sp>
      <p:sp>
        <p:nvSpPr>
          <p:cNvPr id="3" name="Zástupný symbol pro obsah 2"/>
          <p:cNvSpPr>
            <a:spLocks noGrp="1"/>
          </p:cNvSpPr>
          <p:nvPr>
            <p:ph sz="half" idx="2"/>
          </p:nvPr>
        </p:nvSpPr>
        <p:spPr/>
        <p:txBody>
          <a:bodyPr/>
          <a:lstStyle/>
          <a:p>
            <a:pPr marL="342900" lvl="1" indent="-342900">
              <a:buFont typeface="Arial" pitchFamily="34" charset="0"/>
              <a:buChar char="•"/>
            </a:pPr>
            <a:r>
              <a:rPr lang="cs-CZ" dirty="0"/>
              <a:t>Je založen na představě přirozených a nepřekročitelných hranic mezi skupinami.</a:t>
            </a:r>
          </a:p>
          <a:p>
            <a:pPr>
              <a:buNone/>
            </a:pPr>
            <a:endParaRPr lang="cs-CZ" dirty="0"/>
          </a:p>
        </p:txBody>
      </p:sp>
      <p:sp>
        <p:nvSpPr>
          <p:cNvPr id="6" name="Zástupný symbol pro text 5"/>
          <p:cNvSpPr>
            <a:spLocks noGrp="1"/>
          </p:cNvSpPr>
          <p:nvPr>
            <p:ph type="body" sz="quarter" idx="3"/>
          </p:nvPr>
        </p:nvSpPr>
        <p:spPr>
          <a:xfrm>
            <a:off x="6525014" y="1844824"/>
            <a:ext cx="3685793" cy="720080"/>
          </a:xfrm>
        </p:spPr>
        <p:txBody>
          <a:bodyPr>
            <a:normAutofit fontScale="92500" lnSpcReduction="20000"/>
          </a:bodyPr>
          <a:lstStyle/>
          <a:p>
            <a:r>
              <a:rPr lang="cs-CZ" dirty="0"/>
              <a:t>Kritický multikulturalismus</a:t>
            </a:r>
          </a:p>
          <a:p>
            <a:endParaRPr lang="cs-CZ" dirty="0"/>
          </a:p>
        </p:txBody>
      </p:sp>
      <p:sp>
        <p:nvSpPr>
          <p:cNvPr id="4" name="Zástupný symbol pro obsah 3"/>
          <p:cNvSpPr>
            <a:spLocks noGrp="1"/>
          </p:cNvSpPr>
          <p:nvPr>
            <p:ph sz="quarter" idx="4"/>
          </p:nvPr>
        </p:nvSpPr>
        <p:spPr/>
        <p:txBody>
          <a:bodyPr/>
          <a:lstStyle/>
          <a:p>
            <a:pPr marL="342900" lvl="1" indent="-342900">
              <a:buFont typeface="Arial" pitchFamily="34" charset="0"/>
              <a:buChar char="•"/>
            </a:pPr>
            <a:r>
              <a:rPr lang="cs-CZ" dirty="0"/>
              <a:t>Usiluje o rozšíření kritického dialogu napříč skupinovými hranicemi a zároveň i v rámci skupin a klade důraz na individuální přístup.</a:t>
            </a:r>
          </a:p>
          <a:p>
            <a:endParaRPr lang="cs-CZ" dirty="0"/>
          </a:p>
        </p:txBody>
      </p:sp>
      <p:pic>
        <p:nvPicPr>
          <p:cNvPr id="10" name="multikulturalis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189919" y="4981561"/>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4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a:xfrm>
            <a:off x="1371600" y="685800"/>
            <a:ext cx="9601200" cy="1485900"/>
          </a:xfrm>
        </p:spPr>
        <p:txBody>
          <a:bodyPr>
            <a:normAutofit/>
          </a:bodyPr>
          <a:lstStyle/>
          <a:p>
            <a:r>
              <a:rPr lang="cs-CZ" b="1" dirty="0"/>
              <a:t>Národnostní menšiny</a:t>
            </a:r>
            <a:br>
              <a:rPr lang="cs-CZ" b="1" dirty="0"/>
            </a:br>
            <a:endParaRPr lang="cs-CZ" dirty="0"/>
          </a:p>
        </p:txBody>
      </p:sp>
      <p:graphicFrame>
        <p:nvGraphicFramePr>
          <p:cNvPr id="7" name="Zástupný obsah 2">
            <a:extLst>
              <a:ext uri="{FF2B5EF4-FFF2-40B4-BE49-F238E27FC236}">
                <a16:creationId xmlns:a16="http://schemas.microsoft.com/office/drawing/2014/main" id="{4DD1AC91-4133-92F0-0438-2BE75E748433}"/>
              </a:ext>
            </a:extLst>
          </p:cNvPr>
          <p:cNvGraphicFramePr>
            <a:graphicFrameLocks noGrp="1"/>
          </p:cNvGraphicFramePr>
          <p:nvPr>
            <p:ph idx="1"/>
            <p:extLst>
              <p:ext uri="{D42A27DB-BD31-4B8C-83A1-F6EECF244321}">
                <p14:modId xmlns:p14="http://schemas.microsoft.com/office/powerpoint/2010/main" val="3726574378"/>
              </p:ext>
            </p:extLst>
          </p:nvPr>
        </p:nvGraphicFramePr>
        <p:xfrm>
          <a:off x="1371600" y="1450109"/>
          <a:ext cx="10303164" cy="5126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604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Multikulturní výchova</a:t>
            </a:r>
          </a:p>
        </p:txBody>
      </p:sp>
      <p:sp>
        <p:nvSpPr>
          <p:cNvPr id="4" name="Zástupný symbol pro text 3"/>
          <p:cNvSpPr>
            <a:spLocks noGrp="1"/>
          </p:cNvSpPr>
          <p:nvPr>
            <p:ph type="body" idx="1"/>
          </p:nvPr>
        </p:nvSpPr>
        <p:spPr/>
        <p:txBody>
          <a:bodyPr>
            <a:normAutofit lnSpcReduction="10000"/>
          </a:bodyPr>
          <a:lstStyle/>
          <a:p>
            <a:r>
              <a:rPr lang="cs-CZ" dirty="0"/>
              <a:t>REDUKCIONISTICKÉ POJETÍ MKV</a:t>
            </a:r>
          </a:p>
        </p:txBody>
      </p:sp>
      <p:sp>
        <p:nvSpPr>
          <p:cNvPr id="5" name="Zástupný symbol pro obsah 4"/>
          <p:cNvSpPr>
            <a:spLocks noGrp="1"/>
          </p:cNvSpPr>
          <p:nvPr>
            <p:ph sz="half" idx="2"/>
          </p:nvPr>
        </p:nvSpPr>
        <p:spPr/>
        <p:txBody>
          <a:bodyPr/>
          <a:lstStyle/>
          <a:p>
            <a:r>
              <a:rPr lang="cs-CZ" dirty="0"/>
              <a:t>Popisuje </a:t>
            </a:r>
            <a:r>
              <a:rPr lang="cs-CZ" dirty="0" err="1"/>
              <a:t>sociokulturní</a:t>
            </a:r>
            <a:r>
              <a:rPr lang="cs-CZ" dirty="0"/>
              <a:t> jednotky jako homogenní a statické skupiny.</a:t>
            </a:r>
          </a:p>
          <a:p>
            <a:r>
              <a:rPr lang="cs-CZ" dirty="0"/>
              <a:t>Selektivnost informací.</a:t>
            </a:r>
          </a:p>
          <a:p>
            <a:r>
              <a:rPr lang="cs-CZ" dirty="0"/>
              <a:t>Podtrhává jinakost druhých a zjednodušuje jejich odlišnost.</a:t>
            </a:r>
          </a:p>
        </p:txBody>
      </p:sp>
      <p:sp>
        <p:nvSpPr>
          <p:cNvPr id="6" name="Zástupný symbol pro text 5"/>
          <p:cNvSpPr>
            <a:spLocks noGrp="1"/>
          </p:cNvSpPr>
          <p:nvPr>
            <p:ph type="body" sz="quarter" idx="3"/>
          </p:nvPr>
        </p:nvSpPr>
        <p:spPr>
          <a:xfrm>
            <a:off x="6376418" y="1813560"/>
            <a:ext cx="4592580" cy="990600"/>
          </a:xfrm>
        </p:spPr>
        <p:txBody>
          <a:bodyPr/>
          <a:lstStyle/>
          <a:p>
            <a:r>
              <a:rPr lang="cs-CZ" dirty="0"/>
              <a:t>TRANSKULTURNÍ PŘÍSTUP</a:t>
            </a:r>
          </a:p>
        </p:txBody>
      </p:sp>
      <p:sp>
        <p:nvSpPr>
          <p:cNvPr id="7" name="Zástupný symbol pro obsah 6"/>
          <p:cNvSpPr>
            <a:spLocks noGrp="1"/>
          </p:cNvSpPr>
          <p:nvPr>
            <p:ph sz="quarter" idx="4"/>
          </p:nvPr>
        </p:nvSpPr>
        <p:spPr/>
        <p:txBody>
          <a:bodyPr/>
          <a:lstStyle/>
          <a:p>
            <a:r>
              <a:rPr lang="cs-CZ" dirty="0"/>
              <a:t>Hledá společná témata.</a:t>
            </a:r>
          </a:p>
          <a:p>
            <a:r>
              <a:rPr lang="cs-CZ" dirty="0"/>
              <a:t>Využití kooperativních strategií ve výuce.</a:t>
            </a:r>
          </a:p>
          <a:p>
            <a:r>
              <a:rPr lang="cs-CZ" dirty="0"/>
              <a:t>Ustupuje od výčtů charakteristik jednotlivých skupin.</a:t>
            </a:r>
          </a:p>
          <a:p>
            <a:r>
              <a:rPr lang="cs-CZ" dirty="0"/>
              <a:t>Relativizuje koncepty skupinové identity</a:t>
            </a:r>
          </a:p>
        </p:txBody>
      </p:sp>
      <p:pic>
        <p:nvPicPr>
          <p:cNvPr id="9" name="mkv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496585" y="5378937"/>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5"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951023-2CF3-4828-99C6-6CE9B7291AF2}"/>
              </a:ext>
            </a:extLst>
          </p:cNvPr>
          <p:cNvSpPr>
            <a:spLocks noGrp="1"/>
          </p:cNvSpPr>
          <p:nvPr>
            <p:ph type="title"/>
          </p:nvPr>
        </p:nvSpPr>
        <p:spPr/>
        <p:txBody>
          <a:bodyPr/>
          <a:lstStyle/>
          <a:p>
            <a:r>
              <a:rPr lang="cs-CZ" dirty="0"/>
              <a:t>Žijeme v multikulturním světě?</a:t>
            </a:r>
          </a:p>
        </p:txBody>
      </p:sp>
      <p:sp>
        <p:nvSpPr>
          <p:cNvPr id="3" name="Zástupný obsah 2">
            <a:extLst>
              <a:ext uri="{FF2B5EF4-FFF2-40B4-BE49-F238E27FC236}">
                <a16:creationId xmlns:a16="http://schemas.microsoft.com/office/drawing/2014/main" id="{0F0D821C-8D46-4A7D-B35D-6CAB821F3759}"/>
              </a:ext>
            </a:extLst>
          </p:cNvPr>
          <p:cNvSpPr>
            <a:spLocks noGrp="1"/>
          </p:cNvSpPr>
          <p:nvPr>
            <p:ph idx="1"/>
          </p:nvPr>
        </p:nvSpPr>
        <p:spPr/>
        <p:txBody>
          <a:bodyPr/>
          <a:lstStyle/>
          <a:p>
            <a:endParaRPr lang="cs-CZ" dirty="0"/>
          </a:p>
          <a:p>
            <a:endParaRPr lang="cs-CZ" dirty="0"/>
          </a:p>
          <a:p>
            <a:r>
              <a:rPr lang="cs-CZ" dirty="0">
                <a:hlinkClick r:id="rId2"/>
              </a:rPr>
              <a:t>Vietnamec v práci a na českém úřadě aneb Cizincům se netyká – YouTube</a:t>
            </a:r>
            <a:endParaRPr lang="cs-CZ" dirty="0"/>
          </a:p>
          <a:p>
            <a:endParaRPr lang="cs-CZ" dirty="0"/>
          </a:p>
          <a:p>
            <a:r>
              <a:rPr lang="cs-CZ" dirty="0">
                <a:hlinkClick r:id="rId3"/>
              </a:rPr>
              <a:t>Afričanka na českém nádraží aneb Bez křiku jde všechno líp – YouTube</a:t>
            </a:r>
            <a:endParaRPr lang="cs-CZ" dirty="0"/>
          </a:p>
          <a:p>
            <a:endParaRPr lang="cs-CZ" dirty="0"/>
          </a:p>
        </p:txBody>
      </p:sp>
    </p:spTree>
    <p:extLst>
      <p:ext uri="{BB962C8B-B14F-4D97-AF65-F5344CB8AC3E}">
        <p14:creationId xmlns:p14="http://schemas.microsoft.com/office/powerpoint/2010/main" val="3243797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Je naše škola zdrojem xenofobie a rasismu?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C16066-B1D6-CB82-089E-2A21A0AF2FE4}"/>
              </a:ext>
            </a:extLst>
          </p:cNvPr>
          <p:cNvSpPr>
            <a:spLocks noGrp="1"/>
          </p:cNvSpPr>
          <p:nvPr>
            <p:ph type="title"/>
          </p:nvPr>
        </p:nvSpPr>
        <p:spPr/>
        <p:txBody>
          <a:bodyPr/>
          <a:lstStyle/>
          <a:p>
            <a:r>
              <a:rPr lang="cs-CZ" i="1" dirty="0"/>
              <a:t>PŘÍBĚH</a:t>
            </a:r>
          </a:p>
        </p:txBody>
      </p:sp>
      <p:sp>
        <p:nvSpPr>
          <p:cNvPr id="3" name="Zástupný obsah 2">
            <a:extLst>
              <a:ext uri="{FF2B5EF4-FFF2-40B4-BE49-F238E27FC236}">
                <a16:creationId xmlns:a16="http://schemas.microsoft.com/office/drawing/2014/main" id="{510E173E-92DC-8A70-AEA7-89386ABF8FE2}"/>
              </a:ext>
            </a:extLst>
          </p:cNvPr>
          <p:cNvSpPr>
            <a:spLocks noGrp="1"/>
          </p:cNvSpPr>
          <p:nvPr>
            <p:ph idx="1"/>
          </p:nvPr>
        </p:nvSpPr>
        <p:spPr/>
        <p:txBody>
          <a:bodyPr>
            <a:normAutofit fontScale="92500"/>
          </a:bodyPr>
          <a:lstStyle/>
          <a:p>
            <a:endParaRPr lang="cs-CZ" dirty="0"/>
          </a:p>
          <a:p>
            <a:r>
              <a:rPr lang="cs-CZ" b="1" i="0" dirty="0">
                <a:solidFill>
                  <a:srgbClr val="2A2A2A"/>
                </a:solidFill>
                <a:effectLst/>
                <a:latin typeface="Arial" panose="020B0604020202020204" pitchFamily="34" charset="0"/>
              </a:rPr>
              <a:t>Magdalena </a:t>
            </a:r>
            <a:r>
              <a:rPr lang="cs-CZ" b="1" i="0" dirty="0" err="1">
                <a:solidFill>
                  <a:srgbClr val="2A2A2A"/>
                </a:solidFill>
                <a:effectLst/>
                <a:latin typeface="Arial" panose="020B0604020202020204" pitchFamily="34" charset="0"/>
              </a:rPr>
              <a:t>Karvayová</a:t>
            </a:r>
            <a:r>
              <a:rPr lang="cs-CZ" b="0" i="0" dirty="0">
                <a:solidFill>
                  <a:srgbClr val="2A2A2A"/>
                </a:solidFill>
                <a:effectLst/>
                <a:latin typeface="Arial" panose="020B0604020202020204" pitchFamily="34" charset="0"/>
              </a:rPr>
              <a:t> (1989) narodila se na Slovensku, od dětství žila v Ostravě. Odmaturovala na </a:t>
            </a:r>
            <a:r>
              <a:rPr lang="cs-CZ" b="0" i="0" dirty="0" err="1">
                <a:solidFill>
                  <a:srgbClr val="2A2A2A"/>
                </a:solidFill>
                <a:effectLst/>
                <a:latin typeface="Arial" panose="020B0604020202020204" pitchFamily="34" charset="0"/>
              </a:rPr>
              <a:t>Townshendově</a:t>
            </a:r>
            <a:r>
              <a:rPr lang="cs-CZ" b="0" i="0" dirty="0">
                <a:solidFill>
                  <a:srgbClr val="2A2A2A"/>
                </a:solidFill>
                <a:effectLst/>
                <a:latin typeface="Arial" panose="020B0604020202020204" pitchFamily="34" charset="0"/>
              </a:rPr>
              <a:t> mezinárodní škole s výukou v anglickém jazyce, absolvovala obor srovnávací právo na pražské Anglo-americké univerzitě. Působila jako stážistka na Britském velvyslanectví v Praze, pracovala jako koordinátorka v nadaci Open Society </a:t>
            </a:r>
            <a:r>
              <a:rPr lang="cs-CZ" b="0" i="0" dirty="0" err="1">
                <a:solidFill>
                  <a:srgbClr val="2A2A2A"/>
                </a:solidFill>
                <a:effectLst/>
                <a:latin typeface="Arial" panose="020B0604020202020204" pitchFamily="34" charset="0"/>
              </a:rPr>
              <a:t>Fund</a:t>
            </a:r>
            <a:r>
              <a:rPr lang="cs-CZ" b="0" i="0" dirty="0">
                <a:solidFill>
                  <a:srgbClr val="2A2A2A"/>
                </a:solidFill>
                <a:effectLst/>
                <a:latin typeface="Arial" panose="020B0604020202020204" pitchFamily="34" charset="0"/>
              </a:rPr>
              <a:t>. Založila spolek </a:t>
            </a:r>
            <a:r>
              <a:rPr lang="cs-CZ" b="0" i="0" dirty="0" err="1">
                <a:solidFill>
                  <a:srgbClr val="2A2A2A"/>
                </a:solidFill>
                <a:effectLst/>
                <a:latin typeface="Arial" panose="020B0604020202020204" pitchFamily="34" charset="0"/>
              </a:rPr>
              <a:t>Awen</a:t>
            </a:r>
            <a:r>
              <a:rPr lang="cs-CZ" b="0" i="0" dirty="0">
                <a:solidFill>
                  <a:srgbClr val="2A2A2A"/>
                </a:solidFill>
                <a:effectLst/>
                <a:latin typeface="Arial" panose="020B0604020202020204" pitchFamily="34" charset="0"/>
              </a:rPr>
              <a:t> </a:t>
            </a:r>
            <a:r>
              <a:rPr lang="cs-CZ" b="0" i="0" dirty="0" err="1">
                <a:solidFill>
                  <a:srgbClr val="2A2A2A"/>
                </a:solidFill>
                <a:effectLst/>
                <a:latin typeface="Arial" panose="020B0604020202020204" pitchFamily="34" charset="0"/>
              </a:rPr>
              <a:t>amenca</a:t>
            </a:r>
            <a:r>
              <a:rPr lang="cs-CZ" b="0" i="0" dirty="0">
                <a:solidFill>
                  <a:srgbClr val="2A2A2A"/>
                </a:solidFill>
                <a:effectLst/>
                <a:latin typeface="Arial" panose="020B0604020202020204" pitchFamily="34" charset="0"/>
              </a:rPr>
              <a:t>. V současné době studuje program Magistr práva (LL.M) na Newyorské univerzitě v Praze (UNYP).</a:t>
            </a:r>
          </a:p>
          <a:p>
            <a:r>
              <a:rPr lang="cs-CZ" dirty="0">
                <a:hlinkClick r:id="rId2"/>
              </a:rPr>
              <a:t>Jsem Češka - Babylon | Česká televize (ceskatelevize.cz)</a:t>
            </a:r>
            <a:r>
              <a:rPr lang="cs-CZ" dirty="0"/>
              <a:t> – </a:t>
            </a:r>
            <a:r>
              <a:rPr lang="cs-CZ" b="1" dirty="0">
                <a:solidFill>
                  <a:srgbClr val="FF0000"/>
                </a:solidFill>
              </a:rPr>
              <a:t>studenti, kteří neviděli nebo nepamatují, si příběh vyslechnou a shrnou. Ostatní najdou současné informace o paní </a:t>
            </a:r>
            <a:r>
              <a:rPr lang="cs-CZ" b="1" dirty="0" err="1">
                <a:solidFill>
                  <a:srgbClr val="FF0000"/>
                </a:solidFill>
              </a:rPr>
              <a:t>Karvayové</a:t>
            </a:r>
            <a:r>
              <a:rPr lang="cs-CZ" b="1" dirty="0">
                <a:solidFill>
                  <a:srgbClr val="FF0000"/>
                </a:solidFill>
              </a:rPr>
              <a:t>. </a:t>
            </a:r>
          </a:p>
          <a:p>
            <a:r>
              <a:rPr lang="cs-CZ" b="1" dirty="0"/>
              <a:t>Proč jsem </a:t>
            </a:r>
            <a:r>
              <a:rPr lang="cs-CZ" b="1" dirty="0" err="1"/>
              <a:t>feminist</a:t>
            </a:r>
            <a:r>
              <a:rPr lang="cs-CZ" b="1" dirty="0"/>
              <a:t>(k)ou: </a:t>
            </a:r>
            <a:r>
              <a:rPr lang="fr-FR" dirty="0"/>
              <a:t>Francouzský institut: </a:t>
            </a:r>
            <a:r>
              <a:rPr lang="fr-FR" u="sng" dirty="0">
                <a:hlinkClick r:id="rId3" tooltip="https://www.youtube.com/watch?v=xFphbYKZctM"/>
              </a:rPr>
              <a:t>https://www.youtube.com/…ctM</a:t>
            </a:r>
            <a:r>
              <a:rPr lang="cs-CZ" u="sng" dirty="0"/>
              <a:t> </a:t>
            </a:r>
            <a:r>
              <a:rPr lang="cs-CZ" b="1" dirty="0"/>
              <a:t> </a:t>
            </a:r>
          </a:p>
          <a:p>
            <a:pPr marL="0" indent="0">
              <a:buNone/>
            </a:pPr>
            <a:endParaRPr lang="cs-CZ" b="1" dirty="0">
              <a:solidFill>
                <a:srgbClr val="FF0000"/>
              </a:solidFill>
            </a:endParaRPr>
          </a:p>
          <a:p>
            <a:endParaRPr lang="cs-CZ" dirty="0"/>
          </a:p>
        </p:txBody>
      </p:sp>
    </p:spTree>
    <p:extLst>
      <p:ext uri="{BB962C8B-B14F-4D97-AF65-F5344CB8AC3E}">
        <p14:creationId xmlns:p14="http://schemas.microsoft.com/office/powerpoint/2010/main" val="971627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5CDD74-08AA-4DDD-9C7A-63DDAD2C687B}"/>
              </a:ext>
            </a:extLst>
          </p:cNvPr>
          <p:cNvSpPr>
            <a:spLocks noGrp="1"/>
          </p:cNvSpPr>
          <p:nvPr>
            <p:ph type="title"/>
          </p:nvPr>
        </p:nvSpPr>
        <p:spPr/>
        <p:txBody>
          <a:bodyPr>
            <a:normAutofit fontScale="90000"/>
          </a:bodyPr>
          <a:lstStyle/>
          <a:p>
            <a:r>
              <a:rPr lang="cs-CZ" dirty="0"/>
              <a:t>Proč si Romové myslí, že jsou v ČR diskriminováni? </a:t>
            </a:r>
            <a:br>
              <a:rPr lang="cs-CZ" dirty="0"/>
            </a:br>
            <a:br>
              <a:rPr lang="cs-CZ" dirty="0"/>
            </a:br>
            <a:r>
              <a:rPr lang="cs-CZ" dirty="0"/>
              <a:t>Kdo je Romka  Elena </a:t>
            </a:r>
            <a:r>
              <a:rPr lang="cs-CZ" b="1" dirty="0" err="1"/>
              <a:t>Gorolová</a:t>
            </a:r>
            <a:r>
              <a:rPr lang="cs-CZ" dirty="0"/>
              <a:t> ? </a:t>
            </a:r>
            <a:br>
              <a:rPr lang="cs-CZ" dirty="0"/>
            </a:br>
            <a:endParaRPr lang="cs-CZ" dirty="0"/>
          </a:p>
        </p:txBody>
      </p:sp>
      <p:sp>
        <p:nvSpPr>
          <p:cNvPr id="3" name="Zástupný symbol pro obsah 2">
            <a:extLst>
              <a:ext uri="{FF2B5EF4-FFF2-40B4-BE49-F238E27FC236}">
                <a16:creationId xmlns:a16="http://schemas.microsoft.com/office/drawing/2014/main" id="{C5304072-6E57-4777-A33A-A1B7650049D0}"/>
              </a:ext>
            </a:extLst>
          </p:cNvPr>
          <p:cNvSpPr>
            <a:spLocks noGrp="1"/>
          </p:cNvSpPr>
          <p:nvPr>
            <p:ph idx="1"/>
          </p:nvPr>
        </p:nvSpPr>
        <p:spPr>
          <a:xfrm>
            <a:off x="1371600" y="3429000"/>
            <a:ext cx="9601200" cy="2438400"/>
          </a:xfrm>
        </p:spPr>
        <p:txBody>
          <a:bodyPr>
            <a:normAutofit fontScale="55000" lnSpcReduction="20000"/>
          </a:bodyPr>
          <a:lstStyle/>
          <a:p>
            <a:r>
              <a:rPr lang="cs-CZ" sz="3800" b="1" u="sng" dirty="0">
                <a:solidFill>
                  <a:srgbClr val="FF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Zjistěte informace o jejím životě, činnosti, současném postavení. </a:t>
            </a:r>
          </a:p>
          <a:p>
            <a:endParaRPr lang="cs-CZ" u="sng" dirty="0">
              <a:hlinkClick r:id="rId2">
                <a:extLst>
                  <a:ext uri="{A12FA001-AC4F-418D-AE19-62706E023703}">
                    <ahyp:hlinkClr xmlns:ahyp="http://schemas.microsoft.com/office/drawing/2018/hyperlinkcolor" val="tx"/>
                  </a:ext>
                </a:extLst>
              </a:hlinkClick>
            </a:endParaRPr>
          </a:p>
          <a:p>
            <a:r>
              <a:rPr lang="cs-CZ" u="sng" dirty="0">
                <a:hlinkClick r:id="rId2">
                  <a:extLst>
                    <a:ext uri="{A12FA001-AC4F-418D-AE19-62706E023703}">
                      <ahyp:hlinkClr xmlns:ahyp="http://schemas.microsoft.com/office/drawing/2018/hyperlinkcolor" val="tx"/>
                    </a:ext>
                  </a:extLst>
                </a:hlinkClick>
              </a:rPr>
              <a:t>https://www.youtube.com/watch?v=6zFCAln8Vms</a:t>
            </a:r>
            <a:r>
              <a:rPr lang="cs-CZ" dirty="0"/>
              <a:t> </a:t>
            </a:r>
          </a:p>
          <a:p>
            <a:r>
              <a:rPr lang="cs-CZ" u="sng" dirty="0">
                <a:hlinkClick r:id="rId3"/>
              </a:rPr>
              <a:t>https://www.youtube.com/watch?v=WQmuZvgQFJY</a:t>
            </a:r>
            <a:r>
              <a:rPr lang="cs-CZ" dirty="0"/>
              <a:t> </a:t>
            </a:r>
          </a:p>
          <a:p>
            <a:pPr marL="0" indent="0">
              <a:buNone/>
            </a:pPr>
            <a:endParaRPr lang="cs-CZ" dirty="0"/>
          </a:p>
          <a:p>
            <a:pPr marL="0" indent="0">
              <a:buNone/>
            </a:pPr>
            <a:r>
              <a:rPr lang="cs-CZ" dirty="0">
                <a:solidFill>
                  <a:srgbClr val="FF0000"/>
                </a:solidFill>
                <a:hlinkClick r:id="rId2">
                  <a:extLst>
                    <a:ext uri="{A12FA001-AC4F-418D-AE19-62706E023703}">
                      <ahyp:hlinkClr xmlns:ahyp="http://schemas.microsoft.com/office/drawing/2018/hyperlinkcolor" val="tx"/>
                    </a:ext>
                  </a:extLst>
                </a:hlinkClick>
              </a:rPr>
              <a:t>https://www.youtube.com/watch?v=6zFCAln8Vms</a:t>
            </a:r>
            <a:r>
              <a:rPr lang="cs-CZ" dirty="0">
                <a:solidFill>
                  <a:srgbClr val="FF0000"/>
                </a:solidFill>
              </a:rPr>
              <a:t> </a:t>
            </a:r>
          </a:p>
          <a:p>
            <a:r>
              <a:rPr lang="cs-CZ" b="1" dirty="0"/>
              <a:t>Elena </a:t>
            </a:r>
            <a:r>
              <a:rPr lang="cs-CZ" b="1" dirty="0" err="1"/>
              <a:t>Gorolová</a:t>
            </a:r>
            <a:r>
              <a:rPr lang="cs-CZ" b="1" dirty="0"/>
              <a:t> </a:t>
            </a:r>
            <a:r>
              <a:rPr lang="cs-CZ" dirty="0" err="1"/>
              <a:t>from</a:t>
            </a:r>
            <a:r>
              <a:rPr lang="cs-CZ" dirty="0"/>
              <a:t> Ostrava </a:t>
            </a:r>
            <a:r>
              <a:rPr lang="cs-CZ" dirty="0" err="1"/>
              <a:t>ranked</a:t>
            </a:r>
            <a:r>
              <a:rPr lang="cs-CZ" dirty="0"/>
              <a:t> </a:t>
            </a:r>
            <a:r>
              <a:rPr lang="cs-CZ" dirty="0" err="1"/>
              <a:t>within</a:t>
            </a:r>
            <a:r>
              <a:rPr lang="cs-CZ" dirty="0"/>
              <a:t> </a:t>
            </a:r>
            <a:r>
              <a:rPr lang="cs-CZ" dirty="0" err="1"/>
              <a:t>the</a:t>
            </a:r>
            <a:r>
              <a:rPr lang="cs-CZ" dirty="0"/>
              <a:t> </a:t>
            </a:r>
            <a:r>
              <a:rPr lang="cs-CZ" dirty="0" err="1"/>
              <a:t>first</a:t>
            </a:r>
            <a:r>
              <a:rPr lang="cs-CZ" dirty="0"/>
              <a:t> </a:t>
            </a:r>
            <a:r>
              <a:rPr lang="cs-CZ" dirty="0" err="1"/>
              <a:t>hundred</a:t>
            </a:r>
            <a:r>
              <a:rPr lang="cs-CZ" dirty="0"/>
              <a:t> </a:t>
            </a:r>
            <a:r>
              <a:rPr lang="cs-CZ" dirty="0" err="1"/>
              <a:t>of</a:t>
            </a:r>
            <a:r>
              <a:rPr lang="cs-CZ" dirty="0"/>
              <a:t> </a:t>
            </a:r>
            <a:r>
              <a:rPr lang="cs-CZ" b="1" dirty="0" err="1"/>
              <a:t>the</a:t>
            </a:r>
            <a:r>
              <a:rPr lang="cs-CZ" b="1" dirty="0"/>
              <a:t> most </a:t>
            </a:r>
            <a:r>
              <a:rPr lang="cs-CZ" b="1" dirty="0" err="1"/>
              <a:t>inspiring</a:t>
            </a:r>
            <a:r>
              <a:rPr lang="cs-CZ" b="1" dirty="0"/>
              <a:t> and </a:t>
            </a:r>
            <a:r>
              <a:rPr lang="cs-CZ" b="1" dirty="0" err="1"/>
              <a:t>influential</a:t>
            </a:r>
            <a:r>
              <a:rPr lang="cs-CZ" b="1" dirty="0"/>
              <a:t> </a:t>
            </a:r>
            <a:r>
              <a:rPr lang="cs-CZ" b="1" dirty="0" err="1"/>
              <a:t>women</a:t>
            </a:r>
            <a:r>
              <a:rPr lang="cs-CZ" dirty="0"/>
              <a:t> in </a:t>
            </a:r>
            <a:r>
              <a:rPr lang="cs-CZ" dirty="0" err="1"/>
              <a:t>the</a:t>
            </a:r>
            <a:r>
              <a:rPr lang="cs-CZ" dirty="0"/>
              <a:t> </a:t>
            </a:r>
            <a:r>
              <a:rPr lang="cs-CZ" dirty="0" err="1"/>
              <a:t>world</a:t>
            </a:r>
            <a:r>
              <a:rPr lang="cs-CZ" dirty="0"/>
              <a:t> in </a:t>
            </a:r>
            <a:r>
              <a:rPr lang="cs-CZ" dirty="0" err="1"/>
              <a:t>the</a:t>
            </a:r>
            <a:r>
              <a:rPr lang="cs-CZ" dirty="0"/>
              <a:t> BBC </a:t>
            </a:r>
            <a:r>
              <a:rPr lang="cs-CZ" dirty="0" err="1"/>
              <a:t>ranking</a:t>
            </a:r>
            <a:r>
              <a:rPr lang="cs-CZ" dirty="0"/>
              <a:t>. </a:t>
            </a:r>
            <a:r>
              <a:rPr lang="cs-CZ" dirty="0" err="1"/>
              <a:t>The</a:t>
            </a:r>
            <a:r>
              <a:rPr lang="cs-CZ" dirty="0"/>
              <a:t> Roma </a:t>
            </a:r>
            <a:r>
              <a:rPr lang="cs-CZ" dirty="0" err="1"/>
              <a:t>social</a:t>
            </a:r>
            <a:r>
              <a:rPr lang="cs-CZ" dirty="0"/>
              <a:t> </a:t>
            </a:r>
            <a:r>
              <a:rPr lang="cs-CZ" dirty="0" err="1"/>
              <a:t>worker</a:t>
            </a:r>
            <a:r>
              <a:rPr lang="cs-CZ" dirty="0"/>
              <a:t> </a:t>
            </a:r>
            <a:r>
              <a:rPr lang="cs-CZ" dirty="0" err="1"/>
              <a:t>attracted</a:t>
            </a:r>
            <a:r>
              <a:rPr lang="cs-CZ" dirty="0"/>
              <a:t> </a:t>
            </a:r>
            <a:r>
              <a:rPr lang="cs-CZ" dirty="0" err="1"/>
              <a:t>attention</a:t>
            </a:r>
            <a:r>
              <a:rPr lang="cs-CZ" dirty="0"/>
              <a:t> </a:t>
            </a:r>
            <a:r>
              <a:rPr lang="cs-CZ" dirty="0" err="1"/>
              <a:t>of</a:t>
            </a:r>
            <a:r>
              <a:rPr lang="cs-CZ" dirty="0"/>
              <a:t> BBC not </a:t>
            </a:r>
            <a:r>
              <a:rPr lang="cs-CZ" dirty="0" err="1"/>
              <a:t>only</a:t>
            </a:r>
            <a:r>
              <a:rPr lang="cs-CZ" dirty="0"/>
              <a:t> </a:t>
            </a:r>
            <a:r>
              <a:rPr lang="cs-CZ" dirty="0" err="1"/>
              <a:t>with</a:t>
            </a:r>
            <a:r>
              <a:rPr lang="cs-CZ" dirty="0"/>
              <a:t> her </a:t>
            </a:r>
            <a:r>
              <a:rPr lang="cs-CZ" dirty="0" err="1"/>
              <a:t>life</a:t>
            </a:r>
            <a:r>
              <a:rPr lang="cs-CZ" dirty="0"/>
              <a:t> story, but </a:t>
            </a:r>
            <a:r>
              <a:rPr lang="cs-CZ" dirty="0" err="1"/>
              <a:t>mainly</a:t>
            </a:r>
            <a:r>
              <a:rPr lang="cs-CZ" dirty="0"/>
              <a:t> </a:t>
            </a:r>
            <a:r>
              <a:rPr lang="cs-CZ" dirty="0" err="1"/>
              <a:t>with</a:t>
            </a:r>
            <a:r>
              <a:rPr lang="cs-CZ" dirty="0"/>
              <a:t> her </a:t>
            </a:r>
            <a:r>
              <a:rPr lang="cs-CZ" dirty="0" err="1"/>
              <a:t>struggle</a:t>
            </a:r>
            <a:r>
              <a:rPr lang="cs-CZ" dirty="0"/>
              <a:t> </a:t>
            </a:r>
            <a:r>
              <a:rPr lang="cs-CZ" dirty="0" err="1"/>
              <a:t>for</a:t>
            </a:r>
            <a:r>
              <a:rPr lang="cs-CZ" dirty="0"/>
              <a:t> </a:t>
            </a:r>
            <a:r>
              <a:rPr lang="cs-CZ" dirty="0" err="1"/>
              <a:t>women's</a:t>
            </a:r>
            <a:r>
              <a:rPr lang="cs-CZ" dirty="0"/>
              <a:t> </a:t>
            </a:r>
            <a:r>
              <a:rPr lang="cs-CZ" dirty="0" err="1"/>
              <a:t>rights</a:t>
            </a:r>
            <a:r>
              <a:rPr lang="cs-CZ" dirty="0"/>
              <a:t> in </a:t>
            </a:r>
            <a:r>
              <a:rPr lang="cs-CZ" dirty="0" err="1"/>
              <a:t>the</a:t>
            </a:r>
            <a:r>
              <a:rPr lang="cs-CZ" dirty="0"/>
              <a:t> area </a:t>
            </a:r>
            <a:r>
              <a:rPr lang="cs-CZ" dirty="0" err="1"/>
              <a:t>of</a:t>
            </a:r>
            <a:r>
              <a:rPr lang="cs-CZ" dirty="0"/>
              <a:t> </a:t>
            </a:r>
            <a:r>
              <a:rPr lang="cs-CZ" dirty="0" err="1"/>
              <a:t>involuntary</a:t>
            </a:r>
            <a:r>
              <a:rPr lang="cs-CZ" dirty="0"/>
              <a:t> </a:t>
            </a:r>
            <a:r>
              <a:rPr lang="cs-CZ" dirty="0" err="1"/>
              <a:t>sterilization</a:t>
            </a:r>
            <a:r>
              <a:rPr lang="cs-CZ" dirty="0"/>
              <a:t>.</a:t>
            </a:r>
          </a:p>
          <a:p>
            <a:endParaRPr lang="cs-CZ" dirty="0"/>
          </a:p>
        </p:txBody>
      </p:sp>
    </p:spTree>
    <p:extLst>
      <p:ext uri="{BB962C8B-B14F-4D97-AF65-F5344CB8AC3E}">
        <p14:creationId xmlns:p14="http://schemas.microsoft.com/office/powerpoint/2010/main" val="1325844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9040C3-58FF-4133-984F-03E474624D2C}"/>
              </a:ext>
            </a:extLst>
          </p:cNvPr>
          <p:cNvSpPr>
            <a:spLocks noGrp="1"/>
          </p:cNvSpPr>
          <p:nvPr>
            <p:ph type="title"/>
          </p:nvPr>
        </p:nvSpPr>
        <p:spPr/>
        <p:txBody>
          <a:bodyPr/>
          <a:lstStyle/>
          <a:p>
            <a:r>
              <a:rPr lang="cs-CZ" dirty="0">
                <a:solidFill>
                  <a:srgbClr val="FF0000"/>
                </a:solidFill>
              </a:rPr>
              <a:t>NAŠE SPOLEČNOST MÁ PROBLÉM </a:t>
            </a:r>
          </a:p>
        </p:txBody>
      </p:sp>
      <p:pic>
        <p:nvPicPr>
          <p:cNvPr id="5" name="Zástupný symbol obrázku 4">
            <a:extLst>
              <a:ext uri="{FF2B5EF4-FFF2-40B4-BE49-F238E27FC236}">
                <a16:creationId xmlns:a16="http://schemas.microsoft.com/office/drawing/2014/main" id="{8A146248-1F96-4B4A-9ED3-BE9C2AE8325D}"/>
              </a:ext>
            </a:extLst>
          </p:cNvPr>
          <p:cNvPicPr>
            <a:picLocks noGrp="1" noChangeAspect="1"/>
          </p:cNvPicPr>
          <p:nvPr>
            <p:ph type="pic" idx="1"/>
          </p:nvPr>
        </p:nvPicPr>
        <p:blipFill>
          <a:blip r:embed="rId2"/>
          <a:srcRect t="36" b="36"/>
          <a:stretch>
            <a:fillRect/>
          </a:stretch>
        </p:blipFill>
        <p:spPr>
          <a:prstGeom prst="rect">
            <a:avLst/>
          </a:prstGeom>
        </p:spPr>
      </p:pic>
      <p:sp>
        <p:nvSpPr>
          <p:cNvPr id="4" name="Zástupný symbol pro text 3">
            <a:extLst>
              <a:ext uri="{FF2B5EF4-FFF2-40B4-BE49-F238E27FC236}">
                <a16:creationId xmlns:a16="http://schemas.microsoft.com/office/drawing/2014/main" id="{E7AA3FAC-49E3-4AD1-840E-18DAD55DCBB6}"/>
              </a:ext>
            </a:extLst>
          </p:cNvPr>
          <p:cNvSpPr>
            <a:spLocks noGrp="1"/>
          </p:cNvSpPr>
          <p:nvPr>
            <p:ph type="body" sz="half" idx="2"/>
          </p:nvPr>
        </p:nvSpPr>
        <p:spPr/>
        <p:txBody>
          <a:bodyPr/>
          <a:lstStyle/>
          <a:p>
            <a:r>
              <a:rPr lang="cs-CZ" dirty="0">
                <a:hlinkClick r:id="rId3"/>
              </a:rPr>
              <a:t>https://www.pametromu.cz/index.php/pametnici-prehled/121-gorolova-elena</a:t>
            </a:r>
            <a:r>
              <a:rPr lang="cs-CZ" dirty="0"/>
              <a:t> </a:t>
            </a:r>
          </a:p>
        </p:txBody>
      </p:sp>
    </p:spTree>
    <p:extLst>
      <p:ext uri="{BB962C8B-B14F-4D97-AF65-F5344CB8AC3E}">
        <p14:creationId xmlns:p14="http://schemas.microsoft.com/office/powerpoint/2010/main" val="1301625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defRPr/>
            </a:pPr>
            <a:r>
              <a:rPr lang="cs-CZ" sz="4000" i="1" dirty="0">
                <a:solidFill>
                  <a:schemeClr val="tx2">
                    <a:satMod val="130000"/>
                  </a:schemeClr>
                </a:solidFill>
              </a:rPr>
              <a:t>„Škola je odrazem společnosti, k níž patří.“</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FF3B3C-8CE3-4A91-A9D6-23625E031F3B}"/>
              </a:ext>
            </a:extLst>
          </p:cNvPr>
          <p:cNvSpPr>
            <a:spLocks noGrp="1"/>
          </p:cNvSpPr>
          <p:nvPr>
            <p:ph type="title"/>
          </p:nvPr>
        </p:nvSpPr>
        <p:spPr>
          <a:xfrm>
            <a:off x="6934518" y="1090368"/>
            <a:ext cx="3733482" cy="1090538"/>
          </a:xfrm>
        </p:spPr>
        <p:txBody>
          <a:bodyPr>
            <a:normAutofit/>
          </a:bodyPr>
          <a:lstStyle/>
          <a:p>
            <a:r>
              <a:rPr lang="cs-CZ" b="1" dirty="0">
                <a:solidFill>
                  <a:srgbClr val="000000"/>
                </a:solidFill>
              </a:rPr>
              <a:t>Přizpůsobení? </a:t>
            </a:r>
            <a:endParaRPr lang="cs-CZ" dirty="0">
              <a:solidFill>
                <a:srgbClr val="000000"/>
              </a:solidFill>
            </a:endParaRPr>
          </a:p>
        </p:txBody>
      </p:sp>
      <p:pic>
        <p:nvPicPr>
          <p:cNvPr id="1029" name="Picture 5" descr="Babylon">
            <a:extLst>
              <a:ext uri="{FF2B5EF4-FFF2-40B4-BE49-F238E27FC236}">
                <a16:creationId xmlns:a16="http://schemas.microsoft.com/office/drawing/2014/main" id="{733B27CD-F853-468C-A241-A77868EEA3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1" y="1700809"/>
            <a:ext cx="5237553" cy="2938139"/>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6BE13C9B-2E66-496A-AA4F-20D877632337}"/>
              </a:ext>
            </a:extLst>
          </p:cNvPr>
          <p:cNvSpPr>
            <a:spLocks noGrp="1"/>
          </p:cNvSpPr>
          <p:nvPr>
            <p:ph idx="1"/>
          </p:nvPr>
        </p:nvSpPr>
        <p:spPr>
          <a:xfrm>
            <a:off x="6921014" y="2492897"/>
            <a:ext cx="3733184" cy="2729467"/>
          </a:xfrm>
        </p:spPr>
        <p:txBody>
          <a:bodyPr anchor="ctr">
            <a:normAutofit lnSpcReduction="10000"/>
          </a:bodyPr>
          <a:lstStyle/>
          <a:p>
            <a:endParaRPr lang="cs-CZ" sz="1500" b="1" dirty="0">
              <a:solidFill>
                <a:srgbClr val="000000"/>
              </a:solidFill>
            </a:endParaRPr>
          </a:p>
          <a:p>
            <a:r>
              <a:rPr lang="cs-CZ" sz="1500" b="1" dirty="0">
                <a:solidFill>
                  <a:srgbClr val="000000"/>
                </a:solidFill>
              </a:rPr>
              <a:t>Nejsme ochotni hledat s nimi společnou cestu, snažit se rozumět a porozumět.</a:t>
            </a:r>
          </a:p>
          <a:p>
            <a:endParaRPr lang="cs-CZ" sz="1500" dirty="0">
              <a:solidFill>
                <a:srgbClr val="000000"/>
              </a:solidFill>
            </a:endParaRPr>
          </a:p>
          <a:p>
            <a:r>
              <a:rPr lang="cs-CZ" sz="1500" dirty="0">
                <a:solidFill>
                  <a:srgbClr val="000000"/>
                </a:solidFill>
                <a:hlinkClick r:id="rId3"/>
              </a:rPr>
              <a:t>https://www.ceskatelevize.cz/porady/1131721572-babylon/dily/vysilani/</a:t>
            </a:r>
            <a:r>
              <a:rPr lang="cs-CZ" sz="1500" dirty="0">
                <a:solidFill>
                  <a:srgbClr val="000000"/>
                </a:solidFill>
              </a:rPr>
              <a:t> </a:t>
            </a:r>
          </a:p>
          <a:p>
            <a:pPr lvl="1"/>
            <a:endParaRPr lang="cs-CZ" sz="1500" dirty="0">
              <a:solidFill>
                <a:srgbClr val="000000"/>
              </a:solidFill>
            </a:endParaRPr>
          </a:p>
          <a:p>
            <a:r>
              <a:rPr lang="cs-CZ" sz="1400" u="sng" dirty="0">
                <a:hlinkClick r:id="rId4"/>
              </a:rPr>
              <a:t>https://www.ceskatelevize.cz/porady/1131721572-babylon/418236100152020/</a:t>
            </a:r>
            <a:r>
              <a:rPr lang="cs-CZ" sz="1400" dirty="0"/>
              <a:t> </a:t>
            </a:r>
          </a:p>
          <a:p>
            <a:r>
              <a:rPr lang="cs-CZ" sz="1400" dirty="0"/>
              <a:t>Adelaide. Hlavní a nejlidnatější město státu Jižní Austrálie.  </a:t>
            </a:r>
          </a:p>
          <a:p>
            <a:pPr lvl="1"/>
            <a:endParaRPr lang="cs-CZ" sz="1500" dirty="0">
              <a:solidFill>
                <a:srgbClr val="000000"/>
              </a:solidFill>
            </a:endParaRPr>
          </a:p>
        </p:txBody>
      </p:sp>
    </p:spTree>
    <p:extLst>
      <p:ext uri="{BB962C8B-B14F-4D97-AF65-F5344CB8AC3E}">
        <p14:creationId xmlns:p14="http://schemas.microsoft.com/office/powerpoint/2010/main" val="922078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6B1C0-06BA-48D1-A81B-552BD2B3153E}"/>
              </a:ext>
            </a:extLst>
          </p:cNvPr>
          <p:cNvSpPr>
            <a:spLocks noGrp="1"/>
          </p:cNvSpPr>
          <p:nvPr>
            <p:ph type="title"/>
          </p:nvPr>
        </p:nvSpPr>
        <p:spPr/>
        <p:txBody>
          <a:bodyPr>
            <a:normAutofit/>
          </a:bodyPr>
          <a:lstStyle/>
          <a:p>
            <a:r>
              <a:rPr lang="cs-CZ" dirty="0">
                <a:latin typeface="Arial" charset="0"/>
              </a:rPr>
              <a:t>Předsudek má mnoho podob</a:t>
            </a:r>
            <a:endParaRPr lang="cs-CZ" dirty="0"/>
          </a:p>
        </p:txBody>
      </p:sp>
      <p:sp>
        <p:nvSpPr>
          <p:cNvPr id="20482" name="Rectangle 10"/>
          <p:cNvSpPr>
            <a:spLocks noGrp="1"/>
          </p:cNvSpPr>
          <p:nvPr>
            <p:ph idx="1"/>
          </p:nvPr>
        </p:nvSpPr>
        <p:spPr/>
        <p:txBody>
          <a:bodyPr>
            <a:normAutofit/>
          </a:bodyPr>
          <a:lstStyle/>
          <a:p>
            <a:pPr>
              <a:lnSpc>
                <a:spcPct val="90000"/>
              </a:lnSpc>
              <a:spcBef>
                <a:spcPts val="300"/>
              </a:spcBef>
              <a:buNone/>
            </a:pPr>
            <a:endParaRPr lang="cs-CZ" sz="2400" dirty="0">
              <a:latin typeface="Arial" charset="0"/>
            </a:endParaRPr>
          </a:p>
          <a:p>
            <a:pPr>
              <a:lnSpc>
                <a:spcPct val="90000"/>
              </a:lnSpc>
              <a:spcBef>
                <a:spcPts val="300"/>
              </a:spcBef>
            </a:pPr>
            <a:r>
              <a:rPr lang="cs-CZ" sz="2400" dirty="0">
                <a:latin typeface="Arial" charset="0"/>
              </a:rPr>
              <a:t>uvědomit si „jinakost“ lidí kolem sebe,</a:t>
            </a:r>
          </a:p>
          <a:p>
            <a:pPr>
              <a:lnSpc>
                <a:spcPct val="90000"/>
              </a:lnSpc>
              <a:spcBef>
                <a:spcPts val="300"/>
              </a:spcBef>
            </a:pPr>
            <a:r>
              <a:rPr lang="cs-CZ" sz="2400" dirty="0">
                <a:latin typeface="Arial" charset="0"/>
              </a:rPr>
              <a:t>naučit se s touto jinakostí pracovat – budovat vnitřní porozumění, toleranci a empatii,</a:t>
            </a:r>
          </a:p>
          <a:p>
            <a:pPr>
              <a:lnSpc>
                <a:spcPct val="90000"/>
              </a:lnSpc>
              <a:spcBef>
                <a:spcPts val="300"/>
              </a:spcBef>
            </a:pPr>
            <a:r>
              <a:rPr lang="cs-CZ" sz="2400" dirty="0">
                <a:latin typeface="Arial" charset="0"/>
              </a:rPr>
              <a:t>porozumět pojmům generalizace, stereotyp a předsudek, dokázat tyto pojmy vůči sobě vymezit,</a:t>
            </a:r>
          </a:p>
          <a:p>
            <a:pPr>
              <a:lnSpc>
                <a:spcPct val="90000"/>
              </a:lnSpc>
              <a:spcBef>
                <a:spcPts val="300"/>
              </a:spcBef>
            </a:pPr>
            <a:r>
              <a:rPr lang="cs-CZ" sz="2400" dirty="0">
                <a:latin typeface="Arial" charset="0"/>
              </a:rPr>
              <a:t>uvědomit si stereotypy ve svém vlastním myšlení a jednání,</a:t>
            </a:r>
          </a:p>
          <a:p>
            <a:pPr>
              <a:lnSpc>
                <a:spcPct val="90000"/>
              </a:lnSpc>
              <a:spcBef>
                <a:spcPts val="300"/>
              </a:spcBef>
            </a:pPr>
            <a:r>
              <a:rPr lang="cs-CZ" sz="2400" dirty="0">
                <a:latin typeface="Arial" charset="0"/>
              </a:rPr>
              <a:t>přijmout vlastní „jinakost“ a na prožitku této jinakosti budovat empatii vůči lidem posuzovaným na základě stereotypů.</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524126" y="357189"/>
            <a:ext cx="7286625" cy="523875"/>
          </a:xfrm>
          <a:prstGeom prst="rect">
            <a:avLst/>
          </a:prstGeom>
        </p:spPr>
        <p:txBody>
          <a:bodyPr>
            <a:spAutoFit/>
          </a:bodyPr>
          <a:lstStyle/>
          <a:p>
            <a:pPr algn="ctr">
              <a:defRPr/>
            </a:pPr>
            <a:r>
              <a:rPr lang="cs-CZ" sz="2800" b="1" dirty="0">
                <a:solidFill>
                  <a:prstClr val="black"/>
                </a:solidFill>
                <a:effectLst>
                  <a:outerShdw blurRad="38100" dist="38100" dir="2700000" algn="tl">
                    <a:srgbClr val="C0C0C0"/>
                  </a:outerShdw>
                </a:effectLst>
                <a:ea typeface="+mj-ea"/>
                <a:cs typeface="+mj-cs"/>
              </a:rPr>
              <a:t>Aktivita: Práce s příběhem</a:t>
            </a:r>
            <a:endParaRPr lang="cs-CZ" sz="2800" dirty="0"/>
          </a:p>
        </p:txBody>
      </p:sp>
      <p:pic>
        <p:nvPicPr>
          <p:cNvPr id="21508" name="Picture 2"/>
          <p:cNvPicPr>
            <a:picLocks noChangeAspect="1" noChangeArrowheads="1"/>
          </p:cNvPicPr>
          <p:nvPr/>
        </p:nvPicPr>
        <p:blipFill>
          <a:blip r:embed="rId4" cstate="print">
            <a:lum bright="4000" contrast="12000"/>
          </a:blip>
          <a:srcRect/>
          <a:stretch>
            <a:fillRect/>
          </a:stretch>
        </p:blipFill>
        <p:spPr bwMode="auto">
          <a:xfrm>
            <a:off x="2095500" y="1071563"/>
            <a:ext cx="8001000" cy="3744912"/>
          </a:xfrm>
          <a:prstGeom prst="rect">
            <a:avLst/>
          </a:prstGeom>
          <a:noFill/>
          <a:ln w="12700">
            <a:solidFill>
              <a:schemeClr val="tx1"/>
            </a:solidFill>
            <a:miter lim="800000"/>
            <a:headEnd/>
            <a:tailEnd/>
          </a:ln>
        </p:spPr>
      </p:pic>
      <p:pic>
        <p:nvPicPr>
          <p:cNvPr id="5" name="fulgh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120337" y="476673"/>
            <a:ext cx="244475" cy="244475"/>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251775-1AC0-452A-8947-055CC87AED5A}"/>
              </a:ext>
            </a:extLst>
          </p:cNvPr>
          <p:cNvSpPr>
            <a:spLocks noGrp="1"/>
          </p:cNvSpPr>
          <p:nvPr>
            <p:ph type="title"/>
          </p:nvPr>
        </p:nvSpPr>
        <p:spPr>
          <a:xfrm>
            <a:off x="1023562" y="685800"/>
            <a:ext cx="10493524" cy="1485900"/>
          </a:xfrm>
        </p:spPr>
        <p:txBody>
          <a:bodyPr>
            <a:normAutofit/>
          </a:bodyPr>
          <a:lstStyle/>
          <a:p>
            <a:r>
              <a:rPr lang="cs-CZ" b="1"/>
              <a:t>Počty obyvatel Česka podle národností: </a:t>
            </a:r>
            <a:endParaRPr lang="cs-CZ"/>
          </a:p>
        </p:txBody>
      </p:sp>
      <p:sp>
        <p:nvSpPr>
          <p:cNvPr id="10" name="Rectangle 9">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A628193B-5AE7-49BD-A279-1E1DE0F8EA2B}"/>
              </a:ext>
            </a:extLst>
          </p:cNvPr>
          <p:cNvSpPr>
            <a:spLocks noGrp="1"/>
          </p:cNvSpPr>
          <p:nvPr>
            <p:ph idx="1"/>
          </p:nvPr>
        </p:nvSpPr>
        <p:spPr>
          <a:xfrm>
            <a:off x="1023562" y="2286000"/>
            <a:ext cx="5072437" cy="3581400"/>
          </a:xfrm>
        </p:spPr>
        <p:txBody>
          <a:bodyPr>
            <a:normAutofit/>
          </a:bodyPr>
          <a:lstStyle/>
          <a:p>
            <a:br>
              <a:rPr lang="cs-CZ" sz="1100"/>
            </a:br>
            <a:r>
              <a:rPr lang="cs-CZ" sz="1100"/>
              <a:t>https://www.czso.cz/staticke/data/2000013/CR/SPCR152.pdf</a:t>
            </a:r>
            <a:br>
              <a:rPr lang="cs-CZ" sz="1100"/>
            </a:br>
            <a:r>
              <a:rPr lang="cs-CZ" sz="1100"/>
              <a:t>- souhrnná tabulka</a:t>
            </a:r>
            <a:br>
              <a:rPr lang="cs-CZ" sz="1100"/>
            </a:br>
            <a:r>
              <a:rPr lang="cs-CZ" sz="1100"/>
              <a:t> </a:t>
            </a:r>
            <a:br>
              <a:rPr lang="cs-CZ" sz="1100"/>
            </a:br>
            <a:r>
              <a:rPr lang="cs-CZ" sz="1100"/>
              <a:t>https://www.czso.cz/documents/10180/20551765/170223-14.pdf</a:t>
            </a:r>
            <a:br>
              <a:rPr lang="cs-CZ" sz="1100"/>
            </a:br>
            <a:r>
              <a:rPr lang="cs-CZ" sz="1100" b="1"/>
              <a:t>- analýza: Národnostní struktura obyvatel</a:t>
            </a:r>
            <a:br>
              <a:rPr lang="cs-CZ" sz="1100"/>
            </a:br>
            <a:r>
              <a:rPr lang="cs-CZ" sz="1100"/>
              <a:t> </a:t>
            </a:r>
            <a:br>
              <a:rPr lang="cs-CZ" sz="1100"/>
            </a:br>
            <a:r>
              <a:rPr lang="cs-CZ" sz="1100" b="1"/>
              <a:t>Něco jiného pak jsou počty cizinců, které jsou aktualizovány každý rok, viz:</a:t>
            </a:r>
            <a:br>
              <a:rPr lang="cs-CZ" sz="1100"/>
            </a:br>
            <a:r>
              <a:rPr lang="cs-CZ" sz="1100"/>
              <a:t>https://www.czso.cz/csu/cizinci/cizinci-pocet-cizincu </a:t>
            </a:r>
            <a:br>
              <a:rPr lang="cs-CZ" sz="1100"/>
            </a:br>
            <a:r>
              <a:rPr lang="cs-CZ" sz="1100"/>
              <a:t> </a:t>
            </a:r>
            <a:br>
              <a:rPr lang="cs-CZ" sz="1100"/>
            </a:br>
            <a:r>
              <a:rPr lang="cs-CZ" sz="1100" b="1"/>
              <a:t>Tady jsou informace k zákonu o státním občanství ČR:</a:t>
            </a:r>
            <a:br>
              <a:rPr lang="cs-CZ" sz="1100"/>
            </a:br>
            <a:r>
              <a:rPr lang="cs-CZ" sz="1100"/>
              <a:t>https://www.mvcr.cz/clanek/informace-k-novemu-zakonu-o-statnim-obcanstvi-cr.aspx?fbclid=IwAR3lEEOwUTf1Ws0XTGh7_2x_AaQp8wU3z-15Ug4IGWFP1YiduXdSUMR1x6M </a:t>
            </a:r>
            <a:br>
              <a:rPr lang="cs-CZ" sz="1100"/>
            </a:br>
            <a:r>
              <a:rPr lang="cs-CZ" sz="1100" b="1"/>
              <a:t>- uvádí se tam, že "Dne 1. 1. 2014 nabyde účinnosti zákon č. 186/2013 Sb., o státním občanství České republiky a o změně některých zákonů (zákon o státním občanství České republiky)", který mj. plně opouští princip jediného státního občanství a naopak se zcela přiklání k možnosti existence dvojího (či vícerého) státního občanství.</a:t>
            </a:r>
            <a:br>
              <a:rPr lang="cs-CZ" sz="1100"/>
            </a:br>
            <a:r>
              <a:rPr lang="cs-CZ" sz="1100"/>
              <a:t> </a:t>
            </a:r>
            <a:br>
              <a:rPr lang="cs-CZ" sz="1100"/>
            </a:br>
            <a:r>
              <a:rPr lang="cs-CZ" sz="1100"/>
              <a:t>a k nabývání občanství nějaké statistické informace zde:</a:t>
            </a:r>
            <a:br>
              <a:rPr lang="cs-CZ" sz="1100"/>
            </a:br>
            <a:r>
              <a:rPr lang="cs-CZ" sz="1100"/>
              <a:t>https://www.czso.cz/csu/cizinci/2-ciz_nabyvani_obcanstvi </a:t>
            </a:r>
            <a:endParaRPr lang="cs-CZ" sz="1100" dirty="0"/>
          </a:p>
        </p:txBody>
      </p:sp>
      <p:pic>
        <p:nvPicPr>
          <p:cNvPr id="5" name="Obrázek 4" descr="Obsah obrázku text, číslo, snímek obrazovky, Písmo&#10;&#10;Popis byl vytvořen automaticky">
            <a:extLst>
              <a:ext uri="{FF2B5EF4-FFF2-40B4-BE49-F238E27FC236}">
                <a16:creationId xmlns:a16="http://schemas.microsoft.com/office/drawing/2014/main" id="{3FF0C519-4D1E-B888-03A0-56D20519B8EA}"/>
              </a:ext>
            </a:extLst>
          </p:cNvPr>
          <p:cNvPicPr>
            <a:picLocks noChangeAspect="1"/>
          </p:cNvPicPr>
          <p:nvPr/>
        </p:nvPicPr>
        <p:blipFill>
          <a:blip r:embed="rId2"/>
          <a:stretch>
            <a:fillRect/>
          </a:stretch>
        </p:blipFill>
        <p:spPr>
          <a:xfrm>
            <a:off x="6411641" y="2953674"/>
            <a:ext cx="5105445" cy="2335740"/>
          </a:xfrm>
          <a:prstGeom prst="rect">
            <a:avLst/>
          </a:prstGeom>
        </p:spPr>
      </p:pic>
    </p:spTree>
    <p:extLst>
      <p:ext uri="{BB962C8B-B14F-4D97-AF65-F5344CB8AC3E}">
        <p14:creationId xmlns:p14="http://schemas.microsoft.com/office/powerpoint/2010/main" val="975419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2F9760-1485-4949-AA2E-8494A9D2575C}"/>
              </a:ext>
            </a:extLst>
          </p:cNvPr>
          <p:cNvSpPr>
            <a:spLocks noGrp="1"/>
          </p:cNvSpPr>
          <p:nvPr>
            <p:ph type="title"/>
          </p:nvPr>
        </p:nvSpPr>
        <p:spPr>
          <a:xfrm>
            <a:off x="1981200" y="274638"/>
            <a:ext cx="8229600" cy="1143000"/>
          </a:xfrm>
        </p:spPr>
        <p:txBody>
          <a:bodyPr>
            <a:normAutofit fontScale="90000"/>
          </a:bodyPr>
          <a:lstStyle/>
          <a:p>
            <a:r>
              <a:rPr lang="cs-CZ" dirty="0"/>
              <a:t>Robert </a:t>
            </a:r>
            <a:r>
              <a:rPr lang="cs-CZ" dirty="0" err="1"/>
              <a:t>Fulghum</a:t>
            </a:r>
            <a:r>
              <a:rPr lang="cs-CZ" dirty="0"/>
              <a:t>: Všechno, co opravdu potřebuju znát, jsem se naučil v mateřské školce, 1991</a:t>
            </a:r>
            <a:endParaRPr lang="en-US" dirty="0"/>
          </a:p>
        </p:txBody>
      </p:sp>
      <p:sp>
        <p:nvSpPr>
          <p:cNvPr id="10" name="Content Placeholder 2">
            <a:extLst>
              <a:ext uri="{FF2B5EF4-FFF2-40B4-BE49-F238E27FC236}">
                <a16:creationId xmlns:a16="http://schemas.microsoft.com/office/drawing/2014/main" id="{38C6E2DD-1AA3-44EE-AA5E-C8BA267CFBE4}"/>
              </a:ext>
            </a:extLst>
          </p:cNvPr>
          <p:cNvSpPr>
            <a:spLocks noGrp="1"/>
          </p:cNvSpPr>
          <p:nvPr>
            <p:ph sz="half" idx="1"/>
          </p:nvPr>
        </p:nvSpPr>
        <p:spPr>
          <a:xfrm>
            <a:off x="1981200" y="1988841"/>
            <a:ext cx="4038600" cy="4137329"/>
          </a:xfrm>
        </p:spPr>
        <p:txBody>
          <a:bodyPr/>
          <a:lstStyle/>
          <a:p>
            <a:r>
              <a:rPr lang="cs-CZ" dirty="0"/>
              <a:t>Kapitola: „Rusové jsou parchanti…“ </a:t>
            </a:r>
          </a:p>
          <a:p>
            <a:endParaRPr lang="cs-CZ" dirty="0"/>
          </a:p>
          <a:p>
            <a:endParaRPr lang="cs-CZ" dirty="0"/>
          </a:p>
          <a:p>
            <a:endParaRPr lang="cs-CZ" dirty="0"/>
          </a:p>
          <a:p>
            <a:r>
              <a:rPr lang="cs-CZ" i="1" dirty="0"/>
              <a:t>Láska je cit, který sdílíme s lidmi všech národností… </a:t>
            </a:r>
            <a:endParaRPr lang="en-US" i="1" dirty="0"/>
          </a:p>
        </p:txBody>
      </p:sp>
      <p:sp>
        <p:nvSpPr>
          <p:cNvPr id="12" name="Content Placeholder 3">
            <a:extLst>
              <a:ext uri="{FF2B5EF4-FFF2-40B4-BE49-F238E27FC236}">
                <a16:creationId xmlns:a16="http://schemas.microsoft.com/office/drawing/2014/main" id="{1EF0B2CB-466A-40A0-86F4-82857BA825AC}"/>
              </a:ext>
            </a:extLst>
          </p:cNvPr>
          <p:cNvSpPr>
            <a:spLocks noGrp="1"/>
          </p:cNvSpPr>
          <p:nvPr>
            <p:ph sz="half" idx="2"/>
          </p:nvPr>
        </p:nvSpPr>
        <p:spPr>
          <a:xfrm>
            <a:off x="6172200" y="1988841"/>
            <a:ext cx="4038600" cy="4137329"/>
          </a:xfrm>
        </p:spPr>
        <p:txBody>
          <a:bodyPr/>
          <a:lstStyle/>
          <a:p>
            <a:r>
              <a:rPr lang="cs-CZ" dirty="0"/>
              <a:t>Zamyšlení: </a:t>
            </a:r>
          </a:p>
          <a:p>
            <a:pPr lvl="1"/>
            <a:r>
              <a:rPr lang="cs-CZ" dirty="0"/>
              <a:t>Jaké stereotypy se v příběhu vyskytují? </a:t>
            </a:r>
          </a:p>
          <a:p>
            <a:pPr lvl="1"/>
            <a:r>
              <a:rPr lang="cs-CZ" dirty="0"/>
              <a:t>Jaké byly reakce jednotlivých postav? </a:t>
            </a:r>
          </a:p>
          <a:p>
            <a:pPr lvl="1"/>
            <a:r>
              <a:rPr lang="cs-CZ" dirty="0"/>
              <a:t>Díky čemu má příběh pozitivní vyznění? </a:t>
            </a:r>
          </a:p>
          <a:p>
            <a:pPr lvl="1"/>
            <a:r>
              <a:rPr lang="cs-CZ" dirty="0"/>
              <a:t>Jaké jsou výhody </a:t>
            </a:r>
            <a:r>
              <a:rPr lang="cs-CZ" i="1" dirty="0"/>
              <a:t>narativní komunikace </a:t>
            </a:r>
            <a:r>
              <a:rPr lang="cs-CZ" dirty="0"/>
              <a:t>ve výuce? </a:t>
            </a:r>
            <a:endParaRPr lang="en-US" dirty="0"/>
          </a:p>
        </p:txBody>
      </p:sp>
    </p:spTree>
    <p:extLst>
      <p:ext uri="{BB962C8B-B14F-4D97-AF65-F5344CB8AC3E}">
        <p14:creationId xmlns:p14="http://schemas.microsoft.com/office/powerpoint/2010/main" val="2783568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67C1-34EC-4066-B14B-EA6CB860B7CB}"/>
              </a:ext>
            </a:extLst>
          </p:cNvPr>
          <p:cNvSpPr>
            <a:spLocks noGrp="1"/>
          </p:cNvSpPr>
          <p:nvPr>
            <p:ph type="title"/>
          </p:nvPr>
        </p:nvSpPr>
        <p:spPr/>
        <p:txBody>
          <a:bodyPr/>
          <a:lstStyle/>
          <a:p>
            <a:r>
              <a:rPr lang="cs-CZ" dirty="0"/>
              <a:t>Postoje</a:t>
            </a:r>
          </a:p>
        </p:txBody>
      </p:sp>
      <p:sp>
        <p:nvSpPr>
          <p:cNvPr id="3" name="Zástupný obsah 2">
            <a:extLst>
              <a:ext uri="{FF2B5EF4-FFF2-40B4-BE49-F238E27FC236}">
                <a16:creationId xmlns:a16="http://schemas.microsoft.com/office/drawing/2014/main" id="{8AF9402C-31F9-429E-AE94-83EFA189784E}"/>
              </a:ext>
            </a:extLst>
          </p:cNvPr>
          <p:cNvSpPr>
            <a:spLocks noGrp="1"/>
          </p:cNvSpPr>
          <p:nvPr>
            <p:ph idx="1"/>
          </p:nvPr>
        </p:nvSpPr>
        <p:spPr/>
        <p:txBody>
          <a:bodyPr>
            <a:normAutofit lnSpcReduction="10000"/>
          </a:bodyPr>
          <a:lstStyle/>
          <a:p>
            <a:r>
              <a:rPr lang="cs-CZ" dirty="0"/>
              <a:t>jsou dle Hayesové (2003, s. 96) predispozice k příznivé nebo nepříznivé reakci na daný objekt. Postoje se utvářejí v průběhu ontogeneze, respektive socializace jedince, a to jak ve výchovných interakcích, tak ve spontánním sociálním učení. Postoje jsou tedy naučené a současně stabilní a konzistentní. Postoje mají kognitivní, emocionální a behaviorální dimenzi (srov. vymezení interkulturních kompetencí In </a:t>
            </a:r>
            <a:r>
              <a:rPr lang="cs-CZ" dirty="0" err="1"/>
              <a:t>Buryánek</a:t>
            </a:r>
            <a:r>
              <a:rPr lang="cs-CZ" dirty="0"/>
              <a:t>, a kol., 2002) a od názorů se liší tím, že nepředstavují jen domněle pravdivé výroky, ale obsahují hodnotící složku, vyvolávají v nás pocity, které se váží k určité záležitosti.</a:t>
            </a:r>
          </a:p>
          <a:p>
            <a:endParaRPr lang="cs-CZ" dirty="0"/>
          </a:p>
          <a:p>
            <a:endParaRPr lang="cs-CZ" dirty="0"/>
          </a:p>
        </p:txBody>
      </p:sp>
    </p:spTree>
    <p:extLst>
      <p:ext uri="{BB962C8B-B14F-4D97-AF65-F5344CB8AC3E}">
        <p14:creationId xmlns:p14="http://schemas.microsoft.com/office/powerpoint/2010/main" val="1662742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F5EBC6-6608-4CCA-8A8E-E0B6185B35F2}"/>
              </a:ext>
            </a:extLst>
          </p:cNvPr>
          <p:cNvSpPr>
            <a:spLocks noGrp="1"/>
          </p:cNvSpPr>
          <p:nvPr>
            <p:ph type="title"/>
          </p:nvPr>
        </p:nvSpPr>
        <p:spPr/>
        <p:txBody>
          <a:bodyPr/>
          <a:lstStyle/>
          <a:p>
            <a:r>
              <a:rPr lang="cs-CZ" dirty="0"/>
              <a:t>Stereotyp</a:t>
            </a:r>
          </a:p>
        </p:txBody>
      </p:sp>
      <p:sp>
        <p:nvSpPr>
          <p:cNvPr id="3" name="Zástupný obsah 2">
            <a:extLst>
              <a:ext uri="{FF2B5EF4-FFF2-40B4-BE49-F238E27FC236}">
                <a16:creationId xmlns:a16="http://schemas.microsoft.com/office/drawing/2014/main" id="{4CB22640-48AA-4A55-BF55-F7E06637E82D}"/>
              </a:ext>
            </a:extLst>
          </p:cNvPr>
          <p:cNvSpPr>
            <a:spLocks noGrp="1"/>
          </p:cNvSpPr>
          <p:nvPr>
            <p:ph idx="1"/>
          </p:nvPr>
        </p:nvSpPr>
        <p:spPr/>
        <p:txBody>
          <a:bodyPr>
            <a:normAutofit fontScale="85000" lnSpcReduction="20000"/>
          </a:bodyPr>
          <a:lstStyle/>
          <a:p>
            <a:r>
              <a:rPr lang="cs-CZ" dirty="0"/>
              <a:t>je jednotvárný, ustálený, navyklý vzorec chování a myšlení. Nejčastějším negativním projevem stereotypu vůči druhým jsou předsudky či přímo diskriminace, tedy odlišné a většinou nespravedlivé chování k druhým kvůli jejich příslušnosti k určité skupině – např. náboženské, národnostní, etnické, sociální aj. Stereotyp může však být i (zdánlivě) pozitivní (např. „lidé s brýlemi jsou inteligentní“). Stereotyp vzniká na základě zjednodušení, přehánění nebo překroucení pravdy, generalizace a představení některých kulturních rysů (atributů) jako „přirozených“ (např. Romové mají to tuláctví v krvi a nikdy nebudou chtít pracovat“). Společenské stereotypy zjednodušují naši orientaci a rozhodování a podporují primitivní rozlišení na „my“ a „oni“. Jsou velmi trvanlivé a člověk je přebírá v dětství či v mládí od svého okolí, a to zejména o takových skupinách, s nimiž nemá osobní zkušenost.</a:t>
            </a:r>
          </a:p>
          <a:p>
            <a:pPr marL="0" indent="0">
              <a:buNone/>
            </a:pPr>
            <a:endParaRPr lang="cs-CZ" dirty="0"/>
          </a:p>
          <a:p>
            <a:endParaRPr lang="cs-CZ" dirty="0"/>
          </a:p>
        </p:txBody>
      </p:sp>
    </p:spTree>
    <p:extLst>
      <p:ext uri="{BB962C8B-B14F-4D97-AF65-F5344CB8AC3E}">
        <p14:creationId xmlns:p14="http://schemas.microsoft.com/office/powerpoint/2010/main" val="1544509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A6B68-242A-4C74-AA74-F44BF431F476}"/>
              </a:ext>
            </a:extLst>
          </p:cNvPr>
          <p:cNvSpPr>
            <a:spLocks noGrp="1"/>
          </p:cNvSpPr>
          <p:nvPr>
            <p:ph type="title"/>
          </p:nvPr>
        </p:nvSpPr>
        <p:spPr/>
        <p:txBody>
          <a:bodyPr/>
          <a:lstStyle/>
          <a:p>
            <a:r>
              <a:rPr lang="cs-CZ" dirty="0"/>
              <a:t>Předsudek</a:t>
            </a:r>
          </a:p>
        </p:txBody>
      </p:sp>
      <p:sp>
        <p:nvSpPr>
          <p:cNvPr id="3" name="Zástupný obsah 2">
            <a:extLst>
              <a:ext uri="{FF2B5EF4-FFF2-40B4-BE49-F238E27FC236}">
                <a16:creationId xmlns:a16="http://schemas.microsoft.com/office/drawing/2014/main" id="{0CBC6B9B-BD63-4217-9ADC-7CE2DF6178C0}"/>
              </a:ext>
            </a:extLst>
          </p:cNvPr>
          <p:cNvSpPr>
            <a:spLocks noGrp="1"/>
          </p:cNvSpPr>
          <p:nvPr>
            <p:ph idx="1"/>
          </p:nvPr>
        </p:nvSpPr>
        <p:spPr/>
        <p:txBody>
          <a:bodyPr>
            <a:normAutofit lnSpcReduction="10000"/>
          </a:bodyPr>
          <a:lstStyle/>
          <a:p>
            <a:r>
              <a:rPr lang="cs-CZ" dirty="0"/>
              <a:t>je přisuzování vlastností (většinou negativních) lidem dopředu, aniž bychom je znali. Někdy je definován jako negativní stereotyp. Obsahuje záporné hodnocení nebo rovnou odsouzení. Jedná se o antipatii, která vychází z chybné a strnulé generalizace. Předsudky můžeme pouze pociťovat (tj. smýšlet o ostatních lidech bez ohledu na jejich skutečné vlastnosti), nebo je i vyjadřovat veřejně, slovně. Předsudky bývají namířeny nejčastěji proti určité skupině jako celku, anebo proti jedinci, protože je příslušníkem této skupiny. (srov. Preissová Krejčí, Šotola, 2012, s. 156–157).</a:t>
            </a:r>
          </a:p>
          <a:p>
            <a:endParaRPr lang="cs-CZ" dirty="0"/>
          </a:p>
        </p:txBody>
      </p:sp>
    </p:spTree>
    <p:extLst>
      <p:ext uri="{BB962C8B-B14F-4D97-AF65-F5344CB8AC3E}">
        <p14:creationId xmlns:p14="http://schemas.microsoft.com/office/powerpoint/2010/main" val="3158655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E0AFB-9E1F-49F0-B854-B0DBA7218012}"/>
              </a:ext>
            </a:extLst>
          </p:cNvPr>
          <p:cNvSpPr>
            <a:spLocks noGrp="1"/>
          </p:cNvSpPr>
          <p:nvPr>
            <p:ph type="title"/>
          </p:nvPr>
        </p:nvSpPr>
        <p:spPr/>
        <p:txBody>
          <a:bodyPr/>
          <a:lstStyle/>
          <a:p>
            <a:r>
              <a:rPr lang="cs-CZ" b="1" dirty="0"/>
              <a:t>Multikulturní vzdělávání</a:t>
            </a:r>
            <a:endParaRPr lang="cs-CZ" dirty="0"/>
          </a:p>
        </p:txBody>
      </p:sp>
      <p:sp>
        <p:nvSpPr>
          <p:cNvPr id="3" name="Zástupný obsah 2">
            <a:extLst>
              <a:ext uri="{FF2B5EF4-FFF2-40B4-BE49-F238E27FC236}">
                <a16:creationId xmlns:a16="http://schemas.microsoft.com/office/drawing/2014/main" id="{B27DB55F-08D4-4DE2-8ABA-685734FD1AB4}"/>
              </a:ext>
            </a:extLst>
          </p:cNvPr>
          <p:cNvSpPr>
            <a:spLocks noGrp="1"/>
          </p:cNvSpPr>
          <p:nvPr>
            <p:ph idx="1"/>
          </p:nvPr>
        </p:nvSpPr>
        <p:spPr>
          <a:xfrm>
            <a:off x="1981200" y="1600206"/>
            <a:ext cx="8229600" cy="5257794"/>
          </a:xfrm>
        </p:spPr>
        <p:txBody>
          <a:bodyPr>
            <a:normAutofit lnSpcReduction="10000"/>
          </a:bodyPr>
          <a:lstStyle/>
          <a:p>
            <a:r>
              <a:rPr lang="cs-CZ" b="1" dirty="0"/>
              <a:t>Multikulturní vzdělávání </a:t>
            </a:r>
            <a:r>
              <a:rPr lang="cs-CZ" dirty="0"/>
              <a:t>se zaměřuje zejména na poznání a pochopení kulturních diferencí mezi lidmi nejrůznějšího původu, mezilidské vztahy, interkulturní komunikaci a přizpůsobení životu v multikulturní společnosti. </a:t>
            </a:r>
          </a:p>
          <a:p>
            <a:r>
              <a:rPr lang="cs-CZ" b="1" dirty="0"/>
              <a:t>Cílem multikulturního vzdělávání</a:t>
            </a:r>
            <a:r>
              <a:rPr lang="cs-CZ" dirty="0"/>
              <a:t> především rozvíjet porozumění sobě samým a hodnotám své kultury, podpořit naši integraci v širším multikulturním prostředí při zachování vlastní kulturní identity. </a:t>
            </a:r>
          </a:p>
          <a:p>
            <a:pPr marL="0" indent="0">
              <a:buNone/>
            </a:pPr>
            <a:endParaRPr lang="cs-CZ" dirty="0"/>
          </a:p>
        </p:txBody>
      </p:sp>
    </p:spTree>
    <p:extLst>
      <p:ext uri="{BB962C8B-B14F-4D97-AF65-F5344CB8AC3E}">
        <p14:creationId xmlns:p14="http://schemas.microsoft.com/office/powerpoint/2010/main" val="744647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defRPr/>
            </a:pPr>
            <a:r>
              <a:rPr lang="cs-CZ" i="1" dirty="0">
                <a:solidFill>
                  <a:schemeClr val="tx2">
                    <a:satMod val="130000"/>
                  </a:schemeClr>
                </a:solidFill>
              </a:rPr>
              <a:t>Jaké by multikulturní vzdělávání mělo být?</a:t>
            </a:r>
          </a:p>
        </p:txBody>
      </p:sp>
      <p:sp>
        <p:nvSpPr>
          <p:cNvPr id="11267" name="Zástupný symbol pro obsah 2"/>
          <p:cNvSpPr>
            <a:spLocks noGrp="1"/>
          </p:cNvSpPr>
          <p:nvPr>
            <p:ph idx="1"/>
          </p:nvPr>
        </p:nvSpPr>
        <p:spPr/>
        <p:txBody>
          <a:bodyPr>
            <a:normAutofit/>
          </a:bodyPr>
          <a:lstStyle/>
          <a:p>
            <a:pPr eaLnBrk="1" hangingPunct="1"/>
            <a:r>
              <a:rPr lang="cs-CZ" altLang="cs-CZ" dirty="0"/>
              <a:t>Vycházet z pojetí multikulturalismu jako ideje založené na tom, že různé skupiny spolu mohou nekonfliktně a rovnoprávně koexistovat v rámci jedné společnosti.</a:t>
            </a:r>
          </a:p>
          <a:p>
            <a:pPr eaLnBrk="1" hangingPunct="1"/>
            <a:r>
              <a:rPr lang="cs-CZ" altLang="cs-CZ" dirty="0"/>
              <a:t>Usilovat o rozvoj empatického a tolerantního myšlení.</a:t>
            </a:r>
          </a:p>
          <a:p>
            <a:pPr eaLnBrk="1" hangingPunct="1"/>
            <a:r>
              <a:rPr lang="cs-CZ" altLang="cs-CZ" dirty="0"/>
              <a:t>Předcházet xenofobnímu způsobu uvažování a podporovat chápání každého člověka jako jedinečné bytosti.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4000" i="1" dirty="0">
                <a:solidFill>
                  <a:schemeClr val="tx2">
                    <a:satMod val="130000"/>
                  </a:schemeClr>
                </a:solidFill>
              </a:rPr>
              <a:t>PRO multikulturní vzdělávání</a:t>
            </a:r>
          </a:p>
        </p:txBody>
      </p:sp>
      <p:sp>
        <p:nvSpPr>
          <p:cNvPr id="15363" name="Zástupný symbol pro obsah 2"/>
          <p:cNvSpPr>
            <a:spLocks noGrp="1"/>
          </p:cNvSpPr>
          <p:nvPr>
            <p:ph idx="1"/>
          </p:nvPr>
        </p:nvSpPr>
        <p:spPr/>
        <p:txBody>
          <a:bodyPr/>
          <a:lstStyle/>
          <a:p>
            <a:pPr eaLnBrk="1" hangingPunct="1"/>
            <a:r>
              <a:rPr lang="cs-CZ" altLang="cs-CZ" dirty="0"/>
              <a:t>Diverzita se postupně projevuje i v naší společnosti.</a:t>
            </a:r>
          </a:p>
          <a:p>
            <a:pPr eaLnBrk="1" hangingPunct="1"/>
            <a:r>
              <a:rPr lang="cs-CZ" altLang="cs-CZ" dirty="0"/>
              <a:t>Multikulturní  kompetence jako základní kámen tolerantní, pluralitní, multikulturní či interkulturní společnosti.</a:t>
            </a:r>
          </a:p>
          <a:p>
            <a:pPr eaLnBrk="1" hangingPunct="1"/>
            <a:r>
              <a:rPr lang="cs-CZ" altLang="cs-CZ" dirty="0"/>
              <a:t>Oprávněná potřeba vnést toleranci a pochopení k odlišnému do edukačního procesu i praxe.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3F5ECC-86C6-4BF7-91F9-1334F74420DF}"/>
              </a:ext>
            </a:extLst>
          </p:cNvPr>
          <p:cNvSpPr>
            <a:spLocks noGrp="1"/>
          </p:cNvSpPr>
          <p:nvPr>
            <p:ph type="title"/>
          </p:nvPr>
        </p:nvSpPr>
        <p:spPr/>
        <p:txBody>
          <a:bodyPr/>
          <a:lstStyle/>
          <a:p>
            <a:r>
              <a:rPr lang="cs-CZ" b="1" dirty="0"/>
              <a:t>Multikulturní kompetence</a:t>
            </a:r>
          </a:p>
        </p:txBody>
      </p:sp>
      <p:sp>
        <p:nvSpPr>
          <p:cNvPr id="3" name="Zástupný obsah 2">
            <a:extLst>
              <a:ext uri="{FF2B5EF4-FFF2-40B4-BE49-F238E27FC236}">
                <a16:creationId xmlns:a16="http://schemas.microsoft.com/office/drawing/2014/main" id="{594891B4-1AD6-4615-B1F4-405CA56237F7}"/>
              </a:ext>
            </a:extLst>
          </p:cNvPr>
          <p:cNvSpPr>
            <a:spLocks noGrp="1"/>
          </p:cNvSpPr>
          <p:nvPr>
            <p:ph idx="1"/>
          </p:nvPr>
        </p:nvSpPr>
        <p:spPr>
          <a:xfrm>
            <a:off x="1981200" y="1600206"/>
            <a:ext cx="8229600" cy="5141162"/>
          </a:xfrm>
        </p:spPr>
        <p:txBody>
          <a:bodyPr>
            <a:normAutofit fontScale="62500" lnSpcReduction="20000"/>
          </a:bodyPr>
          <a:lstStyle/>
          <a:p>
            <a:r>
              <a:rPr lang="cs-CZ" dirty="0"/>
              <a:t>Mezi</a:t>
            </a:r>
            <a:r>
              <a:rPr lang="cs-CZ" b="1" dirty="0"/>
              <a:t> multikulturní kompetence</a:t>
            </a:r>
            <a:r>
              <a:rPr lang="cs-CZ" dirty="0"/>
              <a:t>, které neodlišujeme od interkulturních kompetencí, můžeme dle analýzy Jakuba Hladíka (2010, s. 27–47) řadit znalost a ocenění významu a potřeb kulturně znevýhodněných skupin a jednotlivců, uvědomění si vlastních předsudků a kulturní nadřazenosti, znalosti z oblasti mezikulturních vztahů jako např. problematika akulturace nebo rozvoj kulturní identity, schopnost používat znalosti k rozvoji kulturní senzitivity a uvědomění si vlastního etnocentrismu. Mezi </a:t>
            </a:r>
            <a:r>
              <a:rPr lang="cs-CZ" b="1" dirty="0"/>
              <a:t>multikulturní znalosti</a:t>
            </a:r>
            <a:r>
              <a:rPr lang="cs-CZ" dirty="0"/>
              <a:t> patří uvědomění si vlastních kulturních hodnot, hlubší porozumění kulturní různorodosti a odlišným světonázorům, znalost odlišných kulturních specifik a uvědomění si jejich dopadů. Znalostní základnu vhodně doplňují </a:t>
            </a:r>
            <a:r>
              <a:rPr lang="cs-CZ" b="1" dirty="0"/>
              <a:t>interkulturní dovednosti</a:t>
            </a:r>
            <a:r>
              <a:rPr lang="cs-CZ" dirty="0"/>
              <a:t>: naslouchat, pozorovat, interpretovat nebo analyzovat a hodnotit. Na základě těchto znalostí a dovedností nabýváme nezbytné postoje: respekt k ostatním kulturám a kulturní diverzitě, otevřenost k interkulturnímu učení a k lidem z odlišných kultur, zvídavost a touha po odhalování nového. Žádoucími výstupy interkulturních kompetencí jsou schopnost adaptace na odlišný komunikační styl a chování, flexibilita v mezilidské komunikaci a jednání, kulturně relativní pohled a především empatie. „Osvojování si interkulturních kompetencí je proces, který není nikdy završen, je celoživotní“ (Hladík, 2010, s. 42).</a:t>
            </a:r>
          </a:p>
          <a:p>
            <a:endParaRPr lang="cs-CZ" dirty="0"/>
          </a:p>
        </p:txBody>
      </p:sp>
    </p:spTree>
    <p:extLst>
      <p:ext uri="{BB962C8B-B14F-4D97-AF65-F5344CB8AC3E}">
        <p14:creationId xmlns:p14="http://schemas.microsoft.com/office/powerpoint/2010/main" val="1466590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rgbClr val="FFC000"/>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3C6039-9F25-4502-A91F-55828814C5FE}"/>
              </a:ext>
            </a:extLst>
          </p:cNvPr>
          <p:cNvSpPr>
            <a:spLocks noGrp="1"/>
          </p:cNvSpPr>
          <p:nvPr>
            <p:ph type="title"/>
          </p:nvPr>
        </p:nvSpPr>
        <p:spPr/>
        <p:txBody>
          <a:bodyPr/>
          <a:lstStyle/>
          <a:p>
            <a:r>
              <a:rPr lang="cs-CZ" b="1" dirty="0"/>
              <a:t>Kulturní kapitál</a:t>
            </a:r>
            <a:r>
              <a:rPr lang="cs-CZ" dirty="0"/>
              <a:t> </a:t>
            </a:r>
          </a:p>
        </p:txBody>
      </p:sp>
      <p:sp>
        <p:nvSpPr>
          <p:cNvPr id="3" name="Zástupný obsah 2">
            <a:extLst>
              <a:ext uri="{FF2B5EF4-FFF2-40B4-BE49-F238E27FC236}">
                <a16:creationId xmlns:a16="http://schemas.microsoft.com/office/drawing/2014/main" id="{ADCE4F99-941B-4A07-90A6-B075F285FB19}"/>
              </a:ext>
            </a:extLst>
          </p:cNvPr>
          <p:cNvSpPr>
            <a:spLocks noGrp="1"/>
          </p:cNvSpPr>
          <p:nvPr>
            <p:ph idx="1"/>
          </p:nvPr>
        </p:nvSpPr>
        <p:spPr/>
        <p:txBody>
          <a:bodyPr/>
          <a:lstStyle/>
          <a:p>
            <a:r>
              <a:rPr lang="cs-CZ" dirty="0"/>
              <a:t>Rozdílné kulturní zázemí můžeme nazvat dle Pierra </a:t>
            </a:r>
            <a:r>
              <a:rPr lang="cs-CZ" dirty="0" err="1"/>
              <a:t>Bourdieua</a:t>
            </a:r>
            <a:r>
              <a:rPr lang="cs-CZ" dirty="0"/>
              <a:t> kulturním kapitálem, který je považován za primární zdroj sociálních nerovností ve společnosti a společně s kapitálem sociálním tak v současné společnosti představuje významnější faktor než kapitál ekonomický, byť spolu všechny do určité míry souvisejí.</a:t>
            </a:r>
          </a:p>
          <a:p>
            <a:endParaRPr lang="cs-CZ" dirty="0"/>
          </a:p>
        </p:txBody>
      </p:sp>
    </p:spTree>
    <p:extLst>
      <p:ext uri="{BB962C8B-B14F-4D97-AF65-F5344CB8AC3E}">
        <p14:creationId xmlns:p14="http://schemas.microsoft.com/office/powerpoint/2010/main" val="145861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8411DF6-877B-459E-928E-2EF2569F5DED}"/>
              </a:ext>
            </a:extLst>
          </p:cNvPr>
          <p:cNvSpPr>
            <a:spLocks noGrp="1"/>
          </p:cNvSpPr>
          <p:nvPr>
            <p:ph idx="1"/>
          </p:nvPr>
        </p:nvSpPr>
        <p:spPr>
          <a:xfrm>
            <a:off x="1981200" y="404665"/>
            <a:ext cx="8229600" cy="5721505"/>
          </a:xfrm>
        </p:spPr>
        <p:txBody>
          <a:bodyPr>
            <a:normAutofit fontScale="77500" lnSpcReduction="20000"/>
          </a:bodyPr>
          <a:lstStyle/>
          <a:p>
            <a:r>
              <a:rPr lang="cs-CZ" b="1" dirty="0"/>
              <a:t>Kulturní kapitál</a:t>
            </a:r>
            <a:r>
              <a:rPr lang="cs-CZ" dirty="0"/>
              <a:t> je dán každému člověku v závislosti na prostředí, v němž jako dítě vyrůstal. Je tedy utvářen zejména procesem socializace, skrze který jedinec získává určitou sumu znalostí a dovedností, které po celý život uplatňuje a dále rozvíjí. Do kulturního kapitálu dle </a:t>
            </a:r>
            <a:r>
              <a:rPr lang="cs-CZ" dirty="0" err="1"/>
              <a:t>Bourdieua</a:t>
            </a:r>
            <a:r>
              <a:rPr lang="cs-CZ" dirty="0"/>
              <a:t> zahrnujeme jednak intelektuální a fyzické vlastnosti člověka (tzv. vtělený kulturní kapitál), jednak určité kulturní artefakty (např. knihy, umělecké předměty apod.) vyskytující se v domácnosti (tzv. objektivní kulturní kapitál) a v neposlední řadě získané vzdělání a akademické tituly (tzv. institucionalizovaný kapitál), kteréžto jsou v současné společnosti nejvíce ceněny, a tedy považovány za hlavní indikátor společenského statusu (srov. </a:t>
            </a:r>
            <a:r>
              <a:rPr lang="cs-CZ" dirty="0" err="1"/>
              <a:t>Greger</a:t>
            </a:r>
            <a:r>
              <a:rPr lang="cs-CZ" dirty="0"/>
              <a:t>, 2006, s. 36–37). Kulturní kapitál zrcadlící se ve vysokoškolském diplomu je předpokladem prestiže ve společnosti, neboť se pojí s elitní vrstvou společnosti, která se jejich prostřednictvím reprodukuje. </a:t>
            </a:r>
          </a:p>
          <a:p>
            <a:endParaRPr lang="cs-CZ" dirty="0"/>
          </a:p>
        </p:txBody>
      </p:sp>
    </p:spTree>
    <p:extLst>
      <p:ext uri="{BB962C8B-B14F-4D97-AF65-F5344CB8AC3E}">
        <p14:creationId xmlns:p14="http://schemas.microsoft.com/office/powerpoint/2010/main" val="1958041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A2FD372-2702-B10A-0D47-F48AB607579A}"/>
              </a:ext>
            </a:extLst>
          </p:cNvPr>
          <p:cNvPicPr>
            <a:picLocks noChangeAspect="1"/>
          </p:cNvPicPr>
          <p:nvPr/>
        </p:nvPicPr>
        <p:blipFill>
          <a:blip r:embed="rId2"/>
          <a:stretch>
            <a:fillRect/>
          </a:stretch>
        </p:blipFill>
        <p:spPr>
          <a:xfrm>
            <a:off x="1120477" y="1149627"/>
            <a:ext cx="9951041" cy="4552600"/>
          </a:xfrm>
          <a:prstGeom prst="rect">
            <a:avLst/>
          </a:prstGeom>
        </p:spPr>
      </p:pic>
    </p:spTree>
    <p:extLst>
      <p:ext uri="{BB962C8B-B14F-4D97-AF65-F5344CB8AC3E}">
        <p14:creationId xmlns:p14="http://schemas.microsoft.com/office/powerpoint/2010/main" val="4132510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hraný zvuk">
            <a:hlinkClick r:id="" action="ppaction://media"/>
            <a:extLst>
              <a:ext uri="{FF2B5EF4-FFF2-40B4-BE49-F238E27FC236}">
                <a16:creationId xmlns:a16="http://schemas.microsoft.com/office/drawing/2014/main" id="{4D724433-3059-40AD-BF44-1E40B5E46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240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3343544" y="247650"/>
            <a:ext cx="7705164" cy="1485900"/>
          </a:xfrm>
        </p:spPr>
        <p:txBody>
          <a:bodyPr>
            <a:normAutofit/>
          </a:bodyPr>
          <a:lstStyle/>
          <a:p>
            <a:r>
              <a:rPr lang="cs-CZ" dirty="0"/>
              <a:t>Marginalizace a sociální vyloučení… </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symbol pro obsah 2"/>
          <p:cNvSpPr>
            <a:spLocks noGrp="1"/>
          </p:cNvSpPr>
          <p:nvPr>
            <p:ph idx="1"/>
          </p:nvPr>
        </p:nvSpPr>
        <p:spPr>
          <a:xfrm>
            <a:off x="2930110" y="1981200"/>
            <a:ext cx="9147588" cy="2697480"/>
          </a:xfrm>
        </p:spPr>
        <p:txBody>
          <a:bodyPr>
            <a:noAutofit/>
          </a:bodyPr>
          <a:lstStyle/>
          <a:p>
            <a:r>
              <a:rPr lang="cs-CZ" sz="1800" dirty="0"/>
              <a:t>Základní práva příslušníků národnostních menšin plynou z Ústavy České republiky, Listiny základních práv a svobod, mezinárodních smluv o lidských právech a základních svobodách, jimiž je Česká republika vázána a zákona č. 273/2001 Sb., o právech příslušníků národnostních menšin a o změně některých souvisejících zákonů, ve znění pozdějších předpisů a některých dalších zákonů. </a:t>
            </a:r>
            <a:r>
              <a:rPr lang="cs-CZ" sz="1800" b="1" dirty="0"/>
              <a:t>Důležitý právní nástroj k ochraně národnostních menšin představuje také zákon č. 198/2009 Sb., o rovném zacházení a právních prostředcích ochrany před diskriminací a o změně některých zákonů (antidiskriminační zákon). </a:t>
            </a:r>
          </a:p>
          <a:p>
            <a:endParaRPr lang="cs-CZ" sz="1800" dirty="0"/>
          </a:p>
          <a:p>
            <a:r>
              <a:rPr lang="cs-CZ" sz="1800" b="1" dirty="0">
                <a:solidFill>
                  <a:srgbClr val="FF0000"/>
                </a:solidFill>
              </a:rPr>
              <a:t>Od saď pokračovat 27. 11. 2024 – denní studium.</a:t>
            </a:r>
          </a:p>
          <a:p>
            <a:endParaRPr lang="cs-CZ" sz="1800" dirty="0"/>
          </a:p>
        </p:txBody>
      </p:sp>
    </p:spTree>
    <p:extLst>
      <p:ext uri="{BB962C8B-B14F-4D97-AF65-F5344CB8AC3E}">
        <p14:creationId xmlns:p14="http://schemas.microsoft.com/office/powerpoint/2010/main" val="2151526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472985" y="332656"/>
            <a:ext cx="7202456" cy="936104"/>
          </a:xfrm>
        </p:spPr>
        <p:txBody>
          <a:bodyPr>
            <a:normAutofit fontScale="90000"/>
          </a:bodyPr>
          <a:lstStyle/>
          <a:p>
            <a:r>
              <a:rPr lang="cs-CZ" dirty="0"/>
              <a:t>Marginalizace a sociální vyloučení… </a:t>
            </a:r>
          </a:p>
        </p:txBody>
      </p:sp>
      <p:sp>
        <p:nvSpPr>
          <p:cNvPr id="3" name="Zástupný symbol pro obsah 2"/>
          <p:cNvSpPr>
            <a:spLocks noGrp="1"/>
          </p:cNvSpPr>
          <p:nvPr>
            <p:ph idx="1"/>
          </p:nvPr>
        </p:nvSpPr>
        <p:spPr>
          <a:xfrm>
            <a:off x="835742" y="1465006"/>
            <a:ext cx="9725102" cy="4700298"/>
          </a:xfrm>
        </p:spPr>
        <p:txBody>
          <a:bodyPr>
            <a:noAutofit/>
          </a:bodyPr>
          <a:lstStyle/>
          <a:p>
            <a:r>
              <a:rPr lang="cs-CZ" sz="1800" dirty="0"/>
              <a:t>S menšinou a jejím nejčastěji neprivilegovaným postavením ve společnosti souvisí pojem marginalizace či sociální vyloučení (exkluze). </a:t>
            </a:r>
          </a:p>
          <a:p>
            <a:r>
              <a:rPr lang="cs-CZ" sz="1800" dirty="0"/>
              <a:t>V České republice je pojetí národnostní menšiny vyjádřeno v tzv. menšinovém zákoně (zákon č. 273/2001 Sb., o právech příslušníků národnostních menšin a o změně některých zákonů). </a:t>
            </a:r>
          </a:p>
          <a:p>
            <a:r>
              <a:rPr lang="cs-CZ" sz="1800" dirty="0"/>
              <a:t>Jedním z největších rizik a důsledků vyloučení je odcizení hodnotám majoritní společnosti a v krajním případě i </a:t>
            </a:r>
            <a:r>
              <a:rPr lang="cs-CZ" sz="1800" dirty="0" err="1"/>
              <a:t>ghettoizace</a:t>
            </a:r>
            <a:r>
              <a:rPr lang="cs-CZ" sz="1800" dirty="0"/>
              <a:t>. Dle expertních odhadů z roku 2006 existovalo v České republice na 300 sociálně vyloučených lokalit s více než 80 tisíci obyvateli, přičemž tento jev má narůstající tendence.</a:t>
            </a:r>
          </a:p>
          <a:p>
            <a:r>
              <a:rPr lang="cs-CZ" sz="1800" dirty="0"/>
              <a:t>Podle nejnovějších výzkumů se do roku 2015 zvýšil na 606 sociálně vyloučených lokalit, v kterých žije až 115 000 obyvatel. Nezaměstnaných obyvatel je v těchto lokalitách až 85% a podíl osob se základní vzděláním je cca 75%.  (Podle: Analýza sociálně vyloučených lokalit v ČR; viz </a:t>
            </a:r>
            <a:r>
              <a:rPr lang="cs-CZ" sz="1800" dirty="0">
                <a:hlinkClick r:id="rId2"/>
              </a:rPr>
              <a:t>https://www.esfcr.cz/mapa-svl-2015/www/index.html</a:t>
            </a:r>
            <a:r>
              <a:rPr lang="cs-CZ" sz="1800" dirty="0"/>
              <a:t> . </a:t>
            </a:r>
          </a:p>
        </p:txBody>
      </p:sp>
    </p:spTree>
    <p:extLst>
      <p:ext uri="{BB962C8B-B14F-4D97-AF65-F5344CB8AC3E}">
        <p14:creationId xmlns:p14="http://schemas.microsoft.com/office/powerpoint/2010/main" val="1998979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D7E531-0BAB-26BF-6E2D-046ACD2E56A8}"/>
              </a:ext>
            </a:extLst>
          </p:cNvPr>
          <p:cNvSpPr>
            <a:spLocks noGrp="1"/>
          </p:cNvSpPr>
          <p:nvPr>
            <p:ph type="title"/>
          </p:nvPr>
        </p:nvSpPr>
        <p:spPr/>
        <p:txBody>
          <a:bodyPr/>
          <a:lstStyle/>
          <a:p>
            <a:r>
              <a:rPr lang="cs-CZ" dirty="0"/>
              <a:t>SOCIÁLNÍ VYLOUČENÍ V ČESKU</a:t>
            </a:r>
          </a:p>
        </p:txBody>
      </p:sp>
      <p:sp>
        <p:nvSpPr>
          <p:cNvPr id="3" name="Zástupný obsah 2">
            <a:extLst>
              <a:ext uri="{FF2B5EF4-FFF2-40B4-BE49-F238E27FC236}">
                <a16:creationId xmlns:a16="http://schemas.microsoft.com/office/drawing/2014/main" id="{2054D427-E7F0-F9FB-B42A-63216BE5AE16}"/>
              </a:ext>
            </a:extLst>
          </p:cNvPr>
          <p:cNvSpPr>
            <a:spLocks noGrp="1"/>
          </p:cNvSpPr>
          <p:nvPr>
            <p:ph sz="quarter" idx="1"/>
          </p:nvPr>
        </p:nvSpPr>
        <p:spPr>
          <a:xfrm>
            <a:off x="462116" y="1556792"/>
            <a:ext cx="11198942" cy="4824343"/>
          </a:xfrm>
        </p:spPr>
        <p:txBody>
          <a:bodyPr>
            <a:normAutofit/>
          </a:bodyPr>
          <a:lstStyle/>
          <a:p>
            <a:r>
              <a:rPr lang="cs-CZ" sz="1800" dirty="0">
                <a:solidFill>
                  <a:srgbClr val="000000"/>
                </a:solidFill>
                <a:latin typeface="Montserrat" panose="020B0604020202020204" pitchFamily="2" charset="-18"/>
              </a:rPr>
              <a:t>Počet obcí zatížených sociálním vyloučením se od roku 2016 snižuje, každý kraj má ale na svém území oblasti, kde je míra zátěže vysoká.</a:t>
            </a:r>
          </a:p>
          <a:p>
            <a:r>
              <a:rPr lang="cs-CZ" sz="1800" dirty="0">
                <a:solidFill>
                  <a:srgbClr val="000000"/>
                </a:solidFill>
                <a:latin typeface="Montserrat" panose="00000500000000000000" pitchFamily="2" charset="-18"/>
              </a:rPr>
              <a:t>Zatímco v roce 2016 bylo v Česku silně zatíženo sociálním vyloučením 336 obcí, v roce 2021 jejich počet klesl na 175. Pozitivní vývoj ale zpomalila koronavirová pandemie. Do roku 2019 se situace kontinuálně zlepšovala, zejména z důvodu pokračující ekonomické konjuktury a úbytku exekucí. Z našich šetření obecně vyplývá, že v důsledku pandemie narostla dlouhodobá nezaměstnanost. Na ty, kteří byli chudí už před pandemií nebo lavírovali nad propastí, dopadá současná ekonomická situace obzvlášť tvrdě. </a:t>
            </a:r>
          </a:p>
          <a:p>
            <a:pPr lvl="1"/>
            <a:r>
              <a:rPr lang="cs-CZ" sz="1800" b="1" dirty="0">
                <a:solidFill>
                  <a:srgbClr val="000000"/>
                </a:solidFill>
                <a:latin typeface="Montserrat" panose="00000500000000000000" pitchFamily="2" charset="-18"/>
              </a:rPr>
              <a:t>Odbor pro sociální začleňování (Agentura) MMR ČR </a:t>
            </a:r>
          </a:p>
          <a:p>
            <a:pPr lvl="1"/>
            <a:r>
              <a:rPr lang="it-IT" sz="1800" dirty="0">
                <a:hlinkClick r:id="rId2"/>
              </a:rPr>
              <a:t>O nás – Agentura pro socialni zaclenovani (socialni-zaclenovani.cz)</a:t>
            </a:r>
            <a:r>
              <a:rPr lang="cs-CZ" sz="1800" b="1" dirty="0">
                <a:solidFill>
                  <a:srgbClr val="000000"/>
                </a:solidFill>
                <a:latin typeface="Montserrat" panose="00000500000000000000" pitchFamily="2" charset="-18"/>
              </a:rPr>
              <a:t> </a:t>
            </a:r>
            <a:endParaRPr lang="cs-CZ" sz="1800" dirty="0"/>
          </a:p>
        </p:txBody>
      </p:sp>
    </p:spTree>
    <p:extLst>
      <p:ext uri="{BB962C8B-B14F-4D97-AF65-F5344CB8AC3E}">
        <p14:creationId xmlns:p14="http://schemas.microsoft.com/office/powerpoint/2010/main" val="1808374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29F2E-EE87-D374-E16F-F90EAE3798BC}"/>
              </a:ext>
            </a:extLst>
          </p:cNvPr>
          <p:cNvSpPr>
            <a:spLocks noGrp="1"/>
          </p:cNvSpPr>
          <p:nvPr>
            <p:ph type="title"/>
          </p:nvPr>
        </p:nvSpPr>
        <p:spPr/>
        <p:txBody>
          <a:bodyPr>
            <a:normAutofit fontScale="90000"/>
          </a:bodyPr>
          <a:lstStyle/>
          <a:p>
            <a:r>
              <a:rPr lang="cs-CZ" b="1" dirty="0">
                <a:solidFill>
                  <a:srgbClr val="333333"/>
                </a:solidFill>
                <a:latin typeface="Raleway" pitchFamily="2" charset="-18"/>
              </a:rPr>
              <a:t>Co je sociální vyloučení?</a:t>
            </a:r>
            <a:br>
              <a:rPr lang="cs-CZ" b="1" dirty="0">
                <a:solidFill>
                  <a:srgbClr val="333333"/>
                </a:solidFill>
                <a:latin typeface="Raleway" pitchFamily="2" charset="-18"/>
              </a:rPr>
            </a:br>
            <a:endParaRPr lang="cs-CZ" dirty="0"/>
          </a:p>
        </p:txBody>
      </p:sp>
      <p:sp>
        <p:nvSpPr>
          <p:cNvPr id="3" name="Zástupný obsah 2">
            <a:extLst>
              <a:ext uri="{FF2B5EF4-FFF2-40B4-BE49-F238E27FC236}">
                <a16:creationId xmlns:a16="http://schemas.microsoft.com/office/drawing/2014/main" id="{64C3501B-9DA0-1711-95C6-AE880C7F4AEF}"/>
              </a:ext>
            </a:extLst>
          </p:cNvPr>
          <p:cNvSpPr>
            <a:spLocks noGrp="1"/>
          </p:cNvSpPr>
          <p:nvPr>
            <p:ph sz="quarter" idx="1"/>
          </p:nvPr>
        </p:nvSpPr>
        <p:spPr/>
        <p:txBody>
          <a:bodyPr>
            <a:normAutofit lnSpcReduction="10000"/>
          </a:bodyPr>
          <a:lstStyle/>
          <a:p>
            <a:pPr algn="l"/>
            <a:r>
              <a:rPr lang="cs-CZ" b="0" i="0" dirty="0">
                <a:solidFill>
                  <a:srgbClr val="000000"/>
                </a:solidFill>
                <a:effectLst/>
                <a:latin typeface="Montserrat" panose="00000500000000000000" pitchFamily="2" charset="-18"/>
              </a:rPr>
              <a:t>Existuje určitá část lidí, která je specifickým způsobem znevýhodněna vůči zbytku společnosti. Procesem sociálního vyloučení jsou jednotlivci či celé skupiny vytěsňováni na okraj společnosti a je jim omezován nebo zamezen přístup ke zdrojům, které jsou jinak ostatním členům společnosti dostupné. K sociálnímu vyloučení nedochází pouze omezováním přístupu k jednomu zdroji, ve hře je vždy více různých faktorů, které se kumulují. Představa, že sociální vyloučení souvisí pouze s extrémní materiální chudobou, je tedy mylná.</a:t>
            </a:r>
          </a:p>
          <a:p>
            <a:pPr algn="l"/>
            <a:r>
              <a:rPr lang="cs-CZ" b="0" i="0" dirty="0">
                <a:solidFill>
                  <a:srgbClr val="000000"/>
                </a:solidFill>
                <a:effectLst/>
                <a:latin typeface="Montserrat" panose="00000500000000000000" pitchFamily="2" charset="-18"/>
              </a:rPr>
              <a:t>V českém prostředí je sociální vyloučení spojováno s oblastmi </a:t>
            </a:r>
            <a:r>
              <a:rPr lang="cs-CZ" b="0" i="0" u="none" strike="noStrike" dirty="0">
                <a:solidFill>
                  <a:srgbClr val="0172BE"/>
                </a:solidFill>
                <a:effectLst/>
                <a:latin typeface="Montserrat" panose="00000500000000000000" pitchFamily="2" charset="-18"/>
                <a:hlinkClick r:id="rId2"/>
              </a:rPr>
              <a:t>bydlení</a:t>
            </a:r>
            <a:r>
              <a:rPr lang="cs-CZ" b="0" i="0" dirty="0">
                <a:solidFill>
                  <a:srgbClr val="000000"/>
                </a:solidFill>
                <a:effectLst/>
                <a:latin typeface="Montserrat" panose="00000500000000000000" pitchFamily="2" charset="-18"/>
              </a:rPr>
              <a:t>, </a:t>
            </a:r>
            <a:r>
              <a:rPr lang="cs-CZ" b="0" i="0" u="none" strike="noStrike" dirty="0">
                <a:solidFill>
                  <a:srgbClr val="0172BE"/>
                </a:solidFill>
                <a:effectLst/>
                <a:latin typeface="Montserrat" panose="00000500000000000000" pitchFamily="2" charset="-18"/>
                <a:hlinkClick r:id="rId3"/>
              </a:rPr>
              <a:t>vzdělávání</a:t>
            </a:r>
            <a:r>
              <a:rPr lang="cs-CZ" b="0" i="0" dirty="0">
                <a:solidFill>
                  <a:srgbClr val="000000"/>
                </a:solidFill>
                <a:effectLst/>
                <a:latin typeface="Montserrat" panose="00000500000000000000" pitchFamily="2" charset="-18"/>
              </a:rPr>
              <a:t>, </a:t>
            </a:r>
            <a:r>
              <a:rPr lang="cs-CZ" b="0" i="0" u="none" strike="noStrike" dirty="0">
                <a:solidFill>
                  <a:srgbClr val="0172BE"/>
                </a:solidFill>
                <a:effectLst/>
                <a:latin typeface="Montserrat" panose="00000500000000000000" pitchFamily="2" charset="-18"/>
                <a:hlinkClick r:id="rId4"/>
              </a:rPr>
              <a:t>zaměstnanost</a:t>
            </a:r>
            <a:r>
              <a:rPr lang="cs-CZ" b="0" i="0" dirty="0">
                <a:solidFill>
                  <a:srgbClr val="000000"/>
                </a:solidFill>
                <a:effectLst/>
                <a:latin typeface="Montserrat" panose="00000500000000000000" pitchFamily="2" charset="-18"/>
              </a:rPr>
              <a:t> a </a:t>
            </a:r>
            <a:r>
              <a:rPr lang="cs-CZ" b="0" i="0" u="none" strike="noStrike" dirty="0">
                <a:solidFill>
                  <a:srgbClr val="0172BE"/>
                </a:solidFill>
                <a:effectLst/>
                <a:latin typeface="Montserrat" panose="00000500000000000000" pitchFamily="2" charset="-18"/>
                <a:hlinkClick r:id="rId5"/>
              </a:rPr>
              <a:t>zadluženost</a:t>
            </a:r>
            <a:r>
              <a:rPr lang="cs-CZ" b="0" i="0" dirty="0">
                <a:solidFill>
                  <a:srgbClr val="000000"/>
                </a:solidFill>
                <a:effectLst/>
                <a:latin typeface="Montserrat" panose="00000500000000000000" pitchFamily="2" charset="-18"/>
              </a:rPr>
              <a:t>. Důležitou roli hraje také takzvaná prostorová segregace, kdy mají lidé ve svém bydlišti zhoršený přístup k veřejným službám nebo také k možnostem pracovního uplatnění.</a:t>
            </a:r>
          </a:p>
          <a:p>
            <a:pPr lvl="1"/>
            <a:r>
              <a:rPr lang="cs-CZ" b="0" i="0" u="none" strike="noStrike" dirty="0">
                <a:solidFill>
                  <a:srgbClr val="0172BE"/>
                </a:solidFill>
                <a:effectLst/>
                <a:latin typeface="Montserrat" panose="00000500000000000000" pitchFamily="2" charset="-18"/>
                <a:hlinkClick r:id="rId6"/>
              </a:rPr>
              <a:t>Index sociálního vyloučení</a:t>
            </a:r>
            <a:r>
              <a:rPr lang="cs-CZ" b="0" i="0" dirty="0">
                <a:solidFill>
                  <a:srgbClr val="000000"/>
                </a:solidFill>
                <a:effectLst/>
                <a:latin typeface="Montserrat" panose="00000500000000000000" pitchFamily="2" charset="-18"/>
              </a:rPr>
              <a:t>. </a:t>
            </a:r>
          </a:p>
          <a:p>
            <a:pPr lvl="1"/>
            <a:endParaRPr lang="cs-CZ" dirty="0"/>
          </a:p>
        </p:txBody>
      </p:sp>
    </p:spTree>
    <p:extLst>
      <p:ext uri="{BB962C8B-B14F-4D97-AF65-F5344CB8AC3E}">
        <p14:creationId xmlns:p14="http://schemas.microsoft.com/office/powerpoint/2010/main" val="183654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5C881-236F-EC70-F56B-13B0B0B120B4}"/>
              </a:ext>
            </a:extLst>
          </p:cNvPr>
          <p:cNvSpPr>
            <a:spLocks noGrp="1"/>
          </p:cNvSpPr>
          <p:nvPr>
            <p:ph type="title"/>
          </p:nvPr>
        </p:nvSpPr>
        <p:spPr/>
        <p:txBody>
          <a:bodyPr/>
          <a:lstStyle/>
          <a:p>
            <a:r>
              <a:rPr lang="cs-CZ" dirty="0"/>
              <a:t>Index sociálního vyloučení</a:t>
            </a:r>
          </a:p>
        </p:txBody>
      </p:sp>
      <p:pic>
        <p:nvPicPr>
          <p:cNvPr id="5" name="Zástupný obsah 4">
            <a:extLst>
              <a:ext uri="{FF2B5EF4-FFF2-40B4-BE49-F238E27FC236}">
                <a16:creationId xmlns:a16="http://schemas.microsoft.com/office/drawing/2014/main" id="{520C6A78-02D3-E864-4FAA-CBAEF1F9687B}"/>
              </a:ext>
            </a:extLst>
          </p:cNvPr>
          <p:cNvPicPr>
            <a:picLocks noGrp="1" noChangeAspect="1"/>
          </p:cNvPicPr>
          <p:nvPr>
            <p:ph sz="quarter" idx="1"/>
          </p:nvPr>
        </p:nvPicPr>
        <p:blipFill>
          <a:blip r:embed="rId2"/>
          <a:stretch>
            <a:fillRect/>
          </a:stretch>
        </p:blipFill>
        <p:spPr>
          <a:xfrm>
            <a:off x="2605174" y="1219201"/>
            <a:ext cx="6981652" cy="4937125"/>
          </a:xfrm>
          <a:prstGeom prst="rect">
            <a:avLst/>
          </a:prstGeom>
        </p:spPr>
      </p:pic>
    </p:spTree>
    <p:extLst>
      <p:ext uri="{BB962C8B-B14F-4D97-AF65-F5344CB8AC3E}">
        <p14:creationId xmlns:p14="http://schemas.microsoft.com/office/powerpoint/2010/main" val="774638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746760"/>
          </a:xfrm>
        </p:spPr>
        <p:txBody>
          <a:bodyPr/>
          <a:lstStyle/>
          <a:p>
            <a:pPr>
              <a:defRPr/>
            </a:pPr>
            <a:r>
              <a:rPr lang="cs-CZ" dirty="0"/>
              <a:t>SOCIÁLNÍ EXKLUZE</a:t>
            </a:r>
          </a:p>
        </p:txBody>
      </p:sp>
      <p:sp>
        <p:nvSpPr>
          <p:cNvPr id="3" name="Zástupný symbol pro obsah 2"/>
          <p:cNvSpPr>
            <a:spLocks noGrp="1"/>
          </p:cNvSpPr>
          <p:nvPr>
            <p:ph idx="1"/>
          </p:nvPr>
        </p:nvSpPr>
        <p:spPr>
          <a:xfrm>
            <a:off x="289560" y="1554480"/>
            <a:ext cx="11225106" cy="4490721"/>
          </a:xfrm>
        </p:spPr>
        <p:txBody>
          <a:bodyPr>
            <a:normAutofit fontScale="85000" lnSpcReduction="10000"/>
          </a:bodyPr>
          <a:lstStyle/>
          <a:p>
            <a:pPr marL="274320" indent="-274320">
              <a:buFont typeface="Wingdings 2"/>
              <a:buChar char=""/>
              <a:defRPr/>
            </a:pPr>
            <a:r>
              <a:rPr lang="cs-CZ" dirty="0"/>
              <a:t>Je proces, kterým jsou jednotlivci i celé skupiny osob zbavováni přístupu ke zdrojům nezbytným pro zapojení se do sociálních, ekonomických a politických aktivit společnosti jako celku. </a:t>
            </a:r>
          </a:p>
          <a:p>
            <a:pPr marL="274320" indent="-274320">
              <a:buFont typeface="Wingdings 2"/>
              <a:buChar char=""/>
              <a:defRPr/>
            </a:pPr>
            <a:r>
              <a:rPr lang="cs-CZ" dirty="0"/>
              <a:t>Proces sociálního vyloučení je primárně důsledkem chudoby a nízkých příjmů, přispívají k němu však také další faktory jako je diskriminace, nízké vzdělání či špatné životní podmínky. Sociálně vyloučení jsou odříznuti od institucí a služeb, sociálních sítí a vzdělávacích příležitostí.</a:t>
            </a:r>
          </a:p>
          <a:p>
            <a:pPr marL="274320" indent="-274320" fontAlgn="auto">
              <a:spcAft>
                <a:spcPts val="0"/>
              </a:spcAft>
              <a:buFont typeface="Wingdings 2"/>
              <a:buChar char=""/>
              <a:defRPr/>
            </a:pPr>
            <a:r>
              <a:rPr lang="cs-CZ" dirty="0"/>
              <a:t>Projevy sociálního vyloučení: </a:t>
            </a:r>
          </a:p>
          <a:p>
            <a:pPr marL="731520" lvl="1" indent="-274320">
              <a:buFont typeface="Wingdings 2"/>
              <a:buChar char=""/>
              <a:defRPr/>
            </a:pPr>
            <a:r>
              <a:rPr lang="cs-CZ" b="1" dirty="0"/>
              <a:t>dlouhodobá nezaměstnanost, </a:t>
            </a:r>
          </a:p>
          <a:p>
            <a:pPr marL="731520" lvl="1" indent="-274320">
              <a:buFont typeface="Wingdings 2"/>
              <a:buChar char=""/>
              <a:defRPr/>
            </a:pPr>
            <a:r>
              <a:rPr lang="cs-CZ" b="1" dirty="0"/>
              <a:t>závislost na sociálních dávkách, </a:t>
            </a:r>
          </a:p>
          <a:p>
            <a:pPr marL="731520" lvl="1" indent="-274320">
              <a:buFont typeface="Wingdings 2"/>
              <a:buChar char=""/>
              <a:defRPr/>
            </a:pPr>
            <a:r>
              <a:rPr lang="cs-CZ" b="1" dirty="0"/>
              <a:t>život v prostorově vyloučených částech obcí (ghettech), </a:t>
            </a:r>
          </a:p>
          <a:p>
            <a:pPr marL="731520" lvl="1" indent="-274320">
              <a:buFont typeface="Wingdings 2"/>
              <a:buChar char=""/>
              <a:defRPr/>
            </a:pPr>
            <a:r>
              <a:rPr lang="cs-CZ" b="1" dirty="0"/>
              <a:t>nízká kvalifikace, </a:t>
            </a:r>
          </a:p>
          <a:p>
            <a:pPr marL="731520" lvl="1" indent="-274320">
              <a:buFont typeface="Wingdings 2"/>
              <a:buChar char=""/>
              <a:defRPr/>
            </a:pPr>
            <a:r>
              <a:rPr lang="cs-CZ" b="1" dirty="0"/>
              <a:t>špatný zdravotní stav, </a:t>
            </a:r>
          </a:p>
          <a:p>
            <a:pPr marL="731520" lvl="1" indent="-274320">
              <a:buFont typeface="Wingdings 2"/>
              <a:buChar char=""/>
              <a:defRPr/>
            </a:pPr>
            <a:r>
              <a:rPr lang="cs-CZ" b="1" dirty="0"/>
              <a:t>rozpad rodin či ztráta sebeúcty. </a:t>
            </a:r>
            <a:r>
              <a:rPr lang="cs-CZ" dirty="0"/>
              <a:t> </a:t>
            </a:r>
          </a:p>
        </p:txBody>
      </p:sp>
    </p:spTree>
    <p:extLst>
      <p:ext uri="{BB962C8B-B14F-4D97-AF65-F5344CB8AC3E}">
        <p14:creationId xmlns:p14="http://schemas.microsoft.com/office/powerpoint/2010/main" val="4200999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Skupiny ohrožené sociálním vyloučením </a:t>
            </a:r>
          </a:p>
        </p:txBody>
      </p:sp>
      <p:sp>
        <p:nvSpPr>
          <p:cNvPr id="3" name="Zástupný symbol pro obsah 2"/>
          <p:cNvSpPr>
            <a:spLocks noGrp="1"/>
          </p:cNvSpPr>
          <p:nvPr>
            <p:ph idx="1"/>
          </p:nvPr>
        </p:nvSpPr>
        <p:spPr>
          <a:xfrm>
            <a:off x="381000" y="2514600"/>
            <a:ext cx="11201400" cy="3642360"/>
          </a:xfrm>
        </p:spPr>
        <p:txBody>
          <a:bodyPr/>
          <a:lstStyle/>
          <a:p>
            <a:r>
              <a:rPr lang="cs-CZ" dirty="0"/>
              <a:t>Ne všichni Romové jsou sociálně vyloučeni a ne všichni sociálně vyloučení Romové žijí v těchto lokalitách – nelze ztotožňovat pojmy ROM a SOCIÁLNĚ VYLOUČENÝ</a:t>
            </a:r>
          </a:p>
          <a:p>
            <a:endParaRPr lang="cs-CZ" dirty="0"/>
          </a:p>
        </p:txBody>
      </p:sp>
    </p:spTree>
    <p:extLst>
      <p:ext uri="{BB962C8B-B14F-4D97-AF65-F5344CB8AC3E}">
        <p14:creationId xmlns:p14="http://schemas.microsoft.com/office/powerpoint/2010/main" val="1831967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899160"/>
          </a:xfrm>
        </p:spPr>
        <p:txBody>
          <a:bodyPr>
            <a:normAutofit fontScale="90000"/>
          </a:bodyPr>
          <a:lstStyle/>
          <a:p>
            <a:pPr>
              <a:defRPr/>
            </a:pPr>
            <a:r>
              <a:rPr lang="cs-CZ" dirty="0"/>
              <a:t>Situace romských klientů v sociálně vyloučených lokalitách</a:t>
            </a:r>
          </a:p>
        </p:txBody>
      </p:sp>
      <p:sp>
        <p:nvSpPr>
          <p:cNvPr id="3" name="Zástupný symbol pro obsah 2"/>
          <p:cNvSpPr>
            <a:spLocks noGrp="1"/>
          </p:cNvSpPr>
          <p:nvPr>
            <p:ph idx="1"/>
          </p:nvPr>
        </p:nvSpPr>
        <p:spPr>
          <a:xfrm>
            <a:off x="1451579" y="2015732"/>
            <a:ext cx="10740421" cy="4181868"/>
          </a:xfrm>
        </p:spPr>
        <p:txBody>
          <a:bodyPr>
            <a:normAutofit lnSpcReduction="10000"/>
          </a:bodyPr>
          <a:lstStyle/>
          <a:p>
            <a:pPr marL="274320" indent="-274320">
              <a:buFont typeface="Wingdings 2"/>
              <a:buChar char=""/>
              <a:defRPr/>
            </a:pPr>
            <a:r>
              <a:rPr lang="cs-CZ" dirty="0"/>
              <a:t>Zkušenost s diskriminací</a:t>
            </a:r>
          </a:p>
          <a:p>
            <a:pPr marL="274320" indent="-274320">
              <a:buFont typeface="Wingdings 2"/>
              <a:buChar char=""/>
              <a:defRPr/>
            </a:pPr>
            <a:r>
              <a:rPr lang="cs-CZ" dirty="0"/>
              <a:t>Na přítomnost orientovaná životní strategie</a:t>
            </a:r>
          </a:p>
          <a:p>
            <a:pPr marL="274320" indent="-274320">
              <a:buFont typeface="Wingdings 2"/>
              <a:buChar char=""/>
              <a:defRPr/>
            </a:pPr>
            <a:r>
              <a:rPr lang="cs-CZ" dirty="0"/>
              <a:t>Velký význam rodiny a vztahů v ní</a:t>
            </a:r>
          </a:p>
          <a:p>
            <a:pPr marL="274320" indent="-274320">
              <a:buFont typeface="Wingdings 2"/>
              <a:buChar char=""/>
              <a:defRPr/>
            </a:pPr>
            <a:r>
              <a:rPr lang="cs-CZ" dirty="0"/>
              <a:t>V rámci rodinných sítí nutno podporovat finančně příbuzné</a:t>
            </a:r>
          </a:p>
          <a:p>
            <a:pPr marL="274320" indent="-274320">
              <a:buFont typeface="Wingdings 2"/>
              <a:buChar char=""/>
              <a:defRPr/>
            </a:pPr>
            <a:r>
              <a:rPr lang="cs-CZ" dirty="0"/>
              <a:t>Hospodaření s prostředky neumožňuje pokrýt výdaje</a:t>
            </a:r>
          </a:p>
          <a:p>
            <a:pPr marL="274320" indent="-274320">
              <a:buFont typeface="Wingdings 2"/>
              <a:buChar char=""/>
              <a:defRPr/>
            </a:pPr>
            <a:r>
              <a:rPr lang="cs-CZ" dirty="0"/>
              <a:t>Silná sociální kontrola </a:t>
            </a:r>
          </a:p>
          <a:p>
            <a:pPr marL="274320" indent="-274320">
              <a:buFont typeface="Wingdings 2"/>
              <a:buChar char=""/>
              <a:defRPr/>
            </a:pPr>
            <a:r>
              <a:rPr lang="cs-CZ" dirty="0"/>
              <a:t>Nedostatek pozitivních zkušeností mimo vlastní lokalitu</a:t>
            </a:r>
          </a:p>
          <a:p>
            <a:pPr marL="274320" indent="-274320">
              <a:buFont typeface="Wingdings 2"/>
              <a:buChar char=""/>
              <a:defRPr/>
            </a:pPr>
            <a:r>
              <a:rPr lang="cs-CZ" dirty="0"/>
              <a:t>Jazyková bariéra, znevýhodnění dětí při vstupu do ZŠ – </a:t>
            </a:r>
            <a:r>
              <a:rPr lang="cs-CZ" dirty="0" err="1"/>
              <a:t>etnodialekt</a:t>
            </a:r>
            <a:r>
              <a:rPr lang="cs-CZ" dirty="0"/>
              <a:t> češtiny</a:t>
            </a:r>
          </a:p>
          <a:p>
            <a:pPr marL="274320" indent="-274320">
              <a:buFont typeface="Wingdings 2"/>
              <a:buChar char=""/>
              <a:defRPr/>
            </a:pPr>
            <a:r>
              <a:rPr lang="cs-CZ" dirty="0"/>
              <a:t>Nesrozumitelnost „</a:t>
            </a:r>
            <a:r>
              <a:rPr lang="cs-CZ" dirty="0" err="1"/>
              <a:t>gádžovského</a:t>
            </a:r>
            <a:r>
              <a:rPr lang="cs-CZ" dirty="0"/>
              <a:t>“ světa a jeho institucí</a:t>
            </a:r>
          </a:p>
        </p:txBody>
      </p:sp>
    </p:spTree>
    <p:extLst>
      <p:ext uri="{BB962C8B-B14F-4D97-AF65-F5344CB8AC3E}">
        <p14:creationId xmlns:p14="http://schemas.microsoft.com/office/powerpoint/2010/main" val="3741818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TERÉNNÍ SOCIÁLNÍ PRÁCE – PRÁCE VE VYLOUČENÝCH LOKALITÁCH</a:t>
            </a:r>
          </a:p>
        </p:txBody>
      </p:sp>
      <p:sp>
        <p:nvSpPr>
          <p:cNvPr id="3" name="Zástupný symbol pro obsah 2"/>
          <p:cNvSpPr>
            <a:spLocks noGrp="1"/>
          </p:cNvSpPr>
          <p:nvPr>
            <p:ph idx="1"/>
          </p:nvPr>
        </p:nvSpPr>
        <p:spPr>
          <a:xfrm>
            <a:off x="609600" y="2015732"/>
            <a:ext cx="11446933" cy="4114135"/>
          </a:xfrm>
        </p:spPr>
        <p:txBody>
          <a:bodyPr>
            <a:normAutofit lnSpcReduction="10000"/>
          </a:bodyPr>
          <a:lstStyle/>
          <a:p>
            <a:pPr marL="274320" indent="-274320" fontAlgn="auto">
              <a:spcAft>
                <a:spcPts val="0"/>
              </a:spcAft>
              <a:buFont typeface="Wingdings 2"/>
              <a:buChar char=""/>
              <a:defRPr/>
            </a:pPr>
            <a:r>
              <a:rPr lang="cs-CZ" b="1" dirty="0">
                <a:latin typeface="Arial" panose="020B0604020202020204" pitchFamily="34" charset="0"/>
                <a:cs typeface="Arial" panose="020B0604020202020204" pitchFamily="34" charset="0"/>
              </a:rPr>
              <a:t>Cílem je snižovat míru sociálního vyloučení a chudoby jednotlivců a rodin prostřednictvím nabídky kvalitních a profesionálních sociálních služeb.</a:t>
            </a:r>
          </a:p>
          <a:p>
            <a:pPr marL="274320" indent="-274320" fontAlgn="auto">
              <a:spcAft>
                <a:spcPts val="0"/>
              </a:spcAft>
              <a:buFont typeface="Wingdings 2"/>
              <a:buChar char=""/>
              <a:defRPr/>
            </a:pPr>
            <a:endParaRPr lang="cs-CZ" dirty="0">
              <a:latin typeface="Arial" panose="020B0604020202020204" pitchFamily="34" charset="0"/>
              <a:cs typeface="Arial" panose="020B0604020202020204" pitchFamily="34" charset="0"/>
            </a:endParaRPr>
          </a:p>
          <a:p>
            <a:pPr marL="274320" indent="-274320" fontAlgn="auto">
              <a:spcAft>
                <a:spcPts val="0"/>
              </a:spcAft>
              <a:buFont typeface="Wingdings 2"/>
              <a:buChar char=""/>
              <a:defRPr/>
            </a:pPr>
            <a:r>
              <a:rPr lang="cs-CZ" b="1" dirty="0">
                <a:latin typeface="Arial" panose="020B0604020202020204" pitchFamily="34" charset="0"/>
                <a:cs typeface="Arial" panose="020B0604020202020204" pitchFamily="34" charset="0"/>
              </a:rPr>
              <a:t>Sociální pracovník usiluje o:</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Zvýšení sociálních kompetencí klienta</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Zprostředkování služeb a aktivit</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Minimalizaci rizik plynoucích ze sociálně znevýhodněného prostředí</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Rozvíjení spolupráce s dalšími zainteresovanými subjekty</a:t>
            </a:r>
          </a:p>
        </p:txBody>
      </p:sp>
    </p:spTree>
    <p:extLst>
      <p:ext uri="{BB962C8B-B14F-4D97-AF65-F5344CB8AC3E}">
        <p14:creationId xmlns:p14="http://schemas.microsoft.com/office/powerpoint/2010/main" val="248062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kupina barevných dřevěných figurek">
            <a:extLst>
              <a:ext uri="{FF2B5EF4-FFF2-40B4-BE49-F238E27FC236}">
                <a16:creationId xmlns:a16="http://schemas.microsoft.com/office/drawing/2014/main" id="{643E59F5-0D50-D0D7-4B9B-90A22B4A60B9}"/>
              </a:ext>
            </a:extLst>
          </p:cNvPr>
          <p:cNvPicPr>
            <a:picLocks noChangeAspect="1"/>
          </p:cNvPicPr>
          <p:nvPr/>
        </p:nvPicPr>
        <p:blipFill rotWithShape="1">
          <a:blip r:embed="rId2"/>
          <a:srcRect t="12221" r="1" b="6531"/>
          <a:stretch/>
        </p:blipFill>
        <p:spPr>
          <a:xfrm>
            <a:off x="-1" y="10"/>
            <a:ext cx="12188652" cy="6857990"/>
          </a:xfrm>
          <a:prstGeom prst="rect">
            <a:avLst/>
          </a:prstGeom>
        </p:spPr>
      </p:pic>
      <p:sp>
        <p:nvSpPr>
          <p:cNvPr id="9" name="Rectangle 8">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7DB9114-91C6-45ED-99B3-B8D45A331CF2}"/>
              </a:ext>
            </a:extLst>
          </p:cNvPr>
          <p:cNvSpPr>
            <a:spLocks noGrp="1"/>
          </p:cNvSpPr>
          <p:nvPr>
            <p:ph type="title"/>
          </p:nvPr>
        </p:nvSpPr>
        <p:spPr>
          <a:xfrm>
            <a:off x="1371600" y="84084"/>
            <a:ext cx="9601200" cy="1292771"/>
          </a:xfrm>
        </p:spPr>
        <p:txBody>
          <a:bodyPr>
            <a:normAutofit/>
          </a:bodyPr>
          <a:lstStyle/>
          <a:p>
            <a:r>
              <a:rPr lang="cs-CZ" b="1" dirty="0"/>
              <a:t>V současnosti jsou uznanými národnostními menšinami v ČR tyto: </a:t>
            </a:r>
            <a:endParaRPr lang="cs-CZ" dirty="0"/>
          </a:p>
        </p:txBody>
      </p:sp>
      <p:sp>
        <p:nvSpPr>
          <p:cNvPr id="11" name="Rectangle 10">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35232258-7106-4A59-9C56-47D2174716F4}"/>
              </a:ext>
            </a:extLst>
          </p:cNvPr>
          <p:cNvSpPr>
            <a:spLocks noGrp="1"/>
          </p:cNvSpPr>
          <p:nvPr>
            <p:ph idx="1"/>
          </p:nvPr>
        </p:nvSpPr>
        <p:spPr>
          <a:xfrm>
            <a:off x="1540042" y="1376855"/>
            <a:ext cx="9432758" cy="5577397"/>
          </a:xfrm>
        </p:spPr>
        <p:txBody>
          <a:bodyPr>
            <a:noAutofit/>
          </a:bodyPr>
          <a:lstStyle/>
          <a:p>
            <a:r>
              <a:rPr lang="cs-CZ" sz="1800" b="1" dirty="0"/>
              <a:t>Bulhaři, Chorvati, Maďaři, Němci, Poláci, Slováci, Srbové, Romové, Rusíni, Rusové, Řekové, Ukrajinci, Vietnamci, Bělorusové.</a:t>
            </a:r>
          </a:p>
          <a:p>
            <a:r>
              <a:rPr lang="cs-CZ" sz="1800" dirty="0"/>
              <a:t>Status národnostní menšiny komunitám umožňuje více rozvíjet jejich kulturu, tradice a především jazyk. Menšiny musí splňovat dvě základní podmínky: jejich komunity musí v českých zemích historicky působit (přesná doba není stanovená), a mít dostatečný počet příslušníků s českým občanstvím (rovněž není upřesněn). Zařazení národnostní menšiny mezi uznané navrhuje Rada vlády pro národnostní menšiny a schvaluje vláda ČR (Jiřička, Žilková, 2013).</a:t>
            </a:r>
          </a:p>
          <a:p>
            <a:r>
              <a:rPr lang="cs-CZ" sz="1800" b="1" dirty="0"/>
              <a:t>Rada vlády pro národnostní menšiny </a:t>
            </a:r>
            <a:r>
              <a:rPr lang="cs-CZ" sz="1800" dirty="0"/>
              <a:t>(dále jen „Rada“) je stálým poradním a iniciativním orgánem vlády České republiky pro otázky týkající se národnostních menšin a jejich příslušníků (Vláda ČR, 2009–2020a).</a:t>
            </a:r>
          </a:p>
          <a:p>
            <a:r>
              <a:rPr lang="cs-CZ" sz="1600" dirty="0">
                <a:hlinkClick r:id="rId3"/>
              </a:rPr>
              <a:t>Vyrocni-zprava-o-cinnosti-Rady-vlady-pro-narodnostni-mensiny-v-roce-2022.pdf (gov.cz)</a:t>
            </a:r>
            <a:r>
              <a:rPr lang="cs-CZ" sz="1800" dirty="0"/>
              <a:t> </a:t>
            </a:r>
          </a:p>
          <a:p>
            <a:r>
              <a:rPr lang="cs-CZ" sz="1800" dirty="0">
                <a:hlinkClick r:id="rId4"/>
              </a:rPr>
              <a:t>https://vlada.gov.cz/assets/ppov/rnm/dokumenty/dokumenty-rady/Vyrocni-zprava-o-cinnosti-Rady-vlady-pro-narodnostni-mensiny-v-roce-2023.pdf</a:t>
            </a:r>
            <a:r>
              <a:rPr lang="cs-CZ" sz="1800" dirty="0"/>
              <a:t> </a:t>
            </a:r>
          </a:p>
          <a:p>
            <a:r>
              <a:rPr lang="cs-CZ" sz="1800" dirty="0"/>
              <a:t>Mimo tuto Radu se menšinovou problematikou zaobírá </a:t>
            </a:r>
            <a:r>
              <a:rPr lang="cs-CZ" sz="1800" b="1" dirty="0"/>
              <a:t>také Rada vlády pro záležitosti romské menšiny,</a:t>
            </a:r>
            <a:r>
              <a:rPr lang="cs-CZ" sz="1800" dirty="0"/>
              <a:t> tato je také stálým poradním a iniciačním orgánem vlády v oblasti romské integrace (Vláda ČR, 2009–2020b).</a:t>
            </a:r>
          </a:p>
        </p:txBody>
      </p:sp>
    </p:spTree>
    <p:extLst>
      <p:ext uri="{BB962C8B-B14F-4D97-AF65-F5344CB8AC3E}">
        <p14:creationId xmlns:p14="http://schemas.microsoft.com/office/powerpoint/2010/main" val="2885793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914400"/>
          </a:xfrm>
        </p:spPr>
        <p:txBody>
          <a:bodyPr>
            <a:normAutofit fontScale="90000"/>
          </a:bodyPr>
          <a:lstStyle/>
          <a:p>
            <a:pPr>
              <a:defRPr/>
            </a:pPr>
            <a:r>
              <a:rPr lang="cs-CZ" dirty="0"/>
              <a:t>Problémy řešené v sociálně vyloučených lokalitách</a:t>
            </a:r>
          </a:p>
        </p:txBody>
      </p:sp>
      <p:sp>
        <p:nvSpPr>
          <p:cNvPr id="22531" name="Zástupný symbol pro obsah 2"/>
          <p:cNvSpPr>
            <a:spLocks noGrp="1"/>
          </p:cNvSpPr>
          <p:nvPr>
            <p:ph idx="1"/>
          </p:nvPr>
        </p:nvSpPr>
        <p:spPr>
          <a:xfrm>
            <a:off x="609600" y="2118360"/>
            <a:ext cx="10972800" cy="4038600"/>
          </a:xfrm>
        </p:spPr>
        <p:txBody>
          <a:bodyPr/>
          <a:lstStyle/>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Bydlení </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Finance</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Vzdělání</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Zaměstnanost</a:t>
            </a:r>
          </a:p>
        </p:txBody>
      </p:sp>
    </p:spTree>
    <p:extLst>
      <p:ext uri="{BB962C8B-B14F-4D97-AF65-F5344CB8AC3E}">
        <p14:creationId xmlns:p14="http://schemas.microsoft.com/office/powerpoint/2010/main" val="2937844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A96FA1-369D-4C46-9780-1AB88F47C2A5}"/>
              </a:ext>
            </a:extLst>
          </p:cNvPr>
          <p:cNvSpPr>
            <a:spLocks noGrp="1"/>
          </p:cNvSpPr>
          <p:nvPr>
            <p:ph type="title"/>
          </p:nvPr>
        </p:nvSpPr>
        <p:spPr/>
        <p:txBody>
          <a:bodyPr/>
          <a:lstStyle/>
          <a:p>
            <a:r>
              <a:rPr lang="cs-CZ" dirty="0"/>
              <a:t>Shrnutí</a:t>
            </a:r>
          </a:p>
        </p:txBody>
      </p:sp>
      <p:sp>
        <p:nvSpPr>
          <p:cNvPr id="3" name="Zástupný symbol pro obsah 2">
            <a:extLst>
              <a:ext uri="{FF2B5EF4-FFF2-40B4-BE49-F238E27FC236}">
                <a16:creationId xmlns:a16="http://schemas.microsoft.com/office/drawing/2014/main" id="{09D1B344-71D2-4D98-A69F-DCA214E96E25}"/>
              </a:ext>
            </a:extLst>
          </p:cNvPr>
          <p:cNvSpPr>
            <a:spLocks noGrp="1"/>
          </p:cNvSpPr>
          <p:nvPr>
            <p:ph sz="quarter" idx="1"/>
          </p:nvPr>
        </p:nvSpPr>
        <p:spPr/>
        <p:txBody>
          <a:bodyPr>
            <a:normAutofit fontScale="70000" lnSpcReduction="20000"/>
          </a:bodyPr>
          <a:lstStyle/>
          <a:p>
            <a:r>
              <a:rPr lang="cs-CZ" b="1" dirty="0"/>
              <a:t>Sociálně vyloučení jsou ti občané, kteří mají ztížený přístup k institucím a službám (tedy k institucionální pomoci), jsou vyloučeni ze společenských sítí a nemají dostatek vertikálních kontaktů mimo sociálně vyloučenou lokalitu.</a:t>
            </a:r>
            <a:endParaRPr lang="cs-CZ" dirty="0"/>
          </a:p>
          <a:p>
            <a:r>
              <a:rPr lang="cs-CZ" dirty="0"/>
              <a:t>Základní charakteristikou propadu na sociální dno je nahromadění důvodů, které vedou k životní krizi (ztráta zaměstnání, platební neschopnost, problémy s bydlením, problémy dětí ve škole, nemoc atd.). Sociálně vyloučení lidé obvykle nestojí před jedním problémem, ale před jejich komplexem, přičemž mnohý z nich by i jednotlivě ohrožoval normální fungování člověka ve společnosti. S postupným propadem na dno přestává být zřejmé, co je původním důvodem propadu a co jeho následkem.</a:t>
            </a:r>
          </a:p>
          <a:p>
            <a:r>
              <a:rPr lang="cs-CZ" b="1" dirty="0"/>
              <a:t>Lidé žijící na okraji společnosti</a:t>
            </a:r>
            <a:r>
              <a:rPr lang="cs-CZ" dirty="0"/>
              <a:t> se přizpůsobují podmínkám sociálního vyloučení, a </a:t>
            </a:r>
            <a:r>
              <a:rPr lang="cs-CZ" b="1" dirty="0"/>
              <a:t>osvojují si specifické vzorce jednání, které jsou často v rozporu s hodnotami většinové společnosti.</a:t>
            </a:r>
            <a:r>
              <a:rPr lang="cs-CZ" dirty="0"/>
              <a:t> Proto někdy bývá soužití na první pohled problematické. Návyky získané adaptací na život v sociálním vyloučení pak ale těmto lidem znemožňují být úspěšní ve většinové společnosti, ztrácí (či ani nezískávají) hodnotové žebříčky středostavovského občana orientovaného na kariérní vzestup a úspěch. To je znovu a znovu uzavírá v pasti sociálního vyloučení. Z této pasti se lidé nedokáží dostat bez cizí pomoci.</a:t>
            </a:r>
          </a:p>
          <a:p>
            <a:r>
              <a:rPr lang="cs-CZ" b="1" dirty="0"/>
              <a:t>Specifickou roli</a:t>
            </a:r>
            <a:r>
              <a:rPr lang="cs-CZ" dirty="0"/>
              <a:t> v sociálním vyloučení </a:t>
            </a:r>
            <a:r>
              <a:rPr lang="cs-CZ" b="1" dirty="0"/>
              <a:t>hraje etnicita</a:t>
            </a:r>
            <a:r>
              <a:rPr lang="cs-CZ" dirty="0"/>
              <a:t>, zejména etnicita přisouzená. Podstatná část obyvatel Česka se nesprávně domnívá, že v případě sociálního vyloučení se jedná primárně o problém etnický, nikoliv sociální. Zjednodušeně řečeno, že důvodem chudoby a sociálního vyloučení části romské populace není její sociální situace, ale etnický původ. Přitom v současné době je již zřejmé, že ne všichni Romové v České republice žijí v prostředí sociálního vyloučení a ne každý, kdo se v podmínkách sociálního vyloučení nalézá, je Rom.</a:t>
            </a:r>
          </a:p>
          <a:p>
            <a:endParaRPr lang="cs-CZ" dirty="0"/>
          </a:p>
        </p:txBody>
      </p:sp>
    </p:spTree>
    <p:extLst>
      <p:ext uri="{BB962C8B-B14F-4D97-AF65-F5344CB8AC3E}">
        <p14:creationId xmlns:p14="http://schemas.microsoft.com/office/powerpoint/2010/main" val="2900237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068675-1D5D-4DE8-A1D8-97089CE8AFAE}"/>
              </a:ext>
            </a:extLst>
          </p:cNvPr>
          <p:cNvSpPr>
            <a:spLocks noGrp="1"/>
          </p:cNvSpPr>
          <p:nvPr>
            <p:ph type="title"/>
          </p:nvPr>
        </p:nvSpPr>
        <p:spPr/>
        <p:txBody>
          <a:bodyPr/>
          <a:lstStyle/>
          <a:p>
            <a:r>
              <a:rPr lang="cs-CZ" dirty="0"/>
              <a:t>Diskriminace…  </a:t>
            </a:r>
          </a:p>
        </p:txBody>
      </p:sp>
      <p:sp>
        <p:nvSpPr>
          <p:cNvPr id="3" name="Zástupný obsah 2">
            <a:extLst>
              <a:ext uri="{FF2B5EF4-FFF2-40B4-BE49-F238E27FC236}">
                <a16:creationId xmlns:a16="http://schemas.microsoft.com/office/drawing/2014/main" id="{C222CC86-B5AE-46AA-9D2F-33A20B1EF44B}"/>
              </a:ext>
            </a:extLst>
          </p:cNvPr>
          <p:cNvSpPr>
            <a:spLocks noGrp="1"/>
          </p:cNvSpPr>
          <p:nvPr>
            <p:ph sz="half" idx="1"/>
          </p:nvPr>
        </p:nvSpPr>
        <p:spPr>
          <a:xfrm>
            <a:off x="6525014" y="2095499"/>
            <a:ext cx="4447786" cy="3581401"/>
          </a:xfrm>
        </p:spPr>
        <p:txBody>
          <a:bodyPr/>
          <a:lstStyle/>
          <a:p>
            <a:r>
              <a:rPr lang="cs-CZ" dirty="0">
                <a:hlinkClick r:id="rId2"/>
              </a:rPr>
              <a:t>https://www.ceskatelevize.cz/porady/11517753433-moravsti-chorvate-zrazeny-narod/41623510020/</a:t>
            </a:r>
            <a:r>
              <a:rPr lang="cs-CZ" dirty="0"/>
              <a:t> </a:t>
            </a:r>
          </a:p>
          <a:p>
            <a:endParaRPr lang="cs-CZ" dirty="0"/>
          </a:p>
          <a:p>
            <a:r>
              <a:rPr lang="cs-CZ" dirty="0"/>
              <a:t>Od min. 40 pustit v semináři.</a:t>
            </a:r>
          </a:p>
          <a:p>
            <a:endParaRPr lang="cs-CZ" dirty="0"/>
          </a:p>
          <a:p>
            <a:r>
              <a:rPr lang="cs-CZ" dirty="0"/>
              <a:t>Úkol: dodívat se na první dvě třetiny filmu. </a:t>
            </a:r>
          </a:p>
        </p:txBody>
      </p:sp>
      <p:sp>
        <p:nvSpPr>
          <p:cNvPr id="4" name="Zástupný obsah 3">
            <a:extLst>
              <a:ext uri="{FF2B5EF4-FFF2-40B4-BE49-F238E27FC236}">
                <a16:creationId xmlns:a16="http://schemas.microsoft.com/office/drawing/2014/main" id="{5D58C1A8-D2FE-49F6-A00A-41FB7C6C9F9A}"/>
              </a:ext>
            </a:extLst>
          </p:cNvPr>
          <p:cNvSpPr>
            <a:spLocks noGrp="1"/>
          </p:cNvSpPr>
          <p:nvPr>
            <p:ph sz="half" idx="2"/>
          </p:nvPr>
        </p:nvSpPr>
        <p:spPr>
          <a:xfrm>
            <a:off x="1371600" y="2171700"/>
            <a:ext cx="4447786" cy="3581401"/>
          </a:xfrm>
        </p:spPr>
        <p:txBody>
          <a:bodyPr/>
          <a:lstStyle/>
          <a:p>
            <a:r>
              <a:rPr lang="cs-CZ" dirty="0"/>
              <a:t>Úvod: </a:t>
            </a:r>
            <a:r>
              <a:rPr lang="cs-CZ" dirty="0">
                <a:hlinkClick r:id="rId3"/>
              </a:rPr>
              <a:t>https://www.ceskatelevize.cz/porady/1181680258-tyden-v-regionech-brno/318281381890414-tyden-v-regionech/</a:t>
            </a:r>
            <a:r>
              <a:rPr lang="cs-CZ" dirty="0"/>
              <a:t> </a:t>
            </a:r>
          </a:p>
          <a:p>
            <a:endParaRPr lang="cs-CZ" dirty="0"/>
          </a:p>
          <a:p>
            <a:r>
              <a:rPr lang="cs-CZ" dirty="0">
                <a:solidFill>
                  <a:srgbClr val="FF0000"/>
                </a:solidFill>
              </a:rPr>
              <a:t>Diskriminace se může týkat každého z nás… </a:t>
            </a:r>
          </a:p>
        </p:txBody>
      </p:sp>
    </p:spTree>
    <p:extLst>
      <p:ext uri="{BB962C8B-B14F-4D97-AF65-F5344CB8AC3E}">
        <p14:creationId xmlns:p14="http://schemas.microsoft.com/office/powerpoint/2010/main" val="4272332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Menšinové obyvatelstvo</a:t>
            </a:r>
          </a:p>
        </p:txBody>
      </p:sp>
      <p:sp>
        <p:nvSpPr>
          <p:cNvPr id="3" name="Zástupný symbol pro obsah 2"/>
          <p:cNvSpPr>
            <a:spLocks noGrp="1"/>
          </p:cNvSpPr>
          <p:nvPr>
            <p:ph idx="1"/>
          </p:nvPr>
        </p:nvSpPr>
        <p:spPr/>
        <p:txBody>
          <a:bodyPr/>
          <a:lstStyle/>
          <a:p>
            <a:r>
              <a:rPr lang="cs-CZ" dirty="0"/>
              <a:t>Podle Listiny základních práv a svobod ČR: Příslušnost ke kterékoli národnostní nebo etnické menšině nesmí být nikomu na újmu.</a:t>
            </a:r>
          </a:p>
          <a:p>
            <a:r>
              <a:rPr lang="cs-CZ" dirty="0"/>
              <a:t>Menšiny můžeme členit na: </a:t>
            </a:r>
          </a:p>
          <a:p>
            <a:pPr lvl="1"/>
            <a:r>
              <a:rPr lang="cs-CZ" dirty="0"/>
              <a:t>ETNICKÉ – jsou obvykle vymezeny jazykem a kulturou</a:t>
            </a:r>
          </a:p>
          <a:p>
            <a:pPr lvl="1"/>
            <a:r>
              <a:rPr lang="cs-CZ" dirty="0"/>
              <a:t>NÁRODNOSTNÍ – jsou to úředně uznané etnické menšiny</a:t>
            </a:r>
          </a:p>
          <a:p>
            <a:pPr lvl="1"/>
            <a:r>
              <a:rPr lang="cs-CZ" dirty="0"/>
              <a:t>JAZYKOVÉ – pokud nejsou zároveň i menšinami etnickými, např. německy hovořící obyvatelé Švýcarska aj. </a:t>
            </a:r>
          </a:p>
          <a:p>
            <a:pPr lvl="1"/>
            <a:endParaRPr lang="cs-CZ" dirty="0"/>
          </a:p>
        </p:txBody>
      </p:sp>
    </p:spTree>
    <p:extLst>
      <p:ext uri="{BB962C8B-B14F-4D97-AF65-F5344CB8AC3E}">
        <p14:creationId xmlns:p14="http://schemas.microsoft.com/office/powerpoint/2010/main" val="3123890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Menšina = minorita</a:t>
            </a:r>
            <a:br>
              <a:rPr lang="cs-CZ" dirty="0"/>
            </a:br>
            <a:endParaRPr lang="cs-CZ" dirty="0"/>
          </a:p>
        </p:txBody>
      </p:sp>
      <p:sp>
        <p:nvSpPr>
          <p:cNvPr id="3" name="Zástupný symbol pro obsah 2"/>
          <p:cNvSpPr>
            <a:spLocks noGrp="1"/>
          </p:cNvSpPr>
          <p:nvPr>
            <p:ph idx="1"/>
          </p:nvPr>
        </p:nvSpPr>
        <p:spPr/>
        <p:txBody>
          <a:bodyPr>
            <a:normAutofit/>
          </a:bodyPr>
          <a:lstStyle/>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Skupina, která má odlišné znaky než majorita a která je na základě těchto znaků znevýhodněna ve společnosti</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Neznamená to, že tato skupina musí být menší nebo méně početná než majorita</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Národnostní menšina je definována jako: Společenství občanů ČR žijících na území současné ČR,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ze účelem vyjádření a ochrany zájmů jejich společenství, které se historicky utvořilo. </a:t>
            </a:r>
          </a:p>
          <a:p>
            <a:endParaRPr lang="cs-CZ" dirty="0"/>
          </a:p>
        </p:txBody>
      </p:sp>
    </p:spTree>
    <p:extLst>
      <p:ext uri="{BB962C8B-B14F-4D97-AF65-F5344CB8AC3E}">
        <p14:creationId xmlns:p14="http://schemas.microsoft.com/office/powerpoint/2010/main" val="4087778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Etnikum</a:t>
            </a:r>
          </a:p>
        </p:txBody>
      </p:sp>
      <p:sp>
        <p:nvSpPr>
          <p:cNvPr id="3" name="Zástupný symbol pro obsah 2"/>
          <p:cNvSpPr>
            <a:spLocks noGrp="1"/>
          </p:cNvSpPr>
          <p:nvPr>
            <p:ph idx="1"/>
          </p:nvPr>
        </p:nvSpPr>
        <p:spPr>
          <a:xfrm>
            <a:off x="990601" y="1508760"/>
            <a:ext cx="10064254" cy="4434840"/>
          </a:xfrm>
        </p:spPr>
        <p:txBody>
          <a:bodyPr>
            <a:normAutofit/>
          </a:bodyPr>
          <a:lstStyle/>
          <a:p>
            <a:r>
              <a:rPr lang="cs-CZ" i="1" dirty="0"/>
              <a:t>Nejvýznamnější etnikum v ČR jsou Romové, podle odhadů 160-280 tisíc. Romové v minulosti žili po staletí na okraji nebo vedle většinové populace. První zmínky o Romech pochází již ze 14. století. </a:t>
            </a:r>
          </a:p>
          <a:p>
            <a:pPr marL="274320" indent="-274320" fontAlgn="auto">
              <a:spcAft>
                <a:spcPts val="0"/>
              </a:spcAft>
              <a:buFont typeface="Wingdings 2"/>
              <a:buChar char=""/>
              <a:defRPr/>
            </a:pPr>
            <a:r>
              <a:rPr lang="cs-CZ" dirty="0"/>
              <a:t> </a:t>
            </a:r>
            <a:r>
              <a:rPr lang="cs-CZ" b="1" dirty="0">
                <a:latin typeface="Arial" panose="020B0604020202020204" pitchFamily="34" charset="0"/>
                <a:cs typeface="Arial" panose="020B0604020202020204" pitchFamily="34" charset="0"/>
              </a:rPr>
              <a:t>Etnická menšina je </a:t>
            </a:r>
            <a:r>
              <a:rPr lang="cs-CZ" dirty="0">
                <a:latin typeface="Arial" panose="020B0604020202020204" pitchFamily="34" charset="0"/>
                <a:cs typeface="Arial" panose="020B0604020202020204" pitchFamily="34" charset="0"/>
              </a:rPr>
              <a:t>skupina obyvatel státu, která se svými tradicemi, kulturními zvyklostmi, jazykem, případně i tělesnými znaky svých příslušníků liší od většinové společnosti tohoto státu.</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obvykle menší reprezentaci ve významných společenských pozicích a nižší společenské postavení.</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Příslušníci menšin se ve vyspělých společnostech snadněji než příslušníci většiny dostávají na okraj společnosti – mají horší přístup ke vzdělání, na trh práce, častěji propadají návyku na alkohol….</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Práce s etnickou menšinou vyžaduje senzitivitu k jejich zvyklostem a kultuře, neboť více než jiné druhy sociální práce zvyšuje riziko direktivního přístupu.</a:t>
            </a:r>
          </a:p>
          <a:p>
            <a:endParaRPr lang="cs-CZ" dirty="0"/>
          </a:p>
        </p:txBody>
      </p:sp>
    </p:spTree>
    <p:extLst>
      <p:ext uri="{BB962C8B-B14F-4D97-AF65-F5344CB8AC3E}">
        <p14:creationId xmlns:p14="http://schemas.microsoft.com/office/powerpoint/2010/main" val="3052501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Majorita</a:t>
            </a:r>
          </a:p>
        </p:txBody>
      </p:sp>
      <p:sp>
        <p:nvSpPr>
          <p:cNvPr id="3" name="Zástupný symbol pro obsah 2"/>
          <p:cNvSpPr>
            <a:spLocks noGrp="1"/>
          </p:cNvSpPr>
          <p:nvPr>
            <p:ph idx="1"/>
          </p:nvPr>
        </p:nvSpPr>
        <p:spPr>
          <a:xfrm>
            <a:off x="1451579" y="2015732"/>
            <a:ext cx="9603275" cy="4063335"/>
          </a:xfrm>
        </p:spPr>
        <p:txBody>
          <a:bodyPr>
            <a:normAutofit fontScale="92500"/>
          </a:bodyPr>
          <a:lstStyle/>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Skupina, která má dominantní postavení ve společnosti</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moc kontrolovat veřejný život</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moc definovat standardy krásy a ošklivosti</a:t>
            </a:r>
          </a:p>
          <a:p>
            <a:pPr marL="274320" indent="-274320">
              <a:buFont typeface="Wingdings 2"/>
              <a:buChar char=""/>
              <a:defRPr/>
            </a:pPr>
            <a:r>
              <a:rPr lang="cs-CZ" dirty="0">
                <a:latin typeface="Arial" panose="020B0604020202020204" pitchFamily="34" charset="0"/>
                <a:cs typeface="Arial" panose="020B0604020202020204" pitchFamily="34" charset="0"/>
              </a:rPr>
              <a:t>Mimo státem uznané menšiny </a:t>
            </a:r>
            <a:r>
              <a:rPr lang="cs-CZ" dirty="0"/>
              <a:t>na našem území žije na půl milionu příslušníků slovanských, asijských a severoafrických národů s právem dlouhodobého pobytu nebo trvalého pobytu - CIZINCŮ. </a:t>
            </a:r>
          </a:p>
          <a:p>
            <a:r>
              <a:rPr lang="cs-CZ" altLang="cs-CZ" dirty="0"/>
              <a:t>Uspořádání vztahů mezi majoritou a minoritou uprostřed státu může mít různou podobu:</a:t>
            </a:r>
          </a:p>
          <a:p>
            <a:pPr lvl="1"/>
            <a:r>
              <a:rPr lang="cs-CZ" altLang="cs-CZ" dirty="0"/>
              <a:t>GENOCIDA</a:t>
            </a:r>
          </a:p>
          <a:p>
            <a:pPr lvl="1"/>
            <a:r>
              <a:rPr lang="cs-CZ" altLang="cs-CZ" dirty="0"/>
              <a:t>SEGREGACE</a:t>
            </a:r>
          </a:p>
          <a:p>
            <a:pPr lvl="1"/>
            <a:r>
              <a:rPr lang="cs-CZ" altLang="cs-CZ" dirty="0"/>
              <a:t>ASIMILACE</a:t>
            </a:r>
          </a:p>
          <a:p>
            <a:pPr lvl="1"/>
            <a:r>
              <a:rPr lang="cs-CZ" altLang="cs-CZ" dirty="0"/>
              <a:t>INTEGRACE</a:t>
            </a:r>
          </a:p>
          <a:p>
            <a:pPr marL="274320" indent="-274320" fontAlgn="auto">
              <a:spcAft>
                <a:spcPts val="0"/>
              </a:spcAft>
              <a:buFont typeface="Wingdings 2"/>
              <a:buChar char=""/>
              <a:defRPr/>
            </a:pPr>
            <a:endParaRPr lang="cs-CZ" dirty="0">
              <a:latin typeface="Arial" panose="020B0604020202020204" pitchFamily="34" charset="0"/>
              <a:cs typeface="Arial" panose="020B0604020202020204" pitchFamily="34" charset="0"/>
            </a:endParaRPr>
          </a:p>
          <a:p>
            <a:pPr lvl="1"/>
            <a:endParaRPr lang="cs-CZ" dirty="0"/>
          </a:p>
        </p:txBody>
      </p:sp>
    </p:spTree>
    <p:extLst>
      <p:ext uri="{BB962C8B-B14F-4D97-AF65-F5344CB8AC3E}">
        <p14:creationId xmlns:p14="http://schemas.microsoft.com/office/powerpoint/2010/main" val="34517743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F9BFC-66F8-4FC2-A090-3A35CEF30A08}"/>
              </a:ext>
            </a:extLst>
          </p:cNvPr>
          <p:cNvSpPr>
            <a:spLocks noGrp="1"/>
          </p:cNvSpPr>
          <p:nvPr>
            <p:ph type="title"/>
          </p:nvPr>
        </p:nvSpPr>
        <p:spPr/>
        <p:txBody>
          <a:bodyPr/>
          <a:lstStyle/>
          <a:p>
            <a:r>
              <a:rPr lang="cs-CZ" b="1" dirty="0"/>
              <a:t>Migrace</a:t>
            </a:r>
            <a:endParaRPr lang="cs-CZ" dirty="0"/>
          </a:p>
        </p:txBody>
      </p:sp>
      <p:sp>
        <p:nvSpPr>
          <p:cNvPr id="3" name="Zástupný obsah 2">
            <a:extLst>
              <a:ext uri="{FF2B5EF4-FFF2-40B4-BE49-F238E27FC236}">
                <a16:creationId xmlns:a16="http://schemas.microsoft.com/office/drawing/2014/main" id="{4DAD6D5A-2076-4B86-8D3B-662560F4E72D}"/>
              </a:ext>
            </a:extLst>
          </p:cNvPr>
          <p:cNvSpPr>
            <a:spLocks noGrp="1"/>
          </p:cNvSpPr>
          <p:nvPr>
            <p:ph sz="half" idx="1"/>
          </p:nvPr>
        </p:nvSpPr>
        <p:spPr>
          <a:xfrm>
            <a:off x="1371599" y="2285999"/>
            <a:ext cx="5153803" cy="4419601"/>
          </a:xfrm>
        </p:spPr>
        <p:txBody>
          <a:bodyPr>
            <a:normAutofit fontScale="70000" lnSpcReduction="20000"/>
          </a:bodyPr>
          <a:lstStyle/>
          <a:p>
            <a:r>
              <a:rPr lang="cs-CZ" dirty="0"/>
              <a:t>Pod pojmem migrace rozumíme přesun člověka z jednoho místa (prostoru) do druhého místa pro život. S migrací je spojena změna bydlení, obživy (či zaměstnání), sociálních vztahů, ale také nabývání nových hodnot pro jedince i skupiny, které nemusí být vždy ziskové, ale také ztrátové, přesto se jedná o proces lidem, respektive lidstvu přirozený.</a:t>
            </a:r>
          </a:p>
          <a:p>
            <a:r>
              <a:rPr lang="cs-CZ" dirty="0"/>
              <a:t>Migrace je proces, který ovlivňuje skrze své příčiny a následky nejen životy účastníků přesídlení, ale také sociální prostředí původního i nového prostoru. „Migrace se výrazně podílejí na proměnách způsobu života nejen v jeho praktických formách, ale také v myšlení lidí.“ (Brouček, 2018, s. 3)</a:t>
            </a:r>
          </a:p>
          <a:p>
            <a:r>
              <a:rPr lang="cs-CZ" dirty="0"/>
              <a:t>Migrací se zabývá řada sociálních věd, především etnologie, antropologie, sociologie, sociální geografie, demografie, historie, politologie.</a:t>
            </a:r>
          </a:p>
          <a:p>
            <a:endParaRPr lang="cs-CZ" dirty="0"/>
          </a:p>
        </p:txBody>
      </p:sp>
      <p:sp>
        <p:nvSpPr>
          <p:cNvPr id="4" name="Zástupný obsah 3">
            <a:extLst>
              <a:ext uri="{FF2B5EF4-FFF2-40B4-BE49-F238E27FC236}">
                <a16:creationId xmlns:a16="http://schemas.microsoft.com/office/drawing/2014/main" id="{F0D8B3D0-1991-4C6A-878E-3863BFB72531}"/>
              </a:ext>
            </a:extLst>
          </p:cNvPr>
          <p:cNvSpPr>
            <a:spLocks noGrp="1"/>
          </p:cNvSpPr>
          <p:nvPr>
            <p:ph sz="half" idx="2"/>
          </p:nvPr>
        </p:nvSpPr>
        <p:spPr/>
        <p:txBody>
          <a:bodyPr>
            <a:normAutofit fontScale="70000" lnSpcReduction="20000"/>
          </a:bodyPr>
          <a:lstStyle/>
          <a:p>
            <a:r>
              <a:rPr lang="cs-CZ" b="1" u="sng" dirty="0"/>
              <a:t>Slovníková definice (rozšiřující učivo):</a:t>
            </a:r>
            <a:endParaRPr lang="cs-CZ" dirty="0"/>
          </a:p>
          <a:p>
            <a:r>
              <a:rPr lang="cs-CZ" b="1" i="1" dirty="0"/>
              <a:t>Migrace </a:t>
            </a:r>
            <a:r>
              <a:rPr lang="cs-CZ" i="1" dirty="0"/>
              <a:t>(z latiny: </a:t>
            </a:r>
            <a:r>
              <a:rPr lang="cs-CZ" i="1" dirty="0" err="1"/>
              <a:t>migrātiō</a:t>
            </a:r>
            <a:r>
              <a:rPr lang="cs-CZ" i="1" dirty="0"/>
              <a:t> – stěhování)</a:t>
            </a:r>
            <a:endParaRPr lang="cs-CZ" dirty="0"/>
          </a:p>
          <a:p>
            <a:r>
              <a:rPr lang="cs-CZ" i="1" dirty="0"/>
              <a:t>přesun jednotlivců i skupin v prostoru, který je spolu s porodností a *úmrtností klíčovým prvkem v procesu populačního vývoje a výrazně ovlivňuje společenské a *kulturní změny obyvatel na všech úrovních. Podstatné jsou otázky, zda migrace byla vědomá a záměrná, zda nové teritorium bylo již osídleno jinou populací, do jaké míry probíhala migrace násilně aj. Z evolučního hlediska jde o jednorázovou událost; je to vlastně přemístění se populace nebo její části z jedné lokality na jinou, přičemž lokality se nemusí lišit ve smyslu definice ekologické niky. Migrace může mít dlouhotrvající účinek, ale nemusí být spojena s následnou *kolonizací. Příčiny migrací mohou být různé, pozitivní i negativní. S ekonomickým rozvojem se intenzita migrace neustále zvyšuje (Malina, 2009).  </a:t>
            </a:r>
            <a:endParaRPr lang="cs-CZ" dirty="0"/>
          </a:p>
          <a:p>
            <a:r>
              <a:rPr lang="cs-CZ" dirty="0"/>
              <a:t> </a:t>
            </a:r>
          </a:p>
          <a:p>
            <a:endParaRPr lang="cs-CZ" dirty="0"/>
          </a:p>
        </p:txBody>
      </p:sp>
      <p:pic>
        <p:nvPicPr>
          <p:cNvPr id="5" name="Migrace Nahraný zvuk">
            <a:hlinkClick r:id="" action="ppaction://media"/>
            <a:extLst>
              <a:ext uri="{FF2B5EF4-FFF2-40B4-BE49-F238E27FC236}">
                <a16:creationId xmlns:a16="http://schemas.microsoft.com/office/drawing/2014/main" id="{1C1F2882-15DF-4A15-AC63-6157BA0AC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61840" y="685800"/>
            <a:ext cx="406400" cy="406400"/>
          </a:xfrm>
          <a:prstGeom prst="rect">
            <a:avLst/>
          </a:prstGeom>
        </p:spPr>
      </p:pic>
      <p:pic>
        <p:nvPicPr>
          <p:cNvPr id="6" name="Migrace 2 Nahraný zvuk">
            <a:hlinkClick r:id="" action="ppaction://media"/>
            <a:extLst>
              <a:ext uri="{FF2B5EF4-FFF2-40B4-BE49-F238E27FC236}">
                <a16:creationId xmlns:a16="http://schemas.microsoft.com/office/drawing/2014/main" id="{C209CE56-8AA0-4769-A6A8-9AEFD024A78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745300" y="5673725"/>
            <a:ext cx="406400" cy="406400"/>
          </a:xfrm>
          <a:prstGeom prst="rect">
            <a:avLst/>
          </a:prstGeom>
        </p:spPr>
      </p:pic>
    </p:spTree>
    <p:extLst>
      <p:ext uri="{BB962C8B-B14F-4D97-AF65-F5344CB8AC3E}">
        <p14:creationId xmlns:p14="http://schemas.microsoft.com/office/powerpoint/2010/main" val="38278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1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0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1D36DE-5747-4FE4-B22F-1F1286EA75E1}"/>
              </a:ext>
            </a:extLst>
          </p:cNvPr>
          <p:cNvSpPr>
            <a:spLocks noGrp="1"/>
          </p:cNvSpPr>
          <p:nvPr>
            <p:ph type="title"/>
          </p:nvPr>
        </p:nvSpPr>
        <p:spPr>
          <a:xfrm>
            <a:off x="2736946" y="2039488"/>
            <a:ext cx="2993767" cy="2757665"/>
          </a:xfrm>
        </p:spPr>
        <p:txBody>
          <a:bodyPr vert="horz" lIns="68580" tIns="34290" rIns="68580" bIns="34290" rtlCol="0" anchor="b">
            <a:normAutofit/>
          </a:bodyPr>
          <a:lstStyle/>
          <a:p>
            <a:pPr algn="ctr"/>
            <a:r>
              <a:rPr lang="cs-CZ" sz="2800" b="1" dirty="0"/>
              <a:t>Rozumět identitě</a:t>
            </a:r>
            <a:br>
              <a:rPr lang="cs-CZ" sz="2400" dirty="0"/>
            </a:br>
            <a:br>
              <a:rPr lang="cs-CZ" sz="2400" dirty="0"/>
            </a:br>
            <a:r>
              <a:rPr lang="en-US" sz="2250" u="sng" cap="all" dirty="0">
                <a:hlinkClick r:id="rId2"/>
              </a:rPr>
              <a:t>https://www.youtube.com/watch?v=xYsUaIAGrug</a:t>
            </a:r>
            <a:r>
              <a:rPr lang="en-US" sz="2250" u="sng" cap="all" dirty="0"/>
              <a:t> </a:t>
            </a:r>
            <a:br>
              <a:rPr lang="en-US" sz="2250" u="sng" cap="all" dirty="0"/>
            </a:br>
            <a:br>
              <a:rPr lang="en-US" sz="2250" u="sng" cap="all" dirty="0"/>
            </a:br>
            <a:endParaRPr lang="en-US" sz="2250" cap="all" dirty="0"/>
          </a:p>
        </p:txBody>
      </p:sp>
      <p:pic>
        <p:nvPicPr>
          <p:cNvPr id="4" name="Obrázek 3" descr="Obsah obrázku text, snímek obrazovky, elektronika, displej&#10;&#10;Popis byl vytvořen automaticky">
            <a:extLst>
              <a:ext uri="{FF2B5EF4-FFF2-40B4-BE49-F238E27FC236}">
                <a16:creationId xmlns:a16="http://schemas.microsoft.com/office/drawing/2014/main" id="{438838CB-C460-486E-BE88-000B889B26AE}"/>
              </a:ext>
            </a:extLst>
          </p:cNvPr>
          <p:cNvPicPr>
            <a:picLocks noChangeAspect="1"/>
          </p:cNvPicPr>
          <p:nvPr/>
        </p:nvPicPr>
        <p:blipFill rotWithShape="1">
          <a:blip r:embed="rId3"/>
          <a:srcRect l="8763" r="41263"/>
          <a:stretch/>
        </p:blipFill>
        <p:spPr>
          <a:xfrm>
            <a:off x="6096002" y="872498"/>
            <a:ext cx="4569617" cy="5143493"/>
          </a:xfrm>
          <a:prstGeom prst="rect">
            <a:avLst/>
          </a:prstGeom>
          <a:ln>
            <a:noFill/>
          </a:ln>
          <a:effectLst/>
        </p:spPr>
      </p:pic>
    </p:spTree>
    <p:extLst>
      <p:ext uri="{BB962C8B-B14F-4D97-AF65-F5344CB8AC3E}">
        <p14:creationId xmlns:p14="http://schemas.microsoft.com/office/powerpoint/2010/main" val="979652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6902E4-0FDD-4FEB-9341-60F66583DEF9}"/>
              </a:ext>
            </a:extLst>
          </p:cNvPr>
          <p:cNvSpPr>
            <a:spLocks noGrp="1"/>
          </p:cNvSpPr>
          <p:nvPr>
            <p:ph type="title"/>
          </p:nvPr>
        </p:nvSpPr>
        <p:spPr/>
        <p:txBody>
          <a:bodyPr/>
          <a:lstStyle/>
          <a:p>
            <a:r>
              <a:rPr lang="cs-CZ" dirty="0"/>
              <a:t>Dále pokračovat v prezentaci: Rozumět identitě</a:t>
            </a:r>
          </a:p>
        </p:txBody>
      </p:sp>
      <p:sp>
        <p:nvSpPr>
          <p:cNvPr id="3" name="Zástupný obsah 2">
            <a:extLst>
              <a:ext uri="{FF2B5EF4-FFF2-40B4-BE49-F238E27FC236}">
                <a16:creationId xmlns:a16="http://schemas.microsoft.com/office/drawing/2014/main" id="{5173A4A7-7D0C-44DF-9EA0-ACDB124E9EE7}"/>
              </a:ext>
            </a:extLst>
          </p:cNvPr>
          <p:cNvSpPr>
            <a:spLocks noGrp="1"/>
          </p:cNvSpPr>
          <p:nvPr>
            <p:ph idx="1"/>
          </p:nvPr>
        </p:nvSpPr>
        <p:spPr/>
        <p:txBody>
          <a:bodyPr/>
          <a:lstStyle/>
          <a:p>
            <a:r>
              <a:rPr lang="cs-CZ" dirty="0"/>
              <a:t>Rozšiřující učivo: </a:t>
            </a:r>
            <a:r>
              <a:rPr lang="cs-CZ" dirty="0">
                <a:hlinkClick r:id="rId4"/>
              </a:rPr>
              <a:t>http://www.antropoweb.cz/webzin/index.php/webzin/issue/current</a:t>
            </a:r>
            <a:endParaRPr lang="cs-CZ" dirty="0"/>
          </a:p>
          <a:p>
            <a:endParaRPr lang="cs-CZ" dirty="0"/>
          </a:p>
          <a:p>
            <a:endParaRPr lang="cs-CZ" dirty="0"/>
          </a:p>
          <a:p>
            <a:endParaRPr lang="cs-CZ" dirty="0"/>
          </a:p>
          <a:p>
            <a:endParaRPr lang="cs-CZ" dirty="0"/>
          </a:p>
          <a:p>
            <a:r>
              <a:rPr lang="cs-CZ" b="1" dirty="0"/>
              <a:t>Pozor, nezaměňujme tedy příslušníky národnostních menšin a cizí státní příslušníky, byť se mohou hlásit ke stejné národnosti. </a:t>
            </a:r>
            <a:endParaRPr lang="cs-CZ" dirty="0"/>
          </a:p>
          <a:p>
            <a:endParaRPr lang="cs-CZ" dirty="0"/>
          </a:p>
          <a:p>
            <a:endParaRPr lang="cs-CZ" dirty="0"/>
          </a:p>
        </p:txBody>
      </p:sp>
      <p:pic>
        <p:nvPicPr>
          <p:cNvPr id="4" name="Nahraný zvuk">
            <a:hlinkClick r:id="" action="ppaction://media"/>
            <a:extLst>
              <a:ext uri="{FF2B5EF4-FFF2-40B4-BE49-F238E27FC236}">
                <a16:creationId xmlns:a16="http://schemas.microsoft.com/office/drawing/2014/main" id="{C59AEB44-B4C2-4053-9455-0BA4825BF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264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p:txBody>
          <a:bodyPr/>
          <a:lstStyle/>
          <a:p>
            <a:r>
              <a:rPr lang="cs-CZ" b="1" dirty="0"/>
              <a:t>Národnostní menšiny</a:t>
            </a:r>
            <a:br>
              <a:rPr lang="cs-CZ" b="1" dirty="0"/>
            </a:br>
            <a:endParaRPr lang="cs-CZ" sz="2000" i="1" dirty="0"/>
          </a:p>
        </p:txBody>
      </p:sp>
      <p:sp>
        <p:nvSpPr>
          <p:cNvPr id="3" name="Zástupný obsah 2">
            <a:extLst>
              <a:ext uri="{FF2B5EF4-FFF2-40B4-BE49-F238E27FC236}">
                <a16:creationId xmlns:a16="http://schemas.microsoft.com/office/drawing/2014/main" id="{E767A976-343B-418E-996F-164AF92BE874}"/>
              </a:ext>
            </a:extLst>
          </p:cNvPr>
          <p:cNvSpPr>
            <a:spLocks noGrp="1"/>
          </p:cNvSpPr>
          <p:nvPr>
            <p:ph idx="1"/>
          </p:nvPr>
        </p:nvSpPr>
        <p:spPr>
          <a:xfrm>
            <a:off x="1371600" y="2286000"/>
            <a:ext cx="9601200" cy="4133850"/>
          </a:xfrm>
        </p:spPr>
        <p:txBody>
          <a:bodyPr>
            <a:normAutofit lnSpcReduction="10000"/>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p>
          <a:p>
            <a:r>
              <a:rPr lang="cs-CZ" i="1" dirty="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p>
          <a:p>
            <a:r>
              <a:rPr lang="cs-CZ" dirty="0"/>
              <a:t>Příslušníkem národnostní menšiny je občan České republiky, který se hlásí k jiné než české národnosti a projevuje přání být považován za příslušníka národnostní menšiny spolu s dalšími, kteří se hlásí ke stejné národnosti.</a:t>
            </a:r>
          </a:p>
          <a:p>
            <a:endParaRPr lang="cs-CZ" dirty="0"/>
          </a:p>
        </p:txBody>
      </p:sp>
    </p:spTree>
    <p:extLst>
      <p:ext uri="{BB962C8B-B14F-4D97-AF65-F5344CB8AC3E}">
        <p14:creationId xmlns:p14="http://schemas.microsoft.com/office/powerpoint/2010/main" val="1326282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994122"/>
          </a:xfrm>
        </p:spPr>
        <p:txBody>
          <a:bodyPr/>
          <a:lstStyle/>
          <a:p>
            <a:r>
              <a:rPr lang="cs-CZ" dirty="0"/>
              <a:t>Dichotomie „my“ a „oni“</a:t>
            </a:r>
          </a:p>
        </p:txBody>
      </p:sp>
      <p:sp>
        <p:nvSpPr>
          <p:cNvPr id="3" name="Zástupný symbol pro obsah 2"/>
          <p:cNvSpPr>
            <a:spLocks noGrp="1"/>
          </p:cNvSpPr>
          <p:nvPr>
            <p:ph sz="quarter" idx="1"/>
          </p:nvPr>
        </p:nvSpPr>
        <p:spPr>
          <a:xfrm>
            <a:off x="1631504" y="1412776"/>
            <a:ext cx="9036496" cy="5328592"/>
          </a:xfrm>
        </p:spPr>
        <p:txBody>
          <a:bodyPr>
            <a:normAutofit/>
          </a:bodyPr>
          <a:lstStyle/>
          <a:p>
            <a:pPr>
              <a:buNone/>
            </a:pPr>
            <a:r>
              <a:rPr lang="cs-CZ" dirty="0"/>
              <a:t>	</a:t>
            </a:r>
            <a:r>
              <a:rPr lang="cs-CZ" b="1" dirty="0"/>
              <a:t>Často je identita založena na dichotomii „my“ a „oni“.</a:t>
            </a:r>
          </a:p>
          <a:p>
            <a:pPr>
              <a:buNone/>
            </a:pPr>
            <a:r>
              <a:rPr lang="cs-CZ" dirty="0"/>
              <a:t>	</a:t>
            </a:r>
            <a:r>
              <a:rPr lang="cs-CZ" b="1" dirty="0"/>
              <a:t>Naše identita, </a:t>
            </a:r>
            <a:r>
              <a:rPr lang="cs-CZ" dirty="0"/>
              <a:t>často chápána jako etnická identita, je brána jako neměnný faktor determinující člověka, přičemž je z praktického hlediska irelevantní, zda je vnímána jako něco vrozeného, nebo naučeného. </a:t>
            </a:r>
          </a:p>
          <a:p>
            <a:pPr>
              <a:buNone/>
            </a:pPr>
            <a:r>
              <a:rPr lang="cs-CZ" dirty="0"/>
              <a:t>	Je to </a:t>
            </a:r>
            <a:r>
              <a:rPr lang="cs-CZ" b="1" dirty="0"/>
              <a:t>naše identita, </a:t>
            </a:r>
            <a:r>
              <a:rPr lang="cs-CZ" dirty="0"/>
              <a:t>jejíž stálost nám poskytuje pocity sociálního bezpečí, její proměnlivost je přijímána často s despektem, protože je vnímána jako element ohrožující jistoty, které v rámci své komunity máme. </a:t>
            </a:r>
          </a:p>
          <a:p>
            <a:endParaRPr lang="cs-CZ"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994122"/>
          </a:xfrm>
        </p:spPr>
        <p:txBody>
          <a:bodyPr/>
          <a:lstStyle/>
          <a:p>
            <a:r>
              <a:rPr lang="cs-CZ" dirty="0">
                <a:solidFill>
                  <a:srgbClr val="FF0000"/>
                </a:solidFill>
              </a:rPr>
              <a:t>Dichotomie „my“ a „oni“</a:t>
            </a:r>
          </a:p>
        </p:txBody>
      </p:sp>
      <p:sp>
        <p:nvSpPr>
          <p:cNvPr id="3" name="Zástupný symbol pro obsah 2"/>
          <p:cNvSpPr>
            <a:spLocks noGrp="1"/>
          </p:cNvSpPr>
          <p:nvPr>
            <p:ph sz="quarter" idx="1"/>
          </p:nvPr>
        </p:nvSpPr>
        <p:spPr>
          <a:xfrm>
            <a:off x="1020933" y="1412776"/>
            <a:ext cx="10741980" cy="2946160"/>
          </a:xfrm>
        </p:spPr>
        <p:txBody>
          <a:bodyPr>
            <a:normAutofit fontScale="92500" lnSpcReduction="10000"/>
          </a:bodyPr>
          <a:lstStyle/>
          <a:p>
            <a:pPr>
              <a:buNone/>
            </a:pPr>
            <a:r>
              <a:rPr lang="cs-CZ" dirty="0"/>
              <a:t>	</a:t>
            </a:r>
            <a:r>
              <a:rPr lang="cs-CZ" b="1" dirty="0"/>
              <a:t>Často je identita založena na dichotomii „my“ a „oni“.</a:t>
            </a:r>
          </a:p>
          <a:p>
            <a:pPr>
              <a:buNone/>
            </a:pPr>
            <a:r>
              <a:rPr lang="cs-CZ" dirty="0"/>
              <a:t>	</a:t>
            </a:r>
            <a:r>
              <a:rPr lang="cs-CZ" b="1" dirty="0"/>
              <a:t>Naše identita, </a:t>
            </a:r>
            <a:r>
              <a:rPr lang="cs-CZ" dirty="0"/>
              <a:t>často chápána jako etnická identita, je brána jako neměnný faktor determinující člověka, přičemž je z praktického hlediska irelevantní, zda je vnímána jako něco vrozeného, nebo naučeného. </a:t>
            </a:r>
          </a:p>
          <a:p>
            <a:pPr>
              <a:buNone/>
            </a:pPr>
            <a:r>
              <a:rPr lang="cs-CZ" dirty="0"/>
              <a:t>	Je to </a:t>
            </a:r>
            <a:r>
              <a:rPr lang="cs-CZ" b="1" dirty="0"/>
              <a:t>naše identita, </a:t>
            </a:r>
            <a:r>
              <a:rPr lang="cs-CZ" dirty="0"/>
              <a:t>jejíž stálost nám poskytuje pocity sociálního bezpečí, její proměnlivost je přijímána často s despektem, protože je vnímána jako element ohrožující jistoty, které v rámci své komunity máme. </a:t>
            </a:r>
          </a:p>
          <a:p>
            <a:pPr>
              <a:buNone/>
            </a:pPr>
            <a:endParaRPr lang="cs-CZ" dirty="0"/>
          </a:p>
          <a:p>
            <a:pPr>
              <a:buNone/>
            </a:pPr>
            <a:r>
              <a:rPr lang="cs-CZ" dirty="0">
                <a:solidFill>
                  <a:srgbClr val="FF0000"/>
                </a:solidFill>
              </a:rPr>
              <a:t>Identifikujte se se skupinami do kterých patříte. Práce s příběhem. </a:t>
            </a:r>
          </a:p>
          <a:p>
            <a:endParaRPr lang="cs-CZ"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850106"/>
          </a:xfrm>
        </p:spPr>
        <p:txBody>
          <a:bodyPr>
            <a:normAutofit fontScale="90000"/>
          </a:bodyPr>
          <a:lstStyle/>
          <a:p>
            <a:r>
              <a:rPr lang="cs-CZ" dirty="0"/>
              <a:t>Identita je dynamická a proměnlivá</a:t>
            </a:r>
          </a:p>
        </p:txBody>
      </p:sp>
      <p:sp>
        <p:nvSpPr>
          <p:cNvPr id="3" name="Zástupný symbol pro obsah 2"/>
          <p:cNvSpPr>
            <a:spLocks noGrp="1"/>
          </p:cNvSpPr>
          <p:nvPr>
            <p:ph sz="quarter" idx="1"/>
          </p:nvPr>
        </p:nvSpPr>
        <p:spPr>
          <a:xfrm>
            <a:off x="1991544" y="1124744"/>
            <a:ext cx="8229600" cy="5733256"/>
          </a:xfrm>
        </p:spPr>
        <p:txBody>
          <a:bodyPr>
            <a:normAutofit/>
          </a:bodyPr>
          <a:lstStyle/>
          <a:p>
            <a:r>
              <a:rPr lang="cs-CZ" b="1" dirty="0"/>
              <a:t>Do identity vrůstáme.</a:t>
            </a:r>
          </a:p>
          <a:p>
            <a:r>
              <a:rPr lang="cs-CZ" dirty="0"/>
              <a:t>Identita vzniká pozvolna tak, že dítě dostává odpovědi na své otázky o tom, kým je, ale také o tom, kým není. Nejde totiž jen o to, za koho se považuji já sám, ale také o to, za koho mě považují ostatní. Identita je dynamická. Její jednotlivé vrstvy a složky vznikají po celou dobu života nositele. </a:t>
            </a:r>
          </a:p>
          <a:p>
            <a:r>
              <a:rPr lang="cs-CZ" dirty="0"/>
              <a:t>Nové životní události nás často nutí naši identitu redefinovat. </a:t>
            </a:r>
          </a:p>
          <a:p>
            <a:r>
              <a:rPr lang="cs-CZ" b="1" dirty="0"/>
              <a:t>Identita je mnohovrstevnatá. </a:t>
            </a:r>
            <a:r>
              <a:rPr lang="cs-CZ" dirty="0"/>
              <a:t>Kategorie, s kterými se během života identifikujeme, jsou definovány nejrůznějším způsobem – </a:t>
            </a:r>
            <a:r>
              <a:rPr lang="cs-CZ" dirty="0" err="1"/>
              <a:t>genderově</a:t>
            </a:r>
            <a:r>
              <a:rPr lang="cs-CZ" dirty="0"/>
              <a:t>, etnicky, národnostně, sociálně nebo nábožensky. Průnikem těchto kategorií je právě naše identita.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Identita je hybridní</a:t>
            </a:r>
          </a:p>
        </p:txBody>
      </p:sp>
      <p:sp>
        <p:nvSpPr>
          <p:cNvPr id="3" name="Zástupný symbol pro obsah 2"/>
          <p:cNvSpPr>
            <a:spLocks noGrp="1"/>
          </p:cNvSpPr>
          <p:nvPr>
            <p:ph sz="quarter" idx="1"/>
          </p:nvPr>
        </p:nvSpPr>
        <p:spPr>
          <a:xfrm>
            <a:off x="1981200" y="1340768"/>
            <a:ext cx="8229600" cy="5256584"/>
          </a:xfrm>
        </p:spPr>
        <p:txBody>
          <a:bodyPr>
            <a:normAutofit/>
          </a:bodyPr>
          <a:lstStyle/>
          <a:p>
            <a:r>
              <a:rPr lang="cs-CZ" b="1" dirty="0"/>
              <a:t>Identita je hybridní. </a:t>
            </a:r>
            <a:r>
              <a:rPr lang="cs-CZ" dirty="0"/>
              <a:t>Dítě vyrůstající v multikulturním prostředí, daným např. různorodostí jeho rodičů, může sdílet dvojí identitu či smíšenou identitu. Nejsme nuceni si vybírat pouze jednu z nabízených identifikací, můžeme být např. Čechy i Slováky i Romy, stejně tak jako obyvateli Prahy. </a:t>
            </a:r>
          </a:p>
          <a:p>
            <a:r>
              <a:rPr lang="cs-CZ" dirty="0"/>
              <a:t>Identita mající </a:t>
            </a:r>
            <a:r>
              <a:rPr lang="cs-CZ" dirty="0" err="1"/>
              <a:t>dynamicko</a:t>
            </a:r>
            <a:r>
              <a:rPr lang="cs-CZ" dirty="0"/>
              <a:t>-mnohovrstevnatě-hybridní charakter předpokládá, že </a:t>
            </a:r>
            <a:r>
              <a:rPr lang="cs-CZ" b="1" dirty="0"/>
              <a:t>respektujeme právo na sebeurčení</a:t>
            </a:r>
            <a:r>
              <a:rPr lang="cs-CZ" dirty="0"/>
              <a:t>, jen tak dáme sobě i druhým svobodu identifikovat se s těmi skupinami, které nás formují (</a:t>
            </a:r>
            <a:r>
              <a:rPr lang="cs-CZ" dirty="0" err="1"/>
              <a:t>Moree</a:t>
            </a:r>
            <a:r>
              <a:rPr lang="cs-CZ" dirty="0"/>
              <a:t>, 2015).</a:t>
            </a:r>
          </a:p>
          <a:p>
            <a:endParaRPr lang="cs-CZ"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Globální civilizace</a:t>
            </a:r>
          </a:p>
        </p:txBody>
      </p:sp>
      <p:sp>
        <p:nvSpPr>
          <p:cNvPr id="3" name="Zástupný symbol pro obsah 2"/>
          <p:cNvSpPr>
            <a:spLocks noGrp="1"/>
          </p:cNvSpPr>
          <p:nvPr>
            <p:ph sz="quarter" idx="1"/>
          </p:nvPr>
        </p:nvSpPr>
        <p:spPr/>
        <p:txBody>
          <a:bodyPr/>
          <a:lstStyle/>
          <a:p>
            <a:r>
              <a:rPr lang="cs-CZ" dirty="0"/>
              <a:t>V rámci globalizace ve společnosti dochází k řadě proměn, které jsou způsobeny řadou procesů podporujících změnu kultury, proměnu národů, států a jejich obyvatel, které činí stále více na sobě vzájemně závislými a propojenými (</a:t>
            </a:r>
            <a:r>
              <a:rPr lang="cs-CZ" dirty="0" err="1"/>
              <a:t>Kottak</a:t>
            </a:r>
            <a:r>
              <a:rPr lang="cs-CZ" dirty="0"/>
              <a:t>, C. </a:t>
            </a:r>
            <a:r>
              <a:rPr lang="cs-CZ" dirty="0" err="1"/>
              <a:t>Ph</a:t>
            </a:r>
            <a:r>
              <a:rPr lang="cs-CZ" dirty="0"/>
              <a:t>. 2011, s. 42-43). Tak v procesu globalizace dochází stále více k nárůstu vzájemných vazeb a závislostí mezi státy, národy i lidmi. </a:t>
            </a:r>
            <a:r>
              <a:rPr lang="cs-CZ" b="1" dirty="0"/>
              <a:t>Kulturní difúze, migrace a kolonialismus vnesly do různých oblastí světa totožné kulturní znaky, symboly a ideje.</a:t>
            </a:r>
            <a:endParaRPr lang="cs-CZ" dirty="0"/>
          </a:p>
          <a:p>
            <a:endParaRPr lang="cs-CZ"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Transnacionální</a:t>
            </a:r>
            <a:r>
              <a:rPr lang="cs-CZ" dirty="0"/>
              <a:t> rodina</a:t>
            </a:r>
          </a:p>
        </p:txBody>
      </p:sp>
      <p:sp>
        <p:nvSpPr>
          <p:cNvPr id="3" name="Zástupný symbol pro obsah 2"/>
          <p:cNvSpPr>
            <a:spLocks noGrp="1"/>
          </p:cNvSpPr>
          <p:nvPr>
            <p:ph sz="quarter" idx="1"/>
          </p:nvPr>
        </p:nvSpPr>
        <p:spPr/>
        <p:txBody>
          <a:bodyPr>
            <a:normAutofit/>
          </a:bodyPr>
          <a:lstStyle/>
          <a:p>
            <a:r>
              <a:rPr lang="cs-CZ" dirty="0" err="1"/>
              <a:t>Transnacionální</a:t>
            </a:r>
            <a:r>
              <a:rPr lang="cs-CZ" dirty="0"/>
              <a:t> rodina zahrnuje členy doma i v zahraničí, vystupuje navenek jako jednotná sociální skupina, udržuje společný majetek, většinou v domovské zemi, udržuje zvyky, rituály a tradice národní či etnické kultury, z níž pochází její členové. </a:t>
            </a:r>
            <a:r>
              <a:rPr lang="cs-CZ" dirty="0" err="1"/>
              <a:t>Transnacionální</a:t>
            </a:r>
            <a:r>
              <a:rPr lang="cs-CZ" dirty="0"/>
              <a:t> rodiny jsou nejčastější u </a:t>
            </a:r>
            <a:r>
              <a:rPr lang="cs-CZ" dirty="0" err="1"/>
              <a:t>Tonganů</a:t>
            </a:r>
            <a:r>
              <a:rPr lang="cs-CZ" dirty="0"/>
              <a:t>, Pákistánců, Sikhů, Číňanů, ale ve střední Evropě také u Vietnamců.  </a:t>
            </a:r>
          </a:p>
          <a:p>
            <a:endParaRPr lang="cs-CZ" dirty="0"/>
          </a:p>
        </p:txBody>
      </p:sp>
      <p:pic>
        <p:nvPicPr>
          <p:cNvPr id="4" name="Nahraný zvuk">
            <a:hlinkClick r:id="" action="ppaction://media"/>
            <a:extLst>
              <a:ext uri="{FF2B5EF4-FFF2-40B4-BE49-F238E27FC236}">
                <a16:creationId xmlns:a16="http://schemas.microsoft.com/office/drawing/2014/main" id="{31E28E55-863C-4C4F-BF04-0554C8620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47928" y="460677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Hybridní kultura</a:t>
            </a:r>
          </a:p>
        </p:txBody>
      </p:sp>
      <p:sp>
        <p:nvSpPr>
          <p:cNvPr id="3" name="Zástupný symbol pro obsah 2"/>
          <p:cNvSpPr>
            <a:spLocks noGrp="1"/>
          </p:cNvSpPr>
          <p:nvPr>
            <p:ph sz="quarter" idx="1"/>
          </p:nvPr>
        </p:nvSpPr>
        <p:spPr/>
        <p:txBody>
          <a:bodyPr>
            <a:normAutofit/>
          </a:bodyPr>
          <a:lstStyle/>
          <a:p>
            <a:r>
              <a:rPr lang="cs-CZ" dirty="0"/>
              <a:t>Členové </a:t>
            </a:r>
            <a:r>
              <a:rPr lang="cs-CZ" dirty="0" err="1"/>
              <a:t>transnacionální</a:t>
            </a:r>
            <a:r>
              <a:rPr lang="cs-CZ" dirty="0"/>
              <a:t> rodiny tak získají dva domovy.</a:t>
            </a:r>
          </a:p>
          <a:p>
            <a:r>
              <a:rPr lang="cs-CZ" dirty="0"/>
              <a:t>Ač je k migraci vedly dočasné důvody, nejčastěji ekonomické nebo politické, a tyto pominuly, velká část migrantů se již nevrátí nikdy do své domoviny. </a:t>
            </a:r>
          </a:p>
          <a:p>
            <a:r>
              <a:rPr lang="cs-CZ" dirty="0"/>
              <a:t>Avšak nepřestanou se cítit jako Pákistánci nebo </a:t>
            </a:r>
            <a:r>
              <a:rPr lang="cs-CZ" dirty="0" err="1"/>
              <a:t>Tongané</a:t>
            </a:r>
            <a:r>
              <a:rPr lang="cs-CZ" dirty="0"/>
              <a:t>, naopak v rámci ukotvení v nové zemi svého působení zdůrazňují svou identitu skrze svou aktivitu ve veřejném prostoru; prostě vedou svůj způsob života jak doma, tak v zahraničí. </a:t>
            </a:r>
          </a:p>
          <a:p>
            <a:r>
              <a:rPr lang="cs-CZ" dirty="0"/>
              <a:t>Mnozí migranti v nových domovech po čase cítí, že vytváří v nové domovině autentičtější verzi způsobu života než ti, co zůstali doma, jejich kultura se stane hybridní a má schopnost se reprodukovat i na cizí půdě. </a:t>
            </a:r>
          </a:p>
          <a:p>
            <a:endParaRPr lang="cs-CZ"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Na základě čeho tedy konstruujeme obraz světa, v němž žijeme?</a:t>
            </a:r>
          </a:p>
        </p:txBody>
      </p:sp>
      <p:sp>
        <p:nvSpPr>
          <p:cNvPr id="3" name="Zástupný symbol pro obsah 2"/>
          <p:cNvSpPr>
            <a:spLocks noGrp="1"/>
          </p:cNvSpPr>
          <p:nvPr>
            <p:ph sz="quarter" idx="1"/>
          </p:nvPr>
        </p:nvSpPr>
        <p:spPr/>
        <p:txBody>
          <a:bodyPr/>
          <a:lstStyle/>
          <a:p>
            <a:r>
              <a:rPr lang="cs-CZ" dirty="0"/>
              <a:t>Na základě kulturní podmíněnosti, kořenů, z nichž vzcházíme. Přenášené zkušenosti našich předků, naší komunity, ovlivňují vzorce chování, které získáváme socializací. Podstatnou součástí procesu socializace je škola a vše s ní související. </a:t>
            </a:r>
          </a:p>
          <a:p>
            <a:r>
              <a:rPr lang="cs-CZ" b="1" dirty="0"/>
              <a:t>Co odlišuje lidský druh od ostatních, co činí člověka člověkem =&gt; je to sdílení kultury. </a:t>
            </a:r>
          </a:p>
          <a:p>
            <a:r>
              <a:rPr lang="cs-CZ" b="1" dirty="0"/>
              <a:t>Schopnost efektivně fungovat ve dvou různých kulturách nazýváme jako </a:t>
            </a:r>
            <a:r>
              <a:rPr lang="cs-CZ" b="1" dirty="0" err="1"/>
              <a:t>bikulturalismus</a:t>
            </a:r>
            <a:r>
              <a:rPr lang="cs-CZ" b="1" dirty="0"/>
              <a:t>. </a:t>
            </a:r>
            <a:endParaRPr lang="cs-CZ" dirty="0"/>
          </a:p>
          <a:p>
            <a:endParaRPr lang="cs-CZ" dirty="0"/>
          </a:p>
          <a:p>
            <a:endParaRPr lang="cs-CZ"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t>Sociální konstrukce reality </a:t>
            </a:r>
            <a:endParaRPr lang="cs-CZ" dirty="0"/>
          </a:p>
        </p:txBody>
      </p:sp>
      <p:sp>
        <p:nvSpPr>
          <p:cNvPr id="3" name="Zástupný symbol pro obsah 2"/>
          <p:cNvSpPr>
            <a:spLocks noGrp="1"/>
          </p:cNvSpPr>
          <p:nvPr>
            <p:ph idx="1"/>
          </p:nvPr>
        </p:nvSpPr>
        <p:spPr/>
        <p:txBody>
          <a:bodyPr>
            <a:normAutofit lnSpcReduction="10000"/>
          </a:bodyPr>
          <a:lstStyle/>
          <a:p>
            <a:r>
              <a:rPr lang="cs-CZ" dirty="0"/>
              <a:t>Lidská </a:t>
            </a:r>
            <a:r>
              <a:rPr lang="cs-CZ" dirty="0" err="1"/>
              <a:t>diverzita</a:t>
            </a:r>
            <a:endParaRPr lang="cs-CZ" dirty="0"/>
          </a:p>
          <a:p>
            <a:r>
              <a:rPr lang="cs-CZ" dirty="0"/>
              <a:t>Kulturní pestrost</a:t>
            </a:r>
          </a:p>
          <a:p>
            <a:r>
              <a:rPr lang="cs-CZ" dirty="0"/>
              <a:t>Sociologie vědění přistupuje k lidské realitě jako k realitě vytvořené sociálně. „Předmětem jejího zájmu je společnost jako součást lidského světa, vytvořeného lidmi, obývaného lidmi a zpětně na lidi působícího v neustálém historickém procesu.“ Avšak „všechny společenské reality jsou nejisté. Všechny společnosti jsou jen konstrukty čelící chaosu“.</a:t>
            </a:r>
          </a:p>
          <a:p>
            <a:r>
              <a:rPr lang="es-MX" dirty="0"/>
              <a:t>BERGER, P. L. </a:t>
            </a:r>
            <a:r>
              <a:rPr lang="cs-CZ" dirty="0"/>
              <a:t>– LUCKMANN, T. </a:t>
            </a:r>
            <a:r>
              <a:rPr lang="cs-CZ" i="1" dirty="0"/>
              <a:t>Sociální konstrukce reality</a:t>
            </a:r>
            <a:r>
              <a:rPr lang="cs-CZ" dirty="0"/>
              <a:t>. Praha: Centrum pro studium demokracie, 2001. </a:t>
            </a:r>
          </a:p>
          <a:p>
            <a:r>
              <a:rPr lang="cs-CZ" dirty="0">
                <a:hlinkClick r:id="rId2"/>
              </a:rPr>
              <a:t>Petr Ludwig: Kritické myšlení: Jak být o trochu menší kretén? | ZOOM (rba.cz)</a:t>
            </a:r>
            <a:r>
              <a:rPr lang="cs-CZ" dirty="0"/>
              <a:t> </a:t>
            </a:r>
          </a:p>
          <a:p>
            <a:endParaRPr lang="cs-CZ"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AEFBDE-F32C-43EB-812D-FD4F95E21B2E}"/>
              </a:ext>
            </a:extLst>
          </p:cNvPr>
          <p:cNvSpPr>
            <a:spLocks noGrp="1"/>
          </p:cNvSpPr>
          <p:nvPr>
            <p:ph type="title"/>
          </p:nvPr>
        </p:nvSpPr>
        <p:spPr>
          <a:xfrm>
            <a:off x="2135560" y="120688"/>
            <a:ext cx="8191822" cy="471586"/>
          </a:xfrm>
        </p:spPr>
        <p:txBody>
          <a:bodyPr>
            <a:normAutofit fontScale="90000"/>
          </a:bodyPr>
          <a:lstStyle/>
          <a:p>
            <a:r>
              <a:rPr lang="cs-CZ" b="1" dirty="0" err="1"/>
              <a:t>Bikulturalismus</a:t>
            </a:r>
            <a:r>
              <a:rPr lang="cs-CZ" b="1" dirty="0">
                <a:highlight>
                  <a:srgbClr val="FFFF00"/>
                </a:highlight>
              </a:rPr>
              <a:t>  </a:t>
            </a:r>
            <a:endParaRPr lang="cs-CZ" dirty="0">
              <a:highlight>
                <a:srgbClr val="FFFF00"/>
              </a:highlight>
            </a:endParaRPr>
          </a:p>
        </p:txBody>
      </p:sp>
      <p:sp>
        <p:nvSpPr>
          <p:cNvPr id="3" name="Zástupný obsah 2">
            <a:extLst>
              <a:ext uri="{FF2B5EF4-FFF2-40B4-BE49-F238E27FC236}">
                <a16:creationId xmlns:a16="http://schemas.microsoft.com/office/drawing/2014/main" id="{B0F1A418-1BDB-4869-8C4A-5DEAEC1768F9}"/>
              </a:ext>
            </a:extLst>
          </p:cNvPr>
          <p:cNvSpPr>
            <a:spLocks noGrp="1"/>
          </p:cNvSpPr>
          <p:nvPr>
            <p:ph sz="half" idx="1"/>
          </p:nvPr>
        </p:nvSpPr>
        <p:spPr>
          <a:xfrm>
            <a:off x="1703512" y="836714"/>
            <a:ext cx="3024336" cy="5760638"/>
          </a:xfrm>
        </p:spPr>
        <p:txBody>
          <a:bodyPr>
            <a:normAutofit fontScale="92500" lnSpcReduction="10000"/>
          </a:bodyPr>
          <a:lstStyle/>
          <a:p>
            <a:r>
              <a:rPr lang="cs-CZ" dirty="0"/>
              <a:t>označuje schopnost jedinců nebo skupin efektivně fungovat ve dvou kulturách současně. </a:t>
            </a:r>
            <a:r>
              <a:rPr lang="cs-CZ" dirty="0" err="1"/>
              <a:t>DomNwachukwu</a:t>
            </a:r>
            <a:r>
              <a:rPr lang="cs-CZ" dirty="0"/>
              <a:t> (2010, s. 64) považuje „schopnost lidského rodu efektivně fungovat na více než jedné platformě za vrozenou“. Uvádí, že některé ženy jsou např. přirozeně zároveň učitelkami, matkami, manželkami apod., nebo že „někteří lidé mají rádi šťouchané brambory s omáčkou a krocana k večeři, a také milují sushi“. To jsou dle něj lehce prokazatelné příklady, co znamená žít </a:t>
            </a:r>
            <a:r>
              <a:rPr lang="cs-CZ" dirty="0" err="1"/>
              <a:t>bikulturně</a:t>
            </a:r>
            <a:r>
              <a:rPr lang="cs-CZ" dirty="0"/>
              <a:t>.</a:t>
            </a:r>
          </a:p>
          <a:p>
            <a:endParaRPr lang="cs-CZ" dirty="0"/>
          </a:p>
          <a:p>
            <a:endParaRPr lang="cs-CZ" dirty="0"/>
          </a:p>
          <a:p>
            <a:endParaRPr lang="cs-CZ" dirty="0"/>
          </a:p>
          <a:p>
            <a:endParaRPr lang="cs-CZ" dirty="0"/>
          </a:p>
        </p:txBody>
      </p:sp>
      <p:sp>
        <p:nvSpPr>
          <p:cNvPr id="4" name="Zástupný obsah 3">
            <a:extLst>
              <a:ext uri="{FF2B5EF4-FFF2-40B4-BE49-F238E27FC236}">
                <a16:creationId xmlns:a16="http://schemas.microsoft.com/office/drawing/2014/main" id="{73B65EB0-020F-42A2-9A6F-38DDBE7781B8}"/>
              </a:ext>
            </a:extLst>
          </p:cNvPr>
          <p:cNvSpPr>
            <a:spLocks noGrp="1"/>
          </p:cNvSpPr>
          <p:nvPr>
            <p:ph sz="half" idx="2"/>
          </p:nvPr>
        </p:nvSpPr>
        <p:spPr>
          <a:xfrm>
            <a:off x="5879976" y="836713"/>
            <a:ext cx="4159374" cy="5340250"/>
          </a:xfrm>
        </p:spPr>
        <p:txBody>
          <a:bodyPr>
            <a:normAutofit fontScale="92500" lnSpcReduction="10000"/>
          </a:bodyPr>
          <a:lstStyle/>
          <a:p>
            <a:r>
              <a:rPr lang="cs-CZ" dirty="0"/>
              <a:t>Viz Irena a Milan </a:t>
            </a:r>
            <a:r>
              <a:rPr lang="cs-CZ" u="sng" dirty="0">
                <a:hlinkClick r:id="rId2"/>
              </a:rPr>
              <a:t>https://www.ceskatelevize.cz/porady/1131721572-babylon/418236100152024/</a:t>
            </a:r>
            <a:r>
              <a:rPr lang="cs-CZ" dirty="0"/>
              <a:t> </a:t>
            </a:r>
          </a:p>
          <a:p>
            <a:endParaRPr lang="cs-CZ" dirty="0"/>
          </a:p>
          <a:p>
            <a:endParaRPr lang="cs-CZ" dirty="0"/>
          </a:p>
        </p:txBody>
      </p:sp>
      <p:pic>
        <p:nvPicPr>
          <p:cNvPr id="7" name="Obrázek 6" descr="Obsah obrázku text, tráva, exteriér&#10;&#10;Popis byl vytvořen automaticky">
            <a:extLst>
              <a:ext uri="{FF2B5EF4-FFF2-40B4-BE49-F238E27FC236}">
                <a16:creationId xmlns:a16="http://schemas.microsoft.com/office/drawing/2014/main" id="{3A450A41-8E1D-48AF-A051-7357CD8BC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80" y="2636912"/>
            <a:ext cx="5848620" cy="3628814"/>
          </a:xfrm>
          <a:prstGeom prst="rect">
            <a:avLst/>
          </a:prstGeom>
        </p:spPr>
      </p:pic>
    </p:spTree>
    <p:extLst>
      <p:ext uri="{BB962C8B-B14F-4D97-AF65-F5344CB8AC3E}">
        <p14:creationId xmlns:p14="http://schemas.microsoft.com/office/powerpoint/2010/main" val="3192036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1371600" y="807720"/>
            <a:ext cx="9601200" cy="746760"/>
          </a:xfrm>
        </p:spPr>
        <p:txBody>
          <a:bodyPr/>
          <a:lstStyle/>
          <a:p>
            <a:r>
              <a:rPr lang="cs-CZ" b="1" dirty="0"/>
              <a:t>Cizinci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1371600" y="1554480"/>
            <a:ext cx="10378440" cy="5303520"/>
          </a:xfrm>
        </p:spPr>
        <p:txBody>
          <a:bodyPr>
            <a:normAutofit fontScale="92500" lnSpcReduction="20000"/>
          </a:bodyPr>
          <a:lstStyle/>
          <a:p>
            <a:r>
              <a:rPr lang="cs-CZ" dirty="0"/>
              <a:t>Jinou skupinou (také termínově vymezenou) jsou </a:t>
            </a:r>
            <a:r>
              <a:rPr lang="cs-CZ" b="1" dirty="0"/>
              <a:t>cizí státní příslušníci, tj. cizinci.</a:t>
            </a:r>
          </a:p>
          <a:p>
            <a:pPr marL="0" indent="0">
              <a:buNone/>
            </a:pPr>
            <a:r>
              <a:rPr lang="cs-CZ" dirty="0"/>
              <a:t>K 30. červnu </a:t>
            </a:r>
            <a:r>
              <a:rPr lang="cs-CZ" b="1" dirty="0"/>
              <a:t>2024</a:t>
            </a:r>
            <a:r>
              <a:rPr lang="cs-CZ" dirty="0"/>
              <a:t> bylo na území ČR registrováno celkem </a:t>
            </a:r>
            <a:r>
              <a:rPr lang="cs-CZ" b="1" dirty="0"/>
              <a:t>1 056 6261 osob cizí státní příslušnosti</a:t>
            </a:r>
            <a:r>
              <a:rPr lang="cs-CZ" dirty="0"/>
              <a:t>, z toho </a:t>
            </a:r>
            <a:r>
              <a:rPr lang="cs-CZ" b="1" dirty="0"/>
              <a:t>335 835 na základě oprávnění k přechodnému pobytu, 360 560 na základě oprávnění k trvalému pobytu a 360 231 na základě registrace dočasné ochrany. </a:t>
            </a:r>
            <a:r>
              <a:rPr lang="cs-CZ" dirty="0"/>
              <a:t>Za výrazným nárůstem počtu cizinců na území ČR stojí zejména vydávání dočasné ochrany státním příslušníkům Ukrajiny, kteří prchají před válkou ve své zemi. Mezi cizinci pobývajícími legálně na území ČR </a:t>
            </a:r>
            <a:r>
              <a:rPr lang="cs-CZ" b="1" dirty="0"/>
              <a:t>převažují občané třetích zemí (826 110 osob, tj. 78 %) nad občany členských států EU, EHP a Švýcarska (230 516 osob, tj. 22 %).</a:t>
            </a:r>
          </a:p>
          <a:p>
            <a:pPr marL="0" indent="0">
              <a:buNone/>
            </a:pPr>
            <a:r>
              <a:rPr lang="cs-CZ" dirty="0"/>
              <a:t>Nejvíce cizinců žije v Praze a to zhruba 206 tisíc, na druhém místě je pak okres Brno-město s téměř 32 tisíci cizinci, třetí místo zaujímá Plzeň-město s 18 tisíci cizinci. Podle aktuálních údajů Ministerstva vnitra je u nás nejvíce Ukrajinců (téměř 135 tisíc), Slováků (117 tisíc), Vietnamců (61 tisíc), Rusů (38 tisíc). Následují Poláci a Němci, kterých u nás žije shodně po 21 tisících (srov. Český statistický úřad, 2020).</a:t>
            </a:r>
          </a:p>
          <a:p>
            <a:r>
              <a:rPr lang="cs-CZ" b="1" dirty="0"/>
              <a:t>Pozor, nezaměňujme tedy příslušníky národnostních menšin a cizí státní příslušníky, byť se mohou hlásit ke stejné národnosti. </a:t>
            </a:r>
          </a:p>
          <a:p>
            <a:r>
              <a:rPr lang="cs-CZ" b="1" dirty="0"/>
              <a:t>Čtvrtletní zpráva o migraci za II. čtvrtletí 2024 </a:t>
            </a:r>
            <a:r>
              <a:rPr lang="cs-CZ" dirty="0">
                <a:hlinkClick r:id="rId2"/>
              </a:rPr>
              <a:t>https://www.mvcr.cz/clanek/ctvrtletni-zprava-o-migraci-za-ii-ctvrtleti-2024.aspx</a:t>
            </a:r>
            <a:r>
              <a:rPr lang="cs-CZ" dirty="0"/>
              <a:t> </a:t>
            </a:r>
          </a:p>
          <a:p>
            <a:r>
              <a:rPr lang="pt-BR" dirty="0">
                <a:hlinkClick r:id="rId3"/>
              </a:rPr>
              <a:t>Čtvrtletní_zpráva_o_migraci_–_IV_2023 (1).pdf</a:t>
            </a:r>
            <a:r>
              <a:rPr lang="cs-CZ" dirty="0"/>
              <a:t> </a:t>
            </a:r>
            <a:endParaRPr lang="cs-CZ" b="1" dirty="0"/>
          </a:p>
          <a:p>
            <a:r>
              <a:rPr lang="cs-CZ" dirty="0">
                <a:hlinkClick r:id="rId4"/>
              </a:rPr>
              <a:t>Cizinci: Počet cizinců | ČSÚ (czso.cz)</a:t>
            </a:r>
            <a:r>
              <a:rPr lang="cs-CZ" b="1" dirty="0"/>
              <a:t> </a:t>
            </a:r>
          </a:p>
          <a:p>
            <a:endParaRPr lang="cs-CZ" dirty="0"/>
          </a:p>
        </p:txBody>
      </p:sp>
    </p:spTree>
    <p:extLst>
      <p:ext uri="{BB962C8B-B14F-4D97-AF65-F5344CB8AC3E}">
        <p14:creationId xmlns:p14="http://schemas.microsoft.com/office/powerpoint/2010/main" val="22046414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052736"/>
            <a:ext cx="8229600" cy="1368152"/>
          </a:xfrm>
        </p:spPr>
        <p:txBody>
          <a:bodyPr>
            <a:normAutofit fontScale="90000"/>
          </a:bodyPr>
          <a:lstStyle/>
          <a:p>
            <a:br>
              <a:rPr lang="cs-CZ" dirty="0"/>
            </a:br>
            <a:br>
              <a:rPr lang="cs-CZ" dirty="0"/>
            </a:br>
            <a:br>
              <a:rPr lang="cs-CZ" dirty="0"/>
            </a:br>
            <a:br>
              <a:rPr lang="cs-CZ" dirty="0"/>
            </a:br>
            <a:br>
              <a:rPr lang="cs-CZ" dirty="0"/>
            </a:br>
            <a:br>
              <a:rPr lang="cs-CZ" dirty="0"/>
            </a:br>
            <a:r>
              <a:rPr lang="cs-CZ" dirty="0"/>
              <a:t>Jaké je to v ČR s integrací… </a:t>
            </a:r>
            <a:br>
              <a:rPr lang="cs-CZ" dirty="0"/>
            </a:br>
            <a:r>
              <a:rPr lang="cs-CZ" dirty="0">
                <a:hlinkClick r:id="rId2"/>
              </a:rPr>
              <a:t>https://www.youtube.com/watch?v=PvimLhIwazo</a:t>
            </a:r>
            <a:r>
              <a:rPr lang="cs-CZ" dirty="0"/>
              <a:t> </a:t>
            </a:r>
            <a:br>
              <a:rPr lang="cs-CZ" dirty="0"/>
            </a:br>
            <a:endParaRPr lang="cs-CZ" dirty="0"/>
          </a:p>
        </p:txBody>
      </p:sp>
      <p:sp>
        <p:nvSpPr>
          <p:cNvPr id="3" name="Zástupný symbol pro obsah 2"/>
          <p:cNvSpPr>
            <a:spLocks noGrp="1"/>
          </p:cNvSpPr>
          <p:nvPr>
            <p:ph idx="1"/>
          </p:nvPr>
        </p:nvSpPr>
        <p:spPr>
          <a:xfrm>
            <a:off x="1981200" y="2420889"/>
            <a:ext cx="8229600" cy="3705281"/>
          </a:xfrm>
        </p:spPr>
        <p:txBody>
          <a:bodyPr>
            <a:normAutofit fontScale="92500" lnSpcReduction="10000"/>
          </a:bodyPr>
          <a:lstStyle/>
          <a:p>
            <a:r>
              <a:rPr lang="cs-CZ" dirty="0">
                <a:hlinkClick r:id="rId3"/>
              </a:rPr>
              <a:t>https://www.youtube.com/watch?v=UDvPJ2iTv14</a:t>
            </a:r>
            <a:endParaRPr lang="cs-CZ" dirty="0"/>
          </a:p>
          <a:p>
            <a:r>
              <a:rPr lang="cs-CZ" dirty="0" err="1"/>
              <a:t>Anife</a:t>
            </a:r>
            <a:r>
              <a:rPr lang="cs-CZ" dirty="0"/>
              <a:t> Vyskočilová </a:t>
            </a:r>
          </a:p>
          <a:p>
            <a:endParaRPr lang="cs-CZ" dirty="0"/>
          </a:p>
          <a:p>
            <a:r>
              <a:rPr lang="cs-CZ" dirty="0">
                <a:hlinkClick r:id="rId4"/>
              </a:rPr>
              <a:t>https://www.youtube.com/watch?v=vqpXqAHElTo</a:t>
            </a:r>
            <a:endParaRPr lang="cs-CZ" dirty="0"/>
          </a:p>
          <a:p>
            <a:r>
              <a:rPr lang="cs-CZ" dirty="0" err="1"/>
              <a:t>Fugi</a:t>
            </a:r>
            <a:r>
              <a:rPr lang="cs-CZ" dirty="0"/>
              <a:t> Nguyen </a:t>
            </a:r>
          </a:p>
          <a:p>
            <a:r>
              <a:rPr lang="cs-CZ" dirty="0">
                <a:hlinkClick r:id="rId5"/>
              </a:rPr>
              <a:t>Cizinci v ČR - Linh Nguyen – YouTube</a:t>
            </a:r>
            <a:r>
              <a:rPr lang="cs-CZ" dirty="0"/>
              <a:t> </a:t>
            </a:r>
          </a:p>
          <a:p>
            <a:endParaRPr lang="cs-CZ" dirty="0"/>
          </a:p>
          <a:p>
            <a:r>
              <a:rPr lang="cs-CZ" dirty="0">
                <a:hlinkClick r:id="rId6"/>
              </a:rPr>
              <a:t>https://www.youtube.com/watch?v=0zB2dF8oCmA</a:t>
            </a:r>
            <a:r>
              <a:rPr lang="cs-CZ" dirty="0"/>
              <a:t> </a:t>
            </a:r>
          </a:p>
          <a:p>
            <a:r>
              <a:rPr lang="cs-CZ" dirty="0"/>
              <a:t>Lejla </a:t>
            </a:r>
            <a:r>
              <a:rPr lang="cs-CZ" dirty="0" err="1"/>
              <a:t>Abbasová</a:t>
            </a:r>
            <a:r>
              <a:rPr lang="cs-CZ" dirty="0"/>
              <a:t> </a:t>
            </a:r>
          </a:p>
        </p:txBody>
      </p:sp>
    </p:spTree>
    <p:extLst>
      <p:ext uri="{BB962C8B-B14F-4D97-AF65-F5344CB8AC3E}">
        <p14:creationId xmlns:p14="http://schemas.microsoft.com/office/powerpoint/2010/main" val="9777607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43F4E2-3C61-4BAA-A397-5BC6AF8AE832}"/>
              </a:ext>
            </a:extLst>
          </p:cNvPr>
          <p:cNvSpPr>
            <a:spLocks noGrp="1"/>
          </p:cNvSpPr>
          <p:nvPr>
            <p:ph type="title"/>
          </p:nvPr>
        </p:nvSpPr>
        <p:spPr>
          <a:xfrm>
            <a:off x="1981200" y="0"/>
            <a:ext cx="8229600" cy="1417638"/>
          </a:xfrm>
        </p:spPr>
        <p:txBody>
          <a:bodyPr anchor="ctr">
            <a:normAutofit/>
          </a:bodyPr>
          <a:lstStyle/>
          <a:p>
            <a:pPr>
              <a:lnSpc>
                <a:spcPct val="90000"/>
              </a:lnSpc>
            </a:pPr>
            <a:r>
              <a:rPr lang="cs-CZ" sz="4000" dirty="0"/>
              <a:t>Ne všechny vietnamské děti přebraly po rodičích večerky </a:t>
            </a:r>
            <a:endParaRPr lang="cs-CZ" sz="3700" dirty="0"/>
          </a:p>
        </p:txBody>
      </p:sp>
      <p:pic>
        <p:nvPicPr>
          <p:cNvPr id="6" name="Zástupný symbol obrázku 5" descr="Obsah obrázku osoba, zeď, oblečení, stojící&#10;&#10;Popis byl vytvořen automaticky">
            <a:extLst>
              <a:ext uri="{FF2B5EF4-FFF2-40B4-BE49-F238E27FC236}">
                <a16:creationId xmlns:a16="http://schemas.microsoft.com/office/drawing/2014/main" id="{7E2190DF-72C2-4D51-89CB-ABC061E7110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6094" r="14343" b="-1"/>
          <a:stretch/>
        </p:blipFill>
        <p:spPr>
          <a:xfrm>
            <a:off x="1981200" y="1600207"/>
            <a:ext cx="4038600" cy="4525963"/>
          </a:xfrm>
          <a:noFill/>
        </p:spPr>
      </p:pic>
      <p:sp>
        <p:nvSpPr>
          <p:cNvPr id="4" name="Zástupný text 3">
            <a:extLst>
              <a:ext uri="{FF2B5EF4-FFF2-40B4-BE49-F238E27FC236}">
                <a16:creationId xmlns:a16="http://schemas.microsoft.com/office/drawing/2014/main" id="{CE66DA22-1C1F-4C1D-AECE-CB42FB22117D}"/>
              </a:ext>
            </a:extLst>
          </p:cNvPr>
          <p:cNvSpPr>
            <a:spLocks noGrp="1"/>
          </p:cNvSpPr>
          <p:nvPr>
            <p:ph sz="half" idx="2"/>
          </p:nvPr>
        </p:nvSpPr>
        <p:spPr>
          <a:xfrm>
            <a:off x="6172200" y="1600207"/>
            <a:ext cx="4038600" cy="4785353"/>
          </a:xfrm>
        </p:spPr>
        <p:txBody>
          <a:bodyPr>
            <a:normAutofit fontScale="92500" lnSpcReduction="20000"/>
          </a:bodyPr>
          <a:lstStyle/>
          <a:p>
            <a:pPr>
              <a:lnSpc>
                <a:spcPct val="90000"/>
              </a:lnSpc>
            </a:pPr>
            <a:r>
              <a:rPr lang="cs-CZ" dirty="0">
                <a:highlight>
                  <a:srgbClr val="FFFF00"/>
                </a:highlight>
              </a:rPr>
              <a:t>Do Thu Trang:</a:t>
            </a:r>
          </a:p>
          <a:p>
            <a:pPr>
              <a:lnSpc>
                <a:spcPct val="90000"/>
              </a:lnSpc>
            </a:pPr>
            <a:r>
              <a:rPr lang="cs-CZ" dirty="0">
                <a:hlinkClick r:id="rId3"/>
              </a:rPr>
              <a:t>https://www.youtube.com/watch?v=G3Czhb2t0WU</a:t>
            </a:r>
            <a:r>
              <a:rPr lang="cs-CZ" dirty="0"/>
              <a:t> </a:t>
            </a:r>
          </a:p>
          <a:p>
            <a:pPr>
              <a:lnSpc>
                <a:spcPct val="90000"/>
              </a:lnSpc>
            </a:pPr>
            <a:r>
              <a:rPr lang="cs-CZ" sz="3600" dirty="0"/>
              <a:t>Úkol: </a:t>
            </a:r>
            <a:r>
              <a:rPr lang="cs-CZ" sz="2400" dirty="0"/>
              <a:t>Zjistěte o paní Do Thu Trang dostupné informace, v čem neodpovídá stereotypům o Vietnamcích u nás? </a:t>
            </a:r>
          </a:p>
          <a:p>
            <a:pPr>
              <a:lnSpc>
                <a:spcPct val="90000"/>
              </a:lnSpc>
            </a:pPr>
            <a:endParaRPr lang="cs-CZ" sz="3600" dirty="0"/>
          </a:p>
          <a:p>
            <a:r>
              <a:rPr lang="cs-CZ" dirty="0"/>
              <a:t>Život vietnamské fotografky u nás. </a:t>
            </a:r>
            <a:r>
              <a:rPr lang="cs-CZ" u="sng" dirty="0">
                <a:hlinkClick r:id="rId4"/>
              </a:rPr>
              <a:t>https://www.ceskatelevize.cz/ivysilani/1131721572-babylon/</a:t>
            </a:r>
            <a:r>
              <a:rPr lang="cs-CZ" dirty="0"/>
              <a:t> </a:t>
            </a:r>
          </a:p>
          <a:p>
            <a:r>
              <a:rPr lang="cs-CZ" dirty="0"/>
              <a:t>Premiéra:</a:t>
            </a:r>
            <a:br>
              <a:rPr lang="cs-CZ" dirty="0"/>
            </a:br>
            <a:r>
              <a:rPr lang="cs-CZ" b="1" dirty="0"/>
              <a:t>13. 3. 2021</a:t>
            </a:r>
            <a:endParaRPr lang="cs-CZ" dirty="0"/>
          </a:p>
        </p:txBody>
      </p:sp>
    </p:spTree>
    <p:extLst>
      <p:ext uri="{BB962C8B-B14F-4D97-AF65-F5344CB8AC3E}">
        <p14:creationId xmlns:p14="http://schemas.microsoft.com/office/powerpoint/2010/main" val="32347002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F1BA9D-B892-4863-A710-0104BF1EA9FA}"/>
              </a:ext>
            </a:extLst>
          </p:cNvPr>
          <p:cNvSpPr>
            <a:spLocks noGrp="1"/>
          </p:cNvSpPr>
          <p:nvPr>
            <p:ph type="title"/>
          </p:nvPr>
        </p:nvSpPr>
        <p:spPr/>
        <p:txBody>
          <a:bodyPr/>
          <a:lstStyle/>
          <a:p>
            <a:r>
              <a:rPr lang="cs-CZ" dirty="0"/>
              <a:t>Odkazy na literaturu – úkoly:  </a:t>
            </a:r>
          </a:p>
        </p:txBody>
      </p:sp>
      <p:sp>
        <p:nvSpPr>
          <p:cNvPr id="3" name="Zástupný symbol pro obsah 2">
            <a:extLst>
              <a:ext uri="{FF2B5EF4-FFF2-40B4-BE49-F238E27FC236}">
                <a16:creationId xmlns:a16="http://schemas.microsoft.com/office/drawing/2014/main" id="{717543BB-135F-41A1-9000-6FBD4DA00D05}"/>
              </a:ext>
            </a:extLst>
          </p:cNvPr>
          <p:cNvSpPr>
            <a:spLocks noGrp="1"/>
          </p:cNvSpPr>
          <p:nvPr>
            <p:ph idx="1"/>
          </p:nvPr>
        </p:nvSpPr>
        <p:spPr/>
        <p:txBody>
          <a:bodyPr>
            <a:normAutofit/>
          </a:bodyPr>
          <a:lstStyle/>
          <a:p>
            <a:r>
              <a:rPr lang="cs-CZ" dirty="0">
                <a:hlinkClick r:id="rId2"/>
              </a:rPr>
              <a:t>https://www.vlada.cz/assets/ppov/rnm/dokumenty/dokumenty-rady/Zprava-o-situaci-narodnostnich-mensin-v-Ceske-republice-za-rok-2019.pdf</a:t>
            </a:r>
            <a:endParaRPr lang="cs-CZ" dirty="0"/>
          </a:p>
          <a:p>
            <a:endParaRPr lang="cs-CZ" dirty="0"/>
          </a:p>
          <a:p>
            <a:r>
              <a:rPr lang="cs-CZ" dirty="0">
                <a:hlinkClick r:id="rId3"/>
              </a:rPr>
              <a:t>https://uloz.to/!wqUibwxPZRvp/eriksen-antropologie-multikulturnich-spolecnosti-rozumet-indentite-2007-vojak-svejk-pdf</a:t>
            </a:r>
            <a:endParaRPr lang="cs-CZ" dirty="0"/>
          </a:p>
          <a:p>
            <a:endParaRPr lang="cs-CZ" dirty="0"/>
          </a:p>
          <a:p>
            <a:r>
              <a:rPr lang="cs-CZ" dirty="0">
                <a:hlinkClick r:id="rId4"/>
              </a:rPr>
              <a:t>https://lidemesta.cuni.cz/LM-922.html</a:t>
            </a:r>
            <a:endParaRPr lang="cs-CZ" dirty="0"/>
          </a:p>
          <a:p>
            <a:pPr marL="0" indent="0">
              <a:buNone/>
            </a:pPr>
            <a:endParaRPr lang="cs-CZ" dirty="0"/>
          </a:p>
          <a:p>
            <a:r>
              <a:rPr lang="cs-CZ" dirty="0">
                <a:hlinkClick r:id="rId5"/>
              </a:rPr>
              <a:t>https://www.vydavatelstviupol.cz/cz/978-80-244-4229-7#&amp;gid=1&amp;pid=1</a:t>
            </a:r>
            <a:endParaRPr lang="cs-CZ" dirty="0"/>
          </a:p>
          <a:p>
            <a:endParaRPr lang="cs-CZ" dirty="0"/>
          </a:p>
        </p:txBody>
      </p:sp>
    </p:spTree>
    <p:extLst>
      <p:ext uri="{BB962C8B-B14F-4D97-AF65-F5344CB8AC3E}">
        <p14:creationId xmlns:p14="http://schemas.microsoft.com/office/powerpoint/2010/main" val="3184339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404663"/>
            <a:ext cx="8229600" cy="1764935"/>
          </a:xfrm>
        </p:spPr>
        <p:txBody>
          <a:bodyPr>
            <a:normAutofit/>
          </a:bodyPr>
          <a:lstStyle/>
          <a:p>
            <a:br>
              <a:rPr lang="cs-CZ" b="1" dirty="0"/>
            </a:br>
            <a:r>
              <a:rPr lang="cs-CZ" b="1" dirty="0"/>
              <a:t>Menšiny - jednotlivé etnické a národnostní menšiny v ČR</a:t>
            </a:r>
            <a:endParaRPr lang="cs-CZ" dirty="0"/>
          </a:p>
        </p:txBody>
      </p:sp>
      <p:sp>
        <p:nvSpPr>
          <p:cNvPr id="3" name="Zástupný symbol pro obsah 2"/>
          <p:cNvSpPr>
            <a:spLocks noGrp="1"/>
          </p:cNvSpPr>
          <p:nvPr>
            <p:ph idx="1"/>
          </p:nvPr>
        </p:nvSpPr>
        <p:spPr>
          <a:xfrm>
            <a:off x="609600" y="2775284"/>
            <a:ext cx="10972800" cy="3381676"/>
          </a:xfrm>
        </p:spPr>
        <p:txBody>
          <a:bodyPr>
            <a:normAutofit/>
          </a:bodyPr>
          <a:lstStyle/>
          <a:p>
            <a:pPr marL="0" indent="0">
              <a:buNone/>
            </a:pPr>
            <a:endParaRPr lang="cs-CZ" dirty="0"/>
          </a:p>
          <a:p>
            <a:r>
              <a:rPr lang="cs-CZ" dirty="0"/>
              <a:t>Menšiny a </a:t>
            </a:r>
            <a:r>
              <a:rPr lang="cs-CZ" dirty="0" err="1"/>
              <a:t>marginalizované</a:t>
            </a:r>
            <a:r>
              <a:rPr lang="cs-CZ" dirty="0"/>
              <a:t> skupiny </a:t>
            </a:r>
          </a:p>
          <a:p>
            <a:endParaRPr lang="cs-CZ" dirty="0"/>
          </a:p>
          <a:p>
            <a:r>
              <a:rPr lang="cs-CZ" dirty="0">
                <a:hlinkClick r:id="rId4"/>
              </a:rPr>
              <a:t>Moravští Chorvaté – zrazený národ — Česká televize (ceskatelevize.cz)</a:t>
            </a:r>
            <a:r>
              <a:rPr lang="cs-CZ" dirty="0"/>
              <a:t> </a:t>
            </a:r>
          </a:p>
        </p:txBody>
      </p:sp>
      <p:pic>
        <p:nvPicPr>
          <p:cNvPr id="4" name="Nahraný zvuk">
            <a:hlinkClick r:id="" action="ppaction://media"/>
            <a:extLst>
              <a:ext uri="{FF2B5EF4-FFF2-40B4-BE49-F238E27FC236}">
                <a16:creationId xmlns:a16="http://schemas.microsoft.com/office/drawing/2014/main" id="{9CCBB252-4FDB-41F9-B738-F64DF87AA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1051" y="5185753"/>
            <a:ext cx="365522" cy="365522"/>
          </a:xfrm>
          <a:prstGeom prst="rect">
            <a:avLst/>
          </a:prstGeom>
        </p:spPr>
      </p:pic>
    </p:spTree>
    <p:extLst>
      <p:ext uri="{BB962C8B-B14F-4D97-AF65-F5344CB8AC3E}">
        <p14:creationId xmlns:p14="http://schemas.microsoft.com/office/powerpoint/2010/main" val="225860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207E8A-C13D-4E34-BD13-B7CA7FFEC951}"/>
              </a:ext>
            </a:extLst>
          </p:cNvPr>
          <p:cNvSpPr>
            <a:spLocks noGrp="1"/>
          </p:cNvSpPr>
          <p:nvPr>
            <p:ph type="ctrTitle"/>
          </p:nvPr>
        </p:nvSpPr>
        <p:spPr/>
        <p:txBody>
          <a:bodyPr>
            <a:normAutofit fontScale="90000"/>
          </a:bodyPr>
          <a:lstStyle/>
          <a:p>
            <a:r>
              <a:rPr lang="cs-CZ" dirty="0"/>
              <a:t>SOCIÁLNÍ PRÁCE S MIGRANTY, UPRCHLÍKY, S ŽADATELI O MEZINÁRODNÍ OCHRANU</a:t>
            </a:r>
          </a:p>
        </p:txBody>
      </p:sp>
    </p:spTree>
    <p:extLst>
      <p:ext uri="{BB962C8B-B14F-4D97-AF65-F5344CB8AC3E}">
        <p14:creationId xmlns:p14="http://schemas.microsoft.com/office/powerpoint/2010/main" val="1374681705"/>
      </p:ext>
    </p:extLst>
  </p:cSld>
  <p:clrMapOvr>
    <a:masterClrMapping/>
  </p:clrMapOvr>
  <p:transition spd="slow">
    <p:wipe/>
    <p:sndAc>
      <p:stSnd>
        <p:snd r:embed="rId2" name="type.wav"/>
      </p:stSnd>
    </p:sndAc>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0EE02-5596-4AB4-A105-B3EB02D99870}"/>
              </a:ext>
            </a:extLst>
          </p:cNvPr>
          <p:cNvSpPr>
            <a:spLocks noGrp="1"/>
          </p:cNvSpPr>
          <p:nvPr>
            <p:ph type="title"/>
          </p:nvPr>
        </p:nvSpPr>
        <p:spPr/>
        <p:txBody>
          <a:bodyPr>
            <a:normAutofit fontScale="90000"/>
          </a:bodyPr>
          <a:lstStyle/>
          <a:p>
            <a:r>
              <a:rPr lang="cs-CZ" dirty="0"/>
              <a:t>SOCIÁLNÍ PRÁCE S MIGRANTY, UPRCHLÍKY, S ŽADATELI O MEZINÁRODNÍ OCHRANU</a:t>
            </a:r>
            <a:br>
              <a:rPr lang="cs-CZ" dirty="0"/>
            </a:br>
            <a:endParaRPr lang="cs-CZ" dirty="0"/>
          </a:p>
        </p:txBody>
      </p:sp>
      <p:sp>
        <p:nvSpPr>
          <p:cNvPr id="3" name="Zástupný obsah 2">
            <a:extLst>
              <a:ext uri="{FF2B5EF4-FFF2-40B4-BE49-F238E27FC236}">
                <a16:creationId xmlns:a16="http://schemas.microsoft.com/office/drawing/2014/main" id="{EF437A5B-23CB-4560-8107-179E36AC82C5}"/>
              </a:ext>
            </a:extLst>
          </p:cNvPr>
          <p:cNvSpPr>
            <a:spLocks noGrp="1"/>
          </p:cNvSpPr>
          <p:nvPr>
            <p:ph idx="1"/>
          </p:nvPr>
        </p:nvSpPr>
        <p:spPr>
          <a:xfrm>
            <a:off x="1371600" y="2286000"/>
            <a:ext cx="9601200" cy="4394200"/>
          </a:xfrm>
        </p:spPr>
        <p:txBody>
          <a:bodyPr/>
          <a:lstStyle/>
          <a:p>
            <a:r>
              <a:rPr lang="cs-CZ" dirty="0"/>
              <a:t>Sociální práci s žadateli o mezinárodní ochranu můžeme definovat jako široký souhrn cílených aktivit, zaměřený na hledání řešení situace jednotlivců, rodin, či komunity. </a:t>
            </a:r>
          </a:p>
          <a:p>
            <a:r>
              <a:rPr lang="cs-CZ" dirty="0"/>
              <a:t>Jedná se převážně o jejich adaptaci, úspěšnou integraci do české společnosti.</a:t>
            </a:r>
          </a:p>
          <a:p>
            <a:r>
              <a:rPr lang="cs-CZ" dirty="0"/>
              <a:t>Sociální pracovník pomáhá žadateli řešit problémy v oblastech ubytování, zaměstnání, zdravotní péče, sociálního zabezpečení, vzdělání a výchovy. </a:t>
            </a:r>
          </a:p>
          <a:p>
            <a:r>
              <a:rPr lang="cs-CZ" dirty="0"/>
              <a:t>Předmětem pozornosti sociální práce je celková situace člověka, kterého se snaží přispět k tomu, aby zvládnul širší škálu bariér. </a:t>
            </a:r>
          </a:p>
          <a:p>
            <a:r>
              <a:rPr lang="cs-CZ" dirty="0"/>
              <a:t>Žadatelé přichází do České republiky z odlišného sociálního a kulturního prostředí. Migrace je situace velmi stresová, která přináší dlouhodobou zátěž jedinci v souvislosti se složitým procesem přizpůsobování. Mnoho žadatelů trpí vědomým, či podvědomým strachem. </a:t>
            </a:r>
          </a:p>
        </p:txBody>
      </p:sp>
    </p:spTree>
    <p:extLst>
      <p:ext uri="{BB962C8B-B14F-4D97-AF65-F5344CB8AC3E}">
        <p14:creationId xmlns:p14="http://schemas.microsoft.com/office/powerpoint/2010/main" val="8188340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29589F-CD53-4C6D-8609-71F5F3F8BF16}"/>
              </a:ext>
            </a:extLst>
          </p:cNvPr>
          <p:cNvSpPr>
            <a:spLocks noGrp="1"/>
          </p:cNvSpPr>
          <p:nvPr>
            <p:ph type="title"/>
          </p:nvPr>
        </p:nvSpPr>
        <p:spPr/>
        <p:txBody>
          <a:bodyPr>
            <a:normAutofit fontScale="90000"/>
          </a:bodyPr>
          <a:lstStyle/>
          <a:p>
            <a:r>
              <a:rPr lang="cs-CZ" dirty="0"/>
              <a:t>SOCIÁLNÍ PRÁCE S MIGRANTY, S ŽADATELI O MEZINÁRODNÍ OCHRANU, AZYL</a:t>
            </a:r>
          </a:p>
        </p:txBody>
      </p:sp>
      <p:sp>
        <p:nvSpPr>
          <p:cNvPr id="3" name="Zástupný obsah 2">
            <a:extLst>
              <a:ext uri="{FF2B5EF4-FFF2-40B4-BE49-F238E27FC236}">
                <a16:creationId xmlns:a16="http://schemas.microsoft.com/office/drawing/2014/main" id="{FDB202AF-6ABA-4D3A-8684-98A1D9D71353}"/>
              </a:ext>
            </a:extLst>
          </p:cNvPr>
          <p:cNvSpPr>
            <a:spLocks noGrp="1"/>
          </p:cNvSpPr>
          <p:nvPr>
            <p:ph idx="1"/>
          </p:nvPr>
        </p:nvSpPr>
        <p:spPr>
          <a:xfrm>
            <a:off x="1371600" y="1905000"/>
            <a:ext cx="9601200" cy="4953000"/>
          </a:xfrm>
        </p:spPr>
        <p:txBody>
          <a:bodyPr>
            <a:normAutofit fontScale="92500" lnSpcReduction="10000"/>
          </a:bodyPr>
          <a:lstStyle/>
          <a:p>
            <a:r>
              <a:rPr lang="cs-CZ" dirty="0"/>
              <a:t>Opuštění vlasti znamená zvýšenou zátěž i pro děti žadatelů, proces identifikace u nich bývá složitější a jejich citlivost na sociální situace je zvýšená. Některé děti mohou mít pocity méněcennosti, mají silnou potřebu být přijaty sociální skupinou a objevuje se u nich přecitlivělost vůči diskriminaci.</a:t>
            </a:r>
          </a:p>
          <a:p>
            <a:r>
              <a:rPr lang="cs-CZ" dirty="0"/>
              <a:t>Nejčastější bariérou, na kterou při práci s žadateli o mezinárodní ochranu narazíme, je jazyková bariéra. Další významnou bariéru tvoří specifika sociokulturní (ta souvisí se specifiky psychologickými a sociálně psychologickými).</a:t>
            </a:r>
          </a:p>
          <a:p>
            <a:r>
              <a:rPr lang="cs-CZ" dirty="0"/>
              <a:t>Žadatelé se mohou setkat s negativním přijetím české společnosti, protože mají odlišné hodnoty, normy, kulturu, tradice a zvyky. Tento konflikt může u žadatele vyústit až do kulturního šoku.</a:t>
            </a:r>
          </a:p>
          <a:p>
            <a:r>
              <a:rPr lang="cs-CZ" dirty="0"/>
              <a:t>Často se hovoří o stresu až traumatu žadatelů, protože někteří z nich prošli mučením, nebo jiným nelidským zacházením ve své bývalé zemi. Velmi často se žadatelé mohou potýkat s posttraumatickou stresovou poruchou jako reakcí na závažný stres spojený s traumatickou událostí v jejich životě.</a:t>
            </a:r>
          </a:p>
          <a:p>
            <a:r>
              <a:rPr lang="cs-CZ" dirty="0"/>
              <a:t>Dalším jevem, který provází migraci, je změna sociálního statusu a rolí. Najednou se z nich stávají lidé nejnižšího společenského statusu. </a:t>
            </a:r>
          </a:p>
          <a:p>
            <a:endParaRPr lang="cs-CZ" dirty="0"/>
          </a:p>
        </p:txBody>
      </p:sp>
    </p:spTree>
    <p:extLst>
      <p:ext uri="{BB962C8B-B14F-4D97-AF65-F5344CB8AC3E}">
        <p14:creationId xmlns:p14="http://schemas.microsoft.com/office/powerpoint/2010/main" val="776446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2A400-ED5F-4D62-BE94-0CFBEEFBD9A8}"/>
              </a:ext>
            </a:extLst>
          </p:cNvPr>
          <p:cNvSpPr>
            <a:spLocks noGrp="1"/>
          </p:cNvSpPr>
          <p:nvPr>
            <p:ph type="title"/>
          </p:nvPr>
        </p:nvSpPr>
        <p:spPr/>
        <p:txBody>
          <a:bodyPr>
            <a:normAutofit/>
          </a:bodyPr>
          <a:lstStyle/>
          <a:p>
            <a:r>
              <a:rPr lang="cs-CZ" dirty="0"/>
              <a:t>Cesta uprchlíků českým azylovým systémem</a:t>
            </a:r>
          </a:p>
        </p:txBody>
      </p:sp>
      <p:sp>
        <p:nvSpPr>
          <p:cNvPr id="3" name="Zástupný symbol pro obsah 2">
            <a:extLst>
              <a:ext uri="{FF2B5EF4-FFF2-40B4-BE49-F238E27FC236}">
                <a16:creationId xmlns:a16="http://schemas.microsoft.com/office/drawing/2014/main" id="{F2F84072-850D-42C5-A5D6-CEF4B3C2D539}"/>
              </a:ext>
            </a:extLst>
          </p:cNvPr>
          <p:cNvSpPr>
            <a:spLocks noGrp="1"/>
          </p:cNvSpPr>
          <p:nvPr>
            <p:ph idx="1"/>
          </p:nvPr>
        </p:nvSpPr>
        <p:spPr/>
        <p:txBody>
          <a:bodyPr/>
          <a:lstStyle/>
          <a:p>
            <a:r>
              <a:rPr lang="cs-CZ" dirty="0"/>
              <a:t>Problematiku migrační politiky v České republice má na starosti Ministerstvo vnitra. V rámci Ministerstva vnitra za tuto oblast zodpovídá odbor azylové a migrační politiky (OAMP).  </a:t>
            </a:r>
          </a:p>
          <a:p>
            <a:endParaRPr lang="cs-CZ" dirty="0"/>
          </a:p>
          <a:p>
            <a:r>
              <a:rPr lang="cs-CZ" dirty="0">
                <a:hlinkClick r:id="rId2"/>
              </a:rPr>
              <a:t>https://ct24.ceskatelevize.cz/domaci/1557909-prehledne-cesta-uprchliku-ceskym-azylovym-systemem</a:t>
            </a:r>
            <a:r>
              <a:rPr lang="cs-CZ" dirty="0"/>
              <a:t> </a:t>
            </a:r>
          </a:p>
          <a:p>
            <a:endParaRPr lang="cs-CZ" dirty="0"/>
          </a:p>
          <a:p>
            <a:r>
              <a:rPr lang="cs-CZ" dirty="0"/>
              <a:t>Prosím přečtěte si článek, cca 10 min. Následně si jej převyprávíme.</a:t>
            </a:r>
          </a:p>
        </p:txBody>
      </p:sp>
    </p:spTree>
    <p:extLst>
      <p:ext uri="{BB962C8B-B14F-4D97-AF65-F5344CB8AC3E}">
        <p14:creationId xmlns:p14="http://schemas.microsoft.com/office/powerpoint/2010/main" val="31190786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AD4A2A-EE7E-4BD1-BA7A-750552534926}"/>
              </a:ext>
            </a:extLst>
          </p:cNvPr>
          <p:cNvSpPr>
            <a:spLocks noGrp="1"/>
          </p:cNvSpPr>
          <p:nvPr>
            <p:ph type="title"/>
          </p:nvPr>
        </p:nvSpPr>
        <p:spPr/>
        <p:txBody>
          <a:bodyPr/>
          <a:lstStyle/>
          <a:p>
            <a:r>
              <a:rPr lang="cs-CZ" dirty="0"/>
              <a:t>Mezinárodní ochrana</a:t>
            </a:r>
          </a:p>
        </p:txBody>
      </p:sp>
      <p:sp>
        <p:nvSpPr>
          <p:cNvPr id="3" name="Zástupný symbol pro obsah 2">
            <a:extLst>
              <a:ext uri="{FF2B5EF4-FFF2-40B4-BE49-F238E27FC236}">
                <a16:creationId xmlns:a16="http://schemas.microsoft.com/office/drawing/2014/main" id="{407A88B8-7137-4EA1-95A2-040A6493F1D7}"/>
              </a:ext>
            </a:extLst>
          </p:cNvPr>
          <p:cNvSpPr>
            <a:spLocks noGrp="1"/>
          </p:cNvSpPr>
          <p:nvPr>
            <p:ph idx="1"/>
          </p:nvPr>
        </p:nvSpPr>
        <p:spPr/>
        <p:txBody>
          <a:bodyPr/>
          <a:lstStyle/>
          <a:p>
            <a:r>
              <a:rPr lang="cs-CZ" dirty="0">
                <a:hlinkClick r:id="rId2"/>
              </a:rPr>
              <a:t>https://www.mvcr.cz/docDetail.aspx?docid=22111977&amp;docType=ART&amp;chnum=4</a:t>
            </a:r>
            <a:endParaRPr lang="cs-CZ" dirty="0"/>
          </a:p>
          <a:p>
            <a:endParaRPr lang="cs-CZ" dirty="0"/>
          </a:p>
          <a:p>
            <a:r>
              <a:rPr lang="cs-CZ" dirty="0"/>
              <a:t>Zopakujeme si dílčí cestu uprchlíku a žadatelů o azyl naším integračním systémem.</a:t>
            </a:r>
          </a:p>
          <a:p>
            <a:endParaRPr lang="cs-CZ" dirty="0"/>
          </a:p>
        </p:txBody>
      </p:sp>
    </p:spTree>
    <p:extLst>
      <p:ext uri="{BB962C8B-B14F-4D97-AF65-F5344CB8AC3E}">
        <p14:creationId xmlns:p14="http://schemas.microsoft.com/office/powerpoint/2010/main" val="386228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00862A-68E2-449D-ADA2-F7E6877644EF}"/>
              </a:ext>
            </a:extLst>
          </p:cNvPr>
          <p:cNvSpPr>
            <a:spLocks noGrp="1"/>
          </p:cNvSpPr>
          <p:nvPr>
            <p:ph type="title"/>
          </p:nvPr>
        </p:nvSpPr>
        <p:spPr/>
        <p:txBody>
          <a:bodyPr/>
          <a:lstStyle/>
          <a:p>
            <a:r>
              <a:rPr lang="cs-CZ" dirty="0"/>
              <a:t>Co je dočasná ochrana?</a:t>
            </a:r>
          </a:p>
        </p:txBody>
      </p:sp>
      <p:sp>
        <p:nvSpPr>
          <p:cNvPr id="3" name="Zástupný symbol pro obsah 2">
            <a:extLst>
              <a:ext uri="{FF2B5EF4-FFF2-40B4-BE49-F238E27FC236}">
                <a16:creationId xmlns:a16="http://schemas.microsoft.com/office/drawing/2014/main" id="{F8A54A1F-3569-4405-B891-D1C1A44FCEBC}"/>
              </a:ext>
            </a:extLst>
          </p:cNvPr>
          <p:cNvSpPr>
            <a:spLocks noGrp="1"/>
          </p:cNvSpPr>
          <p:nvPr>
            <p:ph idx="1"/>
          </p:nvPr>
        </p:nvSpPr>
        <p:spPr/>
        <p:txBody>
          <a:bodyPr>
            <a:normAutofit lnSpcReduction="10000"/>
          </a:bodyPr>
          <a:lstStyle/>
          <a:p>
            <a:r>
              <a:rPr lang="cs-CZ" dirty="0"/>
              <a:t>Dočasná ochrana je krizový mechanismus EU, který se aktivuje za výjimečných okolností v případě hromadného přílivu osob s cílem:</a:t>
            </a:r>
          </a:p>
          <a:p>
            <a:pPr lvl="1"/>
            <a:r>
              <a:rPr lang="cs-CZ" dirty="0"/>
              <a:t>poskytnout kolektivní ochranu vysídleným osobám,</a:t>
            </a:r>
          </a:p>
          <a:p>
            <a:pPr lvl="1"/>
            <a:r>
              <a:rPr lang="cs-CZ" dirty="0"/>
              <a:t>zmírnit tlak na vnitrostátní azylové systémy zemí EU.</a:t>
            </a:r>
          </a:p>
          <a:p>
            <a:r>
              <a:rPr lang="cs-CZ" dirty="0"/>
              <a:t>Vojenská agrese Ruska vůči Ukrajině způsobila příliv </a:t>
            </a:r>
            <a:r>
              <a:rPr lang="cs-CZ" b="1" dirty="0"/>
              <a:t>milionů osob, které hledají útočiště v EU</a:t>
            </a:r>
            <a:r>
              <a:rPr lang="cs-CZ" dirty="0"/>
              <a:t> a sousedních zemích.</a:t>
            </a:r>
          </a:p>
          <a:p>
            <a:r>
              <a:rPr lang="cs-CZ" dirty="0"/>
              <a:t>EU dne 4. března 2022 aktivovala směrnici o dočasné ochraně. Tato směrnice EU byla přijata v roce 2001 v návaznosti na rozsáhlé vysídlování, k němuž došlo v Evropě v důsledku ozbrojených konfliktů na západním Balkáně, zejména z Bosny a Hercegoviny a Kosova.</a:t>
            </a:r>
          </a:p>
          <a:p>
            <a:r>
              <a:rPr lang="cs-CZ" dirty="0"/>
              <a:t>Viz </a:t>
            </a:r>
            <a:r>
              <a:rPr lang="cs-CZ" dirty="0">
                <a:hlinkClick r:id="rId2"/>
              </a:rPr>
              <a:t>Dočasná ochrana vysídlených osob poskytovaná EU - </a:t>
            </a:r>
            <a:r>
              <a:rPr lang="cs-CZ" dirty="0" err="1">
                <a:hlinkClick r:id="rId2"/>
              </a:rPr>
              <a:t>Consilium</a:t>
            </a:r>
            <a:r>
              <a:rPr lang="cs-CZ" dirty="0">
                <a:hlinkClick r:id="rId2"/>
              </a:rPr>
              <a:t> (europa.eu)</a:t>
            </a:r>
            <a:r>
              <a:rPr lang="cs-CZ" dirty="0"/>
              <a:t> </a:t>
            </a:r>
          </a:p>
          <a:p>
            <a:endParaRPr lang="cs-CZ" dirty="0"/>
          </a:p>
          <a:p>
            <a:endParaRPr lang="cs-CZ" dirty="0"/>
          </a:p>
        </p:txBody>
      </p:sp>
    </p:spTree>
    <p:extLst>
      <p:ext uri="{BB962C8B-B14F-4D97-AF65-F5344CB8AC3E}">
        <p14:creationId xmlns:p14="http://schemas.microsoft.com/office/powerpoint/2010/main" val="1464071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66B077-6567-8146-1747-6F7E0F60907A}"/>
              </a:ext>
            </a:extLst>
          </p:cNvPr>
          <p:cNvSpPr>
            <a:spLocks noGrp="1"/>
          </p:cNvSpPr>
          <p:nvPr>
            <p:ph type="title"/>
          </p:nvPr>
        </p:nvSpPr>
        <p:spPr>
          <a:xfrm>
            <a:off x="1371600" y="685800"/>
            <a:ext cx="9601200" cy="1000125"/>
          </a:xfrm>
        </p:spPr>
        <p:txBody>
          <a:bodyPr/>
          <a:lstStyle/>
          <a:p>
            <a:r>
              <a:rPr lang="cs-CZ" dirty="0"/>
              <a:t>Legální migrace</a:t>
            </a:r>
          </a:p>
        </p:txBody>
      </p:sp>
      <p:sp>
        <p:nvSpPr>
          <p:cNvPr id="3" name="Zástupný obsah 2">
            <a:extLst>
              <a:ext uri="{FF2B5EF4-FFF2-40B4-BE49-F238E27FC236}">
                <a16:creationId xmlns:a16="http://schemas.microsoft.com/office/drawing/2014/main" id="{4FCD4988-8A16-D88D-0FEB-D68717CB4713}"/>
              </a:ext>
            </a:extLst>
          </p:cNvPr>
          <p:cNvSpPr>
            <a:spLocks noGrp="1"/>
          </p:cNvSpPr>
          <p:nvPr>
            <p:ph idx="1"/>
          </p:nvPr>
        </p:nvSpPr>
        <p:spPr>
          <a:xfrm>
            <a:off x="1371599" y="1400175"/>
            <a:ext cx="10615613" cy="5243513"/>
          </a:xfrm>
        </p:spPr>
        <p:txBody>
          <a:bodyPr>
            <a:normAutofit fontScale="92500" lnSpcReduction="10000"/>
          </a:bodyPr>
          <a:lstStyle/>
          <a:p>
            <a:r>
              <a:rPr lang="cs-CZ" dirty="0"/>
              <a:t>K </a:t>
            </a:r>
            <a:r>
              <a:rPr lang="cs-CZ" b="1" dirty="0"/>
              <a:t>30. červnu 2024 </a:t>
            </a:r>
            <a:r>
              <a:rPr lang="cs-CZ" dirty="0"/>
              <a:t>bylo na území ČR registrováno celkem 1 056 6261 osob cizí státní příslušnosti, z toho </a:t>
            </a:r>
            <a:r>
              <a:rPr lang="cs-CZ" b="1" dirty="0"/>
              <a:t>335 835 na základě oprávnění k přechodnému pobytu, 360 560 na základě oprávnění k trvalému pobytu a 360 231 na základě registrace dočasné ochrany</a:t>
            </a:r>
            <a:r>
              <a:rPr lang="cs-CZ" dirty="0"/>
              <a:t>. Za výrazným nárůstem počtu cizinců na území ČR stojí zejména vydávání dočasné ochrany státním příslušníkům Ukrajiny, kteří prchají před válkou ve své zemi. </a:t>
            </a:r>
            <a:r>
              <a:rPr lang="cs-CZ" b="1" dirty="0"/>
              <a:t>Mezi cizinci pobývajícími legálně na území ČR převažují občané třetích zemí </a:t>
            </a:r>
            <a:r>
              <a:rPr lang="cs-CZ" dirty="0"/>
              <a:t>(826 110 osob, tj. 78 %) nad občany členských států EU, EHP a Švýcarska (230 516 osob, tj. 22 %). </a:t>
            </a:r>
          </a:p>
          <a:p>
            <a:pPr marL="0" indent="0">
              <a:buNone/>
            </a:pPr>
            <a:r>
              <a:rPr lang="cs-CZ" dirty="0"/>
              <a:t>MEZINÁRODNÍ OCHRANA</a:t>
            </a:r>
          </a:p>
          <a:p>
            <a:r>
              <a:rPr lang="cs-CZ" dirty="0"/>
              <a:t>V období od 1. ledna do 30. června 2024 bylo v České republice </a:t>
            </a:r>
            <a:r>
              <a:rPr lang="cs-CZ" b="1" dirty="0"/>
              <a:t>evidováno celkem 629 žádostí </a:t>
            </a:r>
            <a:r>
              <a:rPr lang="cs-CZ" dirty="0"/>
              <a:t>o mezinárodní ochranu. Nejvíce žádostí o mezinárodní ochranu v tomto období podali státní příslušníci Uzbekistánu (108). Dalšími v pořadí byli žadatelé z Ukrajiny (102), Vietnamu (98), Moldavska (41) a Turecka (41). </a:t>
            </a:r>
          </a:p>
          <a:p>
            <a:pPr marL="0" indent="0">
              <a:buNone/>
            </a:pPr>
            <a:r>
              <a:rPr lang="cs-CZ" dirty="0"/>
              <a:t>DOČASNÁ OCHRANA </a:t>
            </a:r>
          </a:p>
          <a:p>
            <a:r>
              <a:rPr lang="cs-CZ" dirty="0"/>
              <a:t>K 30. 6. 2024 bylo v České republice </a:t>
            </a:r>
            <a:r>
              <a:rPr lang="cs-CZ" b="1" dirty="0"/>
              <a:t>evidováno celkem 360 231 aktivních registrací </a:t>
            </a:r>
            <a:r>
              <a:rPr lang="cs-CZ" dirty="0"/>
              <a:t>dočasných ochran. Celkově vydaných dočasných ochran bylo za období od začátku konfliktu (24. 2. 2022) do 30. 6. 2024 </a:t>
            </a:r>
            <a:r>
              <a:rPr lang="cs-CZ" b="1" dirty="0"/>
              <a:t>celkem 622 600</a:t>
            </a:r>
            <a:r>
              <a:rPr lang="cs-CZ" dirty="0"/>
              <a:t>. Česká republika je dlouhodobě státem EU, který hostí nejvíce ukrajinských uprchlíků v přepočtu na velikost populace. </a:t>
            </a:r>
            <a:r>
              <a:rPr lang="cs-CZ" b="1" dirty="0"/>
              <a:t>V červnu jich v zemi bylo přibližně 33 na každých 1000 obyvatel, tvoříce tak v České republice více než 3 % populace</a:t>
            </a:r>
            <a:r>
              <a:rPr lang="cs-CZ" dirty="0"/>
              <a:t>. </a:t>
            </a:r>
          </a:p>
          <a:p>
            <a:endParaRPr lang="cs-CZ" dirty="0"/>
          </a:p>
        </p:txBody>
      </p:sp>
    </p:spTree>
    <p:extLst>
      <p:ext uri="{BB962C8B-B14F-4D97-AF65-F5344CB8AC3E}">
        <p14:creationId xmlns:p14="http://schemas.microsoft.com/office/powerpoint/2010/main" val="28905716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10D40B-5240-4856-A701-B2448FE78DD7}"/>
              </a:ext>
            </a:extLst>
          </p:cNvPr>
          <p:cNvSpPr>
            <a:spLocks noGrp="1"/>
          </p:cNvSpPr>
          <p:nvPr>
            <p:ph type="title"/>
          </p:nvPr>
        </p:nvSpPr>
        <p:spPr/>
        <p:txBody>
          <a:bodyPr/>
          <a:lstStyle/>
          <a:p>
            <a:r>
              <a:rPr lang="pt-BR" dirty="0"/>
              <a:t>Vládní a nevládní organizace v</a:t>
            </a:r>
            <a:r>
              <a:rPr lang="cs-CZ" dirty="0"/>
              <a:t> </a:t>
            </a:r>
            <a:r>
              <a:rPr lang="pt-BR" dirty="0"/>
              <a:t>České republice</a:t>
            </a:r>
            <a:r>
              <a:rPr lang="cs-CZ" dirty="0"/>
              <a:t>: </a:t>
            </a:r>
          </a:p>
        </p:txBody>
      </p:sp>
      <p:sp>
        <p:nvSpPr>
          <p:cNvPr id="3" name="Zástupný obsah 2">
            <a:extLst>
              <a:ext uri="{FF2B5EF4-FFF2-40B4-BE49-F238E27FC236}">
                <a16:creationId xmlns:a16="http://schemas.microsoft.com/office/drawing/2014/main" id="{3F8D228E-778D-4928-849E-11EB88939D44}"/>
              </a:ext>
            </a:extLst>
          </p:cNvPr>
          <p:cNvSpPr>
            <a:spLocks noGrp="1"/>
          </p:cNvSpPr>
          <p:nvPr>
            <p:ph idx="1"/>
          </p:nvPr>
        </p:nvSpPr>
        <p:spPr>
          <a:xfrm>
            <a:off x="1371600" y="2286000"/>
            <a:ext cx="9601200" cy="4457700"/>
          </a:xfrm>
        </p:spPr>
        <p:txBody>
          <a:bodyPr>
            <a:normAutofit fontScale="85000" lnSpcReduction="20000"/>
          </a:bodyPr>
          <a:lstStyle/>
          <a:p>
            <a:r>
              <a:rPr lang="cs-CZ" dirty="0"/>
              <a:t>Otázky azylu a migrace jsou plně v kompetenci tří složek Ministerstva vnitra. </a:t>
            </a:r>
          </a:p>
          <a:p>
            <a:r>
              <a:rPr lang="cs-CZ" dirty="0"/>
              <a:t>Mezi tyto složky řadíme: •</a:t>
            </a:r>
          </a:p>
          <a:p>
            <a:pPr lvl="1"/>
            <a:r>
              <a:rPr lang="cs-CZ" b="1" dirty="0"/>
              <a:t>Správu uprchlických zařízení (SUZ), </a:t>
            </a:r>
          </a:p>
          <a:p>
            <a:pPr lvl="1"/>
            <a:r>
              <a:rPr lang="cs-CZ" b="1" dirty="0"/>
              <a:t>Odbor azylové a migrační politiky (OAMP) </a:t>
            </a:r>
          </a:p>
          <a:p>
            <a:pPr lvl="1"/>
            <a:r>
              <a:rPr lang="cs-CZ" b="1" dirty="0"/>
              <a:t>Policii České republiky (PČR). </a:t>
            </a:r>
          </a:p>
          <a:p>
            <a:r>
              <a:rPr lang="cs-CZ" dirty="0"/>
              <a:t>Do azylové procedury vstupují i nevládní organizace, které se snaží většinou bezplatně pomoci žadatelům o azyl a zlepšit jejich podmínky v průběhu čekání na rozhodnutí o udělení azylu.</a:t>
            </a:r>
          </a:p>
          <a:p>
            <a:r>
              <a:rPr lang="cs-CZ" dirty="0"/>
              <a:t>Jedná se např. o Konsorcium nevládních organizací pracujících s uprchlíky, Organizaci pro pomoc uprchlíkům (OPU), Poradnu pro integraci, Sdružení občanů zabývajících se emigranty (SOZE), Sdružení pro integraci a migraci (SIMI).</a:t>
            </a:r>
          </a:p>
          <a:p>
            <a:r>
              <a:rPr lang="pt-BR" dirty="0">
                <a:hlinkClick r:id="rId2"/>
              </a:rPr>
              <a:t>O METĚ | META, o.p.s. (meta-ops.eu)</a:t>
            </a:r>
            <a:r>
              <a:rPr lang="cs-CZ"/>
              <a:t> </a:t>
            </a:r>
            <a:endParaRPr lang="cs-CZ" dirty="0"/>
          </a:p>
          <a:p>
            <a:r>
              <a:rPr lang="cs-CZ" dirty="0">
                <a:hlinkClick r:id="rId3"/>
              </a:rPr>
              <a:t>https://www.migrace.com/cs/delame/projekty</a:t>
            </a:r>
            <a:r>
              <a:rPr lang="cs-CZ" dirty="0"/>
              <a:t> </a:t>
            </a:r>
          </a:p>
          <a:p>
            <a:r>
              <a:rPr lang="cs-CZ" dirty="0">
                <a:hlinkClick r:id="rId4"/>
              </a:rPr>
              <a:t>https://bezvrasek.migrace.com/cs/clanky/00090/po-25-letech-vzpominame-na-valecne-oblehani-bosenskeho-sarajeva</a:t>
            </a:r>
            <a:r>
              <a:rPr lang="cs-CZ" dirty="0"/>
              <a:t> </a:t>
            </a:r>
          </a:p>
          <a:p>
            <a:r>
              <a:rPr lang="cs-CZ" dirty="0"/>
              <a:t>Ženy od vedle - </a:t>
            </a:r>
            <a:r>
              <a:rPr lang="cs-CZ" dirty="0">
                <a:hlinkClick r:id="rId5"/>
              </a:rPr>
              <a:t>Ženy od vedle – </a:t>
            </a:r>
            <a:r>
              <a:rPr lang="cs-CZ" dirty="0" err="1">
                <a:hlinkClick r:id="rId5"/>
              </a:rPr>
              <a:t>YouTube</a:t>
            </a:r>
            <a:r>
              <a:rPr lang="cs-CZ" dirty="0"/>
              <a:t> </a:t>
            </a:r>
          </a:p>
          <a:p>
            <a:endParaRPr lang="cs-CZ" dirty="0"/>
          </a:p>
          <a:p>
            <a:endParaRPr lang="cs-CZ" dirty="0"/>
          </a:p>
        </p:txBody>
      </p:sp>
    </p:spTree>
    <p:extLst>
      <p:ext uri="{BB962C8B-B14F-4D97-AF65-F5344CB8AC3E}">
        <p14:creationId xmlns:p14="http://schemas.microsoft.com/office/powerpoint/2010/main" val="15191196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A5C887-2B80-4FDD-94FF-D737BF63ED3D}"/>
              </a:ext>
            </a:extLst>
          </p:cNvPr>
          <p:cNvSpPr>
            <a:spLocks noGrp="1"/>
          </p:cNvSpPr>
          <p:nvPr>
            <p:ph type="title"/>
          </p:nvPr>
        </p:nvSpPr>
        <p:spPr/>
        <p:txBody>
          <a:bodyPr/>
          <a:lstStyle/>
          <a:p>
            <a:r>
              <a:rPr lang="cs-CZ" dirty="0"/>
              <a:t>Správa uprchlických zařízení ministerstva vnitra</a:t>
            </a:r>
          </a:p>
        </p:txBody>
      </p:sp>
      <p:sp>
        <p:nvSpPr>
          <p:cNvPr id="3" name="Zástupný symbol pro obsah 2">
            <a:extLst>
              <a:ext uri="{FF2B5EF4-FFF2-40B4-BE49-F238E27FC236}">
                <a16:creationId xmlns:a16="http://schemas.microsoft.com/office/drawing/2014/main" id="{3B0785EA-85A8-4E31-B863-5D1C962C862A}"/>
              </a:ext>
            </a:extLst>
          </p:cNvPr>
          <p:cNvSpPr>
            <a:spLocks noGrp="1"/>
          </p:cNvSpPr>
          <p:nvPr>
            <p:ph idx="1"/>
          </p:nvPr>
        </p:nvSpPr>
        <p:spPr>
          <a:xfrm>
            <a:off x="1371600" y="2286000"/>
            <a:ext cx="9601200" cy="4419600"/>
          </a:xfrm>
        </p:spPr>
        <p:txBody>
          <a:bodyPr/>
          <a:lstStyle/>
          <a:p>
            <a:endParaRPr lang="cs-CZ" dirty="0"/>
          </a:p>
          <a:p>
            <a:r>
              <a:rPr lang="cs-CZ" dirty="0"/>
              <a:t>„Staráme se. To je náš úkol.“</a:t>
            </a:r>
          </a:p>
          <a:p>
            <a:r>
              <a:rPr lang="cs-CZ" dirty="0">
                <a:hlinkClick r:id="rId2"/>
              </a:rPr>
              <a:t>http://www.suz.cz/</a:t>
            </a:r>
            <a:r>
              <a:rPr lang="cs-CZ" dirty="0"/>
              <a:t> (4) </a:t>
            </a:r>
          </a:p>
          <a:p>
            <a:endParaRPr lang="cs-CZ" dirty="0"/>
          </a:p>
          <a:p>
            <a:r>
              <a:rPr lang="cs-CZ" dirty="0"/>
              <a:t>Kdo je to migrant?</a:t>
            </a:r>
          </a:p>
          <a:p>
            <a:r>
              <a:rPr lang="cs-CZ" dirty="0">
                <a:hlinkClick r:id="rId3"/>
              </a:rPr>
              <a:t>https://www.youtube.com/watch?v=5AEMbj9KaEI</a:t>
            </a:r>
            <a:r>
              <a:rPr lang="cs-CZ" dirty="0"/>
              <a:t> </a:t>
            </a:r>
          </a:p>
          <a:p>
            <a:r>
              <a:rPr lang="cs-CZ" dirty="0"/>
              <a:t>Kdo je to uprchlík?</a:t>
            </a:r>
          </a:p>
          <a:p>
            <a:r>
              <a:rPr lang="pl-PL" dirty="0">
                <a:hlinkClick r:id="rId4"/>
              </a:rPr>
              <a:t>Kdo je to uprchlík? – YouTube</a:t>
            </a:r>
            <a:r>
              <a:rPr lang="pl-PL" dirty="0"/>
              <a:t> </a:t>
            </a:r>
          </a:p>
          <a:p>
            <a:endParaRPr lang="cs-CZ" dirty="0"/>
          </a:p>
          <a:p>
            <a:endParaRPr lang="cs-CZ" dirty="0"/>
          </a:p>
        </p:txBody>
      </p:sp>
    </p:spTree>
    <p:extLst>
      <p:ext uri="{BB962C8B-B14F-4D97-AF65-F5344CB8AC3E}">
        <p14:creationId xmlns:p14="http://schemas.microsoft.com/office/powerpoint/2010/main" val="41325325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027A8A-620B-4CF1-96A4-F82984161C1F}"/>
              </a:ext>
            </a:extLst>
          </p:cNvPr>
          <p:cNvSpPr>
            <a:spLocks noGrp="1"/>
          </p:cNvSpPr>
          <p:nvPr>
            <p:ph type="title"/>
          </p:nvPr>
        </p:nvSpPr>
        <p:spPr/>
        <p:txBody>
          <a:bodyPr/>
          <a:lstStyle/>
          <a:p>
            <a:r>
              <a:rPr lang="cs-CZ" b="1" dirty="0"/>
              <a:t>UNHCR</a:t>
            </a:r>
            <a:r>
              <a:rPr lang="cs-CZ" dirty="0"/>
              <a:t>, Úřad vysokého komisaře OSN pro uprchlíky </a:t>
            </a:r>
          </a:p>
        </p:txBody>
      </p:sp>
      <p:sp>
        <p:nvSpPr>
          <p:cNvPr id="3" name="Zástupný symbol pro obsah 2">
            <a:extLst>
              <a:ext uri="{FF2B5EF4-FFF2-40B4-BE49-F238E27FC236}">
                <a16:creationId xmlns:a16="http://schemas.microsoft.com/office/drawing/2014/main" id="{AEE187AC-83CA-4B40-ADAA-512BCE6F552A}"/>
              </a:ext>
            </a:extLst>
          </p:cNvPr>
          <p:cNvSpPr>
            <a:spLocks noGrp="1"/>
          </p:cNvSpPr>
          <p:nvPr>
            <p:ph idx="1"/>
          </p:nvPr>
        </p:nvSpPr>
        <p:spPr>
          <a:xfrm>
            <a:off x="1371600" y="1950720"/>
            <a:ext cx="10363200" cy="4907280"/>
          </a:xfrm>
        </p:spPr>
        <p:txBody>
          <a:bodyPr>
            <a:normAutofit/>
          </a:bodyPr>
          <a:lstStyle/>
          <a:p>
            <a:endParaRPr lang="cs-CZ" dirty="0"/>
          </a:p>
          <a:p>
            <a:r>
              <a:rPr lang="cs-CZ" dirty="0">
                <a:hlinkClick r:id="rId2"/>
              </a:rPr>
              <a:t>https://www.unhcr.org/cz/12613-op-ed-vysokeho-komisare-70-vyroci-umluvy-o-uprchlicich-z-roku-1951.html</a:t>
            </a:r>
            <a:r>
              <a:rPr lang="cs-CZ" dirty="0"/>
              <a:t> </a:t>
            </a:r>
          </a:p>
          <a:p>
            <a:r>
              <a:rPr lang="cs-CZ" dirty="0"/>
              <a:t>Přečtěte si prosím článek. (cca 5 min.)  </a:t>
            </a:r>
          </a:p>
          <a:p>
            <a:r>
              <a:rPr lang="cs-CZ" dirty="0"/>
              <a:t>Shrneme si: </a:t>
            </a:r>
          </a:p>
          <a:p>
            <a:r>
              <a:rPr lang="cs-CZ" dirty="0"/>
              <a:t>Kdo je autorem článku? Proč byl článek napsán? O jakém výročí pojednává? </a:t>
            </a:r>
          </a:p>
          <a:p>
            <a:endParaRPr lang="cs-CZ" dirty="0"/>
          </a:p>
          <a:p>
            <a:r>
              <a:rPr lang="cs-CZ" b="1" dirty="0"/>
              <a:t>Úřad vysokého komisaře OSN pro uprchlíky (UNHCR) spustil kampaň s názvem "Sami jsme byli uprchlíci", uvedl to na svých českých internetových stránkách. V debatě okolo migrační krize chce skrze příběhy lidí utíkajících z Československa v období komunismu upozornit na skutečnost, že jakmile jsou lidé nuceni opustit domovy, aby zachránili své životy a své blízké, nemají na vybranou. </a:t>
            </a:r>
          </a:p>
          <a:p>
            <a:r>
              <a:rPr lang="cs-CZ" u="sng" dirty="0">
                <a:hlinkClick r:id="rId3"/>
              </a:rPr>
              <a:t>https://www.youtube.com/results?search_query=Sami+jsme+byli+uprchl%C3%ADci</a:t>
            </a:r>
            <a:r>
              <a:rPr lang="cs-CZ" u="sng" dirty="0"/>
              <a:t> </a:t>
            </a:r>
            <a:endParaRPr lang="cs-CZ" dirty="0"/>
          </a:p>
        </p:txBody>
      </p:sp>
    </p:spTree>
    <p:extLst>
      <p:ext uri="{BB962C8B-B14F-4D97-AF65-F5344CB8AC3E}">
        <p14:creationId xmlns:p14="http://schemas.microsoft.com/office/powerpoint/2010/main" val="42173593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EBE045-0143-43B0-94B1-C719108A180B}"/>
              </a:ext>
            </a:extLst>
          </p:cNvPr>
          <p:cNvSpPr>
            <a:spLocks noGrp="1"/>
          </p:cNvSpPr>
          <p:nvPr>
            <p:ph type="title"/>
          </p:nvPr>
        </p:nvSpPr>
        <p:spPr/>
        <p:txBody>
          <a:bodyPr/>
          <a:lstStyle/>
          <a:p>
            <a:r>
              <a:rPr lang="cs-CZ" dirty="0"/>
              <a:t>Sociální práce a sociální služby v prostředí azylových zařízení </a:t>
            </a:r>
          </a:p>
        </p:txBody>
      </p:sp>
      <p:sp>
        <p:nvSpPr>
          <p:cNvPr id="3" name="Zástupný obsah 2">
            <a:extLst>
              <a:ext uri="{FF2B5EF4-FFF2-40B4-BE49-F238E27FC236}">
                <a16:creationId xmlns:a16="http://schemas.microsoft.com/office/drawing/2014/main" id="{BDAE0563-61D2-4468-93AA-34A2404A74AB}"/>
              </a:ext>
            </a:extLst>
          </p:cNvPr>
          <p:cNvSpPr>
            <a:spLocks noGrp="1"/>
          </p:cNvSpPr>
          <p:nvPr>
            <p:ph idx="1"/>
          </p:nvPr>
        </p:nvSpPr>
        <p:spPr>
          <a:xfrm>
            <a:off x="1371600" y="2286000"/>
            <a:ext cx="9601200" cy="4368800"/>
          </a:xfrm>
        </p:spPr>
        <p:txBody>
          <a:bodyPr>
            <a:normAutofit/>
          </a:bodyPr>
          <a:lstStyle/>
          <a:p>
            <a:pPr marL="0" indent="0">
              <a:buNone/>
            </a:pPr>
            <a:r>
              <a:rPr lang="cs-CZ" dirty="0"/>
              <a:t>Správy uprchlických zařízení MV </a:t>
            </a:r>
          </a:p>
          <a:p>
            <a:r>
              <a:rPr lang="cs-CZ" dirty="0"/>
              <a:t>Česká republika je povinna na základě Ženevské konvence a ostatních mezinárodních smluv zajistit základní životní potřeby, důstojnou existenci a zabezpečit těmto osobám sociální služby od zahájení řízení o mezinárodní ochranu až po jeho ukončení.</a:t>
            </a:r>
          </a:p>
          <a:p>
            <a:r>
              <a:rPr lang="cs-CZ" dirty="0"/>
              <a:t>Tyto sociální služby poskytuje v pobytových, přijímacích a integračních střediscích, odborně vzdělaným personálem. Podílí se na nich různé pomáhající profese (psycholog, pečovatel, lékař aj).</a:t>
            </a:r>
          </a:p>
          <a:p>
            <a:r>
              <a:rPr lang="cs-CZ" dirty="0"/>
              <a:t>Žadatelé o mezinárodní ochranu stráví velmi dlouhou dobu v pobytových střediscích, protože vyřízení žádosti o mezinárodní ochranu je zdlouhavý proces. Kromě poskytnutí ubytování, stravy a hygienických prostředků se jedná o zajištění zdravotní péče, předškolní výchovy, poskytnutí sociálního nebo psychologického poradenství a nabídku volnočasových aktivit.</a:t>
            </a:r>
          </a:p>
          <a:p>
            <a:endParaRPr lang="cs-CZ" dirty="0"/>
          </a:p>
        </p:txBody>
      </p:sp>
    </p:spTree>
    <p:extLst>
      <p:ext uri="{BB962C8B-B14F-4D97-AF65-F5344CB8AC3E}">
        <p14:creationId xmlns:p14="http://schemas.microsoft.com/office/powerpoint/2010/main" val="6404951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0FBD64-1060-4E33-B38E-43A5842B6B4C}"/>
              </a:ext>
            </a:extLst>
          </p:cNvPr>
          <p:cNvSpPr>
            <a:spLocks noGrp="1"/>
          </p:cNvSpPr>
          <p:nvPr>
            <p:ph type="title"/>
          </p:nvPr>
        </p:nvSpPr>
        <p:spPr/>
        <p:txBody>
          <a:bodyPr>
            <a:normAutofit fontScale="90000"/>
          </a:bodyPr>
          <a:lstStyle/>
          <a:p>
            <a:r>
              <a:rPr lang="cs-CZ" dirty="0"/>
              <a:t>SOCIÁLNÍ PRÁCE S MIGRANTY, S ŽADATELI O MEZINÁRODNÍ OCHRANU, AZYL </a:t>
            </a:r>
          </a:p>
        </p:txBody>
      </p:sp>
      <p:sp>
        <p:nvSpPr>
          <p:cNvPr id="3" name="Zástupný obsah 2">
            <a:extLst>
              <a:ext uri="{FF2B5EF4-FFF2-40B4-BE49-F238E27FC236}">
                <a16:creationId xmlns:a16="http://schemas.microsoft.com/office/drawing/2014/main" id="{42804E14-B0AE-426E-BA53-BC0F4CEF489A}"/>
              </a:ext>
            </a:extLst>
          </p:cNvPr>
          <p:cNvSpPr>
            <a:spLocks noGrp="1"/>
          </p:cNvSpPr>
          <p:nvPr>
            <p:ph idx="1"/>
          </p:nvPr>
        </p:nvSpPr>
        <p:spPr>
          <a:xfrm>
            <a:off x="1371600" y="2286000"/>
            <a:ext cx="9601200" cy="4394200"/>
          </a:xfrm>
        </p:spPr>
        <p:txBody>
          <a:bodyPr/>
          <a:lstStyle/>
          <a:p>
            <a:r>
              <a:rPr lang="cs-CZ" dirty="0"/>
              <a:t>Pokud žadatel tráví v azylovém středisku dlouhou dobu, může se u něj vyskytnout tzv. táborový syndrom. Tento syndrom se vyznačuje pasivitou, apatií až depresí, v ojedinělých případech až agresivitou. Toto jednání je důsledkem toho, že dospělý člověk nemůže plnit svou obvyklou roli.</a:t>
            </a:r>
          </a:p>
          <a:p>
            <a:r>
              <a:rPr lang="cs-CZ" dirty="0"/>
              <a:t>Při práci s žadateli o mezinárodní ochranu je důležitá sociální opora, kterou mohou žadatele nalézt ve své rodině. Samozřejmě by ji měl poskytovat i sociální pracovník, který zajistí základní podmínky jejich existence. Také je důležitá psychoterapeutická pomoc, která jim pomůže, aby své problémy zvládli.</a:t>
            </a:r>
          </a:p>
          <a:p>
            <a:endParaRPr lang="cs-CZ" dirty="0"/>
          </a:p>
        </p:txBody>
      </p:sp>
    </p:spTree>
    <p:extLst>
      <p:ext uri="{BB962C8B-B14F-4D97-AF65-F5344CB8AC3E}">
        <p14:creationId xmlns:p14="http://schemas.microsoft.com/office/powerpoint/2010/main" val="56055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24EB1C-AEAE-4A4A-BCEE-2A217E7B17DF}"/>
              </a:ext>
            </a:extLst>
          </p:cNvPr>
          <p:cNvSpPr>
            <a:spLocks noGrp="1"/>
          </p:cNvSpPr>
          <p:nvPr>
            <p:ph type="title"/>
          </p:nvPr>
        </p:nvSpPr>
        <p:spPr/>
        <p:txBody>
          <a:bodyPr/>
          <a:lstStyle/>
          <a:p>
            <a:r>
              <a:rPr lang="cs-CZ" dirty="0"/>
              <a:t>Sociální práce a sociální služby v prostředí azylových zařízení </a:t>
            </a:r>
          </a:p>
        </p:txBody>
      </p:sp>
      <p:sp>
        <p:nvSpPr>
          <p:cNvPr id="3" name="Zástupný obsah 2">
            <a:extLst>
              <a:ext uri="{FF2B5EF4-FFF2-40B4-BE49-F238E27FC236}">
                <a16:creationId xmlns:a16="http://schemas.microsoft.com/office/drawing/2014/main" id="{002C848C-B549-49EF-8C64-2CCE7A0B600C}"/>
              </a:ext>
            </a:extLst>
          </p:cNvPr>
          <p:cNvSpPr>
            <a:spLocks noGrp="1"/>
          </p:cNvSpPr>
          <p:nvPr>
            <p:ph idx="1"/>
          </p:nvPr>
        </p:nvSpPr>
        <p:spPr>
          <a:xfrm>
            <a:off x="1371600" y="2286000"/>
            <a:ext cx="9601200" cy="4572000"/>
          </a:xfrm>
        </p:spPr>
        <p:txBody>
          <a:bodyPr>
            <a:normAutofit fontScale="92500" lnSpcReduction="10000"/>
          </a:bodyPr>
          <a:lstStyle/>
          <a:p>
            <a:r>
              <a:rPr lang="cs-CZ" dirty="0"/>
              <a:t>Sociální pracovníci pomáhají klientům v procesu adaptace na nové životní podmínky a jejich činnost směřuje k průběžnému informování klientů, s cílem umožnit jim základní orientaci v prostorách střediska. základní orientaci v prostorách střediska.</a:t>
            </a:r>
          </a:p>
          <a:p>
            <a:r>
              <a:rPr lang="cs-CZ" dirty="0"/>
              <a:t>Ohroženým skupinám žadatelů o udělení mezinárodní ochrany, jako jsou například matky s dětmi, samostatné ženy, nezletilí bez doprovodu zákonného zástupce a fyzicky či psychicky handicapovaní jedinci, je poskytnut specifický přístup.</a:t>
            </a:r>
          </a:p>
          <a:p>
            <a:r>
              <a:rPr lang="cs-CZ" dirty="0"/>
              <a:t>V případě potřeby je klientům zprostředkováváno psychologické poradenství. Dále sociální pracovníci těchto středisek dohlížejí na povinnou docházku dětí do základní školy. V rámci státního integračního programu jsou žadatelům nabízeny kurzy českého jazyka a blok socio- kulturních dovedností, který by žadatelům měl pomoci se lépe integrovat do společnosti.</a:t>
            </a:r>
          </a:p>
          <a:p>
            <a:r>
              <a:rPr lang="cs-CZ" dirty="0"/>
              <a:t>Významnou úlohu v procesu adaptace hraje vyplnění volného času. O smysluplné využití volna klientů se starají zaměstnanci střediska a nevládní organizace, jejichž zaměstnanci s žadateli například navštěvují kulturní akce v okolí středisek a připravují výlety, letní tábory, karnevaly pro děti apod. </a:t>
            </a:r>
          </a:p>
          <a:p>
            <a:endParaRPr lang="cs-CZ" dirty="0"/>
          </a:p>
        </p:txBody>
      </p:sp>
    </p:spTree>
    <p:extLst>
      <p:ext uri="{BB962C8B-B14F-4D97-AF65-F5344CB8AC3E}">
        <p14:creationId xmlns:p14="http://schemas.microsoft.com/office/powerpoint/2010/main" val="4508391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2E6090-16AC-48C8-BF40-7AA366BA7330}"/>
              </a:ext>
            </a:extLst>
          </p:cNvPr>
          <p:cNvSpPr>
            <a:spLocks noGrp="1"/>
          </p:cNvSpPr>
          <p:nvPr>
            <p:ph type="title"/>
          </p:nvPr>
        </p:nvSpPr>
        <p:spPr>
          <a:xfrm>
            <a:off x="1371600" y="685800"/>
            <a:ext cx="9601200" cy="901700"/>
          </a:xfrm>
        </p:spPr>
        <p:txBody>
          <a:bodyPr/>
          <a:lstStyle/>
          <a:p>
            <a:r>
              <a:rPr lang="cs-CZ" dirty="0"/>
              <a:t>ŽADATELÉ O MEZINÁRODNÍ OCHRANU</a:t>
            </a:r>
          </a:p>
        </p:txBody>
      </p:sp>
      <p:sp>
        <p:nvSpPr>
          <p:cNvPr id="3" name="Zástupný obsah 2">
            <a:extLst>
              <a:ext uri="{FF2B5EF4-FFF2-40B4-BE49-F238E27FC236}">
                <a16:creationId xmlns:a16="http://schemas.microsoft.com/office/drawing/2014/main" id="{DD6F11C4-0ADE-4885-B3BE-637C2329ED4D}"/>
              </a:ext>
            </a:extLst>
          </p:cNvPr>
          <p:cNvSpPr>
            <a:spLocks noGrp="1"/>
          </p:cNvSpPr>
          <p:nvPr>
            <p:ph idx="1"/>
          </p:nvPr>
        </p:nvSpPr>
        <p:spPr>
          <a:xfrm>
            <a:off x="1371600" y="1587500"/>
            <a:ext cx="9601200" cy="4279900"/>
          </a:xfrm>
        </p:spPr>
        <p:txBody>
          <a:bodyPr/>
          <a:lstStyle/>
          <a:p>
            <a:r>
              <a:rPr lang="cs-CZ" b="1" dirty="0"/>
              <a:t>Mezinárodní ochrana </a:t>
            </a:r>
          </a:p>
          <a:p>
            <a:r>
              <a:rPr lang="cs-CZ" dirty="0"/>
              <a:t>Každý, kdo je v zemi původu pronásledován, může po příchodu do České republiky požádat o mezinárodní ochranu, která je udělena buď formou azylu, nebo doplňkové ochrany. Během řízení o udělení mezinárodní ochrany ministerstvo vnitra zkoumá, zda byl žadatel v zemi původu pronásledován z důvodu:</a:t>
            </a:r>
          </a:p>
          <a:p>
            <a:pPr lvl="1"/>
            <a:r>
              <a:rPr lang="cs-CZ" dirty="0"/>
              <a:t>uplatňování politických práv a svobod • rasy • pohlaví • náboženství • národností • příslušnosti k určité sociální skupině • pro zastávání určitých politických názorů ve státě, jehož občanství má, nebo, v případě, že je osobou bez státního občanství, ve státě jeho posledního trvalého bydliště</a:t>
            </a:r>
          </a:p>
          <a:p>
            <a:pPr lvl="1"/>
            <a:endParaRPr lang="cs-CZ" dirty="0"/>
          </a:p>
          <a:p>
            <a:pPr marL="530352" lvl="1" indent="0">
              <a:buNone/>
            </a:pPr>
            <a:endParaRPr lang="cs-CZ" dirty="0"/>
          </a:p>
        </p:txBody>
      </p:sp>
    </p:spTree>
    <p:extLst>
      <p:ext uri="{BB962C8B-B14F-4D97-AF65-F5344CB8AC3E}">
        <p14:creationId xmlns:p14="http://schemas.microsoft.com/office/powerpoint/2010/main" val="21173802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86262E-1051-482D-AD48-4D299841C767}"/>
              </a:ext>
            </a:extLst>
          </p:cNvPr>
          <p:cNvSpPr>
            <a:spLocks noGrp="1"/>
          </p:cNvSpPr>
          <p:nvPr>
            <p:ph type="title"/>
          </p:nvPr>
        </p:nvSpPr>
        <p:spPr/>
        <p:txBody>
          <a:bodyPr/>
          <a:lstStyle/>
          <a:p>
            <a:r>
              <a:rPr lang="cs-CZ" dirty="0"/>
              <a:t>AZYL (7)</a:t>
            </a:r>
          </a:p>
        </p:txBody>
      </p:sp>
      <p:sp>
        <p:nvSpPr>
          <p:cNvPr id="3" name="Zástupný obsah 2">
            <a:extLst>
              <a:ext uri="{FF2B5EF4-FFF2-40B4-BE49-F238E27FC236}">
                <a16:creationId xmlns:a16="http://schemas.microsoft.com/office/drawing/2014/main" id="{4EA366DD-CC4F-4809-974D-0A78EBA50333}"/>
              </a:ext>
            </a:extLst>
          </p:cNvPr>
          <p:cNvSpPr>
            <a:spLocks noGrp="1"/>
          </p:cNvSpPr>
          <p:nvPr>
            <p:ph idx="1"/>
          </p:nvPr>
        </p:nvSpPr>
        <p:spPr>
          <a:xfrm>
            <a:off x="1371600" y="1384300"/>
            <a:ext cx="9601200" cy="5473700"/>
          </a:xfrm>
        </p:spPr>
        <p:txBody>
          <a:bodyPr>
            <a:normAutofit/>
          </a:bodyPr>
          <a:lstStyle/>
          <a:p>
            <a:r>
              <a:rPr lang="cs-CZ" dirty="0"/>
              <a:t>Tomu, kdo prokáže, že byl ve své zemi pronásledován z níže uvedených důvodů, bude v České republice udělen azyl.</a:t>
            </a:r>
          </a:p>
          <a:p>
            <a:r>
              <a:rPr lang="cs-CZ" dirty="0"/>
              <a:t>Důvody k udělení azylu jsou: </a:t>
            </a:r>
          </a:p>
          <a:p>
            <a:pPr lvl="1"/>
            <a:r>
              <a:rPr lang="cs-CZ" b="1" i="0" dirty="0"/>
              <a:t>pronásledování za </a:t>
            </a:r>
            <a:r>
              <a:rPr lang="cs-CZ" dirty="0"/>
              <a:t>uplatňování politických práv a svobod z důvodu rasy, pohlaví, náboženství, národnosti, příslušnosti k určité sociální skupině</a:t>
            </a:r>
          </a:p>
          <a:p>
            <a:pPr lvl="1"/>
            <a:r>
              <a:rPr lang="cs-CZ" dirty="0"/>
              <a:t>zastávání určitých politických názorů ve státě, jehož občanství má, nebo, v případě, že je osobou bez státního občanství, ve státě jeho posledního trvalého bydliště.</a:t>
            </a:r>
          </a:p>
          <a:p>
            <a:r>
              <a:rPr lang="cs-CZ" dirty="0"/>
              <a:t>Dalším důvodem udělení mezinárodní ochrany je </a:t>
            </a:r>
            <a:r>
              <a:rPr lang="cs-CZ" b="1" dirty="0"/>
              <a:t>sloučení s rodinným příslušníkem </a:t>
            </a:r>
            <a:r>
              <a:rPr lang="cs-CZ" dirty="0"/>
              <a:t>(manželem, nezletilým dítětem nebo v případě nezletilého dítěte s rodičem), kterému již byl azyl udělen.</a:t>
            </a:r>
          </a:p>
          <a:p>
            <a:r>
              <a:rPr lang="cs-CZ" dirty="0"/>
              <a:t>Posledním důvodem k udělení azylu jsou takzvané </a:t>
            </a:r>
            <a:r>
              <a:rPr lang="cs-CZ" b="1" dirty="0"/>
              <a:t>humanitární důvody</a:t>
            </a:r>
            <a:r>
              <a:rPr lang="cs-CZ" dirty="0"/>
              <a:t>. Na humanitární azyl není právní nárok a je čistě na uvážení ministerstva vnitra, komu jej udělí a z jakých důvodů</a:t>
            </a:r>
          </a:p>
          <a:p>
            <a:endParaRPr lang="cs-CZ" dirty="0"/>
          </a:p>
        </p:txBody>
      </p:sp>
    </p:spTree>
    <p:extLst>
      <p:ext uri="{BB962C8B-B14F-4D97-AF65-F5344CB8AC3E}">
        <p14:creationId xmlns:p14="http://schemas.microsoft.com/office/powerpoint/2010/main" val="11205626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57E3A5-F5E1-4BDD-B27B-1B6A48404A7B}"/>
              </a:ext>
            </a:extLst>
          </p:cNvPr>
          <p:cNvSpPr>
            <a:spLocks noGrp="1"/>
          </p:cNvSpPr>
          <p:nvPr>
            <p:ph type="title"/>
          </p:nvPr>
        </p:nvSpPr>
        <p:spPr>
          <a:xfrm>
            <a:off x="723900" y="685799"/>
            <a:ext cx="3855720" cy="5781675"/>
          </a:xfrm>
        </p:spPr>
        <p:txBody>
          <a:bodyPr/>
          <a:lstStyle/>
          <a:p>
            <a:r>
              <a:rPr lang="cs-CZ" dirty="0"/>
              <a:t>Azyl nelze udělit, je-li důvodné podezření, že cizinec, který podal žádost o udělení azylu: </a:t>
            </a:r>
          </a:p>
        </p:txBody>
      </p:sp>
      <p:sp>
        <p:nvSpPr>
          <p:cNvPr id="3" name="Zástupný obsah 2">
            <a:extLst>
              <a:ext uri="{FF2B5EF4-FFF2-40B4-BE49-F238E27FC236}">
                <a16:creationId xmlns:a16="http://schemas.microsoft.com/office/drawing/2014/main" id="{22226A5B-1E60-452E-A443-B9198982E1E3}"/>
              </a:ext>
            </a:extLst>
          </p:cNvPr>
          <p:cNvSpPr>
            <a:spLocks noGrp="1"/>
          </p:cNvSpPr>
          <p:nvPr>
            <p:ph idx="1"/>
          </p:nvPr>
        </p:nvSpPr>
        <p:spPr/>
        <p:txBody>
          <a:bodyPr/>
          <a:lstStyle/>
          <a:p>
            <a:r>
              <a:rPr lang="cs-CZ" sz="2800" dirty="0"/>
              <a:t>se dopustil trestného činu proti míru, válečného trestného činu nebo trestného činu proti lidskosti;</a:t>
            </a:r>
          </a:p>
          <a:p>
            <a:r>
              <a:rPr lang="cs-CZ" sz="2800" dirty="0"/>
              <a:t>se dopustil vážného kriminálního trestného činu;</a:t>
            </a:r>
          </a:p>
          <a:p>
            <a:r>
              <a:rPr lang="cs-CZ" sz="2800" dirty="0"/>
              <a:t>je vinen činy, které jsou v rozporu se zásadami a cíli OSN.  </a:t>
            </a:r>
          </a:p>
          <a:p>
            <a:endParaRPr lang="cs-CZ" dirty="0"/>
          </a:p>
          <a:p>
            <a:endParaRPr lang="cs-CZ" dirty="0"/>
          </a:p>
          <a:p>
            <a:endParaRPr lang="cs-CZ" dirty="0"/>
          </a:p>
        </p:txBody>
      </p:sp>
    </p:spTree>
    <p:extLst>
      <p:ext uri="{BB962C8B-B14F-4D97-AF65-F5344CB8AC3E}">
        <p14:creationId xmlns:p14="http://schemas.microsoft.com/office/powerpoint/2010/main" val="25429651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D9BA42-D9B4-4941-A0BB-556BFD6C75F2}"/>
              </a:ext>
            </a:extLst>
          </p:cNvPr>
          <p:cNvSpPr>
            <a:spLocks noGrp="1"/>
          </p:cNvSpPr>
          <p:nvPr>
            <p:ph type="title"/>
          </p:nvPr>
        </p:nvSpPr>
        <p:spPr/>
        <p:txBody>
          <a:bodyPr/>
          <a:lstStyle/>
          <a:p>
            <a:r>
              <a:rPr lang="cs-CZ" dirty="0"/>
              <a:t>Kolik je v ČR azylantů? </a:t>
            </a:r>
          </a:p>
        </p:txBody>
      </p:sp>
      <p:sp>
        <p:nvSpPr>
          <p:cNvPr id="3" name="Zástupný symbol pro obsah 2">
            <a:extLst>
              <a:ext uri="{FF2B5EF4-FFF2-40B4-BE49-F238E27FC236}">
                <a16:creationId xmlns:a16="http://schemas.microsoft.com/office/drawing/2014/main" id="{202272F9-2433-4945-AFD6-317B545D7B3D}"/>
              </a:ext>
            </a:extLst>
          </p:cNvPr>
          <p:cNvSpPr>
            <a:spLocks noGrp="1"/>
          </p:cNvSpPr>
          <p:nvPr>
            <p:ph idx="1"/>
          </p:nvPr>
        </p:nvSpPr>
        <p:spPr/>
        <p:txBody>
          <a:bodyPr>
            <a:normAutofit lnSpcReduction="10000"/>
          </a:bodyPr>
          <a:lstStyle/>
          <a:p>
            <a:r>
              <a:rPr lang="cs-CZ" dirty="0">
                <a:hlinkClick r:id="rId2"/>
              </a:rPr>
              <a:t>https://www.youtube.com/watch?v=oyzEvaanbXU</a:t>
            </a:r>
            <a:endParaRPr lang="cs-CZ" dirty="0"/>
          </a:p>
          <a:p>
            <a:endParaRPr lang="cs-CZ" dirty="0"/>
          </a:p>
          <a:p>
            <a:endParaRPr lang="cs-CZ" dirty="0"/>
          </a:p>
          <a:p>
            <a:r>
              <a:rPr lang="cs-CZ" dirty="0"/>
              <a:t>Co všechno musí překonat uprchlíci na cestě do bezpečné země a jak by měla vypadat jejich správná integrace? O šancích i těžkostech uprchlíků si se svými hosty povídá Adéla </a:t>
            </a:r>
            <a:r>
              <a:rPr lang="cs-CZ" dirty="0" err="1"/>
              <a:t>Elbel</a:t>
            </a:r>
            <a:r>
              <a:rPr lang="cs-CZ" dirty="0"/>
              <a:t>. Tentokrát přijaly pozvání Lucie Kellnerová z Konsorcia nevládních organizací pracujících s migranty a </a:t>
            </a:r>
            <a:r>
              <a:rPr lang="cs-CZ" dirty="0" err="1"/>
              <a:t>Sagar</a:t>
            </a:r>
            <a:r>
              <a:rPr lang="cs-CZ" dirty="0"/>
              <a:t> </a:t>
            </a:r>
            <a:r>
              <a:rPr lang="cs-CZ" dirty="0" err="1"/>
              <a:t>Rakin</a:t>
            </a:r>
            <a:r>
              <a:rPr lang="cs-CZ" dirty="0"/>
              <a:t>, jejíž rodina před lety uprchla z Afghánistánu před válkou. </a:t>
            </a:r>
          </a:p>
          <a:p>
            <a:r>
              <a:rPr lang="cs-CZ" dirty="0">
                <a:hlinkClick r:id="rId3"/>
              </a:rPr>
              <a:t>https://www.zeny.cz/vztahy-a-rodina/o-cem-se-mlci-jak-se-zije-v-cesku-kdyz-mate-nalepku-uprchlik-8397.html</a:t>
            </a:r>
            <a:r>
              <a:rPr lang="cs-CZ" dirty="0"/>
              <a:t> </a:t>
            </a:r>
          </a:p>
        </p:txBody>
      </p:sp>
      <p:sp>
        <p:nvSpPr>
          <p:cNvPr id="4" name="Zástupný symbol pro text 3">
            <a:extLst>
              <a:ext uri="{FF2B5EF4-FFF2-40B4-BE49-F238E27FC236}">
                <a16:creationId xmlns:a16="http://schemas.microsoft.com/office/drawing/2014/main" id="{D1B90FDD-2638-45C1-BAE5-0ED8E39B6728}"/>
              </a:ext>
            </a:extLst>
          </p:cNvPr>
          <p:cNvSpPr>
            <a:spLocks noGrp="1"/>
          </p:cNvSpPr>
          <p:nvPr>
            <p:ph type="body" sz="half" idx="2"/>
          </p:nvPr>
        </p:nvSpPr>
        <p:spPr/>
        <p:txBody>
          <a:bodyPr/>
          <a:lstStyle/>
          <a:p>
            <a:r>
              <a:rPr lang="cs-CZ" b="1" dirty="0"/>
              <a:t>O čem se mlčí: Jak se žije v Česku, když máte nálepku uprchlík? (5) </a:t>
            </a:r>
          </a:p>
          <a:p>
            <a:endParaRPr lang="cs-CZ" b="1" dirty="0"/>
          </a:p>
          <a:p>
            <a:endParaRPr lang="cs-CZ" b="1" dirty="0"/>
          </a:p>
          <a:p>
            <a:r>
              <a:rPr lang="cs-CZ" dirty="0"/>
              <a:t> </a:t>
            </a:r>
          </a:p>
        </p:txBody>
      </p:sp>
    </p:spTree>
    <p:extLst>
      <p:ext uri="{BB962C8B-B14F-4D97-AF65-F5344CB8AC3E}">
        <p14:creationId xmlns:p14="http://schemas.microsoft.com/office/powerpoint/2010/main" val="303550803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říznutí">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Původ">
  <a:themeElements>
    <a:clrScheme name="Původ">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ůvod">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ůvod">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27721</TotalTime>
  <Words>11717</Words>
  <Application>Microsoft Office PowerPoint</Application>
  <PresentationFormat>Širokoúhlá obrazovka</PresentationFormat>
  <Paragraphs>672</Paragraphs>
  <Slides>113</Slides>
  <Notes>0</Notes>
  <HiddenSlides>0</HiddenSlides>
  <MMClips>11</MMClips>
  <ScaleCrop>false</ScaleCrop>
  <HeadingPairs>
    <vt:vector size="6" baseType="variant">
      <vt:variant>
        <vt:lpstr>Použitá písma</vt:lpstr>
      </vt:variant>
      <vt:variant>
        <vt:i4>16</vt:i4>
      </vt:variant>
      <vt:variant>
        <vt:lpstr>Motiv</vt:lpstr>
      </vt:variant>
      <vt:variant>
        <vt:i4>3</vt:i4>
      </vt:variant>
      <vt:variant>
        <vt:lpstr>Nadpisy snímků</vt:lpstr>
      </vt:variant>
      <vt:variant>
        <vt:i4>113</vt:i4>
      </vt:variant>
    </vt:vector>
  </HeadingPairs>
  <TitlesOfParts>
    <vt:vector size="132" baseType="lpstr">
      <vt:lpstr>Arial</vt:lpstr>
      <vt:lpstr>Bookman Old Style</vt:lpstr>
      <vt:lpstr>Calibri</vt:lpstr>
      <vt:lpstr>Courier New</vt:lpstr>
      <vt:lpstr>Franklin Gothic Book</vt:lpstr>
      <vt:lpstr>Gill Sans MT</vt:lpstr>
      <vt:lpstr>Montserrat</vt:lpstr>
      <vt:lpstr>Open Sans</vt:lpstr>
      <vt:lpstr>Raleway</vt:lpstr>
      <vt:lpstr>Roboto</vt:lpstr>
      <vt:lpstr>Sylfaen</vt:lpstr>
      <vt:lpstr>Symbol</vt:lpstr>
      <vt:lpstr>Times New Roman</vt:lpstr>
      <vt:lpstr>Wingdings</vt:lpstr>
      <vt:lpstr>Wingdings 2</vt:lpstr>
      <vt:lpstr>Wingdings 3</vt:lpstr>
      <vt:lpstr>Oříznutí</vt:lpstr>
      <vt:lpstr>1_Původ</vt:lpstr>
      <vt:lpstr>Motiv sady Office</vt:lpstr>
      <vt:lpstr>Aktuální zprávy o migraci v rámci ČR </vt:lpstr>
      <vt:lpstr>„Co si představujete pod pojmem menšina?“</vt:lpstr>
      <vt:lpstr>Národnostní menšiny </vt:lpstr>
      <vt:lpstr>Počty obyvatel Česka podle národností: </vt:lpstr>
      <vt:lpstr>Prezentace aplikace PowerPoint</vt:lpstr>
      <vt:lpstr>V současnosti jsou uznanými národnostními menšinami v ČR tyto: </vt:lpstr>
      <vt:lpstr>Národnostní menšiny </vt:lpstr>
      <vt:lpstr>Cizinci </vt:lpstr>
      <vt:lpstr>Legální migrace</vt:lpstr>
      <vt:lpstr>Podle státní příslušnosti IV. 2023</vt:lpstr>
      <vt:lpstr>problém migrační krize ve vztahu k přílivu uprchlíků z Ukrajiny do krajin EU 2022-2023 </vt:lpstr>
      <vt:lpstr>Migrační krize </vt:lpstr>
      <vt:lpstr>Přijímání uprchlíků – Mechanismus dočasné ochrany</vt:lpstr>
      <vt:lpstr>Přijímání uprchlíků – Mechanismus dočasné ochrany</vt:lpstr>
      <vt:lpstr>Prezentace aplikace PowerPoint</vt:lpstr>
      <vt:lpstr>Prezentace aplikace PowerPoint</vt:lpstr>
      <vt:lpstr>Čtvrtletní_zpráva_o_migraci_–_IV_2023 (1).pdf</vt:lpstr>
      <vt:lpstr>Ukrajinské děti na českých školách</vt:lpstr>
      <vt:lpstr>Ukrajinské děti na českých školách</vt:lpstr>
      <vt:lpstr>Počet ukrajinských dětí v českých školách se mírně zvýšil</vt:lpstr>
      <vt:lpstr>Počet v Česku pracujících cizinců </vt:lpstr>
      <vt:lpstr>Cizinci / Ukrajinci / Dočasná ochrana - shrnutí</vt:lpstr>
      <vt:lpstr>Fakta o cizincích v ČR Otestujte se!</vt:lpstr>
      <vt:lpstr>Rozšiřující učivo</vt:lpstr>
      <vt:lpstr>Rozvoj multikulturních kompetencí</vt:lpstr>
      <vt:lpstr>Národnostní menšiny zastoupené v Radě vlády pro národnostní menšiny </vt:lpstr>
      <vt:lpstr>Národnostní menšiny zastoupené v Radě vlády pro národnostní menšiny </vt:lpstr>
      <vt:lpstr>Otázky a úkoly:</vt:lpstr>
      <vt:lpstr>Úvod do teorie multikulturalismu</vt:lpstr>
      <vt:lpstr>Multikulturní výchova</vt:lpstr>
      <vt:lpstr>Žijeme v multikulturním světě?</vt:lpstr>
      <vt:lpstr>Je naše škola zdrojem xenofobie a rasismu?</vt:lpstr>
      <vt:lpstr>PŘÍBĚH</vt:lpstr>
      <vt:lpstr>Proč si Romové myslí, že jsou v ČR diskriminováni?   Kdo je Romka  Elena Gorolová ?  </vt:lpstr>
      <vt:lpstr>NAŠE SPOLEČNOST MÁ PROBLÉM </vt:lpstr>
      <vt:lpstr>„Škola je odrazem společnosti, k níž patří.“</vt:lpstr>
      <vt:lpstr>Přizpůsobení? </vt:lpstr>
      <vt:lpstr>Předsudek má mnoho podob</vt:lpstr>
      <vt:lpstr>Prezentace aplikace PowerPoint</vt:lpstr>
      <vt:lpstr>Robert Fulghum: Všechno, co opravdu potřebuju znát, jsem se naučil v mateřské školce, 1991</vt:lpstr>
      <vt:lpstr>Postoje</vt:lpstr>
      <vt:lpstr>Stereotyp</vt:lpstr>
      <vt:lpstr>Předsudek</vt:lpstr>
      <vt:lpstr>Multikulturní vzdělávání</vt:lpstr>
      <vt:lpstr>Jaké by multikulturní vzdělávání mělo být?</vt:lpstr>
      <vt:lpstr>PRO multikulturní vzdělávání</vt:lpstr>
      <vt:lpstr>Multikulturní kompetence</vt:lpstr>
      <vt:lpstr>Kulturní kapitál </vt:lpstr>
      <vt:lpstr>Prezentace aplikace PowerPoint</vt:lpstr>
      <vt:lpstr>Prezentace aplikace PowerPoint</vt:lpstr>
      <vt:lpstr>Marginalizace a sociální vyloučení… </vt:lpstr>
      <vt:lpstr>Marginalizace a sociální vyloučení… </vt:lpstr>
      <vt:lpstr>SOCIÁLNÍ VYLOUČENÍ V ČESKU</vt:lpstr>
      <vt:lpstr>Co je sociální vyloučení? </vt:lpstr>
      <vt:lpstr>Index sociálního vyloučení</vt:lpstr>
      <vt:lpstr>SOCIÁLNÍ EXKLUZE</vt:lpstr>
      <vt:lpstr>Skupiny ohrožené sociálním vyloučením </vt:lpstr>
      <vt:lpstr>Situace romských klientů v sociálně vyloučených lokalitách</vt:lpstr>
      <vt:lpstr>TERÉNNÍ SOCIÁLNÍ PRÁCE – PRÁCE VE VYLOUČENÝCH LOKALITÁCH</vt:lpstr>
      <vt:lpstr>Problémy řešené v sociálně vyloučených lokalitách</vt:lpstr>
      <vt:lpstr>Shrnutí</vt:lpstr>
      <vt:lpstr>Diskriminace…  </vt:lpstr>
      <vt:lpstr>Menšinové obyvatelstvo</vt:lpstr>
      <vt:lpstr>Menšina = minorita </vt:lpstr>
      <vt:lpstr>Etnikum</vt:lpstr>
      <vt:lpstr>Majorita</vt:lpstr>
      <vt:lpstr>Migrace</vt:lpstr>
      <vt:lpstr>Rozumět identitě  https://www.youtube.com/watch?v=xYsUaIAGrug   </vt:lpstr>
      <vt:lpstr>Dále pokračovat v prezentaci: Rozumět identitě</vt:lpstr>
      <vt:lpstr>Dichotomie „my“ a „oni“</vt:lpstr>
      <vt:lpstr>Dichotomie „my“ a „oni“</vt:lpstr>
      <vt:lpstr>Identita je dynamická a proměnlivá</vt:lpstr>
      <vt:lpstr>Identita je hybridní</vt:lpstr>
      <vt:lpstr>Globální civilizace</vt:lpstr>
      <vt:lpstr>Transnacionální rodina</vt:lpstr>
      <vt:lpstr>Hybridní kultura</vt:lpstr>
      <vt:lpstr>Na základě čeho tedy konstruujeme obraz světa, v němž žijeme?</vt:lpstr>
      <vt:lpstr>Sociální konstrukce reality </vt:lpstr>
      <vt:lpstr>Bikulturalismus  </vt:lpstr>
      <vt:lpstr>      Jaké je to v ČR s integrací…  https://www.youtube.com/watch?v=PvimLhIwazo  </vt:lpstr>
      <vt:lpstr>Ne všechny vietnamské děti přebraly po rodičích večerky </vt:lpstr>
      <vt:lpstr>Odkazy na literaturu – úkoly:  </vt:lpstr>
      <vt:lpstr> Menšiny - jednotlivé etnické a národnostní menšiny v ČR</vt:lpstr>
      <vt:lpstr>SOCIÁLNÍ PRÁCE S MIGRANTY, UPRCHLÍKY, S ŽADATELI O MEZINÁRODNÍ OCHRANU</vt:lpstr>
      <vt:lpstr>SOCIÁLNÍ PRÁCE S MIGRANTY, UPRCHLÍKY, S ŽADATELI O MEZINÁRODNÍ OCHRANU </vt:lpstr>
      <vt:lpstr>SOCIÁLNÍ PRÁCE S MIGRANTY, S ŽADATELI O MEZINÁRODNÍ OCHRANU, AZYL</vt:lpstr>
      <vt:lpstr>Cesta uprchlíků českým azylovým systémem</vt:lpstr>
      <vt:lpstr>Mezinárodní ochrana</vt:lpstr>
      <vt:lpstr>Co je dočasná ochrana?</vt:lpstr>
      <vt:lpstr>Vládní a nevládní organizace v České republice: </vt:lpstr>
      <vt:lpstr>Správa uprchlických zařízení ministerstva vnitra</vt:lpstr>
      <vt:lpstr>UNHCR, Úřad vysokého komisaře OSN pro uprchlíky </vt:lpstr>
      <vt:lpstr>Sociální práce a sociální služby v prostředí azylových zařízení </vt:lpstr>
      <vt:lpstr>SOCIÁLNÍ PRÁCE S MIGRANTY, S ŽADATELI O MEZINÁRODNÍ OCHRANU, AZYL </vt:lpstr>
      <vt:lpstr>Sociální práce a sociální služby v prostředí azylových zařízení </vt:lpstr>
      <vt:lpstr>ŽADATELÉ O MEZINÁRODNÍ OCHRANU</vt:lpstr>
      <vt:lpstr>AZYL (7)</vt:lpstr>
      <vt:lpstr>Azyl nelze udělit, je-li důvodné podezření, že cizinec, který podal žádost o udělení azylu: </vt:lpstr>
      <vt:lpstr>Kolik je v ČR azylantů? </vt:lpstr>
      <vt:lpstr>Kolik je v ČR azylantů? </vt:lpstr>
      <vt:lpstr>Doplňková ochrana (8) </vt:lpstr>
      <vt:lpstr>Kam uprchlíci směřují? </vt:lpstr>
      <vt:lpstr>Shrnutí od George Sorose,  zakladatele a předsedy nadace Open Society Foundations.</vt:lpstr>
      <vt:lpstr>Místo závěru…  https://www.opensocietyfoundations.org/voices/why-europe-must-embrace-its-refugees/cs </vt:lpstr>
      <vt:lpstr>SLOVNÍK POJMŮ</vt:lpstr>
      <vt:lpstr>Prezentace aplikace PowerPoint</vt:lpstr>
      <vt:lpstr>Prezentace aplikace PowerPoint</vt:lpstr>
      <vt:lpstr>Prezentace aplikace PowerPoint</vt:lpstr>
      <vt:lpstr>Shrnutí</vt:lpstr>
      <vt:lpstr>Rasa a dějiny</vt:lpstr>
      <vt:lpstr>Děkuji vám za pozornost</vt:lpstr>
      <vt:lpstr>Dodatek: </vt:lpstr>
      <vt:lpstr>Jaké to je být Čechem v zahraničí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práce s menšinami a migranty</dc:title>
  <dc:creator>Preissova Krejci Andrea</dc:creator>
  <cp:lastModifiedBy>Andrea Preissová Krejčí</cp:lastModifiedBy>
  <cp:revision>89</cp:revision>
  <dcterms:created xsi:type="dcterms:W3CDTF">2020-10-07T06:24:43Z</dcterms:created>
  <dcterms:modified xsi:type="dcterms:W3CDTF">2024-11-26T22:07:14Z</dcterms:modified>
</cp:coreProperties>
</file>