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59" r:id="rId9"/>
    <p:sldId id="261" r:id="rId10"/>
    <p:sldId id="262" r:id="rId11"/>
  </p:sldIdLst>
  <p:sldSz cx="6858000" cy="9906000" type="A4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EEE2DA"/>
    <a:srgbClr val="E1CBBD"/>
    <a:srgbClr val="F2D9AC"/>
    <a:srgbClr val="A9D4FF"/>
    <a:srgbClr val="C5E2FF"/>
    <a:srgbClr val="E3F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00" autoAdjust="0"/>
  </p:normalViewPr>
  <p:slideViewPr>
    <p:cSldViewPr>
      <p:cViewPr varScale="1">
        <p:scale>
          <a:sx n="60" d="100"/>
          <a:sy n="60" d="100"/>
        </p:scale>
        <p:origin x="2558" y="3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A36A6-5AF1-4120-8A29-69C2D70780A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62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AD750-1332-4CD9-8414-40E67B8365D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EBB33-DDCC-4116-AC66-B221BDFE1ED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68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78FA0-6D17-4D81-B2B2-008E8646F5F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78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B57C0-A35A-461C-A76B-F8B90C3F73A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18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9966F-839C-41A2-A4C4-A57173D9A58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82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E0513-30A9-4BD3-913B-CDF802FD2B2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13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918B8-30AC-4709-82D8-85C8333A5D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98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45195-DCD5-45BB-B224-57B5285FFDF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49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B8747-FF2E-432F-9D6E-F91EBD539B9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09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08C5E-6370-4CF1-ACC0-A2F637199A6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79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nadpisů předlohy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textu předlohy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7DF0F5D-997C-4CD9-839D-539394BF28F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6858000" cy="9906000"/>
          </a:xfrm>
          <a:prstGeom prst="rect">
            <a:avLst/>
          </a:prstGeom>
          <a:gradFill rotWithShape="1">
            <a:gsLst>
              <a:gs pos="0">
                <a:srgbClr val="C5E2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.cz/wp-content/uploads/2021/01/Metodicky_pokyn_Pedagogicka_intervence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umpu.com/xx/document/read/62652893/ferova-skola-prakticky-pruvodce-inkluzi-nejen-pro-rodice/12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8600" y="4343400"/>
            <a:ext cx="1600200" cy="523220"/>
          </a:xfrm>
          <a:prstGeom prst="rect">
            <a:avLst/>
          </a:prstGeom>
          <a:solidFill>
            <a:srgbClr val="EEE2DA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 dirty="0"/>
              <a:t>Třístupňový model péče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539398" y="1911476"/>
            <a:ext cx="1371600" cy="30777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1. Stupeň péče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514600" y="4449470"/>
            <a:ext cx="137160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2. Stupeň péče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514600" y="6108700"/>
            <a:ext cx="1371600" cy="307777"/>
          </a:xfrm>
          <a:prstGeom prst="rect">
            <a:avLst/>
          </a:prstGeom>
          <a:solidFill>
            <a:srgbClr val="CC99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3. Stupeň péče</a:t>
            </a:r>
          </a:p>
        </p:txBody>
      </p:sp>
      <p:cxnSp>
        <p:nvCxnSpPr>
          <p:cNvPr id="2057" name="AutoShape 9"/>
          <p:cNvCxnSpPr>
            <a:cxnSpLocks noChangeShapeType="1"/>
            <a:stCxn id="2052" idx="3"/>
            <a:endCxn id="2054" idx="1"/>
          </p:cNvCxnSpPr>
          <p:nvPr/>
        </p:nvCxnSpPr>
        <p:spPr bwMode="auto">
          <a:xfrm flipV="1">
            <a:off x="1828800" y="2065365"/>
            <a:ext cx="710598" cy="253964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8" name="AutoShape 10"/>
          <p:cNvCxnSpPr>
            <a:cxnSpLocks noChangeShapeType="1"/>
            <a:stCxn id="2052" idx="3"/>
            <a:endCxn id="2056" idx="1"/>
          </p:cNvCxnSpPr>
          <p:nvPr/>
        </p:nvCxnSpPr>
        <p:spPr bwMode="auto">
          <a:xfrm>
            <a:off x="1828800" y="4605010"/>
            <a:ext cx="685800" cy="165757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077072" y="1911475"/>
            <a:ext cx="2057400" cy="30777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Pozorování, náslechy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077072" y="2358069"/>
            <a:ext cx="2057400" cy="30777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Konzultace s učiteli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077072" y="2812802"/>
            <a:ext cx="2057400" cy="30777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Rozhovory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4077072" y="4877981"/>
            <a:ext cx="20574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Analýza stávajícího stavu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077072" y="5503060"/>
            <a:ext cx="205740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PLPP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4077072" y="6568908"/>
            <a:ext cx="2057400" cy="523220"/>
          </a:xfrm>
          <a:prstGeom prst="rect">
            <a:avLst/>
          </a:prstGeom>
          <a:solidFill>
            <a:srgbClr val="CC99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Vyhodnocení PLPP </a:t>
            </a:r>
            <a:br>
              <a:rPr lang="cs-CZ" sz="1400" dirty="0"/>
            </a:br>
            <a:r>
              <a:rPr lang="cs-CZ" sz="1400" dirty="0"/>
              <a:t>následuje ŠPZ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4077072" y="7197766"/>
            <a:ext cx="2057400" cy="307777"/>
          </a:xfrm>
          <a:prstGeom prst="rect">
            <a:avLst/>
          </a:prstGeom>
          <a:solidFill>
            <a:srgbClr val="CC99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Rovnou ŠPZ</a:t>
            </a: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4564" y="392907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/>
              <a:t>Poskytování podpůrných opatření</a:t>
            </a:r>
          </a:p>
        </p:txBody>
      </p:sp>
      <p:cxnSp>
        <p:nvCxnSpPr>
          <p:cNvPr id="2093" name="AutoShape 45"/>
          <p:cNvCxnSpPr>
            <a:cxnSpLocks noChangeShapeType="1"/>
            <a:stCxn id="2052" idx="3"/>
            <a:endCxn id="2055" idx="1"/>
          </p:cNvCxnSpPr>
          <p:nvPr/>
        </p:nvCxnSpPr>
        <p:spPr bwMode="auto">
          <a:xfrm flipV="1">
            <a:off x="1828800" y="4603359"/>
            <a:ext cx="685800" cy="1651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 Box 14">
            <a:extLst>
              <a:ext uri="{FF2B5EF4-FFF2-40B4-BE49-F238E27FC236}">
                <a16:creationId xmlns:a16="http://schemas.microsoft.com/office/drawing/2014/main" id="{378C64B4-9465-4448-A462-E1E3B64D9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072" y="3267535"/>
            <a:ext cx="2057400" cy="52322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Průběžná pedagogická diagnostika</a:t>
            </a:r>
          </a:p>
        </p:txBody>
      </p:sp>
      <p:sp>
        <p:nvSpPr>
          <p:cNvPr id="53" name="Text Box 12">
            <a:extLst>
              <a:ext uri="{FF2B5EF4-FFF2-40B4-BE49-F238E27FC236}">
                <a16:creationId xmlns:a16="http://schemas.microsoft.com/office/drawing/2014/main" id="{93F4C166-3C77-4B26-BF20-1F8664C37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072" y="3879721"/>
            <a:ext cx="2057400" cy="52322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Nově i pedagogická intervence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392188" y="1686221"/>
            <a:ext cx="4361656" cy="307777"/>
          </a:xfrm>
          <a:prstGeom prst="rect">
            <a:avLst/>
          </a:prstGeom>
          <a:solidFill>
            <a:srgbClr val="EEE2DA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 dirty="0"/>
              <a:t>PO 1. až 5. stupeň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958904" y="2770929"/>
            <a:ext cx="1371600" cy="307777"/>
          </a:xfrm>
          <a:prstGeom prst="rect">
            <a:avLst/>
          </a:prstGeom>
          <a:solidFill>
            <a:schemeClr val="accent1">
              <a:alpha val="57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1. Stupeň péče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573016" y="2663207"/>
            <a:ext cx="2057400" cy="52322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Individualizace, </a:t>
            </a:r>
            <a:br>
              <a:rPr lang="cs-CZ" sz="1400" dirty="0"/>
            </a:br>
            <a:r>
              <a:rPr lang="cs-CZ" sz="1400" dirty="0"/>
              <a:t>PI a PLPP</a:t>
            </a: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34939" y="703839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/>
              <a:t>Podpůrná opatření (PO) 1 - 5</a:t>
            </a: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1CC63F57-1F25-4E1D-9444-488E0A58E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7880" y="3435870"/>
            <a:ext cx="1371600" cy="307777"/>
          </a:xfrm>
          <a:prstGeom prst="rect">
            <a:avLst/>
          </a:prstGeom>
          <a:solidFill>
            <a:schemeClr val="accent1">
              <a:lumMod val="75000"/>
              <a:alpha val="56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2. Stupeň péče</a:t>
            </a:r>
          </a:p>
        </p:txBody>
      </p:sp>
      <p:sp>
        <p:nvSpPr>
          <p:cNvPr id="26" name="Text Box 6">
            <a:extLst>
              <a:ext uri="{FF2B5EF4-FFF2-40B4-BE49-F238E27FC236}">
                <a16:creationId xmlns:a16="http://schemas.microsoft.com/office/drawing/2014/main" id="{634A3ED3-32A5-4A48-BD10-84702992C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7880" y="4195583"/>
            <a:ext cx="1371600" cy="307777"/>
          </a:xfrm>
          <a:prstGeom prst="rect">
            <a:avLst/>
          </a:prstGeom>
          <a:solidFill>
            <a:schemeClr val="accent1">
              <a:lumMod val="50000"/>
              <a:alpha val="65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3. Stupeň péče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1FF4D346-8A74-4C55-A753-0F87CAB8E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04" y="5094864"/>
            <a:ext cx="1371600" cy="307777"/>
          </a:xfrm>
          <a:prstGeom prst="rect">
            <a:avLst/>
          </a:prstGeom>
          <a:solidFill>
            <a:schemeClr val="accent1">
              <a:lumMod val="25000"/>
              <a:alpha val="72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4. Stupeň péče</a:t>
            </a: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D9C3D959-6E2C-4C8C-951F-9116819E8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010" y="5840256"/>
            <a:ext cx="1371600" cy="307777"/>
          </a:xfrm>
          <a:prstGeom prst="rect">
            <a:avLst/>
          </a:prstGeom>
          <a:solidFill>
            <a:schemeClr val="accent1">
              <a:lumMod val="10000"/>
              <a:alpha val="77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5. Stupeň péče</a:t>
            </a:r>
          </a:p>
        </p:txBody>
      </p:sp>
      <p:sp>
        <p:nvSpPr>
          <p:cNvPr id="30" name="Text Box 12">
            <a:extLst>
              <a:ext uri="{FF2B5EF4-FFF2-40B4-BE49-F238E27FC236}">
                <a16:creationId xmlns:a16="http://schemas.microsoft.com/office/drawing/2014/main" id="{9206DD4D-EBAC-4796-9F85-1586F1C34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016" y="4042216"/>
            <a:ext cx="2057400" cy="846386"/>
          </a:xfrm>
          <a:prstGeom prst="rect">
            <a:avLst/>
          </a:prstGeom>
          <a:solidFill>
            <a:schemeClr val="accent1">
              <a:lumMod val="50000"/>
              <a:alpha val="82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IVP PSPP asistent pedagoga</a:t>
            </a:r>
          </a:p>
          <a:p>
            <a:pPr algn="ctr">
              <a:spcBef>
                <a:spcPct val="50000"/>
              </a:spcBef>
            </a:pPr>
            <a:r>
              <a:rPr lang="cs-CZ" sz="1400" dirty="0"/>
              <a:t>úprava výstupů aj.</a:t>
            </a: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760363D1-5321-4524-9B0D-6A277C043276}"/>
              </a:ext>
            </a:extLst>
          </p:cNvPr>
          <p:cNvCxnSpPr>
            <a:cxnSpLocks/>
          </p:cNvCxnSpPr>
          <p:nvPr/>
        </p:nvCxnSpPr>
        <p:spPr>
          <a:xfrm>
            <a:off x="3339480" y="2924817"/>
            <a:ext cx="377552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>
            <a:extLst>
              <a:ext uri="{FF2B5EF4-FFF2-40B4-BE49-F238E27FC236}">
                <a16:creationId xmlns:a16="http://schemas.microsoft.com/office/drawing/2014/main" id="{CBA7F70C-F148-4037-B82C-5B4A743B86DC}"/>
              </a:ext>
            </a:extLst>
          </p:cNvPr>
          <p:cNvCxnSpPr>
            <a:cxnSpLocks/>
          </p:cNvCxnSpPr>
          <p:nvPr/>
        </p:nvCxnSpPr>
        <p:spPr>
          <a:xfrm>
            <a:off x="3339480" y="4357687"/>
            <a:ext cx="449560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12">
            <a:extLst>
              <a:ext uri="{FF2B5EF4-FFF2-40B4-BE49-F238E27FC236}">
                <a16:creationId xmlns:a16="http://schemas.microsoft.com/office/drawing/2014/main" id="{931B0B0E-5341-4D6A-8F1F-375A61708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016" y="3435870"/>
            <a:ext cx="2057400" cy="52322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Modifikace obsahu nikoliv výstupů</a:t>
            </a: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BD586D95-A962-4C73-9D9D-8ED0C4DD0A09}"/>
              </a:ext>
            </a:extLst>
          </p:cNvPr>
          <p:cNvSpPr txBox="1"/>
          <p:nvPr/>
        </p:nvSpPr>
        <p:spPr>
          <a:xfrm>
            <a:off x="243136" y="6473250"/>
            <a:ext cx="6192688" cy="26981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900" b="1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Aktuální úprava pedagogické intervence</a:t>
            </a:r>
            <a:r>
              <a:rPr lang="cs-CZ" sz="9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 v § 4a vyhlášky o vzdělávání žáků se speciálními vzdělávacími potřebami:</a:t>
            </a:r>
          </a:p>
          <a:p>
            <a:pPr algn="l">
              <a:lnSpc>
                <a:spcPct val="150000"/>
              </a:lnSpc>
            </a:pPr>
            <a:r>
              <a:rPr lang="cs-CZ" sz="900" b="0" i="1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(1) Pedagogická intervence slouží zejména k podpoře vzdělávání žáka se speciálními vzdělávacími potřebami ve vyučovacích předmětech, kde je třeba posílit jeho vzdělávání, ke kompenzaci nedostatečné domácí přípravy na výuku a k rozvoji učebního stylu žáka.</a:t>
            </a:r>
            <a:endParaRPr lang="cs-CZ" sz="900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cs-CZ" sz="900" b="0" i="1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(2) Pedagogickou intervenci poskytuje základní škola, školní družina, školní klub nebo střední škola.</a:t>
            </a:r>
            <a:endParaRPr lang="cs-CZ" sz="900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cs-CZ" sz="900" b="0" i="1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(3) Pedagogická intervence se poskytuje jako podpůrné opatření prvního stupně.</a:t>
            </a:r>
            <a:endParaRPr lang="cs-CZ" sz="900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cs-CZ" sz="900" b="0" i="1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(4) Pedagogickou intervenci souběžně využívá více žáků, je-li to možné a vhodné.</a:t>
            </a:r>
            <a:endParaRPr lang="cs-CZ" sz="900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cs-CZ" sz="900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Aktuální znění nařízení vlády v § 2 upravující přímou pedagogickou činnost na pedagogickou intervenci:</a:t>
            </a:r>
          </a:p>
          <a:p>
            <a:pPr algn="l">
              <a:lnSpc>
                <a:spcPct val="150000"/>
              </a:lnSpc>
            </a:pPr>
            <a:r>
              <a:rPr lang="cs-CZ" sz="900" b="0" i="1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Týdenní rozsah přímé pedagogické činnosti stanovený v příloze k tomuto nařízení se zvyšuje o 1 hodinu, poskytuje-li pedagogický pracovník pedagogickou intervenci jako podpůrné opatření. Věta první se nepoužije u pedagogického pracovníka se sjednanou kratší než stanovenou týdenní pracovní dobou a u pedagogického pracovníka, pro kterého je týdenní rozsah přímé pedagogické činnosti stanoven v rozpětí.  </a:t>
            </a:r>
          </a:p>
          <a:p>
            <a:pPr algn="l">
              <a:lnSpc>
                <a:spcPct val="150000"/>
              </a:lnSpc>
            </a:pPr>
            <a:r>
              <a:rPr lang="cs-CZ" sz="900" b="0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hlinkClick r:id="rId2"/>
              </a:rPr>
              <a:t>https://www.edu.cz/wp-content/uploads/2021/01/Metodicky_pokyn_Pedagogicka_intervence.pdf</a:t>
            </a:r>
            <a:r>
              <a:rPr lang="cs-CZ" sz="900" b="0" i="1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endParaRPr lang="cs-CZ" sz="900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085BA5FD-AE7E-4AD3-A62B-68741CD170B5}"/>
              </a:ext>
            </a:extLst>
          </p:cNvPr>
          <p:cNvCxnSpPr>
            <a:cxnSpLocks/>
          </p:cNvCxnSpPr>
          <p:nvPr/>
        </p:nvCxnSpPr>
        <p:spPr>
          <a:xfrm flipV="1">
            <a:off x="3275980" y="4664968"/>
            <a:ext cx="441052" cy="576064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6D235E64-42ED-44B6-9D59-FF0CF02C2365}"/>
              </a:ext>
            </a:extLst>
          </p:cNvPr>
          <p:cNvCxnSpPr>
            <a:cxnSpLocks/>
          </p:cNvCxnSpPr>
          <p:nvPr/>
        </p:nvCxnSpPr>
        <p:spPr>
          <a:xfrm flipV="1">
            <a:off x="3275980" y="4681374"/>
            <a:ext cx="441052" cy="132049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63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16" y="1276301"/>
            <a:ext cx="1371600" cy="30777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Předpoklady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76164" y="5084637"/>
            <a:ext cx="137160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Překážky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76164" y="7298025"/>
            <a:ext cx="1371600" cy="307777"/>
          </a:xfrm>
          <a:prstGeom prst="rect">
            <a:avLst/>
          </a:prstGeom>
          <a:solidFill>
            <a:srgbClr val="CC99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Možnosti 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357782" y="1273991"/>
            <a:ext cx="3764419" cy="30777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Profesionální tým pedagogů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357782" y="1923339"/>
            <a:ext cx="3764419" cy="30777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Dokonalá znalost kurikula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357782" y="2610332"/>
            <a:ext cx="3776690" cy="30777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Didaktické kompetence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357782" y="5093658"/>
            <a:ext cx="377304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neochota</a:t>
            </a:r>
            <a:br>
              <a:rPr lang="cs-CZ" sz="1400" dirty="0"/>
            </a:br>
            <a:r>
              <a:rPr lang="cs-CZ" sz="1400" dirty="0"/>
              <a:t>neprofesionalita</a:t>
            </a:r>
            <a:br>
              <a:rPr lang="cs-CZ" sz="1400" dirty="0"/>
            </a:br>
            <a:r>
              <a:rPr lang="cs-CZ" sz="1400" dirty="0"/>
              <a:t>komunikační bariéry</a:t>
            </a:r>
            <a:br>
              <a:rPr lang="cs-CZ" sz="1400" dirty="0"/>
            </a:br>
            <a:r>
              <a:rPr lang="cs-CZ" sz="1400" dirty="0"/>
              <a:t>neznalost</a:t>
            </a:r>
            <a:br>
              <a:rPr lang="cs-CZ" sz="1400" dirty="0"/>
            </a:br>
            <a:r>
              <a:rPr lang="cs-CZ" sz="1400" dirty="0"/>
              <a:t>předsudky</a:t>
            </a:r>
            <a:br>
              <a:rPr lang="cs-CZ" sz="1400" dirty="0"/>
            </a:br>
            <a:r>
              <a:rPr lang="cs-CZ" sz="1400" dirty="0"/>
              <a:t>nepřipravenost</a:t>
            </a:r>
            <a:br>
              <a:rPr lang="cs-CZ" sz="1400" dirty="0"/>
            </a:br>
            <a:r>
              <a:rPr lang="cs-CZ" sz="1400" dirty="0"/>
              <a:t>(personální, materiální)</a:t>
            </a:r>
            <a:br>
              <a:rPr lang="cs-CZ" sz="1400" dirty="0"/>
            </a:br>
            <a:endParaRPr lang="cs-CZ" sz="1400" dirty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366402" y="7305552"/>
            <a:ext cx="3764419" cy="307777"/>
          </a:xfrm>
          <a:prstGeom prst="rect">
            <a:avLst/>
          </a:prstGeom>
          <a:solidFill>
            <a:srgbClr val="CC99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Efektivita spolu/práce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2366403" y="7747731"/>
            <a:ext cx="3755798" cy="523220"/>
          </a:xfrm>
          <a:prstGeom prst="rect">
            <a:avLst/>
          </a:prstGeom>
          <a:solidFill>
            <a:srgbClr val="CC99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Hledání způsobů JAK, </a:t>
            </a:r>
            <a:br>
              <a:rPr lang="cs-CZ" sz="1400" dirty="0"/>
            </a:br>
            <a:r>
              <a:rPr lang="cs-CZ" sz="1400" dirty="0"/>
              <a:t>nikoliv důvodů, proč NE</a:t>
            </a: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4564" y="392907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/>
              <a:t>Metody práce při poskytování PO 1. st</a:t>
            </a:r>
          </a:p>
        </p:txBody>
      </p:sp>
      <p:sp>
        <p:nvSpPr>
          <p:cNvPr id="42" name="Text Box 14">
            <a:extLst>
              <a:ext uri="{FF2B5EF4-FFF2-40B4-BE49-F238E27FC236}">
                <a16:creationId xmlns:a16="http://schemas.microsoft.com/office/drawing/2014/main" id="{378C64B4-9465-4448-A462-E1E3B64D9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782" y="3121650"/>
            <a:ext cx="3764419" cy="30777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Metodickou podporu</a:t>
            </a:r>
          </a:p>
        </p:txBody>
      </p:sp>
      <p:sp>
        <p:nvSpPr>
          <p:cNvPr id="53" name="Text Box 12">
            <a:extLst>
              <a:ext uri="{FF2B5EF4-FFF2-40B4-BE49-F238E27FC236}">
                <a16:creationId xmlns:a16="http://schemas.microsoft.com/office/drawing/2014/main" id="{93F4C166-3C77-4B26-BF20-1F8664C37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782" y="3630484"/>
            <a:ext cx="3764419" cy="52322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Týmovou spolupráci</a:t>
            </a:r>
            <a:br>
              <a:rPr lang="cs-CZ" sz="1400" dirty="0"/>
            </a:br>
            <a:r>
              <a:rPr lang="cs-CZ" sz="1400" dirty="0"/>
              <a:t>(kolegiální, ale i rodina, škola, dítě, ŠPP)</a:t>
            </a:r>
          </a:p>
        </p:txBody>
      </p:sp>
      <p:sp>
        <p:nvSpPr>
          <p:cNvPr id="25" name="Text Box 14">
            <a:extLst>
              <a:ext uri="{FF2B5EF4-FFF2-40B4-BE49-F238E27FC236}">
                <a16:creationId xmlns:a16="http://schemas.microsoft.com/office/drawing/2014/main" id="{1DD2F84F-330A-47A2-9187-8A0A66D60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6403" y="4445169"/>
            <a:ext cx="3764419" cy="30777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dirty="0"/>
              <a:t>Dobré klima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6B687FC-7469-40B1-9ED0-9E259F1CB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532" y="5489630"/>
            <a:ext cx="1566863" cy="102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93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nkluze: Některé děti se prostě integrovat nedají | Reflex.cz">
            <a:extLst>
              <a:ext uri="{FF2B5EF4-FFF2-40B4-BE49-F238E27FC236}">
                <a16:creationId xmlns:a16="http://schemas.microsoft.com/office/drawing/2014/main" id="{E1D3D774-8B0B-4213-97AF-0A8F53384C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3562350"/>
            <a:ext cx="535305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582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95D9518-A32B-427A-91CB-3EBB3D3CE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2459038"/>
            <a:ext cx="2486025" cy="2298700"/>
          </a:xfrm>
          <a:prstGeom prst="rect">
            <a:avLst/>
          </a:prstGeom>
        </p:spPr>
      </p:pic>
      <p:pic>
        <p:nvPicPr>
          <p:cNvPr id="2052" name="Picture 4" descr="VTIP ZA RÁMEČEKZa krásnější Vimperk | Za krásnější Vimperk">
            <a:extLst>
              <a:ext uri="{FF2B5EF4-FFF2-40B4-BE49-F238E27FC236}">
                <a16:creationId xmlns:a16="http://schemas.microsoft.com/office/drawing/2014/main" id="{C421EF8D-ECB9-46B7-BC6A-2F6EAFDBE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4832350"/>
            <a:ext cx="2486025" cy="18780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Untitled">
            <a:extLst>
              <a:ext uri="{FF2B5EF4-FFF2-40B4-BE49-F238E27FC236}">
                <a16:creationId xmlns:a16="http://schemas.microsoft.com/office/drawing/2014/main" id="{9ED11D7B-0FE2-4655-AAB1-360C18EDD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6786563"/>
            <a:ext cx="2486025" cy="19145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ilan Kocmánek: Inkluzní vtip opravdu trefil do černého | Pedagogicke.info">
            <a:extLst>
              <a:ext uri="{FF2B5EF4-FFF2-40B4-BE49-F238E27FC236}">
                <a16:creationId xmlns:a16="http://schemas.microsoft.com/office/drawing/2014/main" id="{AA95C469-1655-476C-96C0-EF468B805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538" y="2459038"/>
            <a:ext cx="3611563" cy="30257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nkluze hashtag on Twitter">
            <a:extLst>
              <a:ext uri="{FF2B5EF4-FFF2-40B4-BE49-F238E27FC236}">
                <a16:creationId xmlns:a16="http://schemas.microsoft.com/office/drawing/2014/main" id="{A6BD4917-9F6E-4C88-B0FB-FAA9E0925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538" y="5559425"/>
            <a:ext cx="3611563" cy="31416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D1C2B86-CC48-4450-9337-50FDAFE11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96874"/>
            <a:ext cx="6172200" cy="1819821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Trocha černého humoru</a:t>
            </a:r>
          </a:p>
        </p:txBody>
      </p:sp>
    </p:spTree>
    <p:extLst>
      <p:ext uri="{BB962C8B-B14F-4D97-AF65-F5344CB8AC3E}">
        <p14:creationId xmlns:p14="http://schemas.microsoft.com/office/powerpoint/2010/main" val="765737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8F021A1-0BF1-4156-834E-0860C627D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4824" y="1640632"/>
            <a:ext cx="3687117" cy="274018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B0CFA48-6C0B-466E-BDC3-CBE461C73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4824" y="4503576"/>
            <a:ext cx="3456384" cy="267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946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F3BBE8-4C9B-4D60-BFB0-4DB80E0F5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100"/>
              <a:t>Ale nyní vážně..,</a:t>
            </a:r>
            <a:br>
              <a:rPr lang="cs-CZ" sz="2100"/>
            </a:br>
            <a:r>
              <a:rPr lang="cs-CZ" sz="2100"/>
              <a:t>každý z nás se může někdy v životě ocitnout v situaci, </a:t>
            </a:r>
            <a:br>
              <a:rPr lang="cs-CZ" sz="2100"/>
            </a:br>
            <a:r>
              <a:rPr lang="cs-CZ" sz="2100"/>
              <a:t>kdy bude potřebovat krátkodobou nebo trvalou podporu…</a:t>
            </a:r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F661281F-44D0-45FB-86A7-9ADDED4790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2594261"/>
            <a:ext cx="6172200" cy="5971602"/>
          </a:xfrm>
          <a:prstGeom prst="rect">
            <a:avLst/>
          </a:prstGeom>
          <a:noFill/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E40146D-3EAA-451E-B8E0-F43D21ABEE22}"/>
              </a:ext>
            </a:extLst>
          </p:cNvPr>
          <p:cNvSpPr txBox="1"/>
          <p:nvPr/>
        </p:nvSpPr>
        <p:spPr>
          <a:xfrm>
            <a:off x="342900" y="8841432"/>
            <a:ext cx="625445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900" dirty="0">
                <a:hlinkClick r:id="rId3"/>
              </a:rPr>
              <a:t>https://www.yumpu.com/xx/document/read/62652893/ferova-skola-prakticky-pruvodce-inkluzi-nejen-pro-rodice/12</a:t>
            </a:r>
            <a:r>
              <a:rPr lang="cs-CZ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97503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E9F9F6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F2FBFA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336699"/>
        </a:dk1>
        <a:lt1>
          <a:srgbClr val="D3F5E8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E6F9F2"/>
        </a:accent3>
        <a:accent4>
          <a:srgbClr val="2A5682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63300"/>
        </a:dk1>
        <a:lt1>
          <a:srgbClr val="F1E6D9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F7F0E9"/>
        </a:accent3>
        <a:accent4>
          <a:srgbClr val="562A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33F8F"/>
        </a:dk1>
        <a:lt1>
          <a:srgbClr val="D7C2A9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E8DDD1"/>
        </a:accent3>
        <a:accent4>
          <a:srgbClr val="023479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7BD37B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BFE6B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3399"/>
        </a:dk1>
        <a:lt1>
          <a:srgbClr val="DDDDDD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EBEBEB"/>
        </a:accent3>
        <a:accent4>
          <a:srgbClr val="2A2A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9966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8256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996633"/>
        </a:dk1>
        <a:lt1>
          <a:srgbClr val="EDE8DD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4F2EB"/>
        </a:accent3>
        <a:accent4>
          <a:srgbClr val="82562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5C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9E1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19A84FA6D01041AD250256280E2284" ma:contentTypeVersion="2" ma:contentTypeDescription="Create a new document." ma:contentTypeScope="" ma:versionID="175d43d2b1c8835f6377a368cfc9b122">
  <xsd:schema xmlns:xsd="http://www.w3.org/2001/XMLSchema" xmlns:xs="http://www.w3.org/2001/XMLSchema" xmlns:p="http://schemas.microsoft.com/office/2006/metadata/properties" xmlns:ns2="192cf06b-a8b9-4927-b48a-79760e1b9f73" targetNamespace="http://schemas.microsoft.com/office/2006/metadata/properties" ma:root="true" ma:fieldsID="3f086d26563c10878dab2669a4a344c0" ns2:_="">
    <xsd:import namespace="192cf06b-a8b9-4927-b48a-79760e1b9f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cf06b-a8b9-4927-b48a-79760e1b9f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8213DD-8F91-4A51-894F-2471F39156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3E9F52-1A1B-4184-BDDF-3C540ED622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cf06b-a8b9-4927-b48a-79760e1b9f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09A3A5-EBFA-4E7A-A49E-EFE59410130F}">
  <ds:schemaRefs>
    <ds:schemaRef ds:uri="192cf06b-a8b9-4927-b48a-79760e1b9f73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Diagram se stromovou strukturou</Template>
  <TotalTime>258</TotalTime>
  <Words>415</Words>
  <Application>Microsoft Office PowerPoint</Application>
  <PresentationFormat>A4 (210 × 297 mm)</PresentationFormat>
  <Paragraphs>49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Helvetica</vt:lpstr>
      <vt:lpstr>Tahoma</vt:lpstr>
      <vt:lpstr>Default Design</vt:lpstr>
      <vt:lpstr>Prezentace aplikace PowerPoint</vt:lpstr>
      <vt:lpstr>Prezentace aplikace PowerPoint</vt:lpstr>
      <vt:lpstr>Prezentace aplikace PowerPoint</vt:lpstr>
      <vt:lpstr>Prezentace aplikace PowerPoint</vt:lpstr>
      <vt:lpstr>Trocha černého humoru</vt:lpstr>
      <vt:lpstr>Prezentace aplikace PowerPoint</vt:lpstr>
      <vt:lpstr>Ale nyní vážně.., každý z nás se může někdy v životě ocitnout v situaci,  kdy bude potřebovat krátkodobou nebo trvalou podporu…</vt:lpstr>
    </vt:vector>
  </TitlesOfParts>
  <Manager/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Silberová Andrea</dc:creator>
  <cp:keywords/>
  <dc:description/>
  <cp:lastModifiedBy>Silberová Andrea</cp:lastModifiedBy>
  <cp:revision>17</cp:revision>
  <cp:lastPrinted>2023-09-14T07:22:21Z</cp:lastPrinted>
  <dcterms:created xsi:type="dcterms:W3CDTF">2021-02-24T06:57:59Z</dcterms:created>
  <dcterms:modified xsi:type="dcterms:W3CDTF">2023-09-14T07:23:19Z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TC060784201029</vt:lpwstr>
  </property>
  <property fmtid="{D5CDD505-2E9C-101B-9397-08002B2CF9AE}" pid="3" name="InternalTags">
    <vt:lpwstr/>
  </property>
  <property fmtid="{D5CDD505-2E9C-101B-9397-08002B2CF9AE}" pid="4" name="ContentTypeId">
    <vt:lpwstr>0x0101006119A84FA6D01041AD250256280E2284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Order">
    <vt:r8>14488000</vt:r8>
  </property>
  <property fmtid="{D5CDD505-2E9C-101B-9397-08002B2CF9AE}" pid="10" name="HiddenCategoryTags">
    <vt:lpwstr/>
  </property>
  <property fmtid="{D5CDD505-2E9C-101B-9397-08002B2CF9AE}" pid="11" name="ImageGenStatus">
    <vt:i4>0</vt:i4>
  </property>
  <property fmtid="{D5CDD505-2E9C-101B-9397-08002B2CF9AE}" pid="12" name="CategoryTags">
    <vt:lpwstr/>
  </property>
  <property fmtid="{D5CDD505-2E9C-101B-9397-08002B2CF9AE}" pid="13" name="Applications">
    <vt:lpwstr/>
  </property>
  <property fmtid="{D5CDD505-2E9C-101B-9397-08002B2CF9AE}" pid="14" name="LocMarketGroupTiers">
    <vt:lpwstr>,t:Tier 1,t:Tier 2,t:Tier 3,</vt:lpwstr>
  </property>
</Properties>
</file>