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8" r:id="rId5"/>
    <p:sldId id="261" r:id="rId6"/>
    <p:sldId id="260" r:id="rId7"/>
    <p:sldId id="262" r:id="rId8"/>
    <p:sldId id="263" r:id="rId9"/>
    <p:sldId id="265" r:id="rId10"/>
    <p:sldId id="267" r:id="rId11"/>
    <p:sldId id="270" r:id="rId12"/>
    <p:sldId id="269" r:id="rId13"/>
    <p:sldId id="268" r:id="rId14"/>
    <p:sldId id="275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09552-FFFD-4515-82D0-BC164E1EA4AE}" v="7" dt="2023-09-14T07:17:1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berová Andrea" userId="S::andrea.silberova@ahol.cz::f366fc70-3ec4-4df2-9b29-54a5f00d29da" providerId="AD" clId="Web-{4A109552-FFFD-4515-82D0-BC164E1EA4AE}"/>
    <pc:docChg chg="modSld sldOrd">
      <pc:chgData name="Silberová Andrea" userId="S::andrea.silberova@ahol.cz::f366fc70-3ec4-4df2-9b29-54a5f00d29da" providerId="AD" clId="Web-{4A109552-FFFD-4515-82D0-BC164E1EA4AE}" dt="2023-09-14T07:17:19.856" v="5"/>
      <pc:docMkLst>
        <pc:docMk/>
      </pc:docMkLst>
      <pc:sldChg chg="modSp">
        <pc:chgData name="Silberová Andrea" userId="S::andrea.silberova@ahol.cz::f366fc70-3ec4-4df2-9b29-54a5f00d29da" providerId="AD" clId="Web-{4A109552-FFFD-4515-82D0-BC164E1EA4AE}" dt="2023-09-14T07:16:34.996" v="1" actId="20577"/>
        <pc:sldMkLst>
          <pc:docMk/>
          <pc:sldMk cId="2197787889" sldId="262"/>
        </pc:sldMkLst>
        <pc:spChg chg="mod">
          <ac:chgData name="Silberová Andrea" userId="S::andrea.silberova@ahol.cz::f366fc70-3ec4-4df2-9b29-54a5f00d29da" providerId="AD" clId="Web-{4A109552-FFFD-4515-82D0-BC164E1EA4AE}" dt="2023-09-14T07:16:34.996" v="1" actId="20577"/>
          <ac:spMkLst>
            <pc:docMk/>
            <pc:sldMk cId="2197787889" sldId="262"/>
            <ac:spMk id="4" creationId="{7939AFF7-053C-496F-A6E9-CA761E009490}"/>
          </ac:spMkLst>
        </pc:spChg>
      </pc:sldChg>
      <pc:sldChg chg="modSp">
        <pc:chgData name="Silberová Andrea" userId="S::andrea.silberova@ahol.cz::f366fc70-3ec4-4df2-9b29-54a5f00d29da" providerId="AD" clId="Web-{4A109552-FFFD-4515-82D0-BC164E1EA4AE}" dt="2023-09-14T07:17:06.512" v="4" actId="20577"/>
        <pc:sldMkLst>
          <pc:docMk/>
          <pc:sldMk cId="1864636570" sldId="265"/>
        </pc:sldMkLst>
        <pc:spChg chg="mod">
          <ac:chgData name="Silberová Andrea" userId="S::andrea.silberova@ahol.cz::f366fc70-3ec4-4df2-9b29-54a5f00d29da" providerId="AD" clId="Web-{4A109552-FFFD-4515-82D0-BC164E1EA4AE}" dt="2023-09-14T07:17:06.512" v="4" actId="20577"/>
          <ac:spMkLst>
            <pc:docMk/>
            <pc:sldMk cId="1864636570" sldId="265"/>
            <ac:spMk id="9" creationId="{5D81BC54-F312-4438-92AE-F7A593DC79A9}"/>
          </ac:spMkLst>
        </pc:spChg>
      </pc:sldChg>
      <pc:sldChg chg="ord">
        <pc:chgData name="Silberová Andrea" userId="S::andrea.silberova@ahol.cz::f366fc70-3ec4-4df2-9b29-54a5f00d29da" providerId="AD" clId="Web-{4A109552-FFFD-4515-82D0-BC164E1EA4AE}" dt="2023-09-14T07:17:19.856" v="5"/>
        <pc:sldMkLst>
          <pc:docMk/>
          <pc:sldMk cId="155828515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uv.cz/uploads/RAMP_S/publikace/MZ_3MP_DEF_verze_pro_webove_stranky_4.8.2014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0DFA95-011A-4E95-BEB6-09BE3AD8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b="1" dirty="0"/>
              <a:t>Jak to vlastně chodí,</a:t>
            </a:r>
            <a:br>
              <a:rPr lang="cs-CZ" b="1" dirty="0"/>
            </a:br>
            <a:r>
              <a:rPr lang="cs-CZ" b="1" dirty="0"/>
              <a:t>na inkluzivní lodi</a:t>
            </a:r>
            <a:br>
              <a:rPr lang="cs-CZ" b="1" dirty="0"/>
            </a:br>
            <a:r>
              <a:rPr lang="cs-CZ" b="1" dirty="0"/>
              <a:t>aneb</a:t>
            </a:r>
            <a:br>
              <a:rPr lang="cs-CZ" b="1" dirty="0"/>
            </a:br>
            <a:r>
              <a:rPr lang="cs-CZ" b="1" dirty="0"/>
              <a:t>p</a:t>
            </a:r>
            <a:r>
              <a:rPr lang="en-US" b="1" dirty="0" err="1"/>
              <a:t>odmínky</a:t>
            </a:r>
            <a:r>
              <a:rPr lang="en-US" b="1" dirty="0"/>
              <a:t> </a:t>
            </a:r>
            <a:r>
              <a:rPr lang="en-US" b="1" dirty="0" err="1"/>
              <a:t>úspěšné</a:t>
            </a:r>
            <a:r>
              <a:rPr lang="en-US" b="1" dirty="0"/>
              <a:t> </a:t>
            </a:r>
            <a:r>
              <a:rPr lang="en-US" b="1" dirty="0" err="1"/>
              <a:t>inkluze</a:t>
            </a:r>
            <a:br>
              <a:rPr lang="cs-CZ" b="1" dirty="0"/>
            </a:br>
            <a:endParaRPr lang="en-US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497C349-92B8-46FF-9857-19E52C8F940D}"/>
              </a:ext>
            </a:extLst>
          </p:cNvPr>
          <p:cNvSpPr txBox="1">
            <a:spLocks/>
          </p:cNvSpPr>
          <p:nvPr/>
        </p:nvSpPr>
        <p:spPr>
          <a:xfrm>
            <a:off x="4361606" y="1683143"/>
            <a:ext cx="6627377" cy="349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Transdisciplinární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přístup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Omezit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extrémní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polarizaci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Kvalifikovaný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pedagog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Kontinuální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vzdělávání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Inkluzivní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edukace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raného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věku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Prosociální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prostředí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7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D842-82AE-4DAD-A141-C34B7337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Podpůrná opatření</a:t>
            </a:r>
            <a:br>
              <a:rPr lang="cs-CZ" dirty="0"/>
            </a:br>
            <a:r>
              <a:rPr lang="cs-CZ" dirty="0"/>
              <a:t>tzv. </a:t>
            </a:r>
            <a:r>
              <a:rPr lang="cs-CZ" i="1" dirty="0"/>
              <a:t>„</a:t>
            </a:r>
            <a:r>
              <a:rPr lang="cs-CZ" i="1" dirty="0" err="1"/>
              <a:t>podpůrka</a:t>
            </a:r>
            <a:r>
              <a:rPr lang="cs-CZ" i="1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C9BC6-7EAB-473C-9059-079AA8DAF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8337" y="794773"/>
            <a:ext cx="3474720" cy="5120640"/>
          </a:xfrm>
        </p:spPr>
        <p:txBody>
          <a:bodyPr/>
          <a:lstStyle/>
          <a:p>
            <a:r>
              <a:rPr lang="cs-CZ" b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jsou definována ŠZ</a:t>
            </a:r>
          </a:p>
          <a:p>
            <a:r>
              <a:rPr lang="cs-CZ" b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podle rozsahu a obsahu </a:t>
            </a:r>
            <a:br>
              <a:rPr lang="cs-CZ" b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se člení do I. – V. stupně.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76510A-7DDD-47B7-98C8-B92BBEE81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136" y="566839"/>
            <a:ext cx="3474720" cy="557650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I. stupeň PO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vždy navrhuje a poskytuje škola.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II. -V. stupeň PO 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navrhuje 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a metodicky provází 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v jeho naplňování ŠPZ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B3EB1E4-F86D-4029-A95D-6B9D359C296C}"/>
              </a:ext>
            </a:extLst>
          </p:cNvPr>
          <p:cNvSpPr/>
          <p:nvPr/>
        </p:nvSpPr>
        <p:spPr>
          <a:xfrm>
            <a:off x="6320901" y="1100165"/>
            <a:ext cx="932156" cy="462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CBED1E3-D8DD-4595-AC68-5E131B1FF41E}"/>
              </a:ext>
            </a:extLst>
          </p:cNvPr>
          <p:cNvSpPr/>
          <p:nvPr/>
        </p:nvSpPr>
        <p:spPr>
          <a:xfrm>
            <a:off x="6320901" y="4777000"/>
            <a:ext cx="932156" cy="462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28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0F396D4-D75E-4F3D-8ACF-09B23638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5F6DE6-8123-413F-BC7B-1EB368E43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75ED381-7959-46AF-A990-A185BE2E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B15A0A-8638-4055-AF93-D6EE77DF3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B23311-BA38-4E07-9E28-6F5EA192C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lpp">
            <a:extLst>
              <a:ext uri="{FF2B5EF4-FFF2-40B4-BE49-F238E27FC236}">
                <a16:creationId xmlns:a16="http://schemas.microsoft.com/office/drawing/2014/main" id="{0AE35101-ABBB-478E-ADB6-7CC2B4A6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675" y="923661"/>
            <a:ext cx="2025961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B2BDD2E-3651-4315-ACD3-8229CF9BC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F55B98-5502-43E2-B7D3-9739402FA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0" y="4090151"/>
            <a:ext cx="3371946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B2D868-3442-482A-B687-E65FE0797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individuální vzdělávací plán">
            <a:extLst>
              <a:ext uri="{FF2B5EF4-FFF2-40B4-BE49-F238E27FC236}">
                <a16:creationId xmlns:a16="http://schemas.microsoft.com/office/drawing/2014/main" id="{70842BDC-D273-43F9-B7D7-040711F6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3137" y="2888451"/>
            <a:ext cx="2140244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E73C9C2B-C5FD-444D-9012-76366171C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Zástupný text 3">
            <a:extLst>
              <a:ext uri="{FF2B5EF4-FFF2-40B4-BE49-F238E27FC236}">
                <a16:creationId xmlns:a16="http://schemas.microsoft.com/office/drawing/2014/main" id="{631A022C-87E4-4D75-A69E-B2E572BD8352}"/>
              </a:ext>
            </a:extLst>
          </p:cNvPr>
          <p:cNvSpPr txBox="1">
            <a:spLocks/>
          </p:cNvSpPr>
          <p:nvPr/>
        </p:nvSpPr>
        <p:spPr>
          <a:xfrm>
            <a:off x="289249" y="2510395"/>
            <a:ext cx="3608048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Administrativní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zátěž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Vhodný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způsob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intervence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Potřebný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nástroj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Dobrý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sluha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ale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zlý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pán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…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Diagnostika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Identifikace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Spolupráce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99564CB-8BC9-473E-A9F7-B3C7F3B0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3714581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Smysl</a:t>
            </a:r>
            <a:r>
              <a:rPr lang="en-US" sz="3600" dirty="0"/>
              <a:t> PLPP…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1E4B06E5-D534-4F8B-A2D0-607C4649794B}"/>
              </a:ext>
            </a:extLst>
          </p:cNvPr>
          <p:cNvSpPr/>
          <p:nvPr/>
        </p:nvSpPr>
        <p:spPr>
          <a:xfrm>
            <a:off x="3884776" y="2014210"/>
            <a:ext cx="2093400" cy="82109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8EC03709-5BE2-4442-8DB1-D6E0D594B9DE}"/>
              </a:ext>
            </a:extLst>
          </p:cNvPr>
          <p:cNvSpPr/>
          <p:nvPr/>
        </p:nvSpPr>
        <p:spPr>
          <a:xfrm rot="5400000">
            <a:off x="5527105" y="4209965"/>
            <a:ext cx="1346235" cy="82109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B0393CB3-4592-4C02-8AD5-4A841E70FCD0}"/>
              </a:ext>
            </a:extLst>
          </p:cNvPr>
          <p:cNvSpPr/>
          <p:nvPr/>
        </p:nvSpPr>
        <p:spPr>
          <a:xfrm rot="16200000">
            <a:off x="6541023" y="4209965"/>
            <a:ext cx="1346235" cy="82109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CB55DEE-4DB1-4F0A-AB5B-321DEC95664E}"/>
              </a:ext>
            </a:extLst>
          </p:cNvPr>
          <p:cNvSpPr/>
          <p:nvPr/>
        </p:nvSpPr>
        <p:spPr>
          <a:xfrm>
            <a:off x="7417068" y="4679479"/>
            <a:ext cx="1346235" cy="82109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55F4C62-4F18-4F0F-B2EC-D916EB060106}"/>
              </a:ext>
            </a:extLst>
          </p:cNvPr>
          <p:cNvSpPr txBox="1"/>
          <p:nvPr/>
        </p:nvSpPr>
        <p:spPr>
          <a:xfrm>
            <a:off x="6114816" y="5455291"/>
            <a:ext cx="112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60000"/>
                    <a:lumOff val="40000"/>
                  </a:schemeClr>
                </a:solidFill>
              </a:rPr>
              <a:t>ŠPP - ŠPZ</a:t>
            </a:r>
          </a:p>
        </p:txBody>
      </p:sp>
    </p:spTree>
    <p:extLst>
      <p:ext uri="{BB962C8B-B14F-4D97-AF65-F5344CB8AC3E}">
        <p14:creationId xmlns:p14="http://schemas.microsoft.com/office/powerpoint/2010/main" val="17137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4F14E-3BD2-492B-9005-3006181E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551518"/>
          </a:xfrm>
        </p:spPr>
        <p:txBody>
          <a:bodyPr/>
          <a:lstStyle/>
          <a:p>
            <a:r>
              <a:rPr lang="cs-CZ" dirty="0"/>
              <a:t>Kdy PLPP?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DA440-E4C1-4AC4-AECC-C988FA949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8578" y="2814223"/>
            <a:ext cx="4747971" cy="3179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např.:</a:t>
            </a:r>
          </a:p>
          <a:p>
            <a:endParaRPr lang="cs-CZ" i="1" dirty="0"/>
          </a:p>
          <a:p>
            <a:r>
              <a:rPr lang="cs-CZ" i="1" dirty="0"/>
              <a:t>je potřeba jednat včas</a:t>
            </a:r>
          </a:p>
          <a:p>
            <a:r>
              <a:rPr lang="cs-CZ" i="1" dirty="0"/>
              <a:t>Školní nepřipravenost/nezralost</a:t>
            </a:r>
          </a:p>
          <a:p>
            <a:r>
              <a:rPr lang="cs-CZ" i="1" dirty="0"/>
              <a:t>častější nemocnost dítěte</a:t>
            </a:r>
          </a:p>
          <a:p>
            <a:r>
              <a:rPr lang="cs-CZ" i="1" dirty="0"/>
              <a:t>mírné nebo přechodné potíže</a:t>
            </a:r>
          </a:p>
          <a:p>
            <a:r>
              <a:rPr lang="cs-CZ" i="1" dirty="0"/>
              <a:t>potíže v adaptaci a </a:t>
            </a:r>
            <a:r>
              <a:rPr lang="cs-CZ" i="1" dirty="0" err="1"/>
              <a:t>šk</a:t>
            </a:r>
            <a:r>
              <a:rPr lang="cs-CZ" i="1" dirty="0"/>
              <a:t>. prostředí</a:t>
            </a:r>
          </a:p>
          <a:p>
            <a:r>
              <a:rPr lang="cs-CZ" i="1" dirty="0"/>
              <a:t>nízká motivace</a:t>
            </a:r>
          </a:p>
          <a:p>
            <a:r>
              <a:rPr lang="cs-CZ" i="1" dirty="0"/>
              <a:t>není nutná zvýšená </a:t>
            </a:r>
            <a:r>
              <a:rPr lang="cs-CZ" i="1" dirty="0" err="1"/>
              <a:t>fin</a:t>
            </a:r>
            <a:r>
              <a:rPr lang="cs-CZ" i="1" dirty="0"/>
              <a:t>. náročnost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0B4B40-D442-48F7-9F62-55C2A4B20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8578" y="864108"/>
            <a:ext cx="7407084" cy="1843581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…nepostačuje-li samotné zohlednění individuálních vzdělávacích potřeb dítěte.</a:t>
            </a:r>
            <a:endParaRPr lang="cs-CZ" b="1" i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9218" name="Picture 2" descr="Image result for plán pedagogické podpory pdf">
            <a:extLst>
              <a:ext uri="{FF2B5EF4-FFF2-40B4-BE49-F238E27FC236}">
                <a16:creationId xmlns:a16="http://schemas.microsoft.com/office/drawing/2014/main" id="{9382DEA1-4A77-420C-8B90-86676B99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2" y="36753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0F396D4-D75E-4F3D-8ACF-09B23638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15F6DE6-8123-413F-BC7B-1EB368E43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4AC1ECA-56A6-4FA8-A216-A0502A62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08EC873-0A32-4290-8CF6-220477C54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80097B-9544-4485-B023-BD15F5D06FBB}"/>
              </a:ext>
            </a:extLst>
          </p:cNvPr>
          <p:cNvSpPr txBox="1">
            <a:spLocks/>
          </p:cNvSpPr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900" spc="-100"/>
              <a:t>příklad</a:t>
            </a:r>
          </a:p>
        </p:txBody>
      </p:sp>
      <p:pic>
        <p:nvPicPr>
          <p:cNvPr id="8194" name="Picture 2" descr="Image result for plán pedagogické podpory pdf">
            <a:extLst>
              <a:ext uri="{FF2B5EF4-FFF2-40B4-BE49-F238E27FC236}">
                <a16:creationId xmlns:a16="http://schemas.microsoft.com/office/drawing/2014/main" id="{060C6205-D244-44B7-9E55-BD2FA319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51" y="891874"/>
            <a:ext cx="5228534" cy="29933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lán pedagogické podpory pdf">
            <a:extLst>
              <a:ext uri="{FF2B5EF4-FFF2-40B4-BE49-F238E27FC236}">
                <a16:creationId xmlns:a16="http://schemas.microsoft.com/office/drawing/2014/main" id="{0410D467-9489-44B8-9C42-7F22DA1C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664350"/>
            <a:ext cx="4789992" cy="319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34CDE4-5383-4512-83ED-DC884C41BED7}"/>
              </a:ext>
            </a:extLst>
          </p:cNvPr>
          <p:cNvSpPr txBox="1"/>
          <p:nvPr/>
        </p:nvSpPr>
        <p:spPr>
          <a:xfrm>
            <a:off x="643467" y="864108"/>
            <a:ext cx="10905066" cy="378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Jaké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známe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metody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přístupy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speciální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pedagogice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0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FA67E-C422-48C6-800C-F812DBB3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je cesta, </a:t>
            </a:r>
            <a:br>
              <a:rPr lang="cs-CZ" dirty="0"/>
            </a:br>
            <a:r>
              <a:rPr lang="cs-CZ" dirty="0"/>
              <a:t>jak dosáhnout cíle.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F6650E-FDDA-46B6-8BBB-32271DD09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9955" y="1966295"/>
            <a:ext cx="3474720" cy="807720"/>
          </a:xfrm>
        </p:spPr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16244-D740-4138-B9A6-F51B57A00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9955" y="2978501"/>
            <a:ext cx="3474720" cy="1389313"/>
          </a:xfrm>
        </p:spPr>
        <p:txBody>
          <a:bodyPr/>
          <a:lstStyle/>
          <a:p>
            <a:r>
              <a:rPr lang="cs-CZ" i="1" dirty="0"/>
              <a:t>Všeobecné</a:t>
            </a:r>
          </a:p>
          <a:p>
            <a:r>
              <a:rPr lang="cs-CZ" i="1" dirty="0"/>
              <a:t>Modifikované</a:t>
            </a:r>
          </a:p>
          <a:p>
            <a:r>
              <a:rPr lang="cs-CZ" i="1" dirty="0"/>
              <a:t>Speciální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7EC19C-360D-4288-A148-376884939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2851" y="3381136"/>
            <a:ext cx="3474720" cy="813171"/>
          </a:xfrm>
        </p:spPr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A8BED8-0C7B-4B3E-BFE4-9A1080A21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2851" y="4206812"/>
            <a:ext cx="3474720" cy="1498064"/>
          </a:xfrm>
        </p:spPr>
        <p:txBody>
          <a:bodyPr/>
          <a:lstStyle/>
          <a:p>
            <a:r>
              <a:rPr lang="cs-CZ" i="1" dirty="0" err="1"/>
              <a:t>Monosenzorický</a:t>
            </a:r>
            <a:endParaRPr lang="cs-CZ" i="1" dirty="0"/>
          </a:p>
          <a:p>
            <a:r>
              <a:rPr lang="cs-CZ" i="1" dirty="0" err="1"/>
              <a:t>Multisenzorický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5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228ED1-B9A0-400B-9B40-A4517FEB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4D3818-CA69-46CE-A808-0750E5BF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E5E9C2-E241-427F-9602-B75D1E0F5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39AFF7-053C-496F-A6E9-CA761E009490}"/>
              </a:ext>
            </a:extLst>
          </p:cNvPr>
          <p:cNvSpPr txBox="1"/>
          <p:nvPr/>
        </p:nvSpPr>
        <p:spPr>
          <a:xfrm>
            <a:off x="289248" y="2510395"/>
            <a:ext cx="6451109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0" dirty="0" err="1">
                <a:solidFill>
                  <a:srgbClr val="FFFFFF"/>
                </a:solidFill>
                <a:effectLst/>
              </a:rPr>
              <a:t>Vyučovací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metoda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je cesta k 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získání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stanoveného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cíle</a:t>
            </a:r>
            <a:r>
              <a:rPr lang="en-US" b="0" i="0" dirty="0">
                <a:solidFill>
                  <a:srgbClr val="FFFFFF"/>
                </a:solidFill>
                <a:effectLst/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Co je </a:t>
            </a:r>
            <a:r>
              <a:rPr lang="en-US" dirty="0" err="1">
                <a:solidFill>
                  <a:srgbClr val="FFFFFF"/>
                </a:solidFill>
              </a:rPr>
              <a:t>tedy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speciálněpedagogická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metoda</a:t>
            </a:r>
            <a:r>
              <a:rPr lang="en-US" dirty="0">
                <a:solidFill>
                  <a:srgbClr val="FFFFFF"/>
                </a:solidFill>
              </a:rPr>
              <a:t>?</a:t>
            </a:r>
            <a:r>
              <a:rPr lang="en-US" b="0" i="0" dirty="0">
                <a:solidFill>
                  <a:srgbClr val="FFFFFF"/>
                </a:solidFill>
                <a:effectLst/>
              </a:rPr>
              <a:t> 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cesta">
            <a:extLst>
              <a:ext uri="{FF2B5EF4-FFF2-40B4-BE49-F238E27FC236}">
                <a16:creationId xmlns:a16="http://schemas.microsoft.com/office/drawing/2014/main" id="{55AB6068-E1F2-4B16-86DF-3693CD85B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r="14782" b="1"/>
          <a:stretch/>
        </p:blipFill>
        <p:spPr bwMode="auto">
          <a:xfrm>
            <a:off x="7545032" y="758953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8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CEB5FD-1F68-4966-9C29-5DA5ADCCF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88154DA-55D8-482D-94C2-81A8A265D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66D1A08-5AB7-449D-80DF-0BDC9970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DECC594-5C13-439E-B13F-ED0A84727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3DAFA7-5CEC-4B3C-AF39-D3523103C13B}"/>
              </a:ext>
            </a:extLst>
          </p:cNvPr>
          <p:cNvSpPr txBox="1"/>
          <p:nvPr/>
        </p:nvSpPr>
        <p:spPr>
          <a:xfrm>
            <a:off x="339041" y="2375428"/>
            <a:ext cx="4998962" cy="102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0" dirty="0" err="1">
                <a:solidFill>
                  <a:srgbClr val="FFFFFF"/>
                </a:solidFill>
                <a:effectLst/>
              </a:rPr>
              <a:t>Každá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zvolená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metoda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endParaRPr lang="cs-CZ" b="0" i="0" dirty="0">
              <a:solidFill>
                <a:srgbClr val="FFFFFF"/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0" dirty="0">
                <a:solidFill>
                  <a:srgbClr val="FFFFFF"/>
                </a:solidFill>
                <a:effectLst/>
              </a:rPr>
              <a:t>by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měla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brát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v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úvahu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individuální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zvláštnosti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žáků</a:t>
            </a:r>
            <a:r>
              <a:rPr lang="en-US" b="0" i="0" dirty="0">
                <a:solidFill>
                  <a:srgbClr val="FFFFFF"/>
                </a:solidFill>
                <a:effectLst/>
              </a:rPr>
              <a:t>, </a:t>
            </a:r>
            <a:endParaRPr lang="cs-CZ" b="0" i="0" dirty="0">
              <a:solidFill>
                <a:srgbClr val="FFFFFF"/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0" dirty="0" err="1">
                <a:solidFill>
                  <a:srgbClr val="FFFFFF"/>
                </a:solidFill>
                <a:effectLst/>
              </a:rPr>
              <a:t>jejich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druh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a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stupeň</a:t>
            </a:r>
            <a:r>
              <a:rPr lang="en-US" b="0" i="0" dirty="0">
                <a:solidFill>
                  <a:srgbClr val="FFFFFF"/>
                </a:solidFill>
                <a:effectLst/>
              </a:rPr>
              <a:t> </a:t>
            </a:r>
            <a:r>
              <a:rPr lang="cs-CZ" b="0" i="0" dirty="0">
                <a:solidFill>
                  <a:srgbClr val="FFFFFF"/>
                </a:solidFill>
                <a:effectLst/>
              </a:rPr>
              <a:t>znevýhodnění.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3D9F664-6639-4CD6-A55D-54E64F7F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komenský">
            <a:extLst>
              <a:ext uri="{FF2B5EF4-FFF2-40B4-BE49-F238E27FC236}">
                <a16:creationId xmlns:a16="http://schemas.microsoft.com/office/drawing/2014/main" id="{34802834-B2E8-4F08-AE27-FC7EF6FD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504" y="923661"/>
            <a:ext cx="2024915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F9F7DDF-85A2-4347-9A46-8BD568AF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C07E44A-72EE-40F3-9020-BC903761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AA35A02-3DD9-4BF6-A9C8-13C0EA74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5E19DB9-910C-4E60-AAB8-3467D300E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02" y="2888451"/>
            <a:ext cx="2056759" cy="303580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F93A25B-755B-4E4B-8DF5-966F6B65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1EE89A3-303D-4977-A507-C2BDEB0BB99E}"/>
              </a:ext>
            </a:extLst>
          </p:cNvPr>
          <p:cNvSpPr txBox="1"/>
          <p:nvPr/>
        </p:nvSpPr>
        <p:spPr>
          <a:xfrm>
            <a:off x="9261202" y="1489738"/>
            <a:ext cx="1655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…je </a:t>
            </a:r>
            <a:r>
              <a:rPr lang="en-US" sz="1800" dirty="0" err="1">
                <a:effectLst/>
              </a:rPr>
              <a:t>potřebné</a:t>
            </a:r>
            <a:r>
              <a:rPr lang="en-US" sz="1800" dirty="0">
                <a:effectLst/>
              </a:rPr>
              <a:t>, 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DDAF0C-C336-43B7-9C08-E63B647CF658}"/>
              </a:ext>
            </a:extLst>
          </p:cNvPr>
          <p:cNvSpPr txBox="1"/>
          <p:nvPr/>
        </p:nvSpPr>
        <p:spPr>
          <a:xfrm>
            <a:off x="9182351" y="1873786"/>
            <a:ext cx="21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aby </a:t>
            </a:r>
            <a:r>
              <a:rPr lang="en-US" sz="1800" dirty="0" err="1">
                <a:effectLst/>
              </a:rPr>
              <a:t>použitá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metoda</a:t>
            </a:r>
            <a:r>
              <a:rPr lang="en-US" sz="1800" dirty="0">
                <a:effectLst/>
              </a:rPr>
              <a:t> </a:t>
            </a: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88D397A-CE67-4421-B5C1-66767F30B0C5}"/>
              </a:ext>
            </a:extLst>
          </p:cNvPr>
          <p:cNvSpPr txBox="1"/>
          <p:nvPr/>
        </p:nvSpPr>
        <p:spPr>
          <a:xfrm>
            <a:off x="6343188" y="4268144"/>
            <a:ext cx="2324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</a:rPr>
              <a:t>zapojila</a:t>
            </a:r>
            <a:r>
              <a:rPr lang="en-US" sz="1800" dirty="0">
                <a:effectLst/>
              </a:rPr>
              <a:t> </a:t>
            </a:r>
            <a:endParaRPr lang="cs-CZ" sz="1800" dirty="0">
              <a:effectLst/>
            </a:endParaRPr>
          </a:p>
          <a:p>
            <a:r>
              <a:rPr lang="en-US" sz="1800" dirty="0">
                <a:effectLst/>
              </a:rPr>
              <a:t>co </a:t>
            </a:r>
            <a:r>
              <a:rPr lang="en-US" sz="1800" dirty="0" err="1">
                <a:effectLst/>
              </a:rPr>
              <a:t>nejvíce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smyslů</a:t>
            </a:r>
            <a:r>
              <a:rPr lang="en-US" sz="1800" dirty="0">
                <a:effectLst/>
              </a:rPr>
              <a:t>.</a:t>
            </a:r>
            <a:endParaRPr lang="cs-CZ" sz="1800" dirty="0">
              <a:effectLst/>
            </a:endParaRPr>
          </a:p>
          <a:p>
            <a:endParaRPr lang="cs-CZ" dirty="0"/>
          </a:p>
          <a:p>
            <a:r>
              <a:rPr lang="cs-CZ" i="1" dirty="0"/>
              <a:t>                         J. A. K.</a:t>
            </a:r>
          </a:p>
        </p:txBody>
      </p:sp>
    </p:spTree>
    <p:extLst>
      <p:ext uri="{BB962C8B-B14F-4D97-AF65-F5344CB8AC3E}">
        <p14:creationId xmlns:p14="http://schemas.microsoft.com/office/powerpoint/2010/main" val="344197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C9EC6C74-53A2-4F7F-B1BA-11496B10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6B21CDB9-62E9-478E-ADD6-D1595D57A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34CDE4-5383-4512-83ED-DC884C41BED7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sz="3600" b="1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cs-CZ" sz="3600" b="1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endParaRPr lang="cs-CZ" sz="3600" b="1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cs-CZ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</a:t>
            </a:r>
            <a:endParaRPr lang="en-US" sz="36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81BC54-F312-4438-92AE-F7A593DC79A9}"/>
              </a:ext>
            </a:extLst>
          </p:cNvPr>
          <p:cNvSpPr txBox="1"/>
          <p:nvPr/>
        </p:nvSpPr>
        <p:spPr>
          <a:xfrm>
            <a:off x="3869268" y="864108"/>
            <a:ext cx="7315200" cy="299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Žák se SVP by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měl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být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kvůli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svým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potřebám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vzděláván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poněkud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odlišným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způsobem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než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žák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intaktní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b="0" i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b="0" i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Učitelé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by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měli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znát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metody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postupy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formy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prostředky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vzdělávání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které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jsou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vhodné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pro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konkrétního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žáka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jeho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potřeby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a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měli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by je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při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výuce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využívat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b="0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b="0" i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Podporou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pro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učitele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běžné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školy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při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výběru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metod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postupů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forem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prostředků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vzdělávání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by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mělo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být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ŠPZ.</a:t>
            </a:r>
          </a:p>
        </p:txBody>
      </p:sp>
      <p:pic>
        <p:nvPicPr>
          <p:cNvPr id="4098" name="Picture 2" descr="Image result for katalo podpůrných opatření">
            <a:extLst>
              <a:ext uri="{FF2B5EF4-FFF2-40B4-BE49-F238E27FC236}">
                <a16:creationId xmlns:a16="http://schemas.microsoft.com/office/drawing/2014/main" id="{C7F19A9F-5C0C-4C2D-B00F-8D4E8B92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3718" y="3806033"/>
            <a:ext cx="1918987" cy="19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3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5D81BC54-F312-4438-92AE-F7A593DC79A9}"/>
              </a:ext>
            </a:extLst>
          </p:cNvPr>
          <p:cNvSpPr txBox="1"/>
          <p:nvPr/>
        </p:nvSpPr>
        <p:spPr>
          <a:xfrm>
            <a:off x="522960" y="730551"/>
            <a:ext cx="11146080" cy="5704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vícenásobného opakování informace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nadměrného zvýraznění informace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 err="1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multisenzorického</a:t>
            </a: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zprostředkování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optimálního kódování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zprostředkování náhradními komunikačními systémy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modifikace kurikula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intenzivní motivace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algoritmizace kurikula </a:t>
            </a:r>
            <a:endParaRPr lang="cs-CZ" i="1" dirty="0">
              <a:solidFill>
                <a:schemeClr val="tx2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zapojení kompenzačních prostředků 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pozitivní psychické posilování</a:t>
            </a:r>
          </a:p>
          <a:p>
            <a:pPr marL="285750" indent="-285750" fontAlgn="base">
              <a:spcAft>
                <a:spcPts val="1950"/>
              </a:spcAft>
              <a:buFont typeface="Wingdings" panose="05000000000000000000" pitchFamily="2" charset="2"/>
              <a:buChar char="§"/>
            </a:pPr>
            <a:r>
              <a:rPr lang="cs-CZ" sz="1800" i="1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aplikace PLPP, IVP (model třístupňové péče) </a:t>
            </a:r>
            <a:r>
              <a:rPr lang="cs-CZ" sz="1000" i="1" dirty="0">
                <a:solidFill>
                  <a:srgbClr val="FFC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http://www.nuv.cz/uploads/RAMP_S/publikace/MZ_3MP_DEF_verze_pro_webove_stranky_4.8.2014.pdf</a:t>
            </a:r>
            <a:r>
              <a:rPr lang="cs-CZ" sz="1000" i="1" dirty="0">
                <a:solidFill>
                  <a:srgbClr val="FFC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sz="1000" i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Image result for katalo podpůrných opatření">
            <a:extLst>
              <a:ext uri="{FF2B5EF4-FFF2-40B4-BE49-F238E27FC236}">
                <a16:creationId xmlns:a16="http://schemas.microsoft.com/office/drawing/2014/main" id="{B13559E8-D7ED-4509-9AFD-E0C3F90B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8814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2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0AA3A-101C-410F-BC65-F902AED4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Podpůrná opatření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2CC801-9ABE-4E66-8F40-64CC3489C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Třístupňový model péče </a:t>
            </a:r>
          </a:p>
        </p:txBody>
      </p:sp>
    </p:spTree>
    <p:extLst>
      <p:ext uri="{BB962C8B-B14F-4D97-AF65-F5344CB8AC3E}">
        <p14:creationId xmlns:p14="http://schemas.microsoft.com/office/powerpoint/2010/main" val="233836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8BDF-F7BC-41F8-AAF9-1DF105B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I. stupně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53BBD-1F55-4A07-A33C-C79D340661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především úpravy 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metod a didaktických postupů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úpravy v kritériích hodnocení žáka,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případně změny ve strategiích učení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C0C425-9D7E-4DC7-AF60-096CF75B71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PO jsou nároková, </a:t>
            </a:r>
            <a:b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</a:br>
            <a:r>
              <a:rPr lang="cs-CZ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rodiče se na jejich financování nemusejí podílet</a:t>
            </a:r>
          </a:p>
          <a:p>
            <a:endParaRPr lang="cs-CZ" dirty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121436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9A84FA6D01041AD250256280E2284" ma:contentTypeVersion="2" ma:contentTypeDescription="Create a new document." ma:contentTypeScope="" ma:versionID="175d43d2b1c8835f6377a368cfc9b122">
  <xsd:schema xmlns:xsd="http://www.w3.org/2001/XMLSchema" xmlns:xs="http://www.w3.org/2001/XMLSchema" xmlns:p="http://schemas.microsoft.com/office/2006/metadata/properties" xmlns:ns2="192cf06b-a8b9-4927-b48a-79760e1b9f73" targetNamespace="http://schemas.microsoft.com/office/2006/metadata/properties" ma:root="true" ma:fieldsID="3f086d26563c10878dab2669a4a344c0" ns2:_="">
    <xsd:import namespace="192cf06b-a8b9-4927-b48a-79760e1b9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cf06b-a8b9-4927-b48a-79760e1b9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30984-D841-4454-B7F0-E1CDC421CA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5DB3E4-BCCD-4305-BAEF-36B7A5840A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7B7605-3199-4828-8E23-EF759B770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cf06b-a8b9-4927-b48a-79760e1b9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255</TotalTime>
  <Words>418</Words>
  <Application>Microsoft Office PowerPoint</Application>
  <PresentationFormat>Širokoúhlá obrazovka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Corbel</vt:lpstr>
      <vt:lpstr>Helvetica</vt:lpstr>
      <vt:lpstr>Times New Roman</vt:lpstr>
      <vt:lpstr>Wingdings</vt:lpstr>
      <vt:lpstr>Wingdings 2</vt:lpstr>
      <vt:lpstr>Rámeček</vt:lpstr>
      <vt:lpstr>Jak to vlastně chodí, na inkluzivní lodi aneb podmínky úspěšné inkluze </vt:lpstr>
      <vt:lpstr>Prezentace aplikace PowerPoint</vt:lpstr>
      <vt:lpstr>Metoda je cesta,  jak dosáhnout cíle.</vt:lpstr>
      <vt:lpstr>Prezentace aplikace PowerPoint</vt:lpstr>
      <vt:lpstr>Prezentace aplikace PowerPoint</vt:lpstr>
      <vt:lpstr>Prezentace aplikace PowerPoint</vt:lpstr>
      <vt:lpstr>Prezentace aplikace PowerPoint</vt:lpstr>
      <vt:lpstr>Podpůrná opatření </vt:lpstr>
      <vt:lpstr>PO I. stupně</vt:lpstr>
      <vt:lpstr>Podpůrná opatření tzv. „podpůrka“</vt:lpstr>
      <vt:lpstr>Smysl PLPP…</vt:lpstr>
      <vt:lpstr>Kdy PLPP?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Pedagogika 2</dc:title>
  <dc:creator>Silberová Andrea</dc:creator>
  <cp:lastModifiedBy>Andrea Silberová</cp:lastModifiedBy>
  <cp:revision>23</cp:revision>
  <dcterms:created xsi:type="dcterms:W3CDTF">2021-02-17T07:24:56Z</dcterms:created>
  <dcterms:modified xsi:type="dcterms:W3CDTF">2024-11-22T19:46:23Z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0x0101006119A84FA6D01041AD250256280E2284</vt:lpwstr>
  </property>
</Properties>
</file>