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2" r:id="rId5"/>
    <p:sldId id="257" r:id="rId6"/>
    <p:sldId id="279" r:id="rId7"/>
    <p:sldId id="258" r:id="rId8"/>
    <p:sldId id="284" r:id="rId9"/>
    <p:sldId id="273" r:id="rId10"/>
    <p:sldId id="285" r:id="rId11"/>
    <p:sldId id="283" r:id="rId12"/>
    <p:sldId id="261" r:id="rId13"/>
    <p:sldId id="271" r:id="rId14"/>
    <p:sldId id="272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1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cs-CZ" dirty="0"/>
            <a:t>kognitivní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 custT="1"/>
      <dgm:spPr/>
      <dgm:t>
        <a:bodyPr rtlCol="0"/>
        <a:lstStyle/>
        <a:p>
          <a:pPr rtl="0"/>
          <a:r>
            <a:rPr lang="cs-CZ" sz="2400" dirty="0"/>
            <a:t>Z</a:t>
          </a:r>
          <a:r>
            <a:rPr lang="cs" sz="2400" dirty="0"/>
            <a:t>měny ve vědomostech, znalostech žáka,</a:t>
          </a:r>
          <a:endParaRPr lang="en-US" sz="2400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cs-CZ" dirty="0"/>
            <a:t>afektivní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 custT="1"/>
      <dgm:spPr/>
      <dgm:t>
        <a:bodyPr rtlCol="0"/>
        <a:lstStyle/>
        <a:p>
          <a:pPr rtl="0"/>
          <a:r>
            <a:rPr lang="cs-CZ" sz="2400" dirty="0"/>
            <a:t>Změny v postojích a hodnotách, např.  sociální </a:t>
          </a:r>
          <a:br>
            <a:rPr lang="cs-CZ" sz="2400" dirty="0"/>
          </a:br>
          <a:r>
            <a:rPr lang="cs-CZ" sz="2400" dirty="0"/>
            <a:t>a komunikační dovednosti – hl. výchovou, osobností učitele jako vzoru žáka – formativní cíl (viz. formativní hodnocení)</a:t>
          </a:r>
          <a:endParaRPr lang="en-US" sz="2400" dirty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cs-CZ" dirty="0"/>
            <a:t>psychomotorický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 custT="1"/>
      <dgm:spPr/>
      <dgm:t>
        <a:bodyPr rtlCol="0"/>
        <a:lstStyle/>
        <a:p>
          <a:pPr rtl="0"/>
          <a:r>
            <a:rPr lang="cs-CZ" sz="2400" dirty="0"/>
            <a:t>Změny typické pro sféru motorických dovedností a návyků – imitace, zpřesnění, automatizace, improvizace</a:t>
          </a:r>
          <a:endParaRPr lang="en-US" sz="2400" dirty="0"/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 custLinFactNeighborX="-12856" custLinFactNeighborY="-6561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/>
      <dgm:t>
        <a:bodyPr rtlCol="0"/>
        <a:lstStyle/>
        <a:p>
          <a:pPr rtl="0"/>
          <a:r>
            <a:rPr lang="cs" dirty="0"/>
            <a:t>kognitivní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/>
      <dgm:spPr/>
      <dgm:t>
        <a:bodyPr rtlCol="0"/>
        <a:lstStyle/>
        <a:p>
          <a:pPr rtl="0"/>
          <a:r>
            <a:rPr lang="cs" dirty="0"/>
            <a:t>afektivní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/>
      <dgm:spPr/>
      <dgm:t>
        <a:bodyPr rtlCol="0"/>
        <a:lstStyle/>
        <a:p>
          <a:pPr rtl="0"/>
          <a:r>
            <a:rPr lang="cs" dirty="0"/>
            <a:t>konativní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</dgm:pt>
    <dgm:pt modelId="{491B49C7-064E-438E-A5AF-D06F604607BC}" type="pres">
      <dgm:prSet presAssocID="{D0115B0F-FDFB-494B-AC0A-E04A5EC234DA}" presName="gear1srcNode" presStyleLbl="node1" presStyleIdx="0" presStyleCnt="3"/>
      <dgm:spPr/>
    </dgm:pt>
    <dgm:pt modelId="{A8AE7A62-856E-43C0-A01E-AB2F291FD15A}" type="pres">
      <dgm:prSet presAssocID="{D0115B0F-FDFB-494B-AC0A-E04A5EC234DA}" presName="gear1dstNode" presStyleLbl="node1" presStyleIdx="0" presStyleCnt="3"/>
      <dgm:spPr/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142EE68D-5808-445A-B73B-CEFF75A2773F}" type="pres">
      <dgm:prSet presAssocID="{B294A45F-A097-47D5-8F55-FC668EB3C982}" presName="gear2srcNode" presStyleLbl="node1" presStyleIdx="1" presStyleCnt="3"/>
      <dgm:spPr/>
    </dgm:pt>
    <dgm:pt modelId="{706E9A05-70AC-494E-B29F-F414922DE00D}" type="pres">
      <dgm:prSet presAssocID="{B294A45F-A097-47D5-8F55-FC668EB3C982}" presName="gear2dstNode" presStyleLbl="node1" presStyleIdx="1" presStyleCnt="3"/>
      <dgm:spPr/>
    </dgm:pt>
    <dgm:pt modelId="{11E70583-C9D9-4A1B-9215-04DC48DCBD8D}" type="pres">
      <dgm:prSet presAssocID="{A72F579A-815F-4730-AEB0-052A4E2EADB2}" presName="gear3" presStyleLbl="node1" presStyleIdx="2" presStyleCnt="3"/>
      <dgm:spPr/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9EE43DE-00F8-4019-BA85-9AFF0B3069A7}" type="pres">
      <dgm:prSet presAssocID="{A72F579A-815F-4730-AEB0-052A4E2EADB2}" presName="gear3srcNode" presStyleLbl="node1" presStyleIdx="2" presStyleCnt="3"/>
      <dgm:spPr/>
    </dgm:pt>
    <dgm:pt modelId="{F86AD8D8-4A96-48C0-A843-3A718641AD56}" type="pres">
      <dgm:prSet presAssocID="{A72F579A-815F-4730-AEB0-052A4E2EADB2}" presName="gear3dstNode" presStyleLbl="node1" presStyleIdx="2" presStyleCnt="3"/>
      <dgm:spPr/>
    </dgm:pt>
    <dgm:pt modelId="{1E72715E-7366-4E78-A512-24F37F5D23DC}" type="pres">
      <dgm:prSet presAssocID="{39A3B9F5-08CD-49EE-B590-A9FA60312E8F}" presName="connector1" presStyleLbl="sibTrans2D1" presStyleIdx="0" presStyleCnt="3"/>
      <dgm:spPr/>
    </dgm:pt>
    <dgm:pt modelId="{BE287C59-37F8-4A31-B5A2-F56A3CB15957}" type="pres">
      <dgm:prSet presAssocID="{881A9571-C437-40E4-90E1-61734033862D}" presName="connector2" presStyleLbl="sibTrans2D1" presStyleIdx="1" presStyleCnt="3"/>
      <dgm:spPr/>
    </dgm:pt>
    <dgm:pt modelId="{2A80456C-D6A1-43C9-80B2-09334D6E033A}" type="pres">
      <dgm:prSet presAssocID="{6B184F14-5261-4D1F-8701-947EAF068BB3}" presName="connector3" presStyleLbl="sibTrans2D1" presStyleIdx="2" presStyleCnt="3"/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0"/>
          <a:ext cx="987335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rtlCol="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kognitivní</a:t>
          </a:r>
          <a:endParaRPr lang="en-US" sz="3900" kern="1200" dirty="0"/>
        </a:p>
      </dsp:txBody>
      <dsp:txXfrm>
        <a:off x="45663" y="45663"/>
        <a:ext cx="9782030" cy="844089"/>
      </dsp:txXfrm>
    </dsp:sp>
    <dsp:sp modelId="{CD5F6E02-AD43-4E7A-935B-DDF5D6C74800}">
      <dsp:nvSpPr>
        <dsp:cNvPr id="0" name=""/>
        <dsp:cNvSpPr/>
      </dsp:nvSpPr>
      <dsp:spPr>
        <a:xfrm>
          <a:off x="0" y="965455"/>
          <a:ext cx="9873356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79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Z</a:t>
          </a:r>
          <a:r>
            <a:rPr lang="cs" sz="2400" kern="1200" dirty="0"/>
            <a:t>měny ve vědomostech, znalostech žáka,</a:t>
          </a:r>
          <a:endParaRPr lang="en-US" sz="2400" kern="1200" dirty="0"/>
        </a:p>
      </dsp:txBody>
      <dsp:txXfrm>
        <a:off x="0" y="965455"/>
        <a:ext cx="9873356" cy="645840"/>
      </dsp:txXfrm>
    </dsp:sp>
    <dsp:sp modelId="{81203336-F3DE-4B3A-BCF4-0F68C23AC2BB}">
      <dsp:nvSpPr>
        <dsp:cNvPr id="0" name=""/>
        <dsp:cNvSpPr/>
      </dsp:nvSpPr>
      <dsp:spPr>
        <a:xfrm>
          <a:off x="0" y="1611295"/>
          <a:ext cx="987335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rtlCol="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afektivní</a:t>
          </a:r>
          <a:endParaRPr lang="en-US" sz="3900" kern="1200" dirty="0"/>
        </a:p>
      </dsp:txBody>
      <dsp:txXfrm>
        <a:off x="45663" y="1656958"/>
        <a:ext cx="9782030" cy="844089"/>
      </dsp:txXfrm>
    </dsp:sp>
    <dsp:sp modelId="{782956A5-ADC8-4959-B856-589B9D9B9635}">
      <dsp:nvSpPr>
        <dsp:cNvPr id="0" name=""/>
        <dsp:cNvSpPr/>
      </dsp:nvSpPr>
      <dsp:spPr>
        <a:xfrm>
          <a:off x="0" y="2546710"/>
          <a:ext cx="9873356" cy="106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79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Změny v postojích a hodnotách, např.  sociální </a:t>
          </a:r>
          <a:br>
            <a:rPr lang="cs-CZ" sz="2400" kern="1200" dirty="0"/>
          </a:br>
          <a:r>
            <a:rPr lang="cs-CZ" sz="2400" kern="1200" dirty="0"/>
            <a:t>a komunikační dovednosti – hl. výchovou, osobností učitele jako vzoru žáka – formativní cíl (viz. formativní hodnocení)</a:t>
          </a:r>
          <a:endParaRPr lang="en-US" sz="2400" kern="1200" dirty="0"/>
        </a:p>
      </dsp:txBody>
      <dsp:txXfrm>
        <a:off x="0" y="2546710"/>
        <a:ext cx="9873356" cy="1069672"/>
      </dsp:txXfrm>
    </dsp:sp>
    <dsp:sp modelId="{D64CB5D5-837D-47FC-9E42-A26D800BC695}">
      <dsp:nvSpPr>
        <dsp:cNvPr id="0" name=""/>
        <dsp:cNvSpPr/>
      </dsp:nvSpPr>
      <dsp:spPr>
        <a:xfrm>
          <a:off x="0" y="3616383"/>
          <a:ext cx="987335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rtlCol="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psychomotorický</a:t>
          </a:r>
          <a:endParaRPr lang="en-US" sz="3900" kern="1200" dirty="0"/>
        </a:p>
      </dsp:txBody>
      <dsp:txXfrm>
        <a:off x="45663" y="3662046"/>
        <a:ext cx="9782030" cy="844089"/>
      </dsp:txXfrm>
    </dsp:sp>
    <dsp:sp modelId="{08B7B17B-8600-44B0-B235-389E5D71D804}">
      <dsp:nvSpPr>
        <dsp:cNvPr id="0" name=""/>
        <dsp:cNvSpPr/>
      </dsp:nvSpPr>
      <dsp:spPr>
        <a:xfrm>
          <a:off x="0" y="4551798"/>
          <a:ext cx="9873356" cy="74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79" tIns="30480" rIns="170688" bIns="30480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Změny typické pro sféru motorických dovedností a návyků – imitace, zpřesnění, automatizace, improvizace</a:t>
          </a:r>
          <a:endParaRPr lang="en-US" sz="2400" kern="1200" dirty="0"/>
        </a:p>
      </dsp:txBody>
      <dsp:txXfrm>
        <a:off x="0" y="4551798"/>
        <a:ext cx="9873356" cy="746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024776" y="2008108"/>
          <a:ext cx="2454354" cy="245435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900" kern="1200" dirty="0"/>
            <a:t>kognitivní</a:t>
          </a:r>
        </a:p>
      </dsp:txBody>
      <dsp:txXfrm>
        <a:off x="2518210" y="2583029"/>
        <a:ext cx="1467486" cy="1261588"/>
      </dsp:txXfrm>
    </dsp:sp>
    <dsp:sp modelId="{1CA3202A-9CD1-47F7-9D42-23E46A72BBFC}">
      <dsp:nvSpPr>
        <dsp:cNvPr id="0" name=""/>
        <dsp:cNvSpPr/>
      </dsp:nvSpPr>
      <dsp:spPr>
        <a:xfrm>
          <a:off x="596788" y="1427988"/>
          <a:ext cx="1784985" cy="178498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900" kern="1200" dirty="0"/>
            <a:t>afektivní</a:t>
          </a:r>
        </a:p>
      </dsp:txBody>
      <dsp:txXfrm>
        <a:off x="1046163" y="1880079"/>
        <a:ext cx="886235" cy="880803"/>
      </dsp:txXfrm>
    </dsp:sp>
    <dsp:sp modelId="{11E70583-C9D9-4A1B-9215-04DC48DCBD8D}">
      <dsp:nvSpPr>
        <dsp:cNvPr id="0" name=""/>
        <dsp:cNvSpPr/>
      </dsp:nvSpPr>
      <dsp:spPr>
        <a:xfrm rot="20700000">
          <a:off x="1596562" y="196530"/>
          <a:ext cx="1748921" cy="174892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900" kern="1200" dirty="0"/>
            <a:t>konativní</a:t>
          </a:r>
        </a:p>
      </dsp:txBody>
      <dsp:txXfrm rot="-20700000">
        <a:off x="1980152" y="580120"/>
        <a:ext cx="981741" cy="981741"/>
      </dsp:txXfrm>
    </dsp:sp>
    <dsp:sp modelId="{1E72715E-7366-4E78-A512-24F37F5D23DC}">
      <dsp:nvSpPr>
        <dsp:cNvPr id="0" name=""/>
        <dsp:cNvSpPr/>
      </dsp:nvSpPr>
      <dsp:spPr>
        <a:xfrm>
          <a:off x="1839004" y="1636070"/>
          <a:ext cx="3141573" cy="3141573"/>
        </a:xfrm>
        <a:prstGeom prst="circularArrow">
          <a:avLst>
            <a:gd name="adj1" fmla="val 4688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80671" y="1031887"/>
          <a:ext cx="2282549" cy="22825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192019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5F33EB-8216-48A1-950A-E2E13DD5629C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4BD6B-D596-407F-9594-11C227A65397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03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54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24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38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21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80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47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96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44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CFD12D-178C-4CE6-94D6-E7DAA5C4BCA9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DD13DA-A286-4769-8683-9AB3621CA302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obrázk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Autofit/>
          </a:bodyPr>
          <a:lstStyle>
            <a:lvl1pPr algn="ctr">
              <a:defRPr sz="42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DC97A-D7FE-4B48-B8C0-4F515CD330C0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DC90A4-A63E-4651-87D3-2E0963EBCFD6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F0839-58D3-4224-9CE7-DC3D81A22444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F647B-C158-42AB-B4EE-C465A566A3AE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3E2B3-5270-4325-93A7-F4B1712F0452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6E33CB9F-186C-42F5-9290-B39BA85734D7}" type="datetime1">
              <a:rPr lang="cs-CZ" smtClean="0"/>
              <a:t>23.11.2024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sz="4400" dirty="0"/>
              <a:t>Výchovně vzdělávací cíle -Taxonomie cílů</a:t>
            </a:r>
          </a:p>
        </p:txBody>
      </p:sp>
      <p:pic>
        <p:nvPicPr>
          <p:cNvPr id="7" name="Zástupný symbol obrázku 6" descr="Dvě osoby zvedající činky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Zástupný symbol obrázku 7" descr="Detail jablka Granny Smith a krejčovského metru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Zástupný symbol obrázku 8" descr="Muž a žena běžící po kryté dráze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Soukolí výchovně vzdělávacích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-CZ" dirty="0"/>
              <a:t>provázanost</a:t>
            </a:r>
          </a:p>
          <a:p>
            <a:pPr rtl="0"/>
            <a:r>
              <a:rPr lang="cs-CZ" dirty="0"/>
              <a:t>Integrace cílů v RVP/ŠVP</a:t>
            </a:r>
          </a:p>
          <a:p>
            <a:pPr rtl="0"/>
            <a:r>
              <a:rPr lang="cs-CZ" dirty="0"/>
              <a:t>Chyby při jejich stanovení</a:t>
            </a:r>
          </a:p>
        </p:txBody>
      </p:sp>
      <p:graphicFrame>
        <p:nvGraphicFramePr>
          <p:cNvPr id="6" name="Zástupný symbol pro obsah 5" descr="Diagram zobrazující postup ve třech krocích pomocí ozubených kol, která představují vzájemně propojené myšlenky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49987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Podrobněji taxonomie cílů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667252"/>
          </a:xfrm>
        </p:spPr>
        <p:txBody>
          <a:bodyPr rtlCol="0">
            <a:normAutofit/>
          </a:bodyPr>
          <a:lstStyle/>
          <a:p>
            <a:pPr rtl="0"/>
            <a:r>
              <a:rPr lang="cs-CZ" dirty="0" err="1"/>
              <a:t>Tollingerová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obecně</a:t>
            </a:r>
            <a:r>
              <a:rPr lang="en-US" dirty="0"/>
              <a:t> pro </a:t>
            </a:r>
            <a:r>
              <a:rPr lang="en-US" dirty="0" err="1"/>
              <a:t>školství</a:t>
            </a:r>
            <a:r>
              <a:rPr lang="en-US" dirty="0"/>
              <a:t>) </a:t>
            </a:r>
            <a:br>
              <a:rPr lang="en-US" dirty="0"/>
            </a:br>
            <a:r>
              <a:rPr lang="cs-CZ" dirty="0"/>
              <a:t>versus </a:t>
            </a:r>
            <a:endParaRPr lang="en-US" dirty="0"/>
          </a:p>
          <a:p>
            <a:pPr rtl="0"/>
            <a:r>
              <a:rPr lang="cs-CZ" dirty="0"/>
              <a:t>Bednářová</a:t>
            </a:r>
            <a:r>
              <a:rPr lang="en-US" dirty="0"/>
              <a:t> (</a:t>
            </a:r>
            <a:r>
              <a:rPr lang="en-US" dirty="0" err="1"/>
              <a:t>předškolní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Téma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Výchovně vzdělávací cíle</a:t>
            </a:r>
          </a:p>
          <a:p>
            <a:pPr rtl="0"/>
            <a:r>
              <a:rPr lang="cs-CZ" dirty="0"/>
              <a:t>Druhy VV cílů</a:t>
            </a:r>
          </a:p>
          <a:p>
            <a:pPr rtl="0"/>
            <a:r>
              <a:rPr lang="cs-CZ" dirty="0"/>
              <a:t>Taxonomie 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3999" y="457200"/>
            <a:ext cx="10079115" cy="1143000"/>
          </a:xfrm>
        </p:spPr>
        <p:txBody>
          <a:bodyPr rtlCol="0"/>
          <a:lstStyle/>
          <a:p>
            <a:pPr rtl="0"/>
            <a:r>
              <a:rPr lang="cs-CZ" dirty="0"/>
              <a:t>Cíl dnešní hodiny – týdne – tematického celku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Naučit se rozlišovat cíle kognitivní, afektivní, psychomotorické.</a:t>
            </a:r>
          </a:p>
          <a:p>
            <a:pPr rtl="0"/>
            <a:r>
              <a:rPr lang="cs-CZ" dirty="0"/>
              <a:t>Umět formulovat konkrétní cíl.</a:t>
            </a:r>
          </a:p>
          <a:p>
            <a:pPr rtl="0"/>
            <a:r>
              <a:rPr lang="cs-CZ" dirty="0"/>
              <a:t>Stanovit úroveň obtížnosti učebních úloh předkládaných dětem/žákům.</a:t>
            </a:r>
          </a:p>
          <a:p>
            <a:pPr rtl="0"/>
            <a:r>
              <a:rPr lang="cs-CZ" dirty="0"/>
              <a:t>Uplatnit své znalosti o výchovně vzdělávacích cílech při sestavení přípravy učitele.</a:t>
            </a:r>
          </a:p>
          <a:p>
            <a:pPr rtl="0"/>
            <a:r>
              <a:rPr lang="cs-CZ" dirty="0"/>
              <a:t>Uvědomit si důležitost procesu příprav a plánování cílů při práci s dětmi.</a:t>
            </a:r>
          </a:p>
          <a:p>
            <a:pPr rtl="0"/>
            <a:r>
              <a:rPr lang="cs-CZ" dirty="0"/>
              <a:t>Respektovat odlišnosti ve vědomostech, dovednostech a celkové struktuře osobnosti dítěte.</a:t>
            </a:r>
          </a:p>
          <a:p>
            <a:pPr rtl="0"/>
            <a:r>
              <a:rPr lang="cs-CZ" dirty="0"/>
              <a:t>Zapamatovat si posloupnost taxonomie učebních úloh.</a:t>
            </a:r>
          </a:p>
          <a:p>
            <a:pPr rtl="0"/>
            <a:r>
              <a:rPr lang="cs-CZ" dirty="0"/>
              <a:t>Vytvořit vlastní profesní portfolio dle zásad individualizace a diferenciace.</a:t>
            </a:r>
          </a:p>
        </p:txBody>
      </p:sp>
    </p:spTree>
    <p:extLst>
      <p:ext uri="{BB962C8B-B14F-4D97-AF65-F5344CB8AC3E}">
        <p14:creationId xmlns:p14="http://schemas.microsoft.com/office/powerpoint/2010/main" val="12999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VV cíl je ideální představa o tom, </a:t>
            </a:r>
            <a:br>
              <a:rPr lang="cs-CZ" dirty="0"/>
            </a:br>
            <a:r>
              <a:rPr lang="cs-CZ" dirty="0"/>
              <a:t>čeho chceme ve výuce dosáhnout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cs-CZ" dirty="0"/>
          </a:p>
          <a:p>
            <a:pPr rtl="0"/>
            <a:r>
              <a:rPr lang="cs-CZ" dirty="0"/>
              <a:t>Co je cílem? </a:t>
            </a:r>
          </a:p>
          <a:p>
            <a:pPr rtl="0"/>
            <a:r>
              <a:rPr lang="cs-CZ" dirty="0"/>
              <a:t>Změna – kvalitativní a </a:t>
            </a:r>
            <a:r>
              <a:rPr lang="cs-CZ" dirty="0" err="1"/>
              <a:t>kvantitavní</a:t>
            </a:r>
            <a:r>
              <a:rPr lang="cs-CZ" dirty="0"/>
              <a:t>.</a:t>
            </a:r>
          </a:p>
        </p:txBody>
      </p:sp>
      <p:pic>
        <p:nvPicPr>
          <p:cNvPr id="4" name="Picture 2" descr="Výsledek obrázku pro cíl">
            <a:extLst>
              <a:ext uri="{FF2B5EF4-FFF2-40B4-BE49-F238E27FC236}">
                <a16:creationId xmlns:a16="http://schemas.microsoft.com/office/drawing/2014/main" id="{13D56CF1-187C-4555-BD73-4800471E82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75" y="4476663"/>
            <a:ext cx="3816424" cy="23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8897" y="489248"/>
            <a:ext cx="10157354" cy="1427584"/>
          </a:xfrm>
        </p:spPr>
        <p:txBody>
          <a:bodyPr rtlCol="0"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Didaktický cíl - </a:t>
            </a:r>
            <a:r>
              <a:rPr lang="cs-CZ" sz="3100" dirty="0"/>
              <a:t>ideální představa o tom, </a:t>
            </a:r>
            <a:br>
              <a:rPr lang="cs-CZ" sz="3100" dirty="0"/>
            </a:br>
            <a:r>
              <a:rPr lang="cs-CZ" sz="3100" dirty="0"/>
              <a:t>čeho chceme ve výuce dosáhnout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symbol pro obsah 3" descr="Svislý odrážkový seznam" title="SmartArt"/>
          <p:cNvGraphicFramePr>
            <a:graphicFrameLocks noGrp="1"/>
          </p:cNvGraphicFramePr>
          <p:nvPr>
            <p:ph sz="half" idx="1"/>
          </p:nvPr>
        </p:nvGraphicFramePr>
        <p:xfrm>
          <a:off x="1119188" y="1340768"/>
          <a:ext cx="98733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VÃ½sledek obrÃ¡zku pro clipart heart">
            <a:extLst>
              <a:ext uri="{FF2B5EF4-FFF2-40B4-BE49-F238E27FC236}">
                <a16:creationId xmlns:a16="http://schemas.microsoft.com/office/drawing/2014/main" id="{631C86FC-B231-4773-9418-31DF70CC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536374"/>
            <a:ext cx="1019112" cy="10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hand clipart">
            <a:extLst>
              <a:ext uri="{FF2B5EF4-FFF2-40B4-BE49-F238E27FC236}">
                <a16:creationId xmlns:a16="http://schemas.microsoft.com/office/drawing/2014/main" id="{6AB05259-46CE-4033-AFC7-E37A1B20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57" y="4668211"/>
            <a:ext cx="1614388" cy="9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clipart brain">
            <a:extLst>
              <a:ext uri="{FF2B5EF4-FFF2-40B4-BE49-F238E27FC236}">
                <a16:creationId xmlns:a16="http://schemas.microsoft.com/office/drawing/2014/main" id="{106CCB66-AC06-483D-9C69-65D7C15D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257974"/>
            <a:ext cx="1019112" cy="11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065212" y="908482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Taxonomie v. cílů, </a:t>
            </a:r>
            <a:br>
              <a:rPr lang="cs-CZ" dirty="0"/>
            </a:br>
            <a:r>
              <a:rPr lang="cs-CZ" dirty="0"/>
              <a:t>čili jejich uspořádání, hierarchie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65214" y="2319791"/>
            <a:ext cx="10058400" cy="4229100"/>
          </a:xfrm>
        </p:spPr>
        <p:txBody>
          <a:bodyPr rtlCol="0"/>
          <a:lstStyle/>
          <a:p>
            <a:r>
              <a:rPr lang="cs-CZ" dirty="0"/>
              <a:t>taxonomie cílů v kognitivní oblasti (</a:t>
            </a:r>
            <a:r>
              <a:rPr lang="cs-CZ" dirty="0" err="1"/>
              <a:t>Bloom</a:t>
            </a:r>
            <a:r>
              <a:rPr lang="cs-CZ" dirty="0"/>
              <a:t>, 1956),</a:t>
            </a:r>
          </a:p>
          <a:p>
            <a:r>
              <a:rPr lang="cs-CZ" dirty="0"/>
              <a:t>taxonomie cílů v afektivní oblasti (</a:t>
            </a:r>
            <a:r>
              <a:rPr lang="cs-CZ" dirty="0" err="1"/>
              <a:t>Krathwohl</a:t>
            </a:r>
            <a:r>
              <a:rPr lang="cs-CZ" dirty="0"/>
              <a:t>, 1964),</a:t>
            </a:r>
          </a:p>
          <a:p>
            <a:r>
              <a:rPr lang="cs-CZ" dirty="0"/>
              <a:t>taxonomie cílů v oblasti psychomotorické (Dave, 1968).</a:t>
            </a:r>
          </a:p>
        </p:txBody>
      </p:sp>
      <p:pic>
        <p:nvPicPr>
          <p:cNvPr id="4" name="Picture 2" descr="Výsledek obrázku pro cíl">
            <a:extLst>
              <a:ext uri="{FF2B5EF4-FFF2-40B4-BE49-F238E27FC236}">
                <a16:creationId xmlns:a16="http://schemas.microsoft.com/office/drawing/2014/main" id="{F35A9700-0C30-4D24-AE8F-8ED1946B4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75" y="4538209"/>
            <a:ext cx="3816424" cy="23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Jaké máme </a:t>
            </a:r>
            <a:r>
              <a:rPr lang="cs-CZ" dirty="0" err="1"/>
              <a:t>Bloomovy</a:t>
            </a:r>
            <a:r>
              <a:rPr lang="cs-CZ" dirty="0"/>
              <a:t> cíle? </a:t>
            </a:r>
            <a:r>
              <a:rPr lang="cs-CZ" dirty="0">
                <a:sym typeface="Wingdings" panose="05000000000000000000" pitchFamily="2" charset="2"/>
              </a:rPr>
              <a:t>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65214" y="1523999"/>
            <a:ext cx="10058400" cy="4736123"/>
          </a:xfrm>
        </p:spPr>
        <p:txBody>
          <a:bodyPr rtlCol="0"/>
          <a:lstStyle/>
          <a:p>
            <a:r>
              <a:rPr lang="cs-CZ" dirty="0"/>
              <a:t>1. </a:t>
            </a:r>
            <a:r>
              <a:rPr lang="cs-CZ" b="1" dirty="0"/>
              <a:t>Zapamatování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termíny a fakta, jejich klasifikace a kategorizace</a:t>
            </a:r>
          </a:p>
          <a:p>
            <a:r>
              <a:rPr lang="cs-CZ" dirty="0"/>
              <a:t>2. </a:t>
            </a:r>
            <a:r>
              <a:rPr lang="cs-CZ" b="1" dirty="0"/>
              <a:t>Porozumění</a:t>
            </a:r>
          </a:p>
          <a:p>
            <a:r>
              <a:rPr lang="cs-CZ" dirty="0"/>
              <a:t>3. </a:t>
            </a:r>
            <a:r>
              <a:rPr lang="cs-CZ" b="1" dirty="0"/>
              <a:t>Aplikace</a:t>
            </a:r>
            <a:r>
              <a:rPr lang="cs-CZ" dirty="0"/>
              <a:t> použití abstrakcí a zobecnění </a:t>
            </a:r>
          </a:p>
          <a:p>
            <a:r>
              <a:rPr lang="cs-CZ" dirty="0"/>
              <a:t>4. </a:t>
            </a:r>
            <a:r>
              <a:rPr lang="cs-CZ" b="1" dirty="0"/>
              <a:t>Analýza</a:t>
            </a:r>
            <a:r>
              <a:rPr lang="cs-CZ" dirty="0"/>
              <a:t> rozbor komplexní informace (systému, procesu) na části, stanovení hierarchie, princip vztahů mezi nimi</a:t>
            </a:r>
          </a:p>
          <a:p>
            <a:r>
              <a:rPr lang="cs-CZ" dirty="0"/>
              <a:t>5. </a:t>
            </a:r>
            <a:r>
              <a:rPr lang="cs-CZ" b="1" dirty="0"/>
              <a:t>Syntéza</a:t>
            </a:r>
            <a:r>
              <a:rPr lang="cs-CZ" dirty="0"/>
              <a:t> složení částí a jejich do předtím neexistujícího celku</a:t>
            </a:r>
          </a:p>
          <a:p>
            <a:r>
              <a:rPr lang="cs-CZ" dirty="0"/>
              <a:t>6. </a:t>
            </a:r>
            <a:r>
              <a:rPr lang="cs-CZ" b="1" dirty="0"/>
              <a:t>Hodnotící posouzení</a:t>
            </a:r>
          </a:p>
        </p:txBody>
      </p:sp>
      <p:pic>
        <p:nvPicPr>
          <p:cNvPr id="4" name="Picture 2" descr="Výsledek obrázku pro cíl">
            <a:extLst>
              <a:ext uri="{FF2B5EF4-FFF2-40B4-BE49-F238E27FC236}">
                <a16:creationId xmlns:a16="http://schemas.microsoft.com/office/drawing/2014/main" id="{FCD7494D-1614-4A32-AB64-75A957650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336" y="4538209"/>
            <a:ext cx="3816424" cy="23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=slunecnice">
            <a:extLst>
              <a:ext uri="{FF2B5EF4-FFF2-40B4-BE49-F238E27FC236}">
                <a16:creationId xmlns:a16="http://schemas.microsoft.com/office/drawing/2014/main" id="{2EEEEE1E-5509-4F0A-9266-777EE5A8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69" y="0"/>
            <a:ext cx="5652600" cy="628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36FE055-42EF-417F-AD74-62E0539D5B61}"/>
              </a:ext>
            </a:extLst>
          </p:cNvPr>
          <p:cNvSpPr/>
          <p:nvPr/>
        </p:nvSpPr>
        <p:spPr>
          <a:xfrm>
            <a:off x="211015" y="5998504"/>
            <a:ext cx="10647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https://www.pf.ujep.cz/obecna-didaktika/pdf/Vychovne_vzdelavaci_cile.pdf</a:t>
            </a:r>
          </a:p>
        </p:txBody>
      </p:sp>
      <p:pic>
        <p:nvPicPr>
          <p:cNvPr id="1028" name="Picture 4" descr="VÃ½sledek obrÃ¡zku pro bloom gif">
            <a:extLst>
              <a:ext uri="{FF2B5EF4-FFF2-40B4-BE49-F238E27FC236}">
                <a16:creationId xmlns:a16="http://schemas.microsoft.com/office/drawing/2014/main" id="{2315B736-89B1-4E8F-A5E0-3EF66EEDE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95" y="4176346"/>
            <a:ext cx="2614209" cy="19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7064" y="448322"/>
            <a:ext cx="9144000" cy="1143000"/>
          </a:xfrm>
        </p:spPr>
        <p:txBody>
          <a:bodyPr rtlCol="0"/>
          <a:lstStyle/>
          <a:p>
            <a:pPr rtl="0"/>
            <a:r>
              <a:rPr lang="cs-CZ" dirty="0"/>
              <a:t>Hierarchie – taxonomie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cs-CZ" dirty="0"/>
              <a:t>taxonomie cílů v kognitivní oblasti (</a:t>
            </a:r>
            <a:r>
              <a:rPr lang="cs-CZ" dirty="0" err="1"/>
              <a:t>Bloom</a:t>
            </a:r>
            <a:r>
              <a:rPr lang="cs-CZ" dirty="0"/>
              <a:t>, 1956),</a:t>
            </a:r>
          </a:p>
          <a:p>
            <a:r>
              <a:rPr lang="cs-CZ" dirty="0"/>
              <a:t>taxonomie cílů v afektivní oblasti (</a:t>
            </a:r>
            <a:r>
              <a:rPr lang="cs-CZ" dirty="0" err="1"/>
              <a:t>Krathwohl</a:t>
            </a:r>
            <a:r>
              <a:rPr lang="cs-CZ" dirty="0"/>
              <a:t>, 1964),</a:t>
            </a:r>
          </a:p>
          <a:p>
            <a:r>
              <a:rPr lang="cs-CZ" dirty="0"/>
              <a:t>taxonomie cílů v oblasti psychomotorické (Dave, 1968).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0899568"/>
              </p:ext>
            </p:extLst>
          </p:nvPr>
        </p:nvGraphicFramePr>
        <p:xfrm>
          <a:off x="5646198" y="1714500"/>
          <a:ext cx="6303147" cy="42512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824">
                <a:tc>
                  <a:txBody>
                    <a:bodyPr/>
                    <a:lstStyle/>
                    <a:p>
                      <a:pPr algn="ctr" rtl="0"/>
                      <a:r>
                        <a:rPr lang="cs-CZ" dirty="0" err="1"/>
                        <a:t>Bloom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dirty="0" err="1"/>
                        <a:t>Krathwohl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dirty="0"/>
                        <a:t>Dave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472"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Zapamatovat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Porozumět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Aplikovat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Analyzovat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Syntetizovat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Posoudit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cs-CZ" dirty="0"/>
                        <a:t>Vnímat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cs-CZ" dirty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cs-CZ" dirty="0"/>
                        <a:t>Reagovat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cs-CZ" dirty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cs-CZ" dirty="0"/>
                        <a:t>Oceňovat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cs-CZ" dirty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cs-CZ" dirty="0"/>
                        <a:t>Integrovat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cs-CZ" dirty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cs-CZ" dirty="0"/>
                        <a:t> Identifikace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Imitace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Manipulace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Zpřesňování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Koordinace</a:t>
                      </a:r>
                    </a:p>
                    <a:p>
                      <a:pPr marL="342900" indent="-342900" algn="l" rtl="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cs-CZ" dirty="0"/>
                        <a:t>Automatizace</a:t>
                      </a:r>
                    </a:p>
                    <a:p>
                      <a:pPr algn="ctr" rtl="0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Image result for bike gif">
            <a:extLst>
              <a:ext uri="{FF2B5EF4-FFF2-40B4-BE49-F238E27FC236}">
                <a16:creationId xmlns:a16="http://schemas.microsoft.com/office/drawing/2014/main" id="{210060A3-F00F-4CE2-BBCF-B2AAC6E6DC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64" y="4060796"/>
            <a:ext cx="3514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í a fitness 16 x 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48_TF02922391.potx" id="{242DB3B3-AC46-4A8E-994A-631243BE7015}" vid="{556F50D3-02C9-4D6E-BC8B-341B084693DC}"/>
    </a:ext>
  </a:extLst>
</a:theme>
</file>

<file path=ppt/theme/theme2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9A84FA6D01041AD250256280E2284" ma:contentTypeVersion="2" ma:contentTypeDescription="Create a new document." ma:contentTypeScope="" ma:versionID="175d43d2b1c8835f6377a368cfc9b122">
  <xsd:schema xmlns:xsd="http://www.w3.org/2001/XMLSchema" xmlns:xs="http://www.w3.org/2001/XMLSchema" xmlns:p="http://schemas.microsoft.com/office/2006/metadata/properties" xmlns:ns2="192cf06b-a8b9-4927-b48a-79760e1b9f73" targetNamespace="http://schemas.microsoft.com/office/2006/metadata/properties" ma:root="true" ma:fieldsID="3f086d26563c10878dab2669a4a344c0" ns2:_="">
    <xsd:import namespace="192cf06b-a8b9-4927-b48a-79760e1b9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cf06b-a8b9-4927-b48a-79760e1b9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4398B4-2863-499D-AC8E-7E3C396887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72FC13-DB6B-4194-96DA-7F8885BB37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4BD349-0148-47F8-A500-0CD0213DE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cf06b-a8b9-4927-b48a-79760e1b9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na téma zdraví a fitness (širokoúhlý formát)</Template>
  <TotalTime>24</TotalTime>
  <Words>424</Words>
  <Application>Microsoft Office PowerPoint</Application>
  <PresentationFormat>Širokoúhlá obrazovka</PresentationFormat>
  <Paragraphs>84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Zdraví a fitness 16 x 9</vt:lpstr>
      <vt:lpstr>Výchovně vzdělávací cíle -Taxonomie cílů</vt:lpstr>
      <vt:lpstr>Téma </vt:lpstr>
      <vt:lpstr>Cíl dnešní hodiny – týdne – tematického celku</vt:lpstr>
      <vt:lpstr>VV cíl je ideální představa o tom,  čeho chceme ve výuce dosáhnout</vt:lpstr>
      <vt:lpstr>  Didaktický cíl - ideální představa o tom,  čeho chceme ve výuce dosáhnout </vt:lpstr>
      <vt:lpstr>Taxonomie v. cílů,  čili jejich uspořádání, hierarchie</vt:lpstr>
      <vt:lpstr>Jaké máme Bloomovy cíle? </vt:lpstr>
      <vt:lpstr>Prezentace aplikace PowerPoint</vt:lpstr>
      <vt:lpstr>Hierarchie – taxonomie cílů</vt:lpstr>
      <vt:lpstr>Soukolí výchovně vzdělávacích cílů</vt:lpstr>
      <vt:lpstr>Podrobněji taxonomie cílů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Výchovně vzdělávací cíle -Taxonomie cílů</dc:title>
  <dc:creator>Silberová Andrea</dc:creator>
  <cp:lastModifiedBy>Andrea Silberová</cp:lastModifiedBy>
  <cp:revision>6</cp:revision>
  <dcterms:created xsi:type="dcterms:W3CDTF">2021-02-08T08:49:23Z</dcterms:created>
  <dcterms:modified xsi:type="dcterms:W3CDTF">2024-11-23T07:38:10Z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0x0101006119A84FA6D01041AD250256280E2284</vt:lpwstr>
  </property>
</Properties>
</file>