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346" r:id="rId2"/>
    <p:sldId id="261" r:id="rId3"/>
    <p:sldId id="344" r:id="rId4"/>
    <p:sldId id="347" r:id="rId5"/>
    <p:sldId id="349" r:id="rId6"/>
    <p:sldId id="350" r:id="rId7"/>
    <p:sldId id="351" r:id="rId8"/>
    <p:sldId id="352" r:id="rId9"/>
    <p:sldId id="353" r:id="rId10"/>
    <p:sldId id="355" r:id="rId11"/>
    <p:sldId id="35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24.10.20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75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24.10.20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13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24.10.20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92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24.10.20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8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24.10.20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04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24.10.20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436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24.10.20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375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24.10.20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8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24.10.20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13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24.10.20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70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24.10.20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54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24.10.20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1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24.10.20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30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24.10.20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75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24.10.20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39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24.10.20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9D673-DA77-466E-92D9-9DC34EA831F7}" type="datetimeFigureOut">
              <a:rPr lang="cs-CZ" smtClean="0"/>
              <a:t>24.10.20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35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UmCRrKYwB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C47437F-C539-4017-BF5C-CA92259144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cs-CZ" altLang="cs-CZ" sz="4400" b="1">
                <a:solidFill>
                  <a:schemeClr val="accent2"/>
                </a:solidFill>
              </a:rPr>
              <a:t>DETERMINACE LIDSKÉ PSYCHIKY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97C12C2-BC7E-4B05-92BE-5A9C259F0E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cs-CZ" altLang="cs-CZ" sz="320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5BA2F08-D58F-6448-BE7C-12992813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048" y="53658"/>
            <a:ext cx="3789952" cy="22209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9BDD6-05B1-4FB7-A856-5EC09D122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47F449-1275-443F-A5BD-96C96518E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BLATNÝ, M. a kol. </a:t>
            </a:r>
            <a:r>
              <a:rPr lang="cs-CZ" i="1" dirty="0"/>
              <a:t>Psychologie osobnosti: hlavní témata, současné přístupy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, 2010. ISBN 978-80-247-3434-7. </a:t>
            </a:r>
          </a:p>
          <a:p>
            <a:r>
              <a:rPr lang="cs-CZ" dirty="0"/>
              <a:t>PLHÁKOVÁ, A. </a:t>
            </a:r>
            <a:r>
              <a:rPr lang="cs-CZ" i="1" dirty="0"/>
              <a:t>Učebnice obecné psychologie</a:t>
            </a:r>
            <a:r>
              <a:rPr lang="cs-CZ" dirty="0"/>
              <a:t>. Praha: Academia, 2008. ISBN 978-80-200-1499-3.</a:t>
            </a:r>
          </a:p>
          <a:p>
            <a:r>
              <a:rPr lang="cs-CZ" dirty="0"/>
              <a:t>SZABÓ, I., KOLIBOVÁ, D. </a:t>
            </a:r>
            <a:r>
              <a:rPr lang="cs-CZ" i="1" dirty="0"/>
              <a:t>Základy psychologie.</a:t>
            </a:r>
            <a:r>
              <a:rPr lang="cs-CZ" dirty="0"/>
              <a:t> Ružomberok: Verbum, 2015. ISBN 978-80-561-0198-8.</a:t>
            </a:r>
          </a:p>
          <a:p>
            <a:r>
              <a:rPr lang="cs-CZ" cap="all" dirty="0"/>
              <a:t>Vágnerová</a:t>
            </a:r>
            <a:r>
              <a:rPr lang="cs-CZ" dirty="0"/>
              <a:t>, M. </a:t>
            </a:r>
            <a:r>
              <a:rPr lang="cs-CZ" i="1" dirty="0"/>
              <a:t>Obecná psychologie: dílčí aspekty lidské psychiky a jejich orgánový základ</a:t>
            </a:r>
            <a:r>
              <a:rPr lang="cs-CZ" dirty="0"/>
              <a:t>. Praha: Univerzita Karlova, nakladatelství Karolinum, 2016. ISBN 978-80-246-3268-1.</a:t>
            </a:r>
          </a:p>
          <a:p>
            <a:r>
              <a:rPr lang="cs-CZ" cap="all" dirty="0"/>
              <a:t>Atkinson</a:t>
            </a:r>
            <a:r>
              <a:rPr lang="cs-CZ" dirty="0"/>
              <a:t>, R. et al. </a:t>
            </a:r>
            <a:r>
              <a:rPr lang="cs-CZ" i="1" dirty="0"/>
              <a:t>Psychologie</a:t>
            </a:r>
            <a:r>
              <a:rPr lang="cs-CZ" dirty="0"/>
              <a:t>. 2., </a:t>
            </a:r>
            <a:r>
              <a:rPr lang="cs-CZ" dirty="0" err="1"/>
              <a:t>aktualiz</a:t>
            </a:r>
            <a:r>
              <a:rPr lang="cs-CZ" dirty="0"/>
              <a:t>. vyd. Praha: Portál, 2003. ISBN 80-7178-640-3. </a:t>
            </a:r>
          </a:p>
          <a:p>
            <a:r>
              <a:rPr lang="cs-CZ" dirty="0"/>
              <a:t>KERN, H. </a:t>
            </a:r>
            <a:r>
              <a:rPr lang="cs-CZ" i="1" dirty="0"/>
              <a:t>Přehled psychologie</a:t>
            </a:r>
            <a:r>
              <a:rPr lang="cs-CZ" dirty="0"/>
              <a:t>. Praha: Portál, 2002. ISBN 80-7367-121-2. </a:t>
            </a:r>
          </a:p>
          <a:p>
            <a:r>
              <a:rPr lang="cs-CZ" dirty="0"/>
              <a:t>NAKONEČNÝ, M. </a:t>
            </a:r>
            <a:r>
              <a:rPr lang="cs-CZ" i="1" dirty="0"/>
              <a:t>Encyklopedie obecné psychologie</a:t>
            </a:r>
            <a:r>
              <a:rPr lang="cs-CZ" dirty="0"/>
              <a:t>. Praha: Academia, 1997. </a:t>
            </a:r>
            <a:r>
              <a:rPr lang="cs-CZ"/>
              <a:t>ISBN 80-200-0625-7.</a:t>
            </a:r>
          </a:p>
        </p:txBody>
      </p:sp>
    </p:spTree>
    <p:extLst>
      <p:ext uri="{BB962C8B-B14F-4D97-AF65-F5344CB8AC3E}">
        <p14:creationId xmlns:p14="http://schemas.microsoft.com/office/powerpoint/2010/main" val="3776764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6EABAE-A467-CF42-9F89-5D0AF8DE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62E419-7C12-EE47-AAD9-424817A00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0E6ADD4-2C55-5449-920F-5559640040D2}"/>
              </a:ext>
            </a:extLst>
          </p:cNvPr>
          <p:cNvSpPr/>
          <p:nvPr/>
        </p:nvSpPr>
        <p:spPr>
          <a:xfrm>
            <a:off x="3066164" y="3244334"/>
            <a:ext cx="6059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https://www.youtube.com/watch?v=SUmCRrKYwBQ</a:t>
            </a: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22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B2BDB-57DD-4C88-BB90-BA0EFE1C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ČINITELÉ VÝVOJE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07FEC7F-0CAE-46E5-AA95-EBB217D52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VNITŘNÍ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6EC0784-0A8F-4BC2-B198-BCFE6FE82E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dědičnost a genetická podmíněnost </a:t>
            </a:r>
          </a:p>
          <a:p>
            <a:pPr lvl="0"/>
            <a:r>
              <a:rPr lang="cs-CZ" dirty="0"/>
              <a:t>Evolučně preformované programy (reflexy)</a:t>
            </a:r>
          </a:p>
          <a:p>
            <a:r>
              <a:rPr lang="cs-CZ" dirty="0"/>
              <a:t>vrozená výbava (</a:t>
            </a:r>
            <a:r>
              <a:rPr lang="cs-CZ" dirty="0" err="1"/>
              <a:t>pre</a:t>
            </a:r>
            <a:r>
              <a:rPr lang="cs-CZ" dirty="0"/>
              <a:t>, peri a post)</a:t>
            </a:r>
          </a:p>
          <a:p>
            <a:r>
              <a:rPr lang="cs-CZ" dirty="0"/>
              <a:t>somatické faktory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708396B-8001-41D6-AAE1-725B95338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/>
              <a:t>VNĚJŠÍ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824737E-3090-4B0C-979F-5EF1A07E6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r>
              <a:rPr lang="cs-CZ" dirty="0"/>
              <a:t>obecné sociokulturní vlivy, </a:t>
            </a:r>
          </a:p>
          <a:p>
            <a:r>
              <a:rPr lang="cs-CZ" dirty="0"/>
              <a:t>větší sociální skupina, </a:t>
            </a:r>
          </a:p>
          <a:p>
            <a:r>
              <a:rPr lang="cs-CZ" dirty="0"/>
              <a:t>malá sociální skupina, </a:t>
            </a:r>
          </a:p>
          <a:p>
            <a:r>
              <a:rPr lang="cs-CZ" dirty="0"/>
              <a:t>výchova,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D2D1582-A6D9-4E37-B990-01ABBB89089D}"/>
              </a:ext>
            </a:extLst>
          </p:cNvPr>
          <p:cNvSpPr/>
          <p:nvPr/>
        </p:nvSpPr>
        <p:spPr>
          <a:xfrm>
            <a:off x="4935739" y="5201378"/>
            <a:ext cx="5026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vlastní aktivita člověka</a:t>
            </a:r>
          </a:p>
        </p:txBody>
      </p:sp>
      <p:pic>
        <p:nvPicPr>
          <p:cNvPr id="1028" name="Picture 4" descr="6 nejčastějších chyb ve výchově dětí – Maminka.cz">
            <a:extLst>
              <a:ext uri="{FF2B5EF4-FFF2-40B4-BE49-F238E27FC236}">
                <a16:creationId xmlns:a16="http://schemas.microsoft.com/office/drawing/2014/main" id="{333E4BFD-E6ED-4442-97DD-33EA3E6BF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830" y="440613"/>
            <a:ext cx="1781781" cy="178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ztah genotyp  ×  fenotyp fenotyp genotyp prostředí ">
            <a:extLst>
              <a:ext uri="{FF2B5EF4-FFF2-40B4-BE49-F238E27FC236}">
                <a16:creationId xmlns:a16="http://schemas.microsoft.com/office/drawing/2014/main" id="{69143C0E-CB16-4967-8B96-517682B9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98" y="4685985"/>
            <a:ext cx="2769632" cy="207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">
            <a:extLst>
              <a:ext uri="{FF2B5EF4-FFF2-40B4-BE49-F238E27FC236}">
                <a16:creationId xmlns:a16="http://schemas.microsoft.com/office/drawing/2014/main" id="{66C96DDF-047B-4BE3-A48A-DE8FE4419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7" y="1300986"/>
            <a:ext cx="1929407" cy="16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jra.cz - 1. díl _ Downův syndrom: Projevy, příčiny, diagnostika">
            <a:extLst>
              <a:ext uri="{FF2B5EF4-FFF2-40B4-BE49-F238E27FC236}">
                <a16:creationId xmlns:a16="http://schemas.microsoft.com/office/drawing/2014/main" id="{41908488-ABF1-481B-8180-633653C6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4043763"/>
            <a:ext cx="3219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7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1F08C-022F-41D0-9749-BA605FC1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335218" cy="1280890"/>
          </a:xfrm>
        </p:spPr>
        <p:txBody>
          <a:bodyPr>
            <a:normAutofit fontScale="90000"/>
          </a:bodyPr>
          <a:lstStyle/>
          <a:p>
            <a:r>
              <a:rPr lang="cs-CZ" b="1" i="1" dirty="0"/>
              <a:t>Mozek jako orgánový základ lidské psychiky</a:t>
            </a:r>
            <a:br>
              <a:rPr lang="cs-CZ" b="1" i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D2A7F9-1D95-4B6A-9A1B-A45D63E94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07" y="1640201"/>
            <a:ext cx="3944203" cy="4516271"/>
          </a:xfrm>
        </p:spPr>
        <p:txBody>
          <a:bodyPr>
            <a:normAutofit/>
          </a:bodyPr>
          <a:lstStyle/>
          <a:p>
            <a:pPr lvl="1"/>
            <a:r>
              <a:rPr lang="cs-CZ" b="1" dirty="0"/>
              <a:t>LEVÁ HEMISFÉRA</a:t>
            </a:r>
          </a:p>
          <a:p>
            <a:r>
              <a:rPr lang="cs-CZ" dirty="0"/>
              <a:t>analytická</a:t>
            </a:r>
          </a:p>
          <a:p>
            <a:r>
              <a:rPr lang="cs-CZ" dirty="0"/>
              <a:t>vznik vět a řešení matematických rovnic </a:t>
            </a:r>
          </a:p>
          <a:p>
            <a:pPr lvl="0"/>
            <a:r>
              <a:rPr lang="cs-CZ" dirty="0"/>
              <a:t>pamětní představy</a:t>
            </a:r>
          </a:p>
          <a:p>
            <a:r>
              <a:rPr lang="cs-CZ" dirty="0"/>
              <a:t>logické, abstraktní, obecnější zákonitosti</a:t>
            </a:r>
          </a:p>
          <a:p>
            <a:pPr lvl="0"/>
            <a:r>
              <a:rPr lang="cs-CZ" dirty="0"/>
              <a:t>řešení problémů</a:t>
            </a:r>
          </a:p>
          <a:p>
            <a:pPr lvl="0"/>
            <a:r>
              <a:rPr lang="cs-CZ" dirty="0"/>
              <a:t>věda</a:t>
            </a:r>
          </a:p>
          <a:p>
            <a:pPr lvl="0"/>
            <a:r>
              <a:rPr lang="cs-CZ" dirty="0"/>
              <a:t>sebeuvědomování, autoregulace</a:t>
            </a:r>
          </a:p>
          <a:p>
            <a:pPr lvl="0"/>
            <a:r>
              <a:rPr lang="cs-CZ" dirty="0"/>
              <a:t>poškození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9C1CDA-4863-42B0-9E4B-234F302A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5762" y="2407815"/>
            <a:ext cx="3509607" cy="3086403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6D856E0-B767-4A19-9184-E6A47E19CA41}"/>
              </a:ext>
            </a:extLst>
          </p:cNvPr>
          <p:cNvSpPr txBox="1">
            <a:spLocks/>
          </p:cNvSpPr>
          <p:nvPr/>
        </p:nvSpPr>
        <p:spPr>
          <a:xfrm>
            <a:off x="8636946" y="1717618"/>
            <a:ext cx="3066009" cy="451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b="1" dirty="0"/>
              <a:t>PRAVÁ HEMISFÉRA</a:t>
            </a:r>
          </a:p>
          <a:p>
            <a:r>
              <a:rPr lang="cs-CZ" dirty="0"/>
              <a:t>komplexní </a:t>
            </a:r>
          </a:p>
          <a:p>
            <a:r>
              <a:rPr lang="cs-CZ" dirty="0"/>
              <a:t>zrakové a sluchové podněty</a:t>
            </a:r>
          </a:p>
          <a:p>
            <a:r>
              <a:rPr lang="cs-CZ" dirty="0"/>
              <a:t>neverbální orientace v prostředí</a:t>
            </a:r>
          </a:p>
          <a:p>
            <a:r>
              <a:rPr lang="cs-CZ" dirty="0"/>
              <a:t>fantazijní představy</a:t>
            </a:r>
          </a:p>
          <a:p>
            <a:r>
              <a:rPr lang="cs-CZ" dirty="0"/>
              <a:t>hudba, rytmus</a:t>
            </a:r>
          </a:p>
          <a:p>
            <a:r>
              <a:rPr lang="cs-CZ" dirty="0"/>
              <a:t>emoce, intuice</a:t>
            </a:r>
          </a:p>
          <a:p>
            <a:r>
              <a:rPr lang="cs-CZ" dirty="0"/>
              <a:t>tvořivost, umění,</a:t>
            </a:r>
          </a:p>
          <a:p>
            <a:r>
              <a:rPr lang="cs-CZ" dirty="0"/>
              <a:t>poškození dětství, dospělost</a:t>
            </a:r>
          </a:p>
        </p:txBody>
      </p:sp>
    </p:spTree>
    <p:extLst>
      <p:ext uri="{BB962C8B-B14F-4D97-AF65-F5344CB8AC3E}">
        <p14:creationId xmlns:p14="http://schemas.microsoft.com/office/powerpoint/2010/main" val="24439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1F08C-022F-41D0-9749-BA605FC1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Mozek jako orgánový základ lidské psychiky</a:t>
            </a:r>
            <a:br>
              <a:rPr lang="cs-CZ" b="1" i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D2A7F9-1D95-4B6A-9A1B-A45D63E94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mozková kůra čelního laloku, </a:t>
            </a:r>
          </a:p>
          <a:p>
            <a:r>
              <a:rPr lang="cs-CZ" dirty="0"/>
              <a:t>LEVOSTRANNÝ FRONTÁLNĚ-TEMPORÁLNÍ SYSTÉM</a:t>
            </a:r>
          </a:p>
          <a:p>
            <a:r>
              <a:rPr lang="cs-CZ" dirty="0"/>
              <a:t>limbický systém</a:t>
            </a:r>
          </a:p>
          <a:p>
            <a:r>
              <a:rPr lang="cs-CZ" dirty="0"/>
              <a:t>bazální ganglia (Vágnerová, 2016)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5988AF-2D25-D948-A05F-166B5936B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691" y="2886667"/>
            <a:ext cx="3912644" cy="397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1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9CF27-973C-429A-ABB1-E10FF1CD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236" y="472659"/>
            <a:ext cx="8911687" cy="1280890"/>
          </a:xfrm>
        </p:spPr>
        <p:txBody>
          <a:bodyPr/>
          <a:lstStyle/>
          <a:p>
            <a:r>
              <a:rPr lang="cs-CZ" b="1" dirty="0" err="1"/>
              <a:t>prefrontální</a:t>
            </a:r>
            <a:r>
              <a:rPr lang="cs-CZ" b="1" dirty="0"/>
              <a:t> mozková kůra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46D0A5-F686-4D27-B359-267FD893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94" y="1753549"/>
            <a:ext cx="7075451" cy="3777622"/>
          </a:xfrm>
        </p:spPr>
        <p:txBody>
          <a:bodyPr>
            <a:normAutofit/>
          </a:bodyPr>
          <a:lstStyle/>
          <a:p>
            <a:r>
              <a:rPr lang="cs-CZ" dirty="0"/>
              <a:t>aktivace a bdělost</a:t>
            </a:r>
          </a:p>
          <a:p>
            <a:r>
              <a:rPr lang="cs-CZ" dirty="0"/>
              <a:t>abstrakce, analýza</a:t>
            </a:r>
          </a:p>
          <a:p>
            <a:r>
              <a:rPr lang="cs-CZ" dirty="0"/>
              <a:t>integrace smyslových vjemů</a:t>
            </a:r>
          </a:p>
          <a:p>
            <a:r>
              <a:rPr lang="cs-CZ" dirty="0"/>
              <a:t>rozhodování, plánování</a:t>
            </a:r>
          </a:p>
          <a:p>
            <a:r>
              <a:rPr lang="cs-CZ" dirty="0"/>
              <a:t>regulace emocí (eliminace negativní prožitkové i fyzické složky emocí (netahej tygra za fousy)</a:t>
            </a:r>
          </a:p>
          <a:p>
            <a:pPr lvl="1"/>
            <a:r>
              <a:rPr lang="cs-CZ" i="1" dirty="0"/>
              <a:t>Přestože jsou výzkumy emoční regulace v mozku na začátku: Heller et al. (2013) zjistili, že u pacientů s depresí, kterým se v průběhu 6 měsíců stav nejvíce zlepšil, se také nejvíce zvýšila aktivita </a:t>
            </a:r>
            <a:r>
              <a:rPr lang="cs-CZ" i="1" dirty="0" err="1"/>
              <a:t>prefrontální</a:t>
            </a:r>
            <a:r>
              <a:rPr lang="cs-CZ" i="1" dirty="0"/>
              <a:t> kůry.</a:t>
            </a:r>
          </a:p>
          <a:p>
            <a:endParaRPr lang="cs-CZ" dirty="0"/>
          </a:p>
        </p:txBody>
      </p:sp>
      <p:pic>
        <p:nvPicPr>
          <p:cNvPr id="2050" name="Picture 2" descr="https://upload.wikimedia.org/wikipedia/commons/6/67/Cortex_frontal_lateral.png">
            <a:extLst>
              <a:ext uri="{FF2B5EF4-FFF2-40B4-BE49-F238E27FC236}">
                <a16:creationId xmlns:a16="http://schemas.microsoft.com/office/drawing/2014/main" id="{5928BAEE-8F62-41CB-B168-65B68A1E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36" y="1033402"/>
            <a:ext cx="4482835" cy="28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2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B77FA-88A6-4E4B-81E0-9F37B7A4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LEVOSTRANNÝ FRONTÁLNĚ-TEMPORÁLNÍ SYSTÉM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9B4C0C-F476-4620-BBC6-D1AC2D51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levém čelním, spánkovém a temenním laloku</a:t>
            </a:r>
          </a:p>
          <a:p>
            <a:r>
              <a:rPr lang="cs-CZ" dirty="0"/>
              <a:t>jazyk a řeč</a:t>
            </a:r>
          </a:p>
          <a:p>
            <a:r>
              <a:rPr lang="cs-CZ" dirty="0" err="1"/>
              <a:t>Brocovo</a:t>
            </a:r>
            <a:r>
              <a:rPr lang="cs-CZ" dirty="0"/>
              <a:t> centrum(kontrola pohybů rtů, jazyka, hlasivek)</a:t>
            </a:r>
          </a:p>
          <a:p>
            <a:r>
              <a:rPr lang="cs-CZ" dirty="0" err="1"/>
              <a:t>Wernickovo</a:t>
            </a:r>
            <a:r>
              <a:rPr lang="cs-CZ" dirty="0"/>
              <a:t> centrum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EA88F3-F086-4044-8DC4-F8CECE068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370" y="3749040"/>
            <a:ext cx="3909510" cy="27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9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D5046-1108-487A-A221-89AB86A1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722" y="173508"/>
            <a:ext cx="8911687" cy="1280890"/>
          </a:xfrm>
        </p:spPr>
        <p:txBody>
          <a:bodyPr/>
          <a:lstStyle/>
          <a:p>
            <a:r>
              <a:rPr lang="cs-CZ" dirty="0"/>
              <a:t>LIMBICKÝ SYSTÉM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ECA04C-F049-4ACB-ADE7-039E65049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835006"/>
            <a:ext cx="9757581" cy="2380074"/>
          </a:xfrm>
        </p:spPr>
        <p:txBody>
          <a:bodyPr>
            <a:normAutofit/>
          </a:bodyPr>
          <a:lstStyle/>
          <a:p>
            <a:r>
              <a:rPr lang="cs-CZ" dirty="0"/>
              <a:t>komplexní vzájemně propojená síť struktur, které se podílejí na </a:t>
            </a:r>
          </a:p>
          <a:p>
            <a:pPr lvl="1"/>
            <a:r>
              <a:rPr lang="cs-CZ" dirty="0"/>
              <a:t>emočním životě, </a:t>
            </a:r>
          </a:p>
          <a:p>
            <a:pPr lvl="1"/>
            <a:r>
              <a:rPr lang="cs-CZ" dirty="0"/>
              <a:t>motivaci </a:t>
            </a:r>
          </a:p>
          <a:p>
            <a:pPr lvl="1"/>
            <a:r>
              <a:rPr lang="cs-CZ" dirty="0"/>
              <a:t>vegetativních funkcích mozku</a:t>
            </a:r>
          </a:p>
          <a:p>
            <a:r>
              <a:rPr lang="cs-CZ" dirty="0"/>
              <a:t>zahrnuje mj. část </a:t>
            </a:r>
            <a:r>
              <a:rPr lang="cs-CZ" dirty="0" err="1"/>
              <a:t>prefrontální</a:t>
            </a:r>
            <a:r>
              <a:rPr lang="cs-CZ" dirty="0"/>
              <a:t> mozkové kůry, hipokampus, amygdalu, hypotalamus a přední talamus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6E540C-49F2-A64B-918E-70E6944D1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06" y="3526514"/>
            <a:ext cx="1891646" cy="16646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E730BA8-A6BA-F04A-8799-A7A4BB78E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178" y="2872846"/>
            <a:ext cx="2540000" cy="1930400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2D63B7E-EFA9-4E15-954E-744477FC8D6D}"/>
              </a:ext>
            </a:extLst>
          </p:cNvPr>
          <p:cNvSpPr txBox="1">
            <a:spLocks/>
          </p:cNvSpPr>
          <p:nvPr/>
        </p:nvSpPr>
        <p:spPr>
          <a:xfrm>
            <a:off x="2628116" y="3126713"/>
            <a:ext cx="3131680" cy="3557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amygdala</a:t>
            </a:r>
          </a:p>
          <a:p>
            <a:pPr lvl="1"/>
            <a:r>
              <a:rPr lang="cs-CZ" dirty="0"/>
              <a:t>řízení a kontrola emočního prožívání</a:t>
            </a:r>
          </a:p>
          <a:p>
            <a:pPr lvl="1"/>
            <a:r>
              <a:rPr lang="cs-CZ" dirty="0"/>
              <a:t>pud sebezáchovy,</a:t>
            </a:r>
          </a:p>
          <a:p>
            <a:pPr lvl="1"/>
            <a:r>
              <a:rPr lang="cs-CZ" dirty="0"/>
              <a:t>sexuální chování (</a:t>
            </a:r>
            <a:r>
              <a:rPr lang="cs-CZ" dirty="0" err="1"/>
              <a:t>neokortex</a:t>
            </a:r>
            <a:r>
              <a:rPr lang="cs-CZ" dirty="0"/>
              <a:t> ovlivňuje emoce, aby nebyly příliš intenzivní);</a:t>
            </a:r>
          </a:p>
          <a:p>
            <a:pPr lvl="1"/>
            <a:r>
              <a:rPr lang="cs-CZ" dirty="0"/>
              <a:t>závažnost informací</a:t>
            </a:r>
          </a:p>
          <a:p>
            <a:pPr lvl="1"/>
            <a:r>
              <a:rPr lang="cs-CZ" b="1" dirty="0"/>
              <a:t>informace o stavu prostředí </a:t>
            </a:r>
            <a:r>
              <a:rPr lang="cs-CZ" dirty="0"/>
              <a:t>(vybrat adekvátní vzorec chování)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54E8BD3-7756-4AB0-99B0-741757941AEE}"/>
              </a:ext>
            </a:extLst>
          </p:cNvPr>
          <p:cNvSpPr txBox="1">
            <a:spLocks/>
          </p:cNvSpPr>
          <p:nvPr/>
        </p:nvSpPr>
        <p:spPr>
          <a:xfrm>
            <a:off x="5456831" y="3180953"/>
            <a:ext cx="3688347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b="1" dirty="0"/>
              <a:t>hipokampus</a:t>
            </a:r>
          </a:p>
          <a:p>
            <a:pPr lvl="2"/>
            <a:r>
              <a:rPr lang="cs-CZ" dirty="0"/>
              <a:t>prostorová orientace (aktivace plán x změna cesty u taxi)</a:t>
            </a:r>
          </a:p>
          <a:p>
            <a:pPr lvl="2"/>
            <a:r>
              <a:rPr lang="cs-CZ" dirty="0"/>
              <a:t>krátkodobé uchování informací</a:t>
            </a:r>
          </a:p>
          <a:p>
            <a:pPr lvl="2"/>
            <a:r>
              <a:rPr lang="cs-CZ" dirty="0"/>
              <a:t>transformace prožitků do vzpomínek</a:t>
            </a:r>
          </a:p>
          <a:p>
            <a:pPr lvl="2"/>
            <a:r>
              <a:rPr lang="cs-CZ" dirty="0"/>
              <a:t>x neschopnost uchovávat</a:t>
            </a:r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08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965D9-A1C9-4150-8DFE-E0D88D9C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BAZÁLNÍ GANGLIA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1A7465-5C81-434D-AD61-A4B685440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řízení a koordinaci především volní hybnosti</a:t>
            </a:r>
          </a:p>
          <a:p>
            <a:r>
              <a:rPr lang="cs-CZ" dirty="0"/>
              <a:t>exprese emocí</a:t>
            </a:r>
          </a:p>
          <a:p>
            <a:r>
              <a:rPr lang="cs-CZ" i="1" dirty="0"/>
              <a:t>„…může modifikovat průběh myšlenkových pochodů, které využívají aktuální informace zachycené v pracovní paměti.“ </a:t>
            </a:r>
            <a:r>
              <a:rPr lang="cs-CZ" dirty="0"/>
              <a:t>(</a:t>
            </a:r>
            <a:r>
              <a:rPr lang="cs-CZ" dirty="0" err="1"/>
              <a:t>Kulišťák</a:t>
            </a:r>
            <a:r>
              <a:rPr lang="cs-CZ" dirty="0"/>
              <a:t>, 2003 in Vágnerová, 2016, s. 37)</a:t>
            </a:r>
          </a:p>
          <a:p>
            <a:r>
              <a:rPr lang="cs-CZ" dirty="0"/>
              <a:t>dysfunkce: </a:t>
            </a:r>
            <a:r>
              <a:rPr lang="cs-CZ" dirty="0" err="1"/>
              <a:t>Tourettův</a:t>
            </a:r>
            <a:r>
              <a:rPr lang="cs-CZ" dirty="0"/>
              <a:t> syndrom , obsedantně-kompulzivní porucha, Parkinsonova choroba, </a:t>
            </a:r>
            <a:r>
              <a:rPr lang="cs-CZ" dirty="0" err="1"/>
              <a:t>Huntingtonova</a:t>
            </a:r>
            <a:r>
              <a:rPr lang="cs-CZ" dirty="0"/>
              <a:t> choroba aj.)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686F17-A8C3-3E4A-A152-EAA52E5DE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791" y="173742"/>
            <a:ext cx="36576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994C9-6535-4124-90FD-020DA26A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NEUROMEDIÁTORY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6C682C-DFE4-4E22-9E85-5B1CF56B8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814" y="1539920"/>
            <a:ext cx="10431186" cy="44898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i="1" dirty="0"/>
              <a:t>malé molekuly umožňující směrovaný přenos nervového signálu přes chemickou synapsi</a:t>
            </a:r>
          </a:p>
          <a:p>
            <a:pPr lvl="0"/>
            <a:r>
              <a:rPr lang="cs-CZ" dirty="0"/>
              <a:t>DOPAMIN </a:t>
            </a:r>
          </a:p>
          <a:p>
            <a:pPr lvl="0"/>
            <a:r>
              <a:rPr lang="cs-CZ" dirty="0"/>
              <a:t>ADRENALIN</a:t>
            </a:r>
          </a:p>
          <a:p>
            <a:pPr lvl="0"/>
            <a:r>
              <a:rPr lang="cs-CZ" dirty="0"/>
              <a:t>NORADRENALIN </a:t>
            </a:r>
          </a:p>
          <a:p>
            <a:pPr lvl="0"/>
            <a:r>
              <a:rPr lang="cs-CZ" dirty="0"/>
              <a:t>SEROTONIN </a:t>
            </a:r>
          </a:p>
          <a:p>
            <a:pPr lvl="0"/>
            <a:r>
              <a:rPr lang="cs-CZ" dirty="0"/>
              <a:t>ACETYLCHOLIN </a:t>
            </a:r>
          </a:p>
          <a:p>
            <a:pPr lvl="0"/>
            <a:r>
              <a:rPr lang="cs-CZ" dirty="0"/>
              <a:t>MELATONIN</a:t>
            </a:r>
          </a:p>
          <a:p>
            <a:pPr lvl="0"/>
            <a:r>
              <a:rPr lang="cs-CZ" dirty="0"/>
              <a:t>OXYTOCIN (Vágnerová, 2016)</a:t>
            </a:r>
          </a:p>
          <a:p>
            <a:pPr lvl="1"/>
            <a:endParaRPr lang="cs-CZ" dirty="0"/>
          </a:p>
        </p:txBody>
      </p:sp>
      <p:pic>
        <p:nvPicPr>
          <p:cNvPr id="3074" name="Picture 2" descr="Snímek 1">
            <a:extLst>
              <a:ext uri="{FF2B5EF4-FFF2-40B4-BE49-F238E27FC236}">
                <a16:creationId xmlns:a16="http://schemas.microsoft.com/office/drawing/2014/main" id="{78CDA602-65EC-4D9A-B5AD-B7E8DB39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6" y="2319337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29808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218</TotalTime>
  <Words>564</Words>
  <Application>Microsoft Macintosh PowerPoint</Application>
  <PresentationFormat>Širokoúhlá obrazovka</PresentationFormat>
  <Paragraphs>88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Stébla</vt:lpstr>
      <vt:lpstr>DETERMINACE LIDSKÉ PSYCHIKY</vt:lpstr>
      <vt:lpstr>ČINITELÉ VÝVOJE</vt:lpstr>
      <vt:lpstr>Mozek jako orgánový základ lidské psychiky </vt:lpstr>
      <vt:lpstr>Mozek jako orgánový základ lidské psychiky </vt:lpstr>
      <vt:lpstr>prefrontální mozková kůra</vt:lpstr>
      <vt:lpstr>LEVOSTRANNÝ FRONTÁLNĚ-TEMPORÁLNÍ SYSTÉM </vt:lpstr>
      <vt:lpstr>LIMBICKÝ SYSTÉM </vt:lpstr>
      <vt:lpstr>BAZÁLNÍ GANGLIA </vt:lpstr>
      <vt:lpstr>NEUROMEDIÁTORY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Kolaříková</dc:creator>
  <cp:lastModifiedBy>Microsoft Office User</cp:lastModifiedBy>
  <cp:revision>41</cp:revision>
  <dcterms:created xsi:type="dcterms:W3CDTF">2020-09-30T17:51:40Z</dcterms:created>
  <dcterms:modified xsi:type="dcterms:W3CDTF">2020-10-24T06:44:50Z</dcterms:modified>
</cp:coreProperties>
</file>