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9" r:id="rId2"/>
    <p:sldId id="293" r:id="rId3"/>
    <p:sldId id="356" r:id="rId4"/>
    <p:sldId id="313" r:id="rId5"/>
    <p:sldId id="304" r:id="rId6"/>
    <p:sldId id="305" r:id="rId7"/>
    <p:sldId id="306" r:id="rId8"/>
    <p:sldId id="307" r:id="rId9"/>
    <p:sldId id="358" r:id="rId10"/>
    <p:sldId id="310" r:id="rId11"/>
    <p:sldId id="311" r:id="rId12"/>
    <p:sldId id="309" r:id="rId13"/>
    <p:sldId id="314" r:id="rId14"/>
    <p:sldId id="31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42B50-7DCF-4DBC-B12F-2FF6840E2CC5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7DFC6-63BC-4D26-A5F3-0480A3FE20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4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A7DFC6-63BC-4D26-A5F3-0480A3FE20C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87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C7F12-5D90-6478-9C67-E9C5BDB4E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5636FC-4883-F1F8-C245-66F34BA75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4F60BC-8645-5738-746E-79E54162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91E9C6-1F17-FFCC-7477-A158FE9E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DA3C78-CC2E-2103-573F-55387574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07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6564E-D902-61C1-3827-E2287687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A7281A-DF26-67E4-7101-17B0967EF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28C705-5F03-6722-B830-6C222A723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7A5FFA-726C-9742-9B7C-5590AF11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4B399-8345-EF4B-DB7C-79E9A90B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8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3444BA-A308-130C-E9B3-47DF6179D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7F0676-F0A7-528E-1E4B-4A22DC3C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B8C16A-2D07-ACD4-2CD2-616581AD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98C8C0-F94D-BF9E-24D4-B21ADC04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09FAF-D5A2-A05E-F202-C950CA50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05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2EA98-1E33-AD1E-679D-4D4D698B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B3BB4-07E2-0311-0F35-F9954AF9D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DDD095-FB9D-920E-62EC-8F5CE5CE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F17062-2DEC-D37E-75EB-98A8A7EA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7D6AE-3A4B-A3DA-014C-246DA0D4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4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F2897-BF99-3FCD-8D1F-18D6C5B90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40C712-8542-C837-85BA-859A368A7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44380D-251A-D456-E7E9-FD0F02DE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9E944-F19B-4003-022C-5D117198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8841A-A6EE-4570-170E-3EE07423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6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F44C9-6076-8B96-B042-7718E866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D9D0C-8065-54B6-5246-F09C1A186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B6D583-0ACB-58B2-4731-72E1F3ED4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C30B27-F3A8-0846-3068-0A624423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EBE0BB-AF6F-AC53-D6E6-4B59B6B56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BB1CCF-3E26-D241-09FA-5E71A2DE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66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E1E73-F0B0-ADE7-ADEC-51EBA99D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35D451-896B-2B15-1678-A5DA69B14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0112EE-B090-949A-00E9-E273C41CC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803B15-789F-90B4-E822-47562A4D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F66BC6-5CE8-5446-3D56-B6F55F278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2921BF-829B-56F5-7CBC-D6479997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650D07-E129-EE36-3C6D-91E6D5D3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12B87B-2986-E3FB-C802-5DC9C80D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69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A49D9-57C5-2AD7-0D15-D528B661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64426B-E58D-69DD-1A39-B38900C9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6297E3-000D-D715-26C6-F42D28FD4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80D86C-A316-9C37-15E2-4A918AAB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1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4C0C20-45B8-C860-3AD3-4A9078E0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D43304-03FF-E656-0124-3C664ECE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8E5EB7-7622-DEAE-4879-9923020D5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18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7043D-D58E-0E10-816D-795871C2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282103-A113-4025-99BF-B7FAFBCFA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545A35-41C3-431C-A942-AFD38A866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72A879-57B0-0DCF-BB3D-1EE534B5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571063-27D1-8A98-7AE6-3BD6A771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B60FDB-22F2-B9CE-4DE9-861D33E3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4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665C0-1808-38A6-6AD2-A9A74DD3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89DBCB-CF6A-9080-88A8-22BF950AA6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3D2121-A43E-DEF2-F8E0-DBE2F84B0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5D19EB-AB9D-2EE7-C447-09D6AEAE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73AA3C-E012-4927-A14B-DE4EC7EB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321EBF-4E96-AE1F-5B29-6FA7FCBA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0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578633-9F15-3F49-A69B-067ACDCF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225B6E-C114-790D-53BF-FCAB14DD6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72F9E4-32C7-2BE8-54E9-CA177A8CC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EA8C5B-CB26-4F28-BA90-86052AFEDA6A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DD4022-3BDB-7231-A6B8-D37A4B6CC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ED1CD1-E076-49E3-63BB-6C2130096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5CE620-0719-46AC-83B5-0854CCE7E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60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summary/chapter/employment_and_social_policy.html?root_default=SUM_1_CODED=17&amp;locale=cs" TargetMode="External"/><Relationship Id="rId7" Type="http://schemas.openxmlformats.org/officeDocument/2006/relationships/hyperlink" Target="https://www.ilo.org/" TargetMode="External"/><Relationship Id="rId2" Type="http://schemas.openxmlformats.org/officeDocument/2006/relationships/hyperlink" Target="https://european-union.europa.eu/priorities-and-actions/actions-topic/employment-and-social-affairs_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ssoc.org/" TargetMode="External"/><Relationship Id="rId5" Type="http://schemas.openxmlformats.org/officeDocument/2006/relationships/hyperlink" Target="https://ec.europa.eu/social/main.jsp?catId=815&amp;langId=cs" TargetMode="External"/><Relationship Id="rId4" Type="http://schemas.openxmlformats.org/officeDocument/2006/relationships/hyperlink" Target="https://ec.europa.eu/eurostat/web/main/data/statistical-themes?etrans=c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D4BA0C9-51B9-D2A6-2901-AD876A34A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k sociální politice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D35E6CA-42DD-81CF-D874-93ADE5E06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FVP SU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12.11.2024</a:t>
            </a:r>
          </a:p>
        </p:txBody>
      </p:sp>
    </p:spTree>
    <p:extLst>
      <p:ext uri="{BB962C8B-B14F-4D97-AF65-F5344CB8AC3E}">
        <p14:creationId xmlns:p14="http://schemas.microsoft.com/office/powerpoint/2010/main" val="210896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37369-23C3-001C-AE51-C73FBC94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zabezpečení jako předmět sociálně vědního výzkum a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– společné znaky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0C72D4-8604-4BAA-D689-324E8CD54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Jedná se o široké pole pro analýzu, jeho dílčí témata jsou značně provázaná a nejsou jasně ohraničena (v různých zemích chápány různými způsoby)</a:t>
            </a:r>
          </a:p>
          <a:p>
            <a:r>
              <a:rPr lang="cs-CZ" dirty="0"/>
              <a:t>Hlavní cíl – získat lepší znalosti o vybraných rysech konkrétního systému sociálního zabezpečení nebo o vybraném opatření</a:t>
            </a:r>
          </a:p>
          <a:p>
            <a:r>
              <a:rPr lang="cs-CZ" dirty="0"/>
              <a:t>Požadavky</a:t>
            </a:r>
          </a:p>
          <a:p>
            <a:pPr lvl="1"/>
            <a:r>
              <a:rPr lang="cs-CZ" dirty="0"/>
              <a:t>Reflexe kontextu, stávajících poznatků a teoretických aspektů zkoumaného tématu apod.</a:t>
            </a:r>
          </a:p>
          <a:p>
            <a:pPr lvl="1"/>
            <a:r>
              <a:rPr lang="cs-CZ" dirty="0"/>
              <a:t>Výběr kritérií pro hodnocení, zaměření na vybrané aspekty tématu</a:t>
            </a:r>
          </a:p>
          <a:p>
            <a:pPr lvl="1"/>
            <a:r>
              <a:rPr lang="cs-CZ" dirty="0"/>
              <a:t>Výběr a aplikace odpovídajících výzkumných metod</a:t>
            </a:r>
          </a:p>
          <a:p>
            <a:r>
              <a:rPr lang="cs-CZ" dirty="0"/>
              <a:t>Cílem je získat poznatky, které budou přínosné pro akademiky i tvůrce politik</a:t>
            </a:r>
          </a:p>
          <a:p>
            <a:r>
              <a:rPr lang="cs-CZ" dirty="0"/>
              <a:t>V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aplikovaném nebo akčním výzkumu</a:t>
            </a:r>
          </a:p>
          <a:p>
            <a:pPr lvl="1"/>
            <a:r>
              <a:rPr lang="cs-CZ" dirty="0"/>
              <a:t>Praktická aplikace nebo dopad na praxi</a:t>
            </a:r>
          </a:p>
          <a:p>
            <a:pPr lvl="1"/>
            <a:r>
              <a:rPr lang="cs-CZ" dirty="0"/>
              <a:t>Spolupráce se zúčastněnými stranami, účast zúčastněných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120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2042A-6826-F63F-3806-A0E57B70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jako předmět sociálně vědního výzkum a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- rozdíly</a:t>
            </a:r>
            <a:endParaRPr lang="en-US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D6EDB-9BA9-C7A9-9EB3-2C58A17D6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Zadání analýzy, zdroje financování a jejich charakteristiky, požadavky donorů</a:t>
            </a:r>
          </a:p>
          <a:p>
            <a:r>
              <a:rPr lang="cs-CZ" dirty="0"/>
              <a:t>Míra potřeby spolupracovat s donorem nebo s ním projednat postup řešení projektu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aplikovaný výzkum)</a:t>
            </a:r>
          </a:p>
          <a:p>
            <a:r>
              <a:rPr lang="cs-CZ" dirty="0"/>
              <a:t>Vyšší důraz na spolupráci se zájmovými skupinami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aplikovaný výzkum)</a:t>
            </a:r>
          </a:p>
          <a:p>
            <a:r>
              <a:rPr lang="cs-CZ" dirty="0"/>
              <a:t>Zjištění týkající se metodologických nebo teoretických aspektů (základní výzkum, akademické statě)</a:t>
            </a:r>
          </a:p>
          <a:p>
            <a:r>
              <a:rPr lang="cs-CZ" dirty="0"/>
              <a:t>Realizované přístupy a jejich implementace (jejich uplatnění v praxi a jejich fungování) nebo praktické dopady opatření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aplikovaný výzkum)</a:t>
            </a:r>
          </a:p>
          <a:p>
            <a:r>
              <a:rPr lang="cs-CZ" dirty="0"/>
              <a:t>Uplatnění normativní přístupů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870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ECD0E-904E-1A5A-B6BD-3F275932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Komparativní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148C9-6F0C-3BD4-B917-EE68D0923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Jednotky zahrnuté do srovnání mohou být rozlišeny podle různých kritérií, ale převážně se srovnávají územní jednotky (regiony, státy)</a:t>
            </a:r>
          </a:p>
          <a:p>
            <a:r>
              <a:rPr lang="cs-CZ" dirty="0"/>
              <a:t>Předmět srovnání - dvě nebo více jednotek, které jsou porovnatelné z hlediska jejich definice (např. není relevantní porovnávat obce se státem)</a:t>
            </a:r>
          </a:p>
          <a:p>
            <a:r>
              <a:rPr lang="cs-CZ" dirty="0"/>
              <a:t>Zahrnuje mikro a makro perspektivu, tj. pokrývá jak analýzu vnitřních vazeb vztahujících se k jedné konkrétní jednotce, tak vzájemné srovnání jednotek představujících svými specifickými vnitřními vazbami definované ucelené systémy</a:t>
            </a:r>
          </a:p>
          <a:p>
            <a:r>
              <a:rPr lang="cs-CZ" dirty="0"/>
              <a:t>Zahrnuje diskusi o obecných i o specifických otázkách a obsahuje generalizace nebo interpretace zdokumentovaných rozdílů.</a:t>
            </a:r>
          </a:p>
        </p:txBody>
      </p:sp>
    </p:spTree>
    <p:extLst>
      <p:ext uri="{BB962C8B-B14F-4D97-AF65-F5344CB8AC3E}">
        <p14:creationId xmlns:p14="http://schemas.microsoft.com/office/powerpoint/2010/main" val="32946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24381-0A4A-5BEB-3C4E-6217E401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Cíle komparativního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DFE9C-62C6-D9DC-2479-89ADB1CA6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Najít podobnosti a rozdíly – popis (co je jiné)</a:t>
            </a:r>
          </a:p>
          <a:p>
            <a:r>
              <a:rPr lang="cs-CZ" dirty="0"/>
              <a:t>Najít vnější faktory – vysvětlení (proč)</a:t>
            </a:r>
          </a:p>
          <a:p>
            <a:r>
              <a:rPr lang="cs-CZ" dirty="0"/>
              <a:t>Analyzovat účinky nebo dopady – hodnocení (výkonnost)</a:t>
            </a:r>
          </a:p>
          <a:p>
            <a:r>
              <a:rPr lang="cs-CZ" dirty="0"/>
              <a:t>Identifikovat schopnosti nebo limity – návrhy (příležitost k 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91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78B41-91B4-B175-4C75-F7A7946E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zdroje informací o sociálním zabezpečení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3834E-89DC-EC0F-AD62-CAA355CEA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774"/>
            <a:ext cx="10344149" cy="481330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Informace o zaměstnanosti a sociální oblasti na </a:t>
            </a:r>
            <a:r>
              <a:rPr lang="cs-CZ" b="1" dirty="0"/>
              <a:t>webu EU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hlinkClick r:id="rId2"/>
              </a:rPr>
              <a:t>https://european-union.europa.eu/priorities-and-actions/actions-topic/employment-and-social-affairs_cs</a:t>
            </a:r>
            <a:endParaRPr lang="cs-CZ" dirty="0"/>
          </a:p>
          <a:p>
            <a:pPr lvl="1"/>
            <a:r>
              <a:rPr lang="cs-CZ" dirty="0"/>
              <a:t>Především tato část webu: </a:t>
            </a:r>
            <a:r>
              <a:rPr lang="cs-CZ" b="0" i="0" u="sng" dirty="0">
                <a:effectLst/>
                <a:latin typeface="arial" panose="020B0604020202020204" pitchFamily="34" charset="0"/>
                <a:hlinkClick r:id="rId3"/>
              </a:rPr>
              <a:t>Shrnutí právních předpisů EU týkajících se zaměstnanosti a sociálních věcí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</a:rPr>
              <a:t>Relevantní analýzy publikované na </a:t>
            </a:r>
            <a:r>
              <a:rPr lang="cs-CZ" b="1" dirty="0">
                <a:latin typeface="Arial" panose="020B0604020202020204" pitchFamily="34" charset="0"/>
              </a:rPr>
              <a:t>webu </a:t>
            </a:r>
            <a:r>
              <a:rPr lang="cs-CZ" b="1" dirty="0" err="1">
                <a:latin typeface="Arial" panose="020B0604020202020204" pitchFamily="34" charset="0"/>
              </a:rPr>
              <a:t>Eurostatu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</a:rPr>
              <a:t>(Děti a mládež, Evropský pilíř sociálních práv, Sociální ochrana, Zdravotní postižení atd.)</a:t>
            </a:r>
            <a:endParaRPr lang="cs-CZ" b="1" dirty="0">
              <a:latin typeface="Arial" panose="020B0604020202020204" pitchFamily="34" charset="0"/>
            </a:endParaRPr>
          </a:p>
          <a:p>
            <a:pPr lvl="1"/>
            <a:r>
              <a:rPr lang="cs-CZ" dirty="0" err="1">
                <a:latin typeface="Arial" panose="020B0604020202020204" pitchFamily="34" charset="0"/>
              </a:rPr>
              <a:t>Available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at</a:t>
            </a:r>
            <a:r>
              <a:rPr lang="cs-CZ" dirty="0">
                <a:latin typeface="Arial" panose="020B0604020202020204" pitchFamily="34" charset="0"/>
              </a:rPr>
              <a:t>: </a:t>
            </a:r>
            <a:r>
              <a:rPr lang="cs-CZ" dirty="0">
                <a:latin typeface="Arial" panose="020B0604020202020204" pitchFamily="34" charset="0"/>
                <a:hlinkClick r:id="rId4"/>
              </a:rPr>
              <a:t>https://ec.europa.eu/eurostat/web/main/data/statistical-themes?etrans=cs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MISSOC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Společný informační systém EU o sociální ochraně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Informace o MISSOC:</a:t>
            </a:r>
          </a:p>
          <a:p>
            <a:pPr lvl="1"/>
            <a:r>
              <a:rPr lang="cs-CZ" dirty="0">
                <a:latin typeface="Arial" panose="020B0604020202020204" pitchFamily="34" charset="0"/>
                <a:hlinkClick r:id="rId5"/>
              </a:rPr>
              <a:t>https://ec.europa.eu/social/main.jsp?catId=815&amp;langId=cs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MISSOC : </a:t>
            </a:r>
            <a:r>
              <a:rPr lang="cs-CZ" dirty="0">
                <a:latin typeface="Arial" panose="020B0604020202020204" pitchFamily="34" charset="0"/>
                <a:hlinkClick r:id="rId6"/>
              </a:rPr>
              <a:t>MISSOC - </a:t>
            </a:r>
            <a:r>
              <a:rPr lang="cs-CZ" dirty="0" err="1">
                <a:latin typeface="Arial" panose="020B0604020202020204" pitchFamily="34" charset="0"/>
                <a:hlinkClick r:id="rId6"/>
              </a:rPr>
              <a:t>Mutual</a:t>
            </a:r>
            <a:r>
              <a:rPr lang="cs-CZ" dirty="0">
                <a:latin typeface="Arial" panose="020B0604020202020204" pitchFamily="34" charset="0"/>
                <a:hlinkClick r:id="rId6"/>
              </a:rPr>
              <a:t> </a:t>
            </a:r>
            <a:r>
              <a:rPr lang="cs-CZ" dirty="0" err="1">
                <a:latin typeface="Arial" panose="020B0604020202020204" pitchFamily="34" charset="0"/>
                <a:hlinkClick r:id="rId6"/>
              </a:rPr>
              <a:t>Information</a:t>
            </a:r>
            <a:r>
              <a:rPr lang="cs-CZ" dirty="0">
                <a:latin typeface="Arial" panose="020B0604020202020204" pitchFamily="34" charset="0"/>
                <a:hlinkClick r:id="rId6"/>
              </a:rPr>
              <a:t> </a:t>
            </a:r>
            <a:r>
              <a:rPr lang="cs-CZ" dirty="0" err="1">
                <a:latin typeface="Arial" panose="020B0604020202020204" pitchFamily="34" charset="0"/>
                <a:hlinkClick r:id="rId6"/>
              </a:rPr>
              <a:t>System</a:t>
            </a:r>
            <a:r>
              <a:rPr lang="cs-CZ" dirty="0">
                <a:latin typeface="Arial" panose="020B0604020202020204" pitchFamily="34" charset="0"/>
                <a:hlinkClick r:id="rId6"/>
              </a:rPr>
              <a:t> on </a:t>
            </a:r>
            <a:r>
              <a:rPr lang="cs-CZ" dirty="0" err="1">
                <a:latin typeface="Arial" panose="020B0604020202020204" pitchFamily="34" charset="0"/>
                <a:hlinkClick r:id="rId6"/>
              </a:rPr>
              <a:t>Social</a:t>
            </a:r>
            <a:r>
              <a:rPr lang="cs-CZ" dirty="0">
                <a:latin typeface="Arial" panose="020B0604020202020204" pitchFamily="34" charset="0"/>
                <a:hlinkClick r:id="rId6"/>
              </a:rPr>
              <a:t> </a:t>
            </a:r>
            <a:r>
              <a:rPr lang="cs-CZ" dirty="0" err="1">
                <a:latin typeface="Arial" panose="020B0604020202020204" pitchFamily="34" charset="0"/>
                <a:hlinkClick r:id="rId6"/>
              </a:rPr>
              <a:t>Protection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</a:rPr>
              <a:t>International </a:t>
            </a:r>
            <a:r>
              <a:rPr lang="cs-CZ" b="1" dirty="0" err="1">
                <a:latin typeface="Arial" panose="020B0604020202020204" pitchFamily="34" charset="0"/>
              </a:rPr>
              <a:t>Labour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</a:rPr>
              <a:t>Organization</a:t>
            </a:r>
            <a:r>
              <a:rPr lang="cs-CZ" dirty="0">
                <a:latin typeface="Arial" panose="020B0604020202020204" pitchFamily="34" charset="0"/>
              </a:rPr>
              <a:t>: </a:t>
            </a:r>
            <a:r>
              <a:rPr lang="cs-CZ" dirty="0">
                <a:latin typeface="Arial" panose="020B0604020202020204" pitchFamily="34" charset="0"/>
                <a:hlinkClick r:id="rId7"/>
              </a:rPr>
              <a:t>https://www.ilo.org/</a:t>
            </a:r>
            <a:endParaRPr lang="cs-CZ" dirty="0">
              <a:latin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32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0000"/>
                </a:solidFill>
                <a:latin typeface="Tahoma" panose="020B0604030504040204" pitchFamily="34" charset="0"/>
                <a:ea typeface="+mn-ea"/>
                <a:cs typeface="+mn-cs"/>
              </a:rPr>
              <a:t>Nejobecnější úroveň analýzy - porovnání modelů sociální politiky</a:t>
            </a:r>
            <a:endParaRPr lang="cs-CZ" sz="4800" dirty="0"/>
          </a:p>
        </p:txBody>
      </p:sp>
      <p:pic>
        <p:nvPicPr>
          <p:cNvPr id="9" name="Zástupný obsah 8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26360E6E-61FD-2655-99CC-92915308D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66" y="1825625"/>
            <a:ext cx="8289667" cy="4351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99655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DBB68-935F-218F-7839-8B03400E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jednotlivých nástrojů a opatření sociálního zabezpečení I.</a:t>
            </a:r>
          </a:p>
        </p:txBody>
      </p:sp>
      <p:pic>
        <p:nvPicPr>
          <p:cNvPr id="9" name="Zástupný obsah 8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A8AA9DFE-BCEA-E951-085B-934581D6E9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731" y="1825625"/>
            <a:ext cx="8438537" cy="4351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74255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5A221-9167-E6DB-7E52-5BF26E76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jednotlivých nástrojů a opatření sociálního zabezpečení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DB710-7B4B-6538-DE66-06C28DE4A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Vybrané opatření (viz předchozí snímek)</a:t>
            </a:r>
          </a:p>
          <a:p>
            <a:r>
              <a:rPr lang="cs-CZ" dirty="0"/>
              <a:t>Cíl nebo zaměření analýzy</a:t>
            </a:r>
          </a:p>
          <a:p>
            <a:pPr lvl="1"/>
            <a:r>
              <a:rPr lang="cs-CZ" dirty="0"/>
              <a:t>Situace, kterou řeší</a:t>
            </a:r>
          </a:p>
          <a:p>
            <a:pPr lvl="1"/>
            <a:r>
              <a:rPr lang="cs-CZ" dirty="0"/>
              <a:t>Financování</a:t>
            </a:r>
          </a:p>
          <a:p>
            <a:pPr lvl="1"/>
            <a:r>
              <a:rPr lang="cs-CZ" dirty="0"/>
              <a:t>Jejich poskytování a institucionální aspekty jeho zajištění</a:t>
            </a:r>
          </a:p>
          <a:p>
            <a:pPr lvl="1"/>
            <a:r>
              <a:rPr lang="cs-CZ" dirty="0"/>
              <a:t>Dotčené a relevantní subjekty (míra a způsob zapojení, role atd.)</a:t>
            </a:r>
          </a:p>
          <a:p>
            <a:pPr lvl="1"/>
            <a:r>
              <a:rPr lang="cs-CZ" dirty="0"/>
              <a:t>Fungování, kvalita a řízení veřejné služby, účinnost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8584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76DBF-3971-E727-4906-4F321E87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Nemocenská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CF97A-271E-CD77-35CD-543024E83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Systém nemocenského pojištění</a:t>
            </a:r>
          </a:p>
          <a:p>
            <a:r>
              <a:rPr lang="cs-CZ" dirty="0"/>
              <a:t>Příspěvky zaměstnavatelů, zaměstnanců, státu a dalších subjektů do pojišťovacích fondů</a:t>
            </a:r>
          </a:p>
          <a:p>
            <a:r>
              <a:rPr lang="cs-CZ" dirty="0"/>
              <a:t>Oprávněné osoby, podmínky oprávnění a jejich posouzení</a:t>
            </a:r>
          </a:p>
          <a:p>
            <a:r>
              <a:rPr lang="cs-CZ" dirty="0"/>
              <a:t>Mechanismus výpočtu dávky</a:t>
            </a:r>
          </a:p>
          <a:p>
            <a:pPr lvl="1"/>
            <a:r>
              <a:rPr lang="cs-CZ" dirty="0"/>
              <a:t>Vztah výše dávky k příjmům pojištěnce</a:t>
            </a:r>
          </a:p>
          <a:p>
            <a:pPr lvl="1"/>
            <a:r>
              <a:rPr lang="cs-CZ" dirty="0"/>
              <a:t>Vztah výše dávky ke specifickému referenčnímu údaji (benchmarku) – např. k průměrné mzdě, minimální mzdě, jiné dávce sociální podpory atd.</a:t>
            </a:r>
          </a:p>
          <a:p>
            <a:r>
              <a:rPr lang="cs-CZ" dirty="0"/>
              <a:t>Časové období poskytování nemocenské dávky a subjekty odpovědné za platby poskytované zaměstnancům v různých obdobích (zaměstnavatelé nebo stát)</a:t>
            </a:r>
          </a:p>
          <a:p>
            <a:r>
              <a:rPr lang="cs-CZ" dirty="0"/>
              <a:t>Vztah k dalším schématům (úraz při práci / nemoc z povolání, invalidita) – rozdíly a podmínky jejich aplikace nebo přechodů mezi nimi atd.</a:t>
            </a:r>
          </a:p>
          <a:p>
            <a:r>
              <a:rPr lang="cs-CZ" dirty="0"/>
              <a:t>Dopady na veřejné zdraví vs. dopady na trh práce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E848C5D-DA92-5F14-A835-EE835E13A133}"/>
              </a:ext>
            </a:extLst>
          </p:cNvPr>
          <p:cNvSpPr txBox="1"/>
          <p:nvPr/>
        </p:nvSpPr>
        <p:spPr>
          <a:xfrm>
            <a:off x="6482051" y="365125"/>
            <a:ext cx="5335884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Všeobecná charakteristika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Situace vybrané skupiny dotčených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Vlivy na nákladovost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Trendy vývoje (populační zdraví)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2425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01127-BD4B-EC3E-DBEE-59AC6193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Dávky pro osoby se zdravotním postižením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0F89AF-AA3F-4E1A-F3AE-310ECB20E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06" y="1825624"/>
            <a:ext cx="10402529" cy="503237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Systémy sociálního pojištění, sociální ochrany, sociální pomoci</a:t>
            </a:r>
          </a:p>
          <a:p>
            <a:r>
              <a:rPr lang="cs-CZ" dirty="0"/>
              <a:t>Podmínky pro posouzení ztráty pracovní schopnosti / zbývající pracovní schopnosti (pojem invalidity nebo koncept pracovní schopnosti)</a:t>
            </a:r>
          </a:p>
          <a:p>
            <a:r>
              <a:rPr lang="cs-CZ" dirty="0"/>
              <a:t>Osoby oprávněné, podmínky oprávněnosti a jejich posouzení (např. délka účasti </a:t>
            </a:r>
            <a:br>
              <a:rPr lang="cs-CZ" dirty="0"/>
            </a:br>
            <a:r>
              <a:rPr lang="cs-CZ" dirty="0"/>
              <a:t>v systému sociálního pojištění)</a:t>
            </a:r>
          </a:p>
          <a:p>
            <a:r>
              <a:rPr lang="cs-CZ" dirty="0"/>
              <a:t>Specifická ochrana - práva, dávky nebo úlevy</a:t>
            </a:r>
          </a:p>
          <a:p>
            <a:r>
              <a:rPr lang="cs-CZ" dirty="0"/>
              <a:t>Interakce se specifickými službami nebo jinými opatřeními pro osoby se zdravotním postižením</a:t>
            </a:r>
          </a:p>
          <a:p>
            <a:pPr lvl="1"/>
            <a:r>
              <a:rPr lang="cs-CZ" dirty="0"/>
              <a:t>Chráněný trh práce (chráněné dílny, školící programy, mentoři nebo asistenti atd.) – komplementarita a vzájemné kontradikce</a:t>
            </a:r>
          </a:p>
          <a:p>
            <a:r>
              <a:rPr lang="cs-CZ" dirty="0"/>
              <a:t>Širší kontext</a:t>
            </a:r>
          </a:p>
          <a:p>
            <a:pPr lvl="1"/>
            <a:r>
              <a:rPr lang="cs-CZ" dirty="0"/>
              <a:t>Diferenciace jak dávek pro osoby se zdravotním postižením, tak pracovních úlev podle míry postižení (pracovní schopnosti), která umožňuje, aby oprávněné osoby mohly kombinovat příjmy z dávek </a:t>
            </a:r>
            <a:br>
              <a:rPr lang="cs-CZ" dirty="0"/>
            </a:br>
            <a:r>
              <a:rPr lang="cs-CZ" dirty="0"/>
              <a:t>s příjmy z placeného zaměstnání podle svých osobních dispozic (zajištění férových podmínek pro osoby </a:t>
            </a:r>
            <a:br>
              <a:rPr lang="cs-CZ" dirty="0"/>
            </a:br>
            <a:r>
              <a:rPr lang="cs-CZ" dirty="0"/>
              <a:t>nacházející se z tohoto hlediska v odlišných situacích)</a:t>
            </a:r>
          </a:p>
          <a:p>
            <a:pPr lvl="1"/>
            <a:r>
              <a:rPr lang="cs-CZ" dirty="0"/>
              <a:t>Komplementarita specializované podpory pro osoby se zdravotním postižením s </a:t>
            </a:r>
            <a:r>
              <a:rPr lang="cs-CZ" dirty="0" err="1"/>
              <a:t>inkluzivitou</a:t>
            </a:r>
            <a:r>
              <a:rPr lang="cs-CZ" dirty="0"/>
              <a:t> „nespecifických“ opatřeních (tj. možností účasti ve standardních vzdělávacích programech, podpůrná opatření na otevřeném trhu práce atd.) a vyváženost mezi těmito dvěma oblastmi</a:t>
            </a:r>
          </a:p>
          <a:p>
            <a:pPr lvl="1"/>
            <a:r>
              <a:rPr lang="cs-CZ" dirty="0"/>
              <a:t>Životní podmínky, integrace nebo kvalita života osob se zdravotním postižením, účast a riziko sociálního vyloučení, situace jejich rodin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7CA126-1E13-5128-6F6C-02491F2DACBF}"/>
              </a:ext>
            </a:extLst>
          </p:cNvPr>
          <p:cNvSpPr txBox="1"/>
          <p:nvPr/>
        </p:nvSpPr>
        <p:spPr>
          <a:xfrm>
            <a:off x="6482051" y="365125"/>
            <a:ext cx="5335884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Všeobecná charakteristika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Situace vybrané skupiny dotčených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Vlivy na nákladovost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Trendy vývoje (spol. podmínky pro začlenění)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222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1FFFA-D0E0-997C-EBCB-E9C9FAE6A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Důchodový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7695E-921E-5D92-AFEC-AB2AAF40F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Systém sociálního pojištění</a:t>
            </a:r>
          </a:p>
          <a:p>
            <a:r>
              <a:rPr lang="cs-CZ" dirty="0"/>
              <a:t>Typ důchodu (starobní, vdovské, vdovecké a sirotčí, invalidní)</a:t>
            </a:r>
          </a:p>
          <a:p>
            <a:r>
              <a:rPr lang="cs-CZ" dirty="0"/>
              <a:t>Proporce fondového a průběžného financování</a:t>
            </a:r>
          </a:p>
          <a:p>
            <a:r>
              <a:rPr lang="cs-CZ" dirty="0"/>
              <a:t>Role státních a soukromých fondů při administraci důchodů</a:t>
            </a:r>
          </a:p>
          <a:p>
            <a:r>
              <a:rPr lang="cs-CZ" dirty="0"/>
              <a:t>Příspěvky - stát, zaměstnavatelé, zaměstnanci, další subjekty</a:t>
            </a:r>
          </a:p>
          <a:p>
            <a:r>
              <a:rPr lang="cs-CZ" dirty="0"/>
              <a:t>Věk odchodu do důchodu, podmínky předčasného odchodu, výpočet důchodu u osob ekonomicky aktivních po dosažení věku odchodu, souběh výplaty důchodu a zaměstnání</a:t>
            </a:r>
          </a:p>
          <a:p>
            <a:r>
              <a:rPr lang="cs-CZ" dirty="0"/>
              <a:t>Minimální doba účasti v sociálním pojištění pro vznik nároku na důchod, náhradní doby (např. mateřství, studium)</a:t>
            </a:r>
          </a:p>
          <a:p>
            <a:r>
              <a:rPr lang="cs-CZ" dirty="0"/>
              <a:t>Způsob výpočtu výše individuálního důchodu, poměr průměrného důchodu a průměrné mzdy</a:t>
            </a:r>
          </a:p>
          <a:p>
            <a:r>
              <a:rPr lang="cs-CZ" dirty="0"/>
              <a:t>Udržitelnost systému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4E897ED-D770-2C5C-138D-68BB466AC506}"/>
              </a:ext>
            </a:extLst>
          </p:cNvPr>
          <p:cNvSpPr txBox="1"/>
          <p:nvPr/>
        </p:nvSpPr>
        <p:spPr>
          <a:xfrm>
            <a:off x="6482051" y="365125"/>
            <a:ext cx="5335884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Všeobecná charakteristika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Situace vybrané skupiny dotčených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Vlivy na nákladovost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Trendy vývoje (demografie)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9231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E796C-CDAA-702F-9848-CBB6267EC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2AC42-BFE7-9552-8895-04A6BB2F4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0644"/>
            <a:ext cx="10515600" cy="49161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Systémy sociálního pojištění, sociální ochrany, sociální pomoci</a:t>
            </a:r>
          </a:p>
          <a:p>
            <a:r>
              <a:rPr lang="cs-CZ" dirty="0"/>
              <a:t>Různé typy dávek (mateřské, rodinné a dětské ochrany) </a:t>
            </a:r>
          </a:p>
          <a:p>
            <a:r>
              <a:rPr lang="cs-CZ" dirty="0"/>
              <a:t>Různé cíle – podpora porodnosti, kompenzace ztráty příjmů během mateřství, prevence rizika materiální deprivace, zajištění minimálního příjmu nebo podpora určité životní úrovně, cílení na podporu rodin v nouzi nebo plošné poskytování (nespecifické opatření zlepšující situaci rodin jako celku)</a:t>
            </a:r>
          </a:p>
          <a:p>
            <a:r>
              <a:rPr lang="cs-CZ" dirty="0"/>
              <a:t>Nárok, majetkové nebo příjmové testy</a:t>
            </a:r>
          </a:p>
          <a:p>
            <a:r>
              <a:rPr lang="cs-CZ" dirty="0"/>
              <a:t>Diferenciace podle věku dítěte, mechanismus pro výpočet výše příspěvku</a:t>
            </a:r>
          </a:p>
          <a:p>
            <a:r>
              <a:rPr lang="cs-CZ" dirty="0"/>
              <a:t>Vztah a interakce s jinými opatřeními sociální podpory nebo sociální pomoci</a:t>
            </a:r>
          </a:p>
          <a:p>
            <a:r>
              <a:rPr lang="cs-CZ" dirty="0"/>
              <a:t>Sociálněprávní ochrana dětí</a:t>
            </a:r>
          </a:p>
          <a:p>
            <a:r>
              <a:rPr lang="cs-CZ" dirty="0"/>
              <a:t>Podpora rovného zacházení, pomoc poskytovaná dětem se zdravotním postižením a jejich rodinám, pomoc poskytovaná dětem ohroženým chudobou nebo sociálním vyloučením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ABC32DD-D0B0-385D-1C3C-B5E52BB62CE4}"/>
              </a:ext>
            </a:extLst>
          </p:cNvPr>
          <p:cNvSpPr txBox="1"/>
          <p:nvPr/>
        </p:nvSpPr>
        <p:spPr>
          <a:xfrm>
            <a:off x="6482051" y="365125"/>
            <a:ext cx="5335884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Všeobecná charakteristika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Situace oprávněných osob a jejich rodin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Vlivy na nákladovost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Trendy vývoje (demografie)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6424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E927C-AC4E-EA5A-6D05-645EA60C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Epistemologické cíle a metodologie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307353-6937-19CD-5E9B-C7863FDA7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875644" cy="823912"/>
          </a:xfrm>
        </p:spPr>
        <p:txBody>
          <a:bodyPr/>
          <a:lstStyle/>
          <a:p>
            <a:r>
              <a:rPr lang="cs-CZ" dirty="0"/>
              <a:t>Deskripce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F3CCC3-D83E-33CB-B292-0E17521FC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875644" cy="3684588"/>
          </a:xfrm>
        </p:spPr>
        <p:txBody>
          <a:bodyPr>
            <a:normAutofit fontScale="92500"/>
          </a:bodyPr>
          <a:lstStyle/>
          <a:p>
            <a:r>
              <a:rPr lang="cs-CZ" dirty="0"/>
              <a:t>Pojmové kategorie a vztahy mezi nimi</a:t>
            </a:r>
          </a:p>
          <a:p>
            <a:pPr lvl="1"/>
            <a:r>
              <a:rPr lang="cs-CZ" dirty="0"/>
              <a:t>Konceptuální východiska</a:t>
            </a:r>
          </a:p>
          <a:p>
            <a:pPr lvl="1"/>
            <a:r>
              <a:rPr lang="cs-CZ" dirty="0"/>
              <a:t>Principy a funkce</a:t>
            </a:r>
          </a:p>
          <a:p>
            <a:pPr lvl="1"/>
            <a:r>
              <a:rPr lang="cs-CZ" dirty="0"/>
              <a:t>Obsahy, parametry</a:t>
            </a:r>
          </a:p>
          <a:p>
            <a:pPr lvl="2"/>
            <a:r>
              <a:rPr lang="cs-CZ" dirty="0"/>
              <a:t>Okruh a role různých subjektů</a:t>
            </a:r>
          </a:p>
          <a:p>
            <a:pPr lvl="2"/>
            <a:r>
              <a:rPr lang="cs-CZ" dirty="0"/>
              <a:t>Realizační postupy, fáze realizace</a:t>
            </a:r>
          </a:p>
          <a:p>
            <a:pPr lvl="2"/>
            <a:r>
              <a:rPr lang="cs-CZ" dirty="0"/>
              <a:t>Náklady</a:t>
            </a:r>
          </a:p>
          <a:p>
            <a:pPr lvl="1"/>
            <a:r>
              <a:rPr lang="cs-CZ" dirty="0"/>
              <a:t>Dopady na různé subjekty, vliv na různé charakteristiky a oblasti</a:t>
            </a:r>
          </a:p>
          <a:p>
            <a:pPr lvl="1"/>
            <a:r>
              <a:rPr lang="cs-CZ" dirty="0"/>
              <a:t>…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F7AF4D-74EA-5871-4B18-D4F259D96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2748" y="1681163"/>
            <a:ext cx="4482640" cy="823912"/>
          </a:xfrm>
        </p:spPr>
        <p:txBody>
          <a:bodyPr/>
          <a:lstStyle/>
          <a:p>
            <a:r>
              <a:rPr lang="cs-CZ" dirty="0"/>
              <a:t>Analýza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2E901A-7610-1E4A-56DB-7686EE86A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72748" y="2505075"/>
            <a:ext cx="4482640" cy="3684588"/>
          </a:xfrm>
        </p:spPr>
        <p:txBody>
          <a:bodyPr>
            <a:normAutofit fontScale="92500"/>
          </a:bodyPr>
          <a:lstStyle/>
          <a:p>
            <a:r>
              <a:rPr lang="cs-CZ" dirty="0"/>
              <a:t>Teoretické ukotvení</a:t>
            </a:r>
          </a:p>
          <a:p>
            <a:r>
              <a:rPr lang="cs-CZ" dirty="0"/>
              <a:t>Použité metody</a:t>
            </a:r>
          </a:p>
          <a:p>
            <a:pPr lvl="1"/>
            <a:r>
              <a:rPr lang="cs-CZ" dirty="0"/>
              <a:t>Výzkumná strategie</a:t>
            </a:r>
          </a:p>
          <a:p>
            <a:pPr lvl="1"/>
            <a:r>
              <a:rPr lang="cs-CZ" dirty="0"/>
              <a:t>Metody sběru dat</a:t>
            </a:r>
          </a:p>
          <a:p>
            <a:pPr lvl="1"/>
            <a:r>
              <a:rPr lang="cs-CZ" dirty="0"/>
              <a:t>Populace a vzorek</a:t>
            </a:r>
          </a:p>
          <a:p>
            <a:pPr lvl="1"/>
            <a:r>
              <a:rPr lang="cs-CZ" dirty="0"/>
              <a:t>Hodnotící kritéria</a:t>
            </a:r>
          </a:p>
          <a:p>
            <a:pPr lvl="1"/>
            <a:r>
              <a:rPr lang="cs-CZ" dirty="0"/>
              <a:t>Metody analýzy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12954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A7B6CD9-30CA-4EEB-874B-1BF1F58ED76A}">
  <we:reference id="wa200005566" version="3.0.0.2" store="cs-CZ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1272</Words>
  <Application>Microsoft Office PowerPoint</Application>
  <PresentationFormat>Širokoúhlá obrazovka</PresentationFormat>
  <Paragraphs>136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Arial</vt:lpstr>
      <vt:lpstr>Tahoma</vt:lpstr>
      <vt:lpstr>Motiv Office</vt:lpstr>
      <vt:lpstr>Seminář k sociální politice</vt:lpstr>
      <vt:lpstr>Nejobecnější úroveň analýzy - porovnání modelů sociální politiky</vt:lpstr>
      <vt:lpstr>Analýza jednotlivých nástrojů a opatření sociálního zabezpečení I.</vt:lpstr>
      <vt:lpstr>Analýza jednotlivých nástrojů a opatření sociálního zabezpečení II.</vt:lpstr>
      <vt:lpstr>Nemocenská</vt:lpstr>
      <vt:lpstr>Dávky pro osoby se zdravotním postižením</vt:lpstr>
      <vt:lpstr>Důchodový systém</vt:lpstr>
      <vt:lpstr>Rodinná politika</vt:lpstr>
      <vt:lpstr>Epistemologické cíle a metodologie</vt:lpstr>
      <vt:lpstr>Sociální zabezpečení jako předmět sociálně vědního výzkum a policy analysis – společné znaky</vt:lpstr>
      <vt:lpstr>Sociální zabezpečení jako předmět sociálně vědního výzkum a policy analysis - rozdíly</vt:lpstr>
      <vt:lpstr>Komparativní výzkum</vt:lpstr>
      <vt:lpstr>Cíle komparativního výzkumu</vt:lpstr>
      <vt:lpstr>Doporučené zdroje informací o sociálním zabezpečení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Bareš</dc:creator>
  <cp:lastModifiedBy>Pavel Bareš</cp:lastModifiedBy>
  <cp:revision>92</cp:revision>
  <dcterms:created xsi:type="dcterms:W3CDTF">2024-11-10T07:53:16Z</dcterms:created>
  <dcterms:modified xsi:type="dcterms:W3CDTF">2024-11-13T16:29:06Z</dcterms:modified>
</cp:coreProperties>
</file>