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359" r:id="rId2"/>
    <p:sldId id="368" r:id="rId3"/>
    <p:sldId id="366" r:id="rId4"/>
    <p:sldId id="419" r:id="rId5"/>
    <p:sldId id="413" r:id="rId6"/>
    <p:sldId id="415" r:id="rId7"/>
    <p:sldId id="416" r:id="rId8"/>
    <p:sldId id="414" r:id="rId9"/>
    <p:sldId id="417" r:id="rId10"/>
    <p:sldId id="418" r:id="rId11"/>
    <p:sldId id="424" r:id="rId12"/>
    <p:sldId id="428" r:id="rId13"/>
    <p:sldId id="420" r:id="rId14"/>
    <p:sldId id="421" r:id="rId15"/>
    <p:sldId id="422" r:id="rId16"/>
    <p:sldId id="425" r:id="rId17"/>
    <p:sldId id="427" r:id="rId18"/>
    <p:sldId id="426" r:id="rId19"/>
    <p:sldId id="385" r:id="rId20"/>
    <p:sldId id="386" r:id="rId21"/>
    <p:sldId id="372" r:id="rId22"/>
    <p:sldId id="377" r:id="rId23"/>
    <p:sldId id="429" r:id="rId24"/>
    <p:sldId id="430" r:id="rId25"/>
    <p:sldId id="381" r:id="rId26"/>
    <p:sldId id="382" r:id="rId27"/>
    <p:sldId id="383" r:id="rId28"/>
    <p:sldId id="384" r:id="rId29"/>
    <p:sldId id="431"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řední sty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42B50-7DCF-4DBC-B12F-2FF6840E2CC5}" type="datetimeFigureOut">
              <a:rPr lang="cs-CZ" smtClean="0"/>
              <a:t>12.12.2024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A7DFC6-63BC-4D26-A5F3-0480A3FE20CE}" type="slidenum">
              <a:rPr lang="cs-CZ" smtClean="0"/>
              <a:t>‹#›</a:t>
            </a:fld>
            <a:endParaRPr lang="cs-CZ"/>
          </a:p>
        </p:txBody>
      </p:sp>
    </p:spTree>
    <p:extLst>
      <p:ext uri="{BB962C8B-B14F-4D97-AF65-F5344CB8AC3E}">
        <p14:creationId xmlns:p14="http://schemas.microsoft.com/office/powerpoint/2010/main" val="2919644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0C7F12-5D90-6478-9C67-E9C5BDB4EAD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75636FC-4883-F1F8-C245-66F34BA753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14F60BC-8645-5738-746E-79E541624202}"/>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5" name="Zástupný symbol pro zápatí 4">
            <a:extLst>
              <a:ext uri="{FF2B5EF4-FFF2-40B4-BE49-F238E27FC236}">
                <a16:creationId xmlns:a16="http://schemas.microsoft.com/office/drawing/2014/main" id="{3C91E9C6-1F17-FFCC-7477-A158FE9E0F2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DDA3C78-CC2E-2103-573F-553875748048}"/>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382907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46564E-D902-61C1-3827-E22876872BC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2A7281A-DF26-67E4-7101-17B0967EF0C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328C705-5F03-6722-B830-6C222A7239C4}"/>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5" name="Zástupný symbol pro zápatí 4">
            <a:extLst>
              <a:ext uri="{FF2B5EF4-FFF2-40B4-BE49-F238E27FC236}">
                <a16:creationId xmlns:a16="http://schemas.microsoft.com/office/drawing/2014/main" id="{1F7A5FFA-726C-9742-9B7C-5590AF11BC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5A4B399-8345-EF4B-DB7C-79E9A90BE690}"/>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1079487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793444BA-A308-130C-E9B3-47DF6179DFF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27F0676-F0A7-528E-1E4B-4A22DC3CC14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3B8C16A-2D07-ACD4-2CD2-616581AD93E7}"/>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5" name="Zástupný symbol pro zápatí 4">
            <a:extLst>
              <a:ext uri="{FF2B5EF4-FFF2-40B4-BE49-F238E27FC236}">
                <a16:creationId xmlns:a16="http://schemas.microsoft.com/office/drawing/2014/main" id="{0D98C8C0-F94D-BF9E-24D4-B21ADC04B0B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5809FAF-D5A2-A05E-F202-C950CA50F6F0}"/>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2379054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92EA98-1E33-AD1E-679D-4D4D698B414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13B3BB4-07E2-0311-0F35-F9954AF9D7E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0DDD095-FB9D-920E-62EC-8F5CE5CED88E}"/>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5" name="Zástupný symbol pro zápatí 4">
            <a:extLst>
              <a:ext uri="{FF2B5EF4-FFF2-40B4-BE49-F238E27FC236}">
                <a16:creationId xmlns:a16="http://schemas.microsoft.com/office/drawing/2014/main" id="{E3F17062-2DEC-D37E-75EB-98A8A7EAA7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017D6AE-3A4B-A3DA-014C-246DA0D4CC7E}"/>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1936406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AF2897-BF99-3FCD-8D1F-18D6C5B9012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740C712-8542-C837-85BA-859A368A7E6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844380D-251A-D456-E7E9-FD0F02DE6606}"/>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5" name="Zástupný symbol pro zápatí 4">
            <a:extLst>
              <a:ext uri="{FF2B5EF4-FFF2-40B4-BE49-F238E27FC236}">
                <a16:creationId xmlns:a16="http://schemas.microsoft.com/office/drawing/2014/main" id="{98C9E944-F19B-4003-022C-5D117198933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128841A-A6EE-4570-170E-3EE0742365BC}"/>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389496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5F44C9-6076-8B96-B042-7718E866619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B4D9D0C-8065-54B6-5246-F09C1A1864D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6B6D583-0ACB-58B2-4731-72E1F3ED4B6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4C30B27-F3A8-0846-3068-0A624423EDE5}"/>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6" name="Zástupný symbol pro zápatí 5">
            <a:extLst>
              <a:ext uri="{FF2B5EF4-FFF2-40B4-BE49-F238E27FC236}">
                <a16:creationId xmlns:a16="http://schemas.microsoft.com/office/drawing/2014/main" id="{90EBE0BB-AF6F-AC53-D6E6-4B59B6B566F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3BB1CCF-3E26-D241-09FA-5E71A2DE8D24}"/>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72366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4E1E73-F0B0-ADE7-ADEC-51EBA99DC6C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835D451-896B-2B15-1678-A5DA69B147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0112EE-B090-949A-00E9-E273C41CCB1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2803B15-789F-90B4-E822-47562A4D23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DF66BC6-5CE8-5446-3D56-B6F55F27854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22921BF-829B-56F5-7CBC-D6479997EEEA}"/>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8" name="Zástupný symbol pro zápatí 7">
            <a:extLst>
              <a:ext uri="{FF2B5EF4-FFF2-40B4-BE49-F238E27FC236}">
                <a16:creationId xmlns:a16="http://schemas.microsoft.com/office/drawing/2014/main" id="{E6650D07-E129-EE36-3C6D-91E6D5D35BB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012B87B-2986-E3FB-C802-5DC9C80D882E}"/>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247669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2A49D9-57C5-2AD7-0D15-D528B661579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664426B-E58D-69DD-1A39-B38900C9D846}"/>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4" name="Zástupný symbol pro zápatí 3">
            <a:extLst>
              <a:ext uri="{FF2B5EF4-FFF2-40B4-BE49-F238E27FC236}">
                <a16:creationId xmlns:a16="http://schemas.microsoft.com/office/drawing/2014/main" id="{026297E3-000D-D715-26C6-F42D28FD4EC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280D86C-A316-9C37-15E2-4A918AABD528}"/>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248619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24C0C20-45B8-C860-3AD3-4A9078E07254}"/>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3" name="Zástupný symbol pro zápatí 2">
            <a:extLst>
              <a:ext uri="{FF2B5EF4-FFF2-40B4-BE49-F238E27FC236}">
                <a16:creationId xmlns:a16="http://schemas.microsoft.com/office/drawing/2014/main" id="{42D43304-03FF-E656-0124-3C664ECE4CA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18E5EB7-7622-DEAE-4879-9923020D5A85}"/>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3016182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97043D-D58E-0E10-816D-795871C26A1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C282103-A113-4025-99BF-B7FAFBCFA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6545A35-41C3-431C-A942-AFD38A866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072A879-57B0-0DCF-BB3D-1EE534B54758}"/>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6" name="Zástupný symbol pro zápatí 5">
            <a:extLst>
              <a:ext uri="{FF2B5EF4-FFF2-40B4-BE49-F238E27FC236}">
                <a16:creationId xmlns:a16="http://schemas.microsoft.com/office/drawing/2014/main" id="{EB571063-27D1-8A98-7AE6-3BD6A771138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6B60FDB-22F2-B9CE-4DE9-861D33E34038}"/>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94914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8665C0-1808-38A6-6AD2-A9A74DD3B3B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789DBCB-CF6A-9080-88A8-22BF950AA6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E3D2121-A43E-DEF2-F8E0-DBE2F84B03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05D19EB-AB9D-2EE7-C447-09D6AEAEC439}"/>
              </a:ext>
            </a:extLst>
          </p:cNvPr>
          <p:cNvSpPr>
            <a:spLocks noGrp="1"/>
          </p:cNvSpPr>
          <p:nvPr>
            <p:ph type="dt" sz="half" idx="10"/>
          </p:nvPr>
        </p:nvSpPr>
        <p:spPr/>
        <p:txBody>
          <a:bodyPr/>
          <a:lstStyle/>
          <a:p>
            <a:fld id="{A2EA8C5B-CB26-4F28-BA90-86052AFEDA6A}" type="datetimeFigureOut">
              <a:rPr lang="cs-CZ" smtClean="0"/>
              <a:t>12.12.2024</a:t>
            </a:fld>
            <a:endParaRPr lang="cs-CZ"/>
          </a:p>
        </p:txBody>
      </p:sp>
      <p:sp>
        <p:nvSpPr>
          <p:cNvPr id="6" name="Zástupný symbol pro zápatí 5">
            <a:extLst>
              <a:ext uri="{FF2B5EF4-FFF2-40B4-BE49-F238E27FC236}">
                <a16:creationId xmlns:a16="http://schemas.microsoft.com/office/drawing/2014/main" id="{0D73AA3C-E012-4927-A14B-DE4EC7EBCC8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0321EBF-4E96-AE1F-5B29-6FA7FCBAF9E3}"/>
              </a:ext>
            </a:extLst>
          </p:cNvPr>
          <p:cNvSpPr>
            <a:spLocks noGrp="1"/>
          </p:cNvSpPr>
          <p:nvPr>
            <p:ph type="sldNum" sz="quarter" idx="12"/>
          </p:nvPr>
        </p:nvSpPr>
        <p:spPr/>
        <p:txBody>
          <a:bodyPr/>
          <a:lstStyle/>
          <a:p>
            <a:fld id="{F15CE620-0719-46AC-83B5-0854CCE7EB60}" type="slidenum">
              <a:rPr lang="cs-CZ" smtClean="0"/>
              <a:t>‹#›</a:t>
            </a:fld>
            <a:endParaRPr lang="cs-CZ"/>
          </a:p>
        </p:txBody>
      </p:sp>
    </p:spTree>
    <p:extLst>
      <p:ext uri="{BB962C8B-B14F-4D97-AF65-F5344CB8AC3E}">
        <p14:creationId xmlns:p14="http://schemas.microsoft.com/office/powerpoint/2010/main" val="207903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D578633-9F15-3F49-A69B-067ACDCF44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4225B6E-C114-790D-53BF-FCAB14DD60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972F9E4-32C7-2BE8-54E9-CA177A8CC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2EA8C5B-CB26-4F28-BA90-86052AFEDA6A}" type="datetimeFigureOut">
              <a:rPr lang="cs-CZ" smtClean="0"/>
              <a:t>12.12.2024</a:t>
            </a:fld>
            <a:endParaRPr lang="cs-CZ"/>
          </a:p>
        </p:txBody>
      </p:sp>
      <p:sp>
        <p:nvSpPr>
          <p:cNvPr id="5" name="Zástupný symbol pro zápatí 4">
            <a:extLst>
              <a:ext uri="{FF2B5EF4-FFF2-40B4-BE49-F238E27FC236}">
                <a16:creationId xmlns:a16="http://schemas.microsoft.com/office/drawing/2014/main" id="{CDDD4022-3BDB-7231-A6B8-D37A4B6CC6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E2ED1CD1-E076-49E3-63BB-6C21300962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15CE620-0719-46AC-83B5-0854CCE7EB60}" type="slidenum">
              <a:rPr lang="cs-CZ" smtClean="0"/>
              <a:t>‹#›</a:t>
            </a:fld>
            <a:endParaRPr lang="cs-CZ"/>
          </a:p>
        </p:txBody>
      </p:sp>
    </p:spTree>
    <p:extLst>
      <p:ext uri="{BB962C8B-B14F-4D97-AF65-F5344CB8AC3E}">
        <p14:creationId xmlns:p14="http://schemas.microsoft.com/office/powerpoint/2010/main" val="1713609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jdetopruzne.cz/wp-content/uploads/2019/02/03-Zahrani%C4%8Dn%C3%AD-p%C5%99%C3%ADpadov%C3%A9-studie.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D4BA0C9-51B9-D2A6-2901-AD876A34AA60}"/>
              </a:ext>
            </a:extLst>
          </p:cNvPr>
          <p:cNvSpPr>
            <a:spLocks noGrp="1"/>
          </p:cNvSpPr>
          <p:nvPr>
            <p:ph type="ctrTitle"/>
          </p:nvPr>
        </p:nvSpPr>
        <p:spPr/>
        <p:txBody>
          <a:bodyPr/>
          <a:lstStyle/>
          <a:p>
            <a:r>
              <a:rPr lang="cs-CZ" dirty="0"/>
              <a:t>Seminář k sociální politice</a:t>
            </a:r>
          </a:p>
        </p:txBody>
      </p:sp>
      <p:sp>
        <p:nvSpPr>
          <p:cNvPr id="5" name="Podnadpis 4">
            <a:extLst>
              <a:ext uri="{FF2B5EF4-FFF2-40B4-BE49-F238E27FC236}">
                <a16:creationId xmlns:a16="http://schemas.microsoft.com/office/drawing/2014/main" id="{6D35E6CA-42DD-81CF-D874-93ADE5E061F5}"/>
              </a:ext>
            </a:extLst>
          </p:cNvPr>
          <p:cNvSpPr>
            <a:spLocks noGrp="1"/>
          </p:cNvSpPr>
          <p:nvPr>
            <p:ph type="subTitle" idx="1"/>
          </p:nvPr>
        </p:nvSpPr>
        <p:spPr/>
        <p:txBody>
          <a:bodyPr/>
          <a:lstStyle/>
          <a:p>
            <a:r>
              <a:rPr lang="cs-CZ" dirty="0"/>
              <a:t>FVP SU Opava</a:t>
            </a:r>
          </a:p>
          <a:p>
            <a:r>
              <a:rPr lang="cs-CZ" dirty="0"/>
              <a:t>zimní semestr 2024/2025</a:t>
            </a:r>
          </a:p>
          <a:p>
            <a:r>
              <a:rPr lang="cs-CZ" dirty="0"/>
              <a:t>10.12.2024</a:t>
            </a:r>
          </a:p>
        </p:txBody>
      </p:sp>
    </p:spTree>
    <p:extLst>
      <p:ext uri="{BB962C8B-B14F-4D97-AF65-F5344CB8AC3E}">
        <p14:creationId xmlns:p14="http://schemas.microsoft.com/office/powerpoint/2010/main" val="2108962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B0FD4-D4F2-E874-12EF-A1E321F4BE06}"/>
              </a:ext>
            </a:extLst>
          </p:cNvPr>
          <p:cNvSpPr>
            <a:spLocks noGrp="1"/>
          </p:cNvSpPr>
          <p:nvPr>
            <p:ph type="title"/>
          </p:nvPr>
        </p:nvSpPr>
        <p:spPr/>
        <p:txBody>
          <a:bodyPr/>
          <a:lstStyle/>
          <a:p>
            <a:r>
              <a:rPr lang="cs-CZ" dirty="0"/>
              <a:t>Podpora zaměstnávání osob se zdravotním postižením</a:t>
            </a:r>
          </a:p>
        </p:txBody>
      </p:sp>
      <p:sp>
        <p:nvSpPr>
          <p:cNvPr id="3" name="Zástupný obsah 2">
            <a:extLst>
              <a:ext uri="{FF2B5EF4-FFF2-40B4-BE49-F238E27FC236}">
                <a16:creationId xmlns:a16="http://schemas.microsoft.com/office/drawing/2014/main" id="{D731CAF6-73F1-00F5-1D65-6DC844F08A25}"/>
              </a:ext>
            </a:extLst>
          </p:cNvPr>
          <p:cNvSpPr>
            <a:spLocks noGrp="1"/>
          </p:cNvSpPr>
          <p:nvPr>
            <p:ph idx="1"/>
          </p:nvPr>
        </p:nvSpPr>
        <p:spPr/>
        <p:txBody>
          <a:bodyPr>
            <a:normAutofit/>
          </a:bodyPr>
          <a:lstStyle/>
          <a:p>
            <a:r>
              <a:rPr lang="cs-CZ" dirty="0"/>
              <a:t>Pracovní rehabilitace</a:t>
            </a:r>
          </a:p>
          <a:p>
            <a:r>
              <a:rPr lang="cs-CZ" dirty="0"/>
              <a:t>Příspěvek na zřízení pracovního místa pro osobu se zdravotním postižením</a:t>
            </a:r>
          </a:p>
          <a:p>
            <a:r>
              <a:rPr lang="cs-CZ" dirty="0"/>
              <a:t>Chráněný trh práce</a:t>
            </a:r>
          </a:p>
        </p:txBody>
      </p:sp>
    </p:spTree>
    <p:extLst>
      <p:ext uri="{BB962C8B-B14F-4D97-AF65-F5344CB8AC3E}">
        <p14:creationId xmlns:p14="http://schemas.microsoft.com/office/powerpoint/2010/main" val="638735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24D9D-1806-869D-CA56-0DEDBCA55C05}"/>
              </a:ext>
            </a:extLst>
          </p:cNvPr>
          <p:cNvSpPr>
            <a:spLocks noGrp="1"/>
          </p:cNvSpPr>
          <p:nvPr>
            <p:ph type="title"/>
          </p:nvPr>
        </p:nvSpPr>
        <p:spPr/>
        <p:txBody>
          <a:bodyPr/>
          <a:lstStyle/>
          <a:p>
            <a:r>
              <a:rPr lang="cs-CZ" dirty="0"/>
              <a:t>Pracovní rehabilitace</a:t>
            </a:r>
            <a:endParaRPr lang="en-GB" dirty="0"/>
          </a:p>
        </p:txBody>
      </p:sp>
      <p:sp>
        <p:nvSpPr>
          <p:cNvPr id="3" name="Zástupný obsah 2">
            <a:extLst>
              <a:ext uri="{FF2B5EF4-FFF2-40B4-BE49-F238E27FC236}">
                <a16:creationId xmlns:a16="http://schemas.microsoft.com/office/drawing/2014/main" id="{7084AA0D-B2C3-D636-CDB7-8B78B201B7F8}"/>
              </a:ext>
            </a:extLst>
          </p:cNvPr>
          <p:cNvSpPr>
            <a:spLocks noGrp="1"/>
          </p:cNvSpPr>
          <p:nvPr>
            <p:ph idx="1"/>
          </p:nvPr>
        </p:nvSpPr>
        <p:spPr>
          <a:xfrm>
            <a:off x="838200" y="1825625"/>
            <a:ext cx="10515600" cy="4667250"/>
          </a:xfrm>
        </p:spPr>
        <p:txBody>
          <a:bodyPr>
            <a:normAutofit/>
          </a:bodyPr>
          <a:lstStyle/>
          <a:p>
            <a:r>
              <a:rPr lang="cs-CZ" dirty="0"/>
              <a:t>Jeden z nástrojů podpory zaměstnávání osob se zdravotním postižením</a:t>
            </a:r>
          </a:p>
          <a:p>
            <a:r>
              <a:rPr lang="cs-CZ" dirty="0"/>
              <a:t>Jde o souvislou činnost zaměřenou na získání a udržení vhodného zaměstnání osoby se zdravotním postižením</a:t>
            </a:r>
          </a:p>
          <a:p>
            <a:r>
              <a:rPr lang="cs-CZ" dirty="0"/>
              <a:t>Pracovní rehabilitace zahrnuje zejména</a:t>
            </a:r>
          </a:p>
          <a:p>
            <a:pPr lvl="1"/>
            <a:r>
              <a:rPr lang="cs-CZ" dirty="0"/>
              <a:t>Poradenskou činnost zaměřenou na volbu povolání</a:t>
            </a:r>
          </a:p>
          <a:p>
            <a:pPr lvl="1"/>
            <a:r>
              <a:rPr lang="cs-CZ" dirty="0"/>
              <a:t>Volbu zaměstnání nebo jiné výdělečné činnosti</a:t>
            </a:r>
          </a:p>
          <a:p>
            <a:pPr lvl="1"/>
            <a:r>
              <a:rPr lang="cs-CZ" dirty="0"/>
              <a:t>Teoretickou i praktickou přípravu pro zaměstnání</a:t>
            </a:r>
          </a:p>
          <a:p>
            <a:pPr lvl="1"/>
            <a:r>
              <a:rPr lang="cs-CZ" dirty="0"/>
              <a:t>Zprostředkování, udržení a změnu zaměstnání</a:t>
            </a:r>
          </a:p>
          <a:p>
            <a:pPr lvl="1"/>
            <a:r>
              <a:rPr lang="cs-CZ" dirty="0"/>
              <a:t>Vytváření vhodných podmínek pro výkon zaměstnání nebo jiné výdělečné činnosti</a:t>
            </a:r>
          </a:p>
        </p:txBody>
      </p:sp>
    </p:spTree>
    <p:extLst>
      <p:ext uri="{BB962C8B-B14F-4D97-AF65-F5344CB8AC3E}">
        <p14:creationId xmlns:p14="http://schemas.microsoft.com/office/powerpoint/2010/main" val="1495296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477D43-24E7-BE56-42B8-A0D9D83A304F}"/>
              </a:ext>
            </a:extLst>
          </p:cNvPr>
          <p:cNvSpPr>
            <a:spLocks noGrp="1"/>
          </p:cNvSpPr>
          <p:nvPr>
            <p:ph type="title"/>
          </p:nvPr>
        </p:nvSpPr>
        <p:spPr/>
        <p:txBody>
          <a:bodyPr/>
          <a:lstStyle/>
          <a:p>
            <a:r>
              <a:rPr lang="cs-CZ" dirty="0"/>
              <a:t>Chráněná dílna a chráněné pracovní místo</a:t>
            </a:r>
            <a:endParaRPr lang="en-GB" dirty="0"/>
          </a:p>
        </p:txBody>
      </p:sp>
      <p:sp>
        <p:nvSpPr>
          <p:cNvPr id="3" name="Zástupný obsah 2">
            <a:extLst>
              <a:ext uri="{FF2B5EF4-FFF2-40B4-BE49-F238E27FC236}">
                <a16:creationId xmlns:a16="http://schemas.microsoft.com/office/drawing/2014/main" id="{4D17F72D-46F8-6B6A-3DCF-976F5B82E699}"/>
              </a:ext>
            </a:extLst>
          </p:cNvPr>
          <p:cNvSpPr>
            <a:spLocks noGrp="1"/>
          </p:cNvSpPr>
          <p:nvPr>
            <p:ph idx="1"/>
          </p:nvPr>
        </p:nvSpPr>
        <p:spPr/>
        <p:txBody>
          <a:bodyPr/>
          <a:lstStyle/>
          <a:p>
            <a:r>
              <a:rPr lang="cs-CZ" b="0" i="0" dirty="0">
                <a:solidFill>
                  <a:srgbClr val="040C28"/>
                </a:solidFill>
                <a:effectLst/>
                <a:latin typeface="Google Sans"/>
              </a:rPr>
              <a:t>Dříve pojmy vymezené v zákoně o zaměstnanosti</a:t>
            </a:r>
          </a:p>
          <a:p>
            <a:r>
              <a:rPr lang="cs-CZ" dirty="0">
                <a:solidFill>
                  <a:srgbClr val="040C28"/>
                </a:solidFill>
                <a:latin typeface="Google Sans"/>
              </a:rPr>
              <a:t>Později byly nahrazeny označením chráněný trh práce</a:t>
            </a:r>
            <a:endParaRPr lang="cs-CZ" b="0" i="0" dirty="0">
              <a:solidFill>
                <a:srgbClr val="040C28"/>
              </a:solidFill>
              <a:effectLst/>
              <a:latin typeface="Google Sans"/>
            </a:endParaRPr>
          </a:p>
          <a:p>
            <a:r>
              <a:rPr lang="cs-CZ" dirty="0">
                <a:solidFill>
                  <a:srgbClr val="040C28"/>
                </a:solidFill>
                <a:latin typeface="Google Sans"/>
              </a:rPr>
              <a:t>V současnosti ani jedno z těchto spojení neodkazuje na zákonem vymezený institut</a:t>
            </a:r>
          </a:p>
          <a:p>
            <a:r>
              <a:rPr lang="cs-CZ" b="0" i="0" dirty="0">
                <a:solidFill>
                  <a:srgbClr val="040C28"/>
                </a:solidFill>
                <a:effectLst/>
                <a:latin typeface="Google Sans"/>
              </a:rPr>
              <a:t>Především spojení chráněná dílna se ale stále používá, neboť jde o obecně vžité označení místa, kde pracují lidé s určitým (zpravidla zdravotním) postižením</a:t>
            </a:r>
          </a:p>
          <a:p>
            <a:endParaRPr lang="cs-CZ" dirty="0"/>
          </a:p>
        </p:txBody>
      </p:sp>
    </p:spTree>
    <p:extLst>
      <p:ext uri="{BB962C8B-B14F-4D97-AF65-F5344CB8AC3E}">
        <p14:creationId xmlns:p14="http://schemas.microsoft.com/office/powerpoint/2010/main" val="221086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12B9D1-3804-1705-4A7B-68BF1CFCCA25}"/>
              </a:ext>
            </a:extLst>
          </p:cNvPr>
          <p:cNvSpPr>
            <a:spLocks noGrp="1"/>
          </p:cNvSpPr>
          <p:nvPr>
            <p:ph type="title"/>
          </p:nvPr>
        </p:nvSpPr>
        <p:spPr/>
        <p:txBody>
          <a:bodyPr/>
          <a:lstStyle/>
          <a:p>
            <a:r>
              <a:rPr lang="cs-CZ" dirty="0"/>
              <a:t>Vymezení pojmu chráněný trh práce</a:t>
            </a:r>
            <a:endParaRPr lang="en-GB" dirty="0"/>
          </a:p>
        </p:txBody>
      </p:sp>
      <p:sp>
        <p:nvSpPr>
          <p:cNvPr id="3" name="Zástupný obsah 2">
            <a:extLst>
              <a:ext uri="{FF2B5EF4-FFF2-40B4-BE49-F238E27FC236}">
                <a16:creationId xmlns:a16="http://schemas.microsoft.com/office/drawing/2014/main" id="{EEBAB130-B9E4-EFF1-6004-0DD6BA463F6B}"/>
              </a:ext>
            </a:extLst>
          </p:cNvPr>
          <p:cNvSpPr>
            <a:spLocks noGrp="1"/>
          </p:cNvSpPr>
          <p:nvPr>
            <p:ph idx="1"/>
          </p:nvPr>
        </p:nvSpPr>
        <p:spPr>
          <a:xfrm>
            <a:off x="838200" y="1825624"/>
            <a:ext cx="10515600" cy="4776653"/>
          </a:xfrm>
        </p:spPr>
        <p:txBody>
          <a:bodyPr>
            <a:normAutofit fontScale="92500" lnSpcReduction="20000"/>
          </a:bodyPr>
          <a:lstStyle/>
          <a:p>
            <a:pPr marL="342900" indent="-342900">
              <a:buFont typeface="Arial" panose="020B0604020202020204" pitchFamily="34" charset="0"/>
              <a:buChar char="•"/>
            </a:pPr>
            <a:r>
              <a:rPr lang="cs-CZ" dirty="0"/>
              <a:t>Podle zákona o zaměstnanosti je chráněný trh práce </a:t>
            </a:r>
          </a:p>
          <a:p>
            <a:pPr marL="800100" lvl="1" indent="-342900"/>
            <a:r>
              <a:rPr lang="cs-CZ" i="1" dirty="0"/>
              <a:t>tvořen zaměstnavateli, kteří zaměstnávají více než 50 % osob se zdravotním postižením z celkového počtu svých zaměstnanců a se kterými Úřad práce uzavřel písemnou dohodu o jejich uznání za zaměstnavatele na chráněném trhu práce</a:t>
            </a:r>
            <a:endParaRPr lang="cs-CZ" dirty="0"/>
          </a:p>
          <a:p>
            <a:pPr marL="342900" indent="-342900">
              <a:buFont typeface="Arial" panose="020B0604020202020204" pitchFamily="34" charset="0"/>
              <a:buChar char="•"/>
            </a:pPr>
            <a:r>
              <a:rPr lang="cs-CZ" dirty="0"/>
              <a:t>Podmínky uzavření této dohody jsou v zákoně dále blíže specifikovány</a:t>
            </a:r>
          </a:p>
          <a:p>
            <a:pPr marL="342900" indent="-342900">
              <a:buFont typeface="Arial" panose="020B0604020202020204" pitchFamily="34" charset="0"/>
              <a:buChar char="•"/>
            </a:pPr>
            <a:r>
              <a:rPr lang="cs-CZ" dirty="0"/>
              <a:t>Dále jsou v právní úpravě specifikovány podmínky, za nichž lze zaměstnavatelům uznaným jako součást chráněného trhu práce poskytovat veřejnou podporu</a:t>
            </a:r>
          </a:p>
          <a:p>
            <a:pPr marL="342900" indent="-342900">
              <a:buFont typeface="Arial" panose="020B0604020202020204" pitchFamily="34" charset="0"/>
              <a:buChar char="•"/>
            </a:pPr>
            <a:r>
              <a:rPr lang="cs-CZ" dirty="0"/>
              <a:t>V zákoně o zaměstnanosti není používáno spojení </a:t>
            </a:r>
            <a:r>
              <a:rPr lang="cs-CZ" i="1" dirty="0"/>
              <a:t>otevřený trh práce</a:t>
            </a:r>
            <a:r>
              <a:rPr lang="cs-CZ" dirty="0"/>
              <a:t>, spojení lze ale použít pro označení těch segmentů trhu práce, jež se neřídí ustanoveními týkajícími se chráněného trhu práce v zákoně (tj. jako disjunktní kategorii k výše uvedenému segmentu pracovnímu trhu, který lze podle zákona chápat jako chráněný pracovní trh)</a:t>
            </a:r>
          </a:p>
        </p:txBody>
      </p:sp>
    </p:spTree>
    <p:extLst>
      <p:ext uri="{BB962C8B-B14F-4D97-AF65-F5344CB8AC3E}">
        <p14:creationId xmlns:p14="http://schemas.microsoft.com/office/powerpoint/2010/main" val="4225738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3A7DCC-37CF-C3BC-7FE1-2D7EF548D42B}"/>
              </a:ext>
            </a:extLst>
          </p:cNvPr>
          <p:cNvSpPr>
            <a:spLocks noGrp="1"/>
          </p:cNvSpPr>
          <p:nvPr>
            <p:ph type="title"/>
          </p:nvPr>
        </p:nvSpPr>
        <p:spPr/>
        <p:txBody>
          <a:bodyPr/>
          <a:lstStyle/>
          <a:p>
            <a:r>
              <a:rPr lang="cs-CZ" dirty="0"/>
              <a:t>Vymezení pojmu osoba znevýhodněná na trhu práce</a:t>
            </a:r>
            <a:endParaRPr lang="en-GB" dirty="0"/>
          </a:p>
        </p:txBody>
      </p:sp>
      <p:sp>
        <p:nvSpPr>
          <p:cNvPr id="3" name="Zástupný obsah 2">
            <a:extLst>
              <a:ext uri="{FF2B5EF4-FFF2-40B4-BE49-F238E27FC236}">
                <a16:creationId xmlns:a16="http://schemas.microsoft.com/office/drawing/2014/main" id="{CD67D46B-2840-C78B-D78A-EBE581950B86}"/>
              </a:ext>
            </a:extLst>
          </p:cNvPr>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cs-CZ" dirty="0"/>
              <a:t>V legislativě není toto spojení ukotveno</a:t>
            </a:r>
          </a:p>
          <a:p>
            <a:pPr marL="342900" indent="-342900">
              <a:buFont typeface="Arial" panose="020B0604020202020204" pitchFamily="34" charset="0"/>
              <a:buChar char="•"/>
            </a:pPr>
            <a:r>
              <a:rPr lang="cs-CZ" dirty="0"/>
              <a:t>Jeho chápání je velmi výrazným způsobem ovlivněno činností dalších institucí, které</a:t>
            </a:r>
          </a:p>
          <a:p>
            <a:pPr marL="800100" lvl="1" indent="-342900"/>
            <a:r>
              <a:rPr lang="cs-CZ" dirty="0"/>
              <a:t>používají tento pojem a vytvářejí mechanismy na podporu organizací, které se zaměřují na podporu osob znevýhodněných na trhu práce v rámci svých projektů nebo v rámci programů veřejné podpory</a:t>
            </a:r>
          </a:p>
          <a:p>
            <a:pPr marL="342900" indent="-342900">
              <a:buFont typeface="Arial" panose="020B0604020202020204" pitchFamily="34" charset="0"/>
              <a:buChar char="•"/>
            </a:pPr>
            <a:r>
              <a:rPr lang="cs-CZ" dirty="0"/>
              <a:t>K jeho vymezení v českém prostředí přispěly především projekty a programy MPSV</a:t>
            </a:r>
          </a:p>
          <a:p>
            <a:pPr marL="342900" indent="-342900">
              <a:buFont typeface="Arial" panose="020B0604020202020204" pitchFamily="34" charset="0"/>
              <a:buChar char="•"/>
            </a:pPr>
            <a:r>
              <a:rPr lang="cs-CZ" dirty="0"/>
              <a:t>Vymezení chráněného trhu práce dle zákoníku práce jako státem smluvně uznaných zaměstnavatelů zaměstnávajících z celkového počtu jejich zaměstnanců více než 50 % osob se zdravotním postižením se tak míjí s vymezením pojmu osoba znevýhodněná na trhu práce formulovaných MPSV</a:t>
            </a:r>
          </a:p>
          <a:p>
            <a:endParaRPr lang="en-GB" dirty="0"/>
          </a:p>
        </p:txBody>
      </p:sp>
    </p:spTree>
    <p:extLst>
      <p:ext uri="{BB962C8B-B14F-4D97-AF65-F5344CB8AC3E}">
        <p14:creationId xmlns:p14="http://schemas.microsoft.com/office/powerpoint/2010/main" val="937721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925902-C432-1558-1C47-02773ACE6B58}"/>
              </a:ext>
            </a:extLst>
          </p:cNvPr>
          <p:cNvSpPr>
            <a:spLocks noGrp="1"/>
          </p:cNvSpPr>
          <p:nvPr>
            <p:ph type="title"/>
          </p:nvPr>
        </p:nvSpPr>
        <p:spPr/>
        <p:txBody>
          <a:bodyPr/>
          <a:lstStyle/>
          <a:p>
            <a:r>
              <a:rPr lang="cs-CZ" dirty="0"/>
              <a:t>Diskrepance mezi oběma pojmy</a:t>
            </a:r>
            <a:endParaRPr lang="en-GB" dirty="0"/>
          </a:p>
        </p:txBody>
      </p:sp>
      <p:sp>
        <p:nvSpPr>
          <p:cNvPr id="3" name="Zástupný obsah 2">
            <a:extLst>
              <a:ext uri="{FF2B5EF4-FFF2-40B4-BE49-F238E27FC236}">
                <a16:creationId xmlns:a16="http://schemas.microsoft.com/office/drawing/2014/main" id="{C47F068B-66E5-D33E-353C-5467DA62293F}"/>
              </a:ext>
            </a:extLst>
          </p:cNvPr>
          <p:cNvSpPr>
            <a:spLocks noGrp="1"/>
          </p:cNvSpPr>
          <p:nvPr>
            <p:ph idx="1"/>
          </p:nvPr>
        </p:nvSpPr>
        <p:spPr/>
        <p:txBody>
          <a:bodyPr/>
          <a:lstStyle/>
          <a:p>
            <a:pPr marL="342900" indent="-342900">
              <a:buFont typeface="Arial" panose="020B0604020202020204" pitchFamily="34" charset="0"/>
              <a:buChar char="•"/>
            </a:pPr>
            <a:r>
              <a:rPr lang="cs-CZ" dirty="0"/>
              <a:t>Pojmy chráněný trh práce a osoby znevýhodněné na trhu práce mají k sobě principálně velmi blízko a na úrovni obecných definic je jejich povaha do značné míry komplementární</a:t>
            </a:r>
          </a:p>
          <a:p>
            <a:pPr marL="342900" indent="-342900">
              <a:buFont typeface="Arial" panose="020B0604020202020204" pitchFamily="34" charset="0"/>
              <a:buChar char="•"/>
            </a:pPr>
            <a:r>
              <a:rPr lang="cs-CZ" dirty="0"/>
              <a:t>V českém prostředí se ale svým obsahem značně míjejí: zaměření úzce na zdravotní postižení vs. přístup připouštějící možnost i dalších forem znevýhodnění</a:t>
            </a:r>
          </a:p>
          <a:p>
            <a:pPr marL="342900" indent="-342900">
              <a:buFont typeface="Arial" panose="020B0604020202020204" pitchFamily="34" charset="0"/>
              <a:buChar char="•"/>
            </a:pPr>
            <a:r>
              <a:rPr lang="cs-CZ" dirty="0"/>
              <a:t>Dále se liší v tom směru, že pojem chráněný trh práce je legislativně ukotven, zatímco pojem osoby znevýhodněné na trhu práce se utváří v rámci specifických opatření a programů jednoho resortu</a:t>
            </a:r>
          </a:p>
          <a:p>
            <a:endParaRPr lang="en-GB" dirty="0"/>
          </a:p>
        </p:txBody>
      </p:sp>
    </p:spTree>
    <p:extLst>
      <p:ext uri="{BB962C8B-B14F-4D97-AF65-F5344CB8AC3E}">
        <p14:creationId xmlns:p14="http://schemas.microsoft.com/office/powerpoint/2010/main" val="3987243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D9255E-86F4-C0A2-2FB7-039309878B09}"/>
              </a:ext>
            </a:extLst>
          </p:cNvPr>
          <p:cNvSpPr>
            <a:spLocks noGrp="1"/>
          </p:cNvSpPr>
          <p:nvPr>
            <p:ph type="title"/>
          </p:nvPr>
        </p:nvSpPr>
        <p:spPr/>
        <p:txBody>
          <a:bodyPr/>
          <a:lstStyle/>
          <a:p>
            <a:r>
              <a:rPr lang="cs-CZ" dirty="0"/>
              <a:t>Další podobné pojmy: </a:t>
            </a:r>
            <a:r>
              <a:rPr lang="cs-CZ" i="1" dirty="0"/>
              <a:t>Sociální rehabilitace </a:t>
            </a:r>
            <a:r>
              <a:rPr lang="cs-CZ" dirty="0"/>
              <a:t>podle zákona o sociálních službách	</a:t>
            </a:r>
            <a:endParaRPr lang="en-GB" dirty="0"/>
          </a:p>
        </p:txBody>
      </p:sp>
      <p:sp>
        <p:nvSpPr>
          <p:cNvPr id="3" name="Zástupný obsah 2">
            <a:extLst>
              <a:ext uri="{FF2B5EF4-FFF2-40B4-BE49-F238E27FC236}">
                <a16:creationId xmlns:a16="http://schemas.microsoft.com/office/drawing/2014/main" id="{97A47EC1-4B80-C664-FB72-B8ECBC3358FB}"/>
              </a:ext>
            </a:extLst>
          </p:cNvPr>
          <p:cNvSpPr>
            <a:spLocks noGrp="1"/>
          </p:cNvSpPr>
          <p:nvPr>
            <p:ph idx="1"/>
          </p:nvPr>
        </p:nvSpPr>
        <p:spPr/>
        <p:txBody>
          <a:bodyPr>
            <a:normAutofit lnSpcReduction="10000"/>
          </a:bodyPr>
          <a:lstStyle/>
          <a:p>
            <a:r>
              <a:rPr lang="cs-CZ" dirty="0"/>
              <a:t>Sociální služba zahrnující činnosti směřující k dosažení samostatnosti, nezávislosti a soběstačnosti osob</a:t>
            </a:r>
          </a:p>
          <a:p>
            <a:r>
              <a:rPr lang="cs-CZ" dirty="0"/>
              <a:t>Okruh osob, které mohou být uživateli této služby, není na rozdíl od jiných sociálních služeb zúžen pouze na určité skupiny osob</a:t>
            </a:r>
          </a:p>
          <a:p>
            <a:pPr lvl="1"/>
            <a:r>
              <a:rPr lang="cs-CZ" dirty="0"/>
              <a:t>Může tak být poskytována např. osobám se zdravotním postižením, osobám, které ukončily léčbu drogové závislosti, osobám vracejícím se</a:t>
            </a:r>
            <a:br>
              <a:rPr lang="cs-CZ" dirty="0"/>
            </a:br>
            <a:r>
              <a:rPr lang="cs-CZ" dirty="0"/>
              <a:t>z výkonu trestu odnětí svobody, případně dalším skupinám osob se sníženou soběstačností</a:t>
            </a:r>
          </a:p>
          <a:p>
            <a:r>
              <a:rPr lang="cs-CZ" dirty="0"/>
              <a:t>Sociální rehabilitace rozvíjí specifické schopnosti a dovednosti uživatelů této služby, posiluje návyky a umožňuje nácvik výkonu běžných, pro samostatný život nezbytných činností a pracovních návyků</a:t>
            </a:r>
          </a:p>
        </p:txBody>
      </p:sp>
    </p:spTree>
    <p:extLst>
      <p:ext uri="{BB962C8B-B14F-4D97-AF65-F5344CB8AC3E}">
        <p14:creationId xmlns:p14="http://schemas.microsoft.com/office/powerpoint/2010/main" val="1029423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0806FD-678B-33BB-026D-41F3D6585192}"/>
              </a:ext>
            </a:extLst>
          </p:cNvPr>
          <p:cNvSpPr>
            <a:spLocks noGrp="1"/>
          </p:cNvSpPr>
          <p:nvPr>
            <p:ph type="title"/>
          </p:nvPr>
        </p:nvSpPr>
        <p:spPr/>
        <p:txBody>
          <a:bodyPr/>
          <a:lstStyle/>
          <a:p>
            <a:r>
              <a:rPr lang="cs-CZ" dirty="0"/>
              <a:t>Další podobné pojmy: </a:t>
            </a:r>
            <a:r>
              <a:rPr lang="cs-CZ" i="1" dirty="0"/>
              <a:t>Sociálně terapeutické dílny </a:t>
            </a:r>
            <a:r>
              <a:rPr lang="cs-CZ" dirty="0"/>
              <a:t>podle zákona o sociálních službách</a:t>
            </a:r>
            <a:endParaRPr lang="en-GB" dirty="0"/>
          </a:p>
        </p:txBody>
      </p:sp>
      <p:sp>
        <p:nvSpPr>
          <p:cNvPr id="3" name="Zástupný obsah 2">
            <a:extLst>
              <a:ext uri="{FF2B5EF4-FFF2-40B4-BE49-F238E27FC236}">
                <a16:creationId xmlns:a16="http://schemas.microsoft.com/office/drawing/2014/main" id="{A75D9D5A-13E5-EC5A-1513-03A9EEC9183C}"/>
              </a:ext>
            </a:extLst>
          </p:cNvPr>
          <p:cNvSpPr>
            <a:spLocks noGrp="1"/>
          </p:cNvSpPr>
          <p:nvPr>
            <p:ph idx="1"/>
          </p:nvPr>
        </p:nvSpPr>
        <p:spPr/>
        <p:txBody>
          <a:bodyPr/>
          <a:lstStyle/>
          <a:p>
            <a:r>
              <a:rPr lang="cs-CZ" dirty="0"/>
              <a:t>Sociální služba určená osobám se sníženou soběstačností</a:t>
            </a:r>
            <a:br>
              <a:rPr lang="cs-CZ" dirty="0"/>
            </a:br>
            <a:r>
              <a:rPr lang="cs-CZ" dirty="0"/>
              <a:t>z důvodu zdravotního postižení, které mají ztížené uplatnění na trhu práce</a:t>
            </a:r>
          </a:p>
          <a:p>
            <a:r>
              <a:rPr lang="cs-CZ" dirty="0"/>
              <a:t>Dlouhodobě a pravidelně podporují uživatele těchto služeb ve zdokonalování jejich pracovních návyků a dovedností s využitím sociálně pracovních terapeutických přístupů a metod </a:t>
            </a:r>
          </a:p>
        </p:txBody>
      </p:sp>
    </p:spTree>
    <p:extLst>
      <p:ext uri="{BB962C8B-B14F-4D97-AF65-F5344CB8AC3E}">
        <p14:creationId xmlns:p14="http://schemas.microsoft.com/office/powerpoint/2010/main" val="1031729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079997-0D77-1122-65BE-3C1CF1CC073D}"/>
              </a:ext>
            </a:extLst>
          </p:cNvPr>
          <p:cNvSpPr>
            <a:spLocks noGrp="1"/>
          </p:cNvSpPr>
          <p:nvPr>
            <p:ph type="title"/>
          </p:nvPr>
        </p:nvSpPr>
        <p:spPr/>
        <p:txBody>
          <a:bodyPr/>
          <a:lstStyle/>
          <a:p>
            <a:r>
              <a:rPr lang="cs-CZ" dirty="0"/>
              <a:t>Další podobné pojmy: </a:t>
            </a:r>
            <a:r>
              <a:rPr lang="cs-CZ" i="1" dirty="0"/>
              <a:t>Sociálně terapeutické činnosti </a:t>
            </a:r>
            <a:r>
              <a:rPr lang="cs-CZ" dirty="0"/>
              <a:t>podle zákona o sociálních službách</a:t>
            </a:r>
          </a:p>
        </p:txBody>
      </p:sp>
      <p:sp>
        <p:nvSpPr>
          <p:cNvPr id="3" name="Zástupný obsah 2">
            <a:extLst>
              <a:ext uri="{FF2B5EF4-FFF2-40B4-BE49-F238E27FC236}">
                <a16:creationId xmlns:a16="http://schemas.microsoft.com/office/drawing/2014/main" id="{E99445D0-D032-BD54-C9C5-2EABACACEE6D}"/>
              </a:ext>
            </a:extLst>
          </p:cNvPr>
          <p:cNvSpPr>
            <a:spLocks noGrp="1"/>
          </p:cNvSpPr>
          <p:nvPr>
            <p:ph idx="1"/>
          </p:nvPr>
        </p:nvSpPr>
        <p:spPr/>
        <p:txBody>
          <a:bodyPr/>
          <a:lstStyle/>
          <a:p>
            <a:r>
              <a:rPr lang="cs-CZ" dirty="0"/>
              <a:t>Označení pro jednu z činností při poskytování sociálních služeb</a:t>
            </a:r>
          </a:p>
          <a:p>
            <a:r>
              <a:rPr lang="cs-CZ" dirty="0"/>
              <a:t>Tato činnost je vykonávána při poskytování 23 z celkového počtu 33 druhů sociálních služeb a u různých druhů sociálních služeb může mít odlišné zaměření, obsah (tj. konkrétní úkony, které jsou při vykonávání této činnosti činěny) a cíle</a:t>
            </a:r>
          </a:p>
        </p:txBody>
      </p:sp>
    </p:spTree>
    <p:extLst>
      <p:ext uri="{BB962C8B-B14F-4D97-AF65-F5344CB8AC3E}">
        <p14:creationId xmlns:p14="http://schemas.microsoft.com/office/powerpoint/2010/main" val="2017278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FE10B2-B23C-B0AA-7301-59A2CB6B0196}"/>
              </a:ext>
            </a:extLst>
          </p:cNvPr>
          <p:cNvSpPr>
            <a:spLocks noGrp="1"/>
          </p:cNvSpPr>
          <p:nvPr>
            <p:ph type="title"/>
          </p:nvPr>
        </p:nvSpPr>
        <p:spPr/>
        <p:txBody>
          <a:bodyPr>
            <a:normAutofit/>
          </a:bodyPr>
          <a:lstStyle/>
          <a:p>
            <a:r>
              <a:rPr lang="cs-CZ" dirty="0"/>
              <a:t>Sociální služby podle zákona o sociálních službách č. 108/2006 Sb. I.</a:t>
            </a:r>
            <a:endParaRPr lang="cs-CZ" i="1" dirty="0"/>
          </a:p>
        </p:txBody>
      </p:sp>
      <p:sp>
        <p:nvSpPr>
          <p:cNvPr id="3" name="Zástupný obsah 2">
            <a:extLst>
              <a:ext uri="{FF2B5EF4-FFF2-40B4-BE49-F238E27FC236}">
                <a16:creationId xmlns:a16="http://schemas.microsoft.com/office/drawing/2014/main" id="{36A86B46-D606-C37C-B1E0-E3A6A26CF2AE}"/>
              </a:ext>
            </a:extLst>
          </p:cNvPr>
          <p:cNvSpPr>
            <a:spLocks noGrp="1"/>
          </p:cNvSpPr>
          <p:nvPr>
            <p:ph idx="1"/>
          </p:nvPr>
        </p:nvSpPr>
        <p:spPr>
          <a:xfrm>
            <a:off x="745211" y="2061275"/>
            <a:ext cx="10956010" cy="4610745"/>
          </a:xfrm>
        </p:spPr>
        <p:txBody>
          <a:bodyPr>
            <a:normAutofit/>
          </a:bodyPr>
          <a:lstStyle/>
          <a:p>
            <a:pPr marL="0" indent="0">
              <a:buNone/>
            </a:pPr>
            <a:r>
              <a:rPr lang="cs-CZ" sz="3600" dirty="0"/>
              <a:t>Jeden zákon regulující sociální služby kompletně:</a:t>
            </a:r>
          </a:p>
          <a:p>
            <a:r>
              <a:rPr lang="cs-CZ" sz="3600" dirty="0"/>
              <a:t>Nevýhody?</a:t>
            </a:r>
          </a:p>
          <a:p>
            <a:pPr lvl="1"/>
            <a:r>
              <a:rPr lang="cs-CZ" sz="3200" dirty="0"/>
              <a:t>Celá oblast?
Platí pro všechny služby nebo jejich poskytovatele?
Riziko redukcionismu (v případech, kdy je nutná interakce s jinými předpisy, ale ta není zohledněna)</a:t>
            </a:r>
            <a:endParaRPr lang="cs-CZ" dirty="0"/>
          </a:p>
        </p:txBody>
      </p:sp>
    </p:spTree>
    <p:extLst>
      <p:ext uri="{BB962C8B-B14F-4D97-AF65-F5344CB8AC3E}">
        <p14:creationId xmlns:p14="http://schemas.microsoft.com/office/powerpoint/2010/main" val="244836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802D85-74A3-648E-84BF-A0248CA372DA}"/>
              </a:ext>
            </a:extLst>
          </p:cNvPr>
          <p:cNvSpPr>
            <a:spLocks noGrp="1"/>
          </p:cNvSpPr>
          <p:nvPr>
            <p:ph type="title"/>
          </p:nvPr>
        </p:nvSpPr>
        <p:spPr/>
        <p:txBody>
          <a:bodyPr/>
          <a:lstStyle/>
          <a:p>
            <a:r>
              <a:rPr lang="cs-CZ" dirty="0"/>
              <a:t>Politika zaměstnanosti – všeobecné souvislosti</a:t>
            </a:r>
          </a:p>
        </p:txBody>
      </p:sp>
      <p:sp>
        <p:nvSpPr>
          <p:cNvPr id="3" name="Zástupný obsah 2">
            <a:extLst>
              <a:ext uri="{FF2B5EF4-FFF2-40B4-BE49-F238E27FC236}">
                <a16:creationId xmlns:a16="http://schemas.microsoft.com/office/drawing/2014/main" id="{ECB1459B-0F15-B124-4043-110A56BA9B08}"/>
              </a:ext>
            </a:extLst>
          </p:cNvPr>
          <p:cNvSpPr>
            <a:spLocks noGrp="1"/>
          </p:cNvSpPr>
          <p:nvPr>
            <p:ph idx="1"/>
          </p:nvPr>
        </p:nvSpPr>
        <p:spPr/>
        <p:txBody>
          <a:bodyPr>
            <a:normAutofit lnSpcReduction="10000"/>
          </a:bodyPr>
          <a:lstStyle/>
          <a:p>
            <a:r>
              <a:rPr lang="cs-CZ" sz="2400" dirty="0"/>
              <a:t>Zaměřuje se na podporu zaměstnanosti a ochranu před nezaměstnaností a jejími důsledky</a:t>
            </a:r>
          </a:p>
          <a:p>
            <a:r>
              <a:rPr lang="cs-CZ" sz="2400" dirty="0"/>
              <a:t>Je formulována na úrovni státu a vymezena v závazně platných právních normách (zákon č. 435/2004 Sb., o zaměstnanosti)</a:t>
            </a:r>
          </a:p>
          <a:p>
            <a:r>
              <a:rPr lang="cs-CZ" sz="2400" dirty="0"/>
              <a:t>Zákon o zaměstnanosti upravuje zabezpečování státní politiky zaměstnanosti</a:t>
            </a:r>
          </a:p>
          <a:p>
            <a:r>
              <a:rPr lang="cs-CZ" sz="2400" dirty="0"/>
              <a:t>Státní správu v oblasti státní politiky zaměstnanosti v ČR vykonávají:</a:t>
            </a:r>
          </a:p>
          <a:p>
            <a:pPr lvl="1"/>
            <a:r>
              <a:rPr lang="cs-CZ" sz="2000" dirty="0"/>
              <a:t>Ministerstvo práce a sociálních věcí (MPSV)</a:t>
            </a:r>
          </a:p>
          <a:p>
            <a:pPr lvl="1"/>
            <a:r>
              <a:rPr lang="cs-CZ" sz="2000" dirty="0"/>
              <a:t>Úřad práce České republiky (ÚP ČR)</a:t>
            </a:r>
          </a:p>
          <a:p>
            <a:r>
              <a:rPr lang="cs-CZ" sz="2400" dirty="0"/>
              <a:t>Další subjekty podílející se na formulaci politiky zaměstnanosti</a:t>
            </a:r>
          </a:p>
          <a:p>
            <a:pPr lvl="1"/>
            <a:r>
              <a:rPr lang="cs-CZ" sz="2000" dirty="0"/>
              <a:t>Zaměstnavatelé, zástupci zaměstnavatelů</a:t>
            </a:r>
          </a:p>
          <a:p>
            <a:pPr lvl="1"/>
            <a:r>
              <a:rPr lang="cs-CZ" sz="2000" dirty="0"/>
              <a:t>Odborové organizace, profesní organizace</a:t>
            </a:r>
          </a:p>
          <a:p>
            <a:pPr lvl="1"/>
            <a:r>
              <a:rPr lang="cs-CZ" sz="2000" dirty="0"/>
              <a:t>Samosprávy, neziskové organizace</a:t>
            </a:r>
          </a:p>
        </p:txBody>
      </p:sp>
    </p:spTree>
    <p:extLst>
      <p:ext uri="{BB962C8B-B14F-4D97-AF65-F5344CB8AC3E}">
        <p14:creationId xmlns:p14="http://schemas.microsoft.com/office/powerpoint/2010/main" val="3043684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B3C5F3-7AC9-1D13-F06B-CC52B3D90B30}"/>
              </a:ext>
            </a:extLst>
          </p:cNvPr>
          <p:cNvSpPr>
            <a:spLocks noGrp="1"/>
          </p:cNvSpPr>
          <p:nvPr>
            <p:ph type="title"/>
          </p:nvPr>
        </p:nvSpPr>
        <p:spPr/>
        <p:txBody>
          <a:bodyPr>
            <a:normAutofit/>
          </a:bodyPr>
          <a:lstStyle/>
          <a:p>
            <a:r>
              <a:rPr lang="cs-CZ" dirty="0"/>
              <a:t>Sociální služby podle zákona o sociálních službách č. 108/2006 Sb. II.</a:t>
            </a:r>
            <a:endParaRPr lang="en-GB" dirty="0"/>
          </a:p>
        </p:txBody>
      </p:sp>
      <p:sp>
        <p:nvSpPr>
          <p:cNvPr id="3" name="Zástupný obsah 2">
            <a:extLst>
              <a:ext uri="{FF2B5EF4-FFF2-40B4-BE49-F238E27FC236}">
                <a16:creationId xmlns:a16="http://schemas.microsoft.com/office/drawing/2014/main" id="{EB0AE65C-A84E-1376-8FEF-16ACB20106E6}"/>
              </a:ext>
            </a:extLst>
          </p:cNvPr>
          <p:cNvSpPr>
            <a:spLocks noGrp="1"/>
          </p:cNvSpPr>
          <p:nvPr>
            <p:ph idx="1"/>
          </p:nvPr>
        </p:nvSpPr>
        <p:spPr>
          <a:xfrm>
            <a:off x="838200" y="1759635"/>
            <a:ext cx="10515600" cy="4876833"/>
          </a:xfrm>
        </p:spPr>
        <p:txBody>
          <a:bodyPr>
            <a:normAutofit fontScale="85000" lnSpcReduction="20000"/>
          </a:bodyPr>
          <a:lstStyle/>
          <a:p>
            <a:pPr marL="0" indent="0">
              <a:buNone/>
            </a:pPr>
            <a:r>
              <a:rPr lang="cs-CZ" sz="2800" dirty="0"/>
              <a:t>Jeden zákon regulující sociální služby kompletně:</a:t>
            </a:r>
          </a:p>
          <a:p>
            <a:r>
              <a:rPr lang="cs-CZ" sz="2800" dirty="0"/>
              <a:t>Výhody?</a:t>
            </a:r>
          </a:p>
          <a:p>
            <a:pPr lvl="1"/>
            <a:r>
              <a:rPr lang="cs-CZ" sz="2800" dirty="0"/>
              <a:t>Sociální služby (nebo většina z nich?) a související předpisy jsou „pod jednou střechou“, což by mělo pomoci různým aktérům zorientovat se, nebo by mělo usnadnit poskytování sociálních služeb, jejich financování atd.</a:t>
            </a:r>
          </a:p>
          <a:p>
            <a:pPr lvl="1"/>
            <a:r>
              <a:rPr lang="cs-CZ" sz="2800" dirty="0"/>
              <a:t>Zákon uceleně reguluje poskytování sociálních služeb, což staví aktéry, kteří se liší pouze v některých aspektech, ale měli by být posuzováni obdobně, do srovnatelné pozice (poskytovatele různých sociálních služeb, uživatele podobných typů služeb, nebo z určitých hledisek také obce, kraje a instituce centrální vlády)</a:t>
            </a:r>
          </a:p>
          <a:p>
            <a:pPr lvl="2"/>
            <a:r>
              <a:rPr lang="cs-CZ" sz="2400" dirty="0"/>
              <a:t>Sociální služby jsou poskytovány podle jednoho uceleného (komplexního) systému, regulace podobných služeb není roztříštěná (</a:t>
            </a:r>
            <a:r>
              <a:rPr lang="cs-CZ" sz="2400" dirty="0" err="1"/>
              <a:t>fragmentarizovaná</a:t>
            </a:r>
            <a:r>
              <a:rPr lang="cs-CZ" sz="2400" dirty="0"/>
              <a:t>)</a:t>
            </a:r>
          </a:p>
          <a:p>
            <a:pPr lvl="1"/>
            <a:r>
              <a:rPr lang="cs-CZ" sz="2800" dirty="0"/>
              <a:t>Jednotný systém financování sociálních služeb (s určitými odlišnostmi pouze u „hlavních“ skupin služeb, tj. u sociálního poradenství, služeb sociální péče a služeb sociální prevence)</a:t>
            </a:r>
          </a:p>
          <a:p>
            <a:pPr lvl="1"/>
            <a:r>
              <a:rPr lang="cs-CZ" sz="2800" dirty="0"/>
              <a:t>Související instituty (příspěvek na péči, regulace sociální práce?)</a:t>
            </a:r>
          </a:p>
          <a:p>
            <a:endParaRPr lang="cs-CZ" dirty="0"/>
          </a:p>
        </p:txBody>
      </p:sp>
    </p:spTree>
    <p:extLst>
      <p:ext uri="{BB962C8B-B14F-4D97-AF65-F5344CB8AC3E}">
        <p14:creationId xmlns:p14="http://schemas.microsoft.com/office/powerpoint/2010/main" val="720348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E562A5-08E1-9FDC-D45F-A936E632583B}"/>
              </a:ext>
            </a:extLst>
          </p:cNvPr>
          <p:cNvSpPr>
            <a:spLocks noGrp="1"/>
          </p:cNvSpPr>
          <p:nvPr>
            <p:ph type="title"/>
          </p:nvPr>
        </p:nvSpPr>
        <p:spPr/>
        <p:txBody>
          <a:bodyPr>
            <a:normAutofit/>
          </a:bodyPr>
          <a:lstStyle/>
          <a:p>
            <a:r>
              <a:rPr lang="cs-CZ" dirty="0"/>
              <a:t>Definice sociálních služeb v zákoně o sociálních službách č. 108/2006 Sb. I.</a:t>
            </a:r>
          </a:p>
        </p:txBody>
      </p:sp>
      <p:sp>
        <p:nvSpPr>
          <p:cNvPr id="3" name="Zástupný obsah 2">
            <a:extLst>
              <a:ext uri="{FF2B5EF4-FFF2-40B4-BE49-F238E27FC236}">
                <a16:creationId xmlns:a16="http://schemas.microsoft.com/office/drawing/2014/main" id="{E7132A66-4C7F-9FBC-57E6-CBDCD01507DF}"/>
              </a:ext>
            </a:extLst>
          </p:cNvPr>
          <p:cNvSpPr>
            <a:spLocks noGrp="1"/>
          </p:cNvSpPr>
          <p:nvPr>
            <p:ph idx="1"/>
          </p:nvPr>
        </p:nvSpPr>
        <p:spPr>
          <a:xfrm>
            <a:off x="358075" y="2027103"/>
            <a:ext cx="11475850" cy="4351338"/>
          </a:xfrm>
        </p:spPr>
        <p:txBody>
          <a:bodyPr>
            <a:normAutofit fontScale="85000" lnSpcReduction="10000"/>
          </a:bodyPr>
          <a:lstStyle/>
          <a:p>
            <a:r>
              <a:rPr lang="cs-CZ" dirty="0"/>
              <a:t>Definice se vztahuje na poskytování pomoci a podpory, která je dále specifikována pomocí termínů sociální integrace a sociální vyloučení, jak následuje:</a:t>
            </a:r>
          </a:p>
          <a:p>
            <a:pPr lvl="1"/>
            <a:r>
              <a:rPr lang="cs-CZ" i="1" dirty="0"/>
              <a:t>Činnost nebo soubor činností podle tohoto zákona zajišťujících pomoc a podporu osobám za účelem </a:t>
            </a:r>
            <a:r>
              <a:rPr lang="cs-CZ" i="1" u="sng" dirty="0"/>
              <a:t>sociálního začlenění </a:t>
            </a:r>
            <a:r>
              <a:rPr lang="cs-CZ" i="1" dirty="0"/>
              <a:t>nebo prevence </a:t>
            </a:r>
            <a:r>
              <a:rPr lang="cs-CZ" i="1" u="sng" dirty="0"/>
              <a:t>sociálního vyloučení</a:t>
            </a:r>
          </a:p>
          <a:p>
            <a:r>
              <a:rPr lang="cs-CZ" dirty="0"/>
              <a:t>Výrazy pomoc a podpora v této definici jsou pouze termíny obecného použití, nepředstavují žádný teoretický nebo právní konstrukt. Tato definice tedy neodkazuje na pojmy „sociální pomoc“ nebo „sociální podpora“ ve významu používaném na předchozích přednáškách a seminářích</a:t>
            </a:r>
          </a:p>
          <a:p>
            <a:r>
              <a:rPr lang="cs-CZ" dirty="0"/>
              <a:t>Obě zvýrazněná spojení vymezující termín sociální služby jsou také definována</a:t>
            </a:r>
            <a:br>
              <a:rPr lang="cs-CZ" dirty="0"/>
            </a:br>
            <a:r>
              <a:rPr lang="cs-CZ" dirty="0"/>
              <a:t>zákonem o sociálních službách (viz dále)</a:t>
            </a:r>
          </a:p>
          <a:p>
            <a:r>
              <a:rPr lang="cs-CZ" dirty="0"/>
              <a:t>Česká definice pojmu sociální služby se tak nevztahuje na právní konstrukty definované v jiných souvisejících předpisech, ale je plně definována zákonem o sociálních službách</a:t>
            </a:r>
          </a:p>
          <a:p>
            <a:endParaRPr lang="cs-CZ" dirty="0"/>
          </a:p>
        </p:txBody>
      </p:sp>
    </p:spTree>
    <p:extLst>
      <p:ext uri="{BB962C8B-B14F-4D97-AF65-F5344CB8AC3E}">
        <p14:creationId xmlns:p14="http://schemas.microsoft.com/office/powerpoint/2010/main" val="534267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16048-2E32-FA0B-4DDB-9A406C5F39CD}"/>
              </a:ext>
            </a:extLst>
          </p:cNvPr>
          <p:cNvSpPr>
            <a:spLocks noGrp="1"/>
          </p:cNvSpPr>
          <p:nvPr>
            <p:ph type="title"/>
          </p:nvPr>
        </p:nvSpPr>
        <p:spPr/>
        <p:txBody>
          <a:bodyPr/>
          <a:lstStyle/>
          <a:p>
            <a:r>
              <a:rPr lang="cs-CZ" dirty="0"/>
              <a:t>Definice sociálních služeb v zákoně o sociálních službách č. 108/2006 Sb. II.</a:t>
            </a:r>
            <a:endParaRPr lang="en-US" dirty="0"/>
          </a:p>
        </p:txBody>
      </p:sp>
      <p:sp>
        <p:nvSpPr>
          <p:cNvPr id="3" name="Zástupný obsah 2">
            <a:extLst>
              <a:ext uri="{FF2B5EF4-FFF2-40B4-BE49-F238E27FC236}">
                <a16:creationId xmlns:a16="http://schemas.microsoft.com/office/drawing/2014/main" id="{34A28565-76E7-3730-0161-70AE59D954B3}"/>
              </a:ext>
            </a:extLst>
          </p:cNvPr>
          <p:cNvSpPr>
            <a:spLocks noGrp="1"/>
          </p:cNvSpPr>
          <p:nvPr>
            <p:ph idx="1"/>
          </p:nvPr>
        </p:nvSpPr>
        <p:spPr/>
        <p:txBody>
          <a:bodyPr vert="horz" lIns="91440" tIns="45720" rIns="91440" bIns="45720" rtlCol="0">
            <a:normAutofit lnSpcReduction="10000"/>
          </a:bodyPr>
          <a:lstStyle/>
          <a:p>
            <a:pPr marL="0" indent="0">
              <a:buNone/>
            </a:pPr>
            <a:r>
              <a:rPr lang="cs-CZ" b="1" dirty="0"/>
              <a:t>Sociální vyloučení</a:t>
            </a:r>
          </a:p>
          <a:p>
            <a:r>
              <a:rPr lang="cs-CZ" i="1" dirty="0"/>
              <a:t>vyčlenění osoby mimo běžný život společnosti a nemožnost se do něj zapojit v důsledku </a:t>
            </a:r>
            <a:r>
              <a:rPr lang="cs-CZ" i="1" u="sng" dirty="0"/>
              <a:t>nepříznivé sociální situace</a:t>
            </a:r>
            <a:endParaRPr lang="cs-CZ" dirty="0"/>
          </a:p>
          <a:p>
            <a:pPr marL="0" indent="0">
              <a:buNone/>
            </a:pPr>
            <a:endParaRPr lang="cs-CZ" dirty="0"/>
          </a:p>
          <a:p>
            <a:pPr marL="0" indent="0">
              <a:buNone/>
            </a:pPr>
            <a:r>
              <a:rPr lang="cs-CZ" b="1" dirty="0"/>
              <a:t>Sociální začleňování</a:t>
            </a:r>
          </a:p>
          <a:p>
            <a:r>
              <a:rPr lang="cs-CZ" i="1" dirty="0"/>
              <a:t>proces, který zajišťuje, že osoby sociálně vyloučené nebo sociálním vyloučením ohrožené dosáhnou příležitostí a možností, které jim napomáhají plně se zapojit do ekonomického, sociálního i kulturního života společnosti a žít způsobem, který je ve společnosti považován za běžný </a:t>
            </a:r>
          </a:p>
        </p:txBody>
      </p:sp>
    </p:spTree>
    <p:extLst>
      <p:ext uri="{BB962C8B-B14F-4D97-AF65-F5344CB8AC3E}">
        <p14:creationId xmlns:p14="http://schemas.microsoft.com/office/powerpoint/2010/main" val="2399883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550E74-8515-C7C1-6ED2-AADD1BC9F9C7}"/>
              </a:ext>
            </a:extLst>
          </p:cNvPr>
          <p:cNvSpPr>
            <a:spLocks noGrp="1"/>
          </p:cNvSpPr>
          <p:nvPr>
            <p:ph type="title"/>
          </p:nvPr>
        </p:nvSpPr>
        <p:spPr/>
        <p:txBody>
          <a:bodyPr/>
          <a:lstStyle/>
          <a:p>
            <a:r>
              <a:rPr lang="cs-CZ" dirty="0"/>
              <a:t>Definice sociálních služeb v zákoně o sociálních službách č. 108/2006 Sb. III.</a:t>
            </a:r>
            <a:endParaRPr lang="en-GB" dirty="0"/>
          </a:p>
        </p:txBody>
      </p:sp>
      <p:sp>
        <p:nvSpPr>
          <p:cNvPr id="3" name="Zástupný obsah 2">
            <a:extLst>
              <a:ext uri="{FF2B5EF4-FFF2-40B4-BE49-F238E27FC236}">
                <a16:creationId xmlns:a16="http://schemas.microsoft.com/office/drawing/2014/main" id="{5A53AC6A-5DDA-367F-47C5-AE791DE17C9F}"/>
              </a:ext>
            </a:extLst>
          </p:cNvPr>
          <p:cNvSpPr>
            <a:spLocks noGrp="1"/>
          </p:cNvSpPr>
          <p:nvPr>
            <p:ph idx="1"/>
          </p:nvPr>
        </p:nvSpPr>
        <p:spPr/>
        <p:txBody>
          <a:bodyPr/>
          <a:lstStyle/>
          <a:p>
            <a:pPr marL="0" indent="0">
              <a:buNone/>
            </a:pPr>
            <a:r>
              <a:rPr lang="cs-CZ" b="1" dirty="0"/>
              <a:t>Nepříznivá sociální situace</a:t>
            </a:r>
          </a:p>
          <a:p>
            <a:r>
              <a:rPr lang="cs-CZ" i="1" dirty="0"/>
              <a:t>oslabení nebo ztráta schopnosti </a:t>
            </a:r>
            <a:r>
              <a:rPr lang="en-US" i="1" dirty="0"/>
              <a:t>[</a:t>
            </a:r>
            <a:r>
              <a:rPr lang="cs-CZ" i="1" dirty="0"/>
              <a:t>…</a:t>
            </a:r>
            <a:r>
              <a:rPr lang="en-US" i="1" dirty="0"/>
              <a:t>]</a:t>
            </a:r>
            <a:endParaRPr lang="cs-CZ" i="1" dirty="0"/>
          </a:p>
          <a:p>
            <a:r>
              <a:rPr lang="cs-CZ" i="1" dirty="0"/>
              <a:t>řešit vzniklou situaci tak,</a:t>
            </a:r>
          </a:p>
          <a:p>
            <a:r>
              <a:rPr lang="cs-CZ" i="1" dirty="0"/>
              <a:t>aby toto řešení podporovalo sociální začlenění a ochranu před sociálním vyloučením</a:t>
            </a:r>
          </a:p>
        </p:txBody>
      </p:sp>
    </p:spTree>
    <p:extLst>
      <p:ext uri="{BB962C8B-B14F-4D97-AF65-F5344CB8AC3E}">
        <p14:creationId xmlns:p14="http://schemas.microsoft.com/office/powerpoint/2010/main" val="1656746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FCCBBE-8C99-05C3-3031-6FABBE8CAC8B}"/>
              </a:ext>
            </a:extLst>
          </p:cNvPr>
          <p:cNvSpPr>
            <a:spLocks noGrp="1"/>
          </p:cNvSpPr>
          <p:nvPr>
            <p:ph type="title"/>
          </p:nvPr>
        </p:nvSpPr>
        <p:spPr>
          <a:xfrm>
            <a:off x="822434" y="365125"/>
            <a:ext cx="10515600" cy="1325563"/>
          </a:xfrm>
        </p:spPr>
        <p:txBody>
          <a:bodyPr/>
          <a:lstStyle/>
          <a:p>
            <a:r>
              <a:rPr lang="cs-CZ" dirty="0"/>
              <a:t>Definice sociálních služeb v zákoně o sociálních službách č. 108/2006 Sb. IV.</a:t>
            </a:r>
            <a:endParaRPr lang="en-GB" dirty="0"/>
          </a:p>
        </p:txBody>
      </p:sp>
      <p:sp>
        <p:nvSpPr>
          <p:cNvPr id="3" name="Zástupný obsah 2">
            <a:extLst>
              <a:ext uri="{FF2B5EF4-FFF2-40B4-BE49-F238E27FC236}">
                <a16:creationId xmlns:a16="http://schemas.microsoft.com/office/drawing/2014/main" id="{A7434758-9B49-98AA-F8A6-B4ACEAEB30F3}"/>
              </a:ext>
            </a:extLst>
          </p:cNvPr>
          <p:cNvSpPr>
            <a:spLocks noGrp="1"/>
          </p:cNvSpPr>
          <p:nvPr>
            <p:ph idx="1"/>
          </p:nvPr>
        </p:nvSpPr>
        <p:spPr/>
        <p:txBody>
          <a:bodyPr/>
          <a:lstStyle/>
          <a:p>
            <a:r>
              <a:rPr lang="en-US" i="1" dirty="0"/>
              <a:t>[</a:t>
            </a:r>
            <a:r>
              <a:rPr lang="cs-CZ" i="1" dirty="0"/>
              <a:t>z důvodu věku,</a:t>
            </a:r>
          </a:p>
          <a:p>
            <a:r>
              <a:rPr lang="cs-CZ" i="1" dirty="0"/>
              <a:t>nepříznivého zdravotního stavu,</a:t>
            </a:r>
          </a:p>
          <a:p>
            <a:r>
              <a:rPr lang="cs-CZ" i="1" dirty="0"/>
              <a:t>pro krizovou sociální situaci,</a:t>
            </a:r>
          </a:p>
          <a:p>
            <a:r>
              <a:rPr lang="cs-CZ" i="1" dirty="0"/>
              <a:t>životní návyky a způsob života vedoucí ke konfliktu se společností,</a:t>
            </a:r>
          </a:p>
          <a:p>
            <a:r>
              <a:rPr lang="cs-CZ" i="1" dirty="0"/>
              <a:t>sociálně znevýhodňující prostředí,</a:t>
            </a:r>
          </a:p>
          <a:p>
            <a:r>
              <a:rPr lang="cs-CZ" i="1" dirty="0"/>
              <a:t>ohrožení práv a zájmů trestnou činností jiné fyzické osoby nebo</a:t>
            </a:r>
          </a:p>
          <a:p>
            <a:r>
              <a:rPr lang="cs-CZ" i="1" dirty="0"/>
              <a:t>z jiných závažných důvodů</a:t>
            </a:r>
            <a:r>
              <a:rPr lang="en-US" i="1" dirty="0"/>
              <a:t>]</a:t>
            </a:r>
            <a:endParaRPr lang="en-GB" dirty="0"/>
          </a:p>
        </p:txBody>
      </p:sp>
    </p:spTree>
    <p:extLst>
      <p:ext uri="{BB962C8B-B14F-4D97-AF65-F5344CB8AC3E}">
        <p14:creationId xmlns:p14="http://schemas.microsoft.com/office/powerpoint/2010/main" val="20436883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739B28-2E62-F414-7070-A61E94D63F97}"/>
              </a:ext>
            </a:extLst>
          </p:cNvPr>
          <p:cNvSpPr>
            <a:spLocks noGrp="1"/>
          </p:cNvSpPr>
          <p:nvPr>
            <p:ph type="title"/>
          </p:nvPr>
        </p:nvSpPr>
        <p:spPr/>
        <p:txBody>
          <a:bodyPr/>
          <a:lstStyle/>
          <a:p>
            <a:r>
              <a:rPr lang="cs-CZ" dirty="0"/>
              <a:t>Celková charakteristika definice sociálních služeb v českém právním řádu</a:t>
            </a:r>
            <a:endParaRPr lang="cs-CZ" i="1" dirty="0"/>
          </a:p>
        </p:txBody>
      </p:sp>
      <p:sp>
        <p:nvSpPr>
          <p:cNvPr id="3" name="Zástupný obsah 2">
            <a:extLst>
              <a:ext uri="{FF2B5EF4-FFF2-40B4-BE49-F238E27FC236}">
                <a16:creationId xmlns:a16="http://schemas.microsoft.com/office/drawing/2014/main" id="{1B9E2FEF-203C-36BB-C766-D0A18348EBEA}"/>
              </a:ext>
            </a:extLst>
          </p:cNvPr>
          <p:cNvSpPr>
            <a:spLocks noGrp="1"/>
          </p:cNvSpPr>
          <p:nvPr>
            <p:ph idx="1"/>
          </p:nvPr>
        </p:nvSpPr>
        <p:spPr>
          <a:xfrm>
            <a:off x="838200" y="1841123"/>
            <a:ext cx="10515600" cy="4351338"/>
          </a:xfrm>
        </p:spPr>
        <p:txBody>
          <a:bodyPr>
            <a:normAutofit fontScale="92500" lnSpcReduction="10000"/>
          </a:bodyPr>
          <a:lstStyle/>
          <a:p>
            <a:r>
              <a:rPr lang="cs-CZ" dirty="0"/>
              <a:t>Definice sociálních služeb je v zákoně zúžena odkazem na definice </a:t>
            </a:r>
            <a:r>
              <a:rPr lang="cs-CZ" i="1" dirty="0"/>
              <a:t>sociálního začleňování</a:t>
            </a:r>
            <a:r>
              <a:rPr lang="cs-CZ" dirty="0"/>
              <a:t>, </a:t>
            </a:r>
            <a:r>
              <a:rPr lang="cs-CZ" i="1" dirty="0"/>
              <a:t>sociálního vyloučení </a:t>
            </a:r>
            <a:r>
              <a:rPr lang="cs-CZ" dirty="0"/>
              <a:t>a </a:t>
            </a:r>
            <a:r>
              <a:rPr lang="cs-CZ" i="1" dirty="0"/>
              <a:t>nepříznivé sociální situace</a:t>
            </a:r>
          </a:p>
          <a:p>
            <a:r>
              <a:rPr lang="cs-CZ" dirty="0"/>
              <a:t>Nicméně, termín </a:t>
            </a:r>
            <a:r>
              <a:rPr lang="cs-CZ" i="1" dirty="0"/>
              <a:t>nepříznivá sociální situace </a:t>
            </a:r>
            <a:r>
              <a:rPr lang="cs-CZ" dirty="0"/>
              <a:t>odkazuje na širší okruh situací s velmi rozdílnou povahou</a:t>
            </a:r>
          </a:p>
          <a:p>
            <a:r>
              <a:rPr lang="cs-CZ" dirty="0"/>
              <a:t>Také pojem </a:t>
            </a:r>
            <a:r>
              <a:rPr lang="cs-CZ" i="1" dirty="0"/>
              <a:t>sociální vyloučení </a:t>
            </a:r>
            <a:r>
              <a:rPr lang="cs-CZ" dirty="0"/>
              <a:t>je v zákoně chápán jako situace, která má multidimenzionální povahu, a stejně tak i úsilí o </a:t>
            </a:r>
            <a:r>
              <a:rPr lang="cs-CZ" i="1" dirty="0"/>
              <a:t>sociální začleňování </a:t>
            </a:r>
            <a:r>
              <a:rPr lang="cs-CZ" dirty="0"/>
              <a:t>předpokládá splnění různých podmínek v různých oblastech, nebo koordinovanou činnost pokrývající různé oblasti</a:t>
            </a:r>
          </a:p>
          <a:p>
            <a:r>
              <a:rPr lang="cs-CZ" dirty="0"/>
              <a:t>To naznačuje, že také </a:t>
            </a:r>
            <a:r>
              <a:rPr lang="cs-CZ" i="1" dirty="0"/>
              <a:t>obecná definice </a:t>
            </a:r>
            <a:r>
              <a:rPr lang="cs-CZ" dirty="0"/>
              <a:t>pojmu </a:t>
            </a:r>
            <a:r>
              <a:rPr lang="cs-CZ" i="1" dirty="0"/>
              <a:t>sociální služby </a:t>
            </a:r>
            <a:r>
              <a:rPr lang="cs-CZ" dirty="0"/>
              <a:t>v ČR bude odkazovat k širšímu chápání tohoto pojmu, jejich </a:t>
            </a:r>
            <a:r>
              <a:rPr lang="cs-CZ" i="1" dirty="0"/>
              <a:t>konkrétní vymezení </a:t>
            </a:r>
            <a:r>
              <a:rPr lang="cs-CZ" dirty="0"/>
              <a:t>ale je ale i přes takto vymezenou obecnou definici spíše užší</a:t>
            </a:r>
          </a:p>
        </p:txBody>
      </p:sp>
    </p:spTree>
    <p:extLst>
      <p:ext uri="{BB962C8B-B14F-4D97-AF65-F5344CB8AC3E}">
        <p14:creationId xmlns:p14="http://schemas.microsoft.com/office/powerpoint/2010/main" val="2438777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B09650-101C-0C13-3EB1-024069054AED}"/>
              </a:ext>
            </a:extLst>
          </p:cNvPr>
          <p:cNvSpPr>
            <a:spLocks noGrp="1"/>
          </p:cNvSpPr>
          <p:nvPr>
            <p:ph type="title"/>
          </p:nvPr>
        </p:nvSpPr>
        <p:spPr/>
        <p:txBody>
          <a:bodyPr/>
          <a:lstStyle/>
          <a:p>
            <a:r>
              <a:rPr lang="cs-CZ"/>
              <a:t>Definice jednotlivých sociálních služeb jako opora pro vyjasnění obsahu pojmu</a:t>
            </a:r>
            <a:endParaRPr lang="cs-CZ" i="1"/>
          </a:p>
        </p:txBody>
      </p:sp>
      <p:sp>
        <p:nvSpPr>
          <p:cNvPr id="3" name="Zástupný obsah 2">
            <a:extLst>
              <a:ext uri="{FF2B5EF4-FFF2-40B4-BE49-F238E27FC236}">
                <a16:creationId xmlns:a16="http://schemas.microsoft.com/office/drawing/2014/main" id="{C2D87E19-9AE4-95A7-0AEE-13C012318DF0}"/>
              </a:ext>
            </a:extLst>
          </p:cNvPr>
          <p:cNvSpPr>
            <a:spLocks noGrp="1"/>
          </p:cNvSpPr>
          <p:nvPr>
            <p:ph idx="1"/>
          </p:nvPr>
        </p:nvSpPr>
        <p:spPr>
          <a:xfrm>
            <a:off x="838200" y="1825625"/>
            <a:ext cx="10515600" cy="4667250"/>
          </a:xfrm>
        </p:spPr>
        <p:txBody>
          <a:bodyPr>
            <a:normAutofit lnSpcReduction="10000"/>
          </a:bodyPr>
          <a:lstStyle/>
          <a:p>
            <a:r>
              <a:rPr lang="cs-CZ" i="1" dirty="0"/>
              <a:t>Činnost nebo soubor činností </a:t>
            </a:r>
            <a:r>
              <a:rPr lang="cs-CZ" b="1" i="1" dirty="0"/>
              <a:t>podle tohoto zákona</a:t>
            </a:r>
            <a:r>
              <a:rPr lang="cs-CZ" i="1" dirty="0"/>
              <a:t>, které zajišťují pomoc a podporu lidem za účelem sociálního začleňování nebo prevenci sociálního vyloučení</a:t>
            </a:r>
          </a:p>
          <a:p>
            <a:r>
              <a:rPr lang="cs-CZ" dirty="0"/>
              <a:t>Obecná definice je doplněna definicí 33 typů sociálních služeb</a:t>
            </a:r>
          </a:p>
          <a:p>
            <a:r>
              <a:rPr lang="cs-CZ" b="1" dirty="0"/>
              <a:t>Výše uvedená definice tedy představuje spíše preambuli, shrnutí společných charakteristik nebo je jejím cílem nastínit obecnější účel </a:t>
            </a:r>
            <a:r>
              <a:rPr lang="cs-CZ" dirty="0"/>
              <a:t>všech sociálních služeb definovaných podle zákona než přímo vymezení obsahu pojmu </a:t>
            </a:r>
            <a:r>
              <a:rPr lang="cs-CZ" i="1" dirty="0"/>
              <a:t>sociální služba </a:t>
            </a:r>
            <a:br>
              <a:rPr lang="cs-CZ" i="1" dirty="0"/>
            </a:br>
            <a:r>
              <a:rPr lang="cs-CZ" dirty="0"/>
              <a:t>v českém prostředí</a:t>
            </a:r>
          </a:p>
          <a:p>
            <a:r>
              <a:rPr lang="cs-CZ" b="1" dirty="0"/>
              <a:t>Obsah pojmu </a:t>
            </a:r>
            <a:r>
              <a:rPr lang="cs-CZ" b="1" i="1" dirty="0"/>
              <a:t>sociální služby</a:t>
            </a:r>
            <a:r>
              <a:rPr lang="cs-CZ" b="1" dirty="0"/>
              <a:t> tak v ČR fakticky vymezují </a:t>
            </a:r>
            <a:r>
              <a:rPr lang="cs-CZ" b="1" i="1" dirty="0"/>
              <a:t>definice jednotlivých služeb uvedené v zákoně o sociálních službách</a:t>
            </a:r>
            <a:r>
              <a:rPr lang="cs-CZ" dirty="0"/>
              <a:t>, nikoliv samotná výše uvedená všeobecná definice</a:t>
            </a:r>
            <a:endParaRPr lang="cs-CZ" i="1" dirty="0"/>
          </a:p>
        </p:txBody>
      </p:sp>
    </p:spTree>
    <p:extLst>
      <p:ext uri="{BB962C8B-B14F-4D97-AF65-F5344CB8AC3E}">
        <p14:creationId xmlns:p14="http://schemas.microsoft.com/office/powerpoint/2010/main" val="2873924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5348AB-8C7A-77BA-A2A6-4B2182D6848B}"/>
              </a:ext>
            </a:extLst>
          </p:cNvPr>
          <p:cNvSpPr>
            <a:spLocks noGrp="1"/>
          </p:cNvSpPr>
          <p:nvPr>
            <p:ph type="title"/>
          </p:nvPr>
        </p:nvSpPr>
        <p:spPr/>
        <p:txBody>
          <a:bodyPr/>
          <a:lstStyle/>
          <a:p>
            <a:r>
              <a:rPr lang="cs-CZ" dirty="0"/>
              <a:t>Podpora poskytovaná potřebným mimo rámec zákona o sociálních službách</a:t>
            </a:r>
          </a:p>
        </p:txBody>
      </p:sp>
      <p:sp>
        <p:nvSpPr>
          <p:cNvPr id="3" name="Zástupný obsah 2">
            <a:extLst>
              <a:ext uri="{FF2B5EF4-FFF2-40B4-BE49-F238E27FC236}">
                <a16:creationId xmlns:a16="http://schemas.microsoft.com/office/drawing/2014/main" id="{87465616-BA96-69D7-6492-28AF366E9FAA}"/>
              </a:ext>
            </a:extLst>
          </p:cNvPr>
          <p:cNvSpPr>
            <a:spLocks noGrp="1"/>
          </p:cNvSpPr>
          <p:nvPr>
            <p:ph idx="1"/>
          </p:nvPr>
        </p:nvSpPr>
        <p:spPr>
          <a:xfrm>
            <a:off x="520266" y="1825625"/>
            <a:ext cx="10959662" cy="4667250"/>
          </a:xfrm>
        </p:spPr>
        <p:txBody>
          <a:bodyPr>
            <a:normAutofit fontScale="92500" lnSpcReduction="10000"/>
          </a:bodyPr>
          <a:lstStyle/>
          <a:p>
            <a:r>
              <a:rPr lang="cs-CZ" dirty="0"/>
              <a:t>Pojem sociální služby v českém prostředí zahrnuje různorodé služby zaměřené na řešení nepříznivé sociální situace, ale jako sociální služba jsou chápány pouze definované formy podpory, zatímco některé další formy podpory poskytované potřebným osobám již nejsou v českém právním řádu chápány jako sociální služby</a:t>
            </a:r>
          </a:p>
          <a:p>
            <a:pPr lvl="1"/>
            <a:r>
              <a:rPr lang="cs-CZ" dirty="0"/>
              <a:t>Tyto činnosti jsou poskytovány na základě jiných předpisů, buď samostatně, nebo společně se sociálními službami</a:t>
            </a:r>
          </a:p>
          <a:p>
            <a:pPr lvl="1"/>
            <a:r>
              <a:rPr lang="cs-CZ" dirty="0"/>
              <a:t>Poskytovatelé sociálních služeb (např. domovy pro seniory) tak svým klientům mohu současně nabízet sociální služby a další, tzv. fakultativní služby, jejichž poskytování se neřídí zákonem o sociálních službách ale jinými právními předpisy</a:t>
            </a:r>
          </a:p>
          <a:p>
            <a:r>
              <a:rPr lang="cs-CZ" dirty="0"/>
              <a:t>Doprava, bydlení, zaměstnání, ochrana dětí a služby péče o děti, vzdělávací programy, zdravotní služby, osobní služby v domácnostech…</a:t>
            </a:r>
          </a:p>
          <a:p>
            <a:r>
              <a:rPr lang="cs-CZ" dirty="0"/>
              <a:t>…sociální práce</a:t>
            </a:r>
          </a:p>
        </p:txBody>
      </p:sp>
    </p:spTree>
    <p:extLst>
      <p:ext uri="{BB962C8B-B14F-4D97-AF65-F5344CB8AC3E}">
        <p14:creationId xmlns:p14="http://schemas.microsoft.com/office/powerpoint/2010/main" val="26053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B6036F-CEBC-6B73-6CB1-3F0409753B73}"/>
              </a:ext>
            </a:extLst>
          </p:cNvPr>
          <p:cNvSpPr>
            <a:spLocks noGrp="1"/>
          </p:cNvSpPr>
          <p:nvPr>
            <p:ph type="title"/>
          </p:nvPr>
        </p:nvSpPr>
        <p:spPr/>
        <p:txBody>
          <a:bodyPr>
            <a:normAutofit/>
          </a:bodyPr>
          <a:lstStyle/>
          <a:p>
            <a:r>
              <a:rPr lang="cs-CZ" dirty="0"/>
              <a:t>Oblasti blízké oblasti sociálních služeb a řešené jinými programy nebo typy služeb</a:t>
            </a:r>
          </a:p>
        </p:txBody>
      </p:sp>
      <p:sp>
        <p:nvSpPr>
          <p:cNvPr id="3" name="Zástupný obsah 2">
            <a:extLst>
              <a:ext uri="{FF2B5EF4-FFF2-40B4-BE49-F238E27FC236}">
                <a16:creationId xmlns:a16="http://schemas.microsoft.com/office/drawing/2014/main" id="{331F624C-6298-D5D2-B4B6-721059E55DDE}"/>
              </a:ext>
            </a:extLst>
          </p:cNvPr>
          <p:cNvSpPr>
            <a:spLocks noGrp="1"/>
          </p:cNvSpPr>
          <p:nvPr>
            <p:ph idx="1"/>
          </p:nvPr>
        </p:nvSpPr>
        <p:spPr>
          <a:xfrm>
            <a:off x="728417" y="1825625"/>
            <a:ext cx="10780363" cy="4667250"/>
          </a:xfrm>
        </p:spPr>
        <p:txBody>
          <a:bodyPr>
            <a:normAutofit lnSpcReduction="10000"/>
          </a:bodyPr>
          <a:lstStyle/>
          <a:p>
            <a:r>
              <a:rPr lang="cs-CZ" dirty="0"/>
              <a:t>Sociálně-právní ochrana dětí</a:t>
            </a:r>
          </a:p>
          <a:p>
            <a:r>
              <a:rPr lang="cs-CZ" dirty="0"/>
              <a:t>Prevence diskriminace</a:t>
            </a:r>
          </a:p>
          <a:p>
            <a:r>
              <a:rPr lang="cs-CZ" dirty="0"/>
              <a:t>Podpora osob ohrožených sociálním vyloučením, zejména romské komunity (vzdělání, bydlení atd.)</a:t>
            </a:r>
          </a:p>
          <a:p>
            <a:pPr lvl="1"/>
            <a:r>
              <a:rPr lang="cs-CZ" dirty="0"/>
              <a:t>Programy zaměřené na podporu rovnosti šancí v oblasti vzdělávání (sociální asistenti, doučování, tábory pro děti ze sociálně znevýhodněného prostředí atd.)</a:t>
            </a:r>
          </a:p>
          <a:p>
            <a:pPr lvl="1"/>
            <a:r>
              <a:rPr lang="cs-CZ" dirty="0"/>
              <a:t>Programy sociální integrace a programy Agentury pro sociální začleňování Ministerstva regionálního rozvoje </a:t>
            </a:r>
          </a:p>
          <a:p>
            <a:r>
              <a:rPr lang="cs-CZ" dirty="0"/>
              <a:t>Pracovní právo (rekvalifikační programy pro nezaměstnané, podpůrné programy pro osoby se zdravotním postižením </a:t>
            </a:r>
            <a:r>
              <a:rPr lang="cs-CZ"/>
              <a:t>nebo osoby sociálně </a:t>
            </a:r>
            <a:r>
              <a:rPr lang="cs-CZ" dirty="0"/>
              <a:t>znevýhodněné)</a:t>
            </a:r>
          </a:p>
        </p:txBody>
      </p:sp>
    </p:spTree>
    <p:extLst>
      <p:ext uri="{BB962C8B-B14F-4D97-AF65-F5344CB8AC3E}">
        <p14:creationId xmlns:p14="http://schemas.microsoft.com/office/powerpoint/2010/main" val="17327026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D456B2-4933-C0C7-1DC6-CCBE2B9730F5}"/>
              </a:ext>
            </a:extLst>
          </p:cNvPr>
          <p:cNvSpPr>
            <a:spLocks noGrp="1"/>
          </p:cNvSpPr>
          <p:nvPr>
            <p:ph type="title"/>
          </p:nvPr>
        </p:nvSpPr>
        <p:spPr/>
        <p:txBody>
          <a:bodyPr/>
          <a:lstStyle/>
          <a:p>
            <a:r>
              <a:rPr lang="cs-CZ" dirty="0"/>
              <a:t>Reference</a:t>
            </a:r>
            <a:endParaRPr lang="en-GB" dirty="0"/>
          </a:p>
        </p:txBody>
      </p:sp>
      <p:sp>
        <p:nvSpPr>
          <p:cNvPr id="3" name="Zástupný obsah 2">
            <a:extLst>
              <a:ext uri="{FF2B5EF4-FFF2-40B4-BE49-F238E27FC236}">
                <a16:creationId xmlns:a16="http://schemas.microsoft.com/office/drawing/2014/main" id="{3964AADF-25FB-F858-BF0B-23EBC6036578}"/>
              </a:ext>
            </a:extLst>
          </p:cNvPr>
          <p:cNvSpPr>
            <a:spLocks noGrp="1"/>
          </p:cNvSpPr>
          <p:nvPr>
            <p:ph idx="1"/>
          </p:nvPr>
        </p:nvSpPr>
        <p:spPr/>
        <p:txBody>
          <a:bodyPr/>
          <a:lstStyle/>
          <a:p>
            <a:r>
              <a:rPr lang="cs-CZ" dirty="0"/>
              <a:t>KZPS. 2019. </a:t>
            </a:r>
            <a:r>
              <a:rPr lang="cs-CZ" i="1" dirty="0"/>
              <a:t>Úspěšné modely flexibility práce. 9 zahraničních případových studií. </a:t>
            </a:r>
            <a:r>
              <a:rPr lang="cs-CZ" dirty="0"/>
              <a:t>Dostupné na </a:t>
            </a:r>
            <a:r>
              <a:rPr lang="cs-CZ" dirty="0">
                <a:hlinkClick r:id="rId2"/>
              </a:rPr>
              <a:t>https://www.jdetopruzne.cz/wp-content/uploads/2019/02/03-Zahrani%C4%8Dn%C3%AD-p%C5%99%C3%ADpadov%C3%A9-studie.pdf</a:t>
            </a:r>
            <a:endParaRPr lang="cs-CZ" dirty="0"/>
          </a:p>
          <a:p>
            <a:pPr marL="0" indent="0">
              <a:buNone/>
            </a:pPr>
            <a:endParaRPr lang="en-GB" dirty="0"/>
          </a:p>
        </p:txBody>
      </p:sp>
    </p:spTree>
    <p:extLst>
      <p:ext uri="{BB962C8B-B14F-4D97-AF65-F5344CB8AC3E}">
        <p14:creationId xmlns:p14="http://schemas.microsoft.com/office/powerpoint/2010/main" val="2533499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E0F547-6038-D1B6-4C90-AAFF21230982}"/>
              </a:ext>
            </a:extLst>
          </p:cNvPr>
          <p:cNvSpPr>
            <a:spLocks noGrp="1"/>
          </p:cNvSpPr>
          <p:nvPr>
            <p:ph type="title"/>
          </p:nvPr>
        </p:nvSpPr>
        <p:spPr/>
        <p:txBody>
          <a:bodyPr/>
          <a:lstStyle/>
          <a:p>
            <a:r>
              <a:rPr lang="cs-CZ" dirty="0"/>
              <a:t>Role státu při regulaci trhu práce a v politice zaměstnanosti</a:t>
            </a:r>
          </a:p>
        </p:txBody>
      </p:sp>
      <p:sp>
        <p:nvSpPr>
          <p:cNvPr id="3" name="Zástupný obsah 2">
            <a:extLst>
              <a:ext uri="{FF2B5EF4-FFF2-40B4-BE49-F238E27FC236}">
                <a16:creationId xmlns:a16="http://schemas.microsoft.com/office/drawing/2014/main" id="{E125B476-122A-F1B4-C5E7-749038E74457}"/>
              </a:ext>
            </a:extLst>
          </p:cNvPr>
          <p:cNvSpPr>
            <a:spLocks noGrp="1"/>
          </p:cNvSpPr>
          <p:nvPr>
            <p:ph idx="1"/>
          </p:nvPr>
        </p:nvSpPr>
        <p:spPr>
          <a:xfrm>
            <a:off x="301658" y="1825625"/>
            <a:ext cx="11283884" cy="4351338"/>
          </a:xfrm>
        </p:spPr>
        <p:txBody>
          <a:bodyPr>
            <a:normAutofit fontScale="77500" lnSpcReduction="20000"/>
          </a:bodyPr>
          <a:lstStyle/>
          <a:p>
            <a:pPr marL="0" indent="0">
              <a:buNone/>
            </a:pPr>
            <a:r>
              <a:rPr lang="cs-CZ" b="1" dirty="0"/>
              <a:t>Regulace pracovního trhu</a:t>
            </a:r>
          </a:p>
          <a:p>
            <a:r>
              <a:rPr lang="cs-CZ" dirty="0"/>
              <a:t>Má odlišné zaměření než politika zaměstnanosti – jejím cílem je zajištění ochrany zaměstnanců při výkonu zaměstnání</a:t>
            </a:r>
          </a:p>
          <a:p>
            <a:pPr lvl="1"/>
            <a:r>
              <a:rPr lang="cs-CZ" dirty="0"/>
              <a:t>Regulace pracovních podmínek, bezpečné pracovní prostředí apod.</a:t>
            </a:r>
          </a:p>
          <a:p>
            <a:pPr lvl="1"/>
            <a:r>
              <a:rPr lang="cs-CZ" dirty="0"/>
              <a:t>Vliv na úroveň odměňování všeobecně prostřednictvím k tomu určených obecných regulací či institutů (minimální mzda, zaručená mzda ) a specificky u státních zaměstnanců (vyjednávání o výši platů zaměstnanců veřejného sektoru a vydávání rozhodnutí stanovujících jejich výši)</a:t>
            </a:r>
          </a:p>
          <a:p>
            <a:pPr marL="0" indent="0">
              <a:buNone/>
            </a:pPr>
            <a:endParaRPr lang="cs-CZ" sz="2800" b="1" dirty="0"/>
          </a:p>
          <a:p>
            <a:pPr marL="0" indent="0">
              <a:buNone/>
            </a:pPr>
            <a:r>
              <a:rPr lang="cs-CZ" sz="2800" b="1" dirty="0"/>
              <a:t>Politika zaměstnanosti</a:t>
            </a:r>
            <a:endParaRPr lang="cs-CZ" b="1" dirty="0"/>
          </a:p>
          <a:p>
            <a:r>
              <a:rPr lang="cs-CZ" dirty="0"/>
              <a:t>Hlavními cíli jsou </a:t>
            </a:r>
            <a:r>
              <a:rPr lang="cs-CZ" sz="2800" dirty="0"/>
              <a:t>podpora zaměstnanosti a ochrana před nezaměstnaností a jejími důsledky</a:t>
            </a:r>
            <a:endParaRPr lang="cs-CZ" dirty="0"/>
          </a:p>
          <a:p>
            <a:r>
              <a:rPr lang="cs-CZ" dirty="0"/>
              <a:t>Hlavní směry</a:t>
            </a:r>
          </a:p>
          <a:p>
            <a:pPr lvl="1"/>
            <a:r>
              <a:rPr lang="cs-CZ" dirty="0"/>
              <a:t>Pasivní politika zaměstnanosti – ochrana před sociálními a ekonomickými důsledky nezaměstnanosti</a:t>
            </a:r>
          </a:p>
          <a:p>
            <a:pPr lvl="1"/>
            <a:r>
              <a:rPr lang="cs-CZ" dirty="0"/>
              <a:t>Aktivní politika zaměstnanosti - podpora zaměstnanosti</a:t>
            </a:r>
          </a:p>
          <a:p>
            <a:endParaRPr lang="cs-CZ" dirty="0"/>
          </a:p>
        </p:txBody>
      </p:sp>
    </p:spTree>
    <p:extLst>
      <p:ext uri="{BB962C8B-B14F-4D97-AF65-F5344CB8AC3E}">
        <p14:creationId xmlns:p14="http://schemas.microsoft.com/office/powerpoint/2010/main" val="262187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9B59F7-0BA1-0809-EEFE-4429A8647C17}"/>
              </a:ext>
            </a:extLst>
          </p:cNvPr>
          <p:cNvSpPr>
            <a:spLocks noGrp="1"/>
          </p:cNvSpPr>
          <p:nvPr>
            <p:ph type="title"/>
          </p:nvPr>
        </p:nvSpPr>
        <p:spPr/>
        <p:txBody>
          <a:bodyPr/>
          <a:lstStyle/>
          <a:p>
            <a:r>
              <a:rPr lang="cs-CZ"/>
              <a:t>Výdaje na politiku trhu práce (podíl HDP na aktivní a pasivní opatření, 2005)</a:t>
            </a:r>
          </a:p>
        </p:txBody>
      </p:sp>
      <p:pic>
        <p:nvPicPr>
          <p:cNvPr id="5" name="Zástupný obsah 4" descr="Obsah obrázku text, snímek obrazovky, řada/pruh, Paralelní">
            <a:extLst>
              <a:ext uri="{FF2B5EF4-FFF2-40B4-BE49-F238E27FC236}">
                <a16:creationId xmlns:a16="http://schemas.microsoft.com/office/drawing/2014/main" id="{2AD28A2C-CF1F-3AC0-AD9F-345B1A14BBA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t="980"/>
          <a:stretch/>
        </p:blipFill>
        <p:spPr>
          <a:xfrm>
            <a:off x="838200" y="1828800"/>
            <a:ext cx="10515600" cy="4773478"/>
          </a:xfrm>
        </p:spPr>
      </p:pic>
      <p:sp>
        <p:nvSpPr>
          <p:cNvPr id="6" name="TextovéPole 5">
            <a:extLst>
              <a:ext uri="{FF2B5EF4-FFF2-40B4-BE49-F238E27FC236}">
                <a16:creationId xmlns:a16="http://schemas.microsoft.com/office/drawing/2014/main" id="{EBF7A20B-3048-A713-EF78-75BBC2393FB1}"/>
              </a:ext>
            </a:extLst>
          </p:cNvPr>
          <p:cNvSpPr txBox="1"/>
          <p:nvPr/>
        </p:nvSpPr>
        <p:spPr>
          <a:xfrm>
            <a:off x="263471" y="6013342"/>
            <a:ext cx="4231037" cy="369332"/>
          </a:xfrm>
          <a:prstGeom prst="rect">
            <a:avLst/>
          </a:prstGeom>
          <a:noFill/>
        </p:spPr>
        <p:txBody>
          <a:bodyPr wrap="square" rtlCol="0">
            <a:spAutoFit/>
          </a:bodyPr>
          <a:lstStyle/>
          <a:p>
            <a:r>
              <a:rPr lang="cs-CZ" dirty="0"/>
              <a:t>Zdroj: KZPS (2019)</a:t>
            </a:r>
          </a:p>
        </p:txBody>
      </p:sp>
    </p:spTree>
    <p:extLst>
      <p:ext uri="{BB962C8B-B14F-4D97-AF65-F5344CB8AC3E}">
        <p14:creationId xmlns:p14="http://schemas.microsoft.com/office/powerpoint/2010/main" val="194813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8A3028-D466-DC8F-78A4-78E5973F1F18}"/>
              </a:ext>
            </a:extLst>
          </p:cNvPr>
          <p:cNvSpPr>
            <a:spLocks noGrp="1"/>
          </p:cNvSpPr>
          <p:nvPr>
            <p:ph type="title"/>
          </p:nvPr>
        </p:nvSpPr>
        <p:spPr/>
        <p:txBody>
          <a:bodyPr/>
          <a:lstStyle/>
          <a:p>
            <a:r>
              <a:rPr lang="cs-CZ" dirty="0"/>
              <a:t>Pasivní politika zaměstnanosti</a:t>
            </a:r>
            <a:endParaRPr lang="en-GB" dirty="0"/>
          </a:p>
        </p:txBody>
      </p:sp>
      <p:sp>
        <p:nvSpPr>
          <p:cNvPr id="3" name="Zástupný obsah 2">
            <a:extLst>
              <a:ext uri="{FF2B5EF4-FFF2-40B4-BE49-F238E27FC236}">
                <a16:creationId xmlns:a16="http://schemas.microsoft.com/office/drawing/2014/main" id="{F9E5256D-3010-A3F6-2736-0ED9544BBB7F}"/>
              </a:ext>
            </a:extLst>
          </p:cNvPr>
          <p:cNvSpPr>
            <a:spLocks noGrp="1"/>
          </p:cNvSpPr>
          <p:nvPr>
            <p:ph idx="1"/>
          </p:nvPr>
        </p:nvSpPr>
        <p:spPr/>
        <p:txBody>
          <a:bodyPr>
            <a:normAutofit fontScale="92500"/>
          </a:bodyPr>
          <a:lstStyle/>
          <a:p>
            <a:r>
              <a:rPr lang="cs-CZ" dirty="0"/>
              <a:t>Oblasti regulace</a:t>
            </a:r>
          </a:p>
          <a:p>
            <a:pPr lvl="1"/>
            <a:r>
              <a:rPr lang="cs-CZ" dirty="0"/>
              <a:t>Poskytování finanční podpory v nezaměstnanosti</a:t>
            </a:r>
          </a:p>
          <a:p>
            <a:pPr lvl="1"/>
            <a:r>
              <a:rPr lang="cs-CZ" dirty="0"/>
              <a:t>Poskytování finanční podpory  při rekvalifikaci</a:t>
            </a:r>
          </a:p>
          <a:p>
            <a:pPr lvl="1"/>
            <a:r>
              <a:rPr lang="cs-CZ" dirty="0"/>
              <a:t>Zprostředkování zaměstnání</a:t>
            </a:r>
          </a:p>
          <a:p>
            <a:pPr lvl="1"/>
            <a:r>
              <a:rPr lang="cs-CZ" dirty="0"/>
              <a:t>Možnost předčasného odchodu do důchodu</a:t>
            </a:r>
          </a:p>
          <a:p>
            <a:r>
              <a:rPr lang="cs-CZ" dirty="0"/>
              <a:t>Regulace zahrnuje</a:t>
            </a:r>
          </a:p>
          <a:p>
            <a:pPr lvl="1"/>
            <a:r>
              <a:rPr lang="cs-CZ" dirty="0"/>
              <a:t>Podmínky pro získání nároku (všeobecné / specifické u určitých skupin osob)</a:t>
            </a:r>
          </a:p>
          <a:p>
            <a:pPr lvl="1"/>
            <a:r>
              <a:rPr lang="cs-CZ" dirty="0"/>
              <a:t>Specifikaci délky a výše plnění, případně dalších parametrů týkajících se jednotlivých plnění (např.  vymezení vhodného zaměstnání pro účely zprostředkování zaměstnání apod.)</a:t>
            </a:r>
          </a:p>
          <a:p>
            <a:pPr lvl="1"/>
            <a:r>
              <a:rPr lang="cs-CZ" dirty="0"/>
              <a:t>Působnost, povinnosti dotčených subjektů, a to včetně oprávněného subjektu</a:t>
            </a:r>
            <a:endParaRPr lang="en-GB" dirty="0"/>
          </a:p>
        </p:txBody>
      </p:sp>
    </p:spTree>
    <p:extLst>
      <p:ext uri="{BB962C8B-B14F-4D97-AF65-F5344CB8AC3E}">
        <p14:creationId xmlns:p14="http://schemas.microsoft.com/office/powerpoint/2010/main" val="207368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B1D727-CD4E-8C04-0882-3AA253545F77}"/>
              </a:ext>
            </a:extLst>
          </p:cNvPr>
          <p:cNvSpPr>
            <a:spLocks noGrp="1"/>
          </p:cNvSpPr>
          <p:nvPr>
            <p:ph type="title"/>
          </p:nvPr>
        </p:nvSpPr>
        <p:spPr/>
        <p:txBody>
          <a:bodyPr/>
          <a:lstStyle/>
          <a:p>
            <a:r>
              <a:rPr lang="cs-CZ" dirty="0"/>
              <a:t>Zprostředkování zaměstnání I.</a:t>
            </a:r>
          </a:p>
        </p:txBody>
      </p:sp>
      <p:sp>
        <p:nvSpPr>
          <p:cNvPr id="3" name="Zástupný obsah 2">
            <a:extLst>
              <a:ext uri="{FF2B5EF4-FFF2-40B4-BE49-F238E27FC236}">
                <a16:creationId xmlns:a16="http://schemas.microsoft.com/office/drawing/2014/main" id="{5C8A9F5A-3D3C-7EB9-39AE-91B2C7582B28}"/>
              </a:ext>
            </a:extLst>
          </p:cNvPr>
          <p:cNvSpPr>
            <a:spLocks noGrp="1"/>
          </p:cNvSpPr>
          <p:nvPr>
            <p:ph idx="1"/>
          </p:nvPr>
        </p:nvSpPr>
        <p:spPr/>
        <p:txBody>
          <a:bodyPr/>
          <a:lstStyle/>
          <a:p>
            <a:r>
              <a:rPr lang="cs-CZ" dirty="0"/>
              <a:t>Vyhledání zaměstnání či zaměstnance a pracovní poradenství</a:t>
            </a:r>
          </a:p>
          <a:p>
            <a:pPr lvl="1"/>
            <a:r>
              <a:rPr lang="cs-CZ" dirty="0"/>
              <a:t>Vyhledání zaměstnání fyzické osobě shánějící práci</a:t>
            </a:r>
          </a:p>
          <a:p>
            <a:pPr lvl="1"/>
            <a:r>
              <a:rPr lang="cs-CZ" dirty="0"/>
              <a:t>Vyhledání zaměstnance pro zaměstnavatele, který poptává potřebnou pracovní sílu</a:t>
            </a:r>
          </a:p>
          <a:p>
            <a:pPr lvl="1"/>
            <a:r>
              <a:rPr lang="cs-CZ" dirty="0"/>
              <a:t>Poskytování poradenské a informační činnosti v oblasti pracovních příležitostí</a:t>
            </a:r>
          </a:p>
          <a:p>
            <a:r>
              <a:rPr lang="cs-CZ" dirty="0"/>
              <a:t>Zaměstnávání fyzických osob, které vykonávají práci pro jiného zaměstnavatele, podle jeho pokynů a pod jeho dohledem</a:t>
            </a:r>
          </a:p>
        </p:txBody>
      </p:sp>
    </p:spTree>
    <p:extLst>
      <p:ext uri="{BB962C8B-B14F-4D97-AF65-F5344CB8AC3E}">
        <p14:creationId xmlns:p14="http://schemas.microsoft.com/office/powerpoint/2010/main" val="3098598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6505C5-2878-FB15-13BA-66AF18233682}"/>
              </a:ext>
            </a:extLst>
          </p:cNvPr>
          <p:cNvSpPr>
            <a:spLocks noGrp="1"/>
          </p:cNvSpPr>
          <p:nvPr>
            <p:ph type="title"/>
          </p:nvPr>
        </p:nvSpPr>
        <p:spPr/>
        <p:txBody>
          <a:bodyPr/>
          <a:lstStyle/>
          <a:p>
            <a:r>
              <a:rPr lang="cs-CZ" dirty="0"/>
              <a:t>Zprostředkování zaměstnání II.</a:t>
            </a:r>
            <a:endParaRPr lang="en-GB" dirty="0"/>
          </a:p>
        </p:txBody>
      </p:sp>
      <p:sp>
        <p:nvSpPr>
          <p:cNvPr id="3" name="Zástupný obsah 2">
            <a:extLst>
              <a:ext uri="{FF2B5EF4-FFF2-40B4-BE49-F238E27FC236}">
                <a16:creationId xmlns:a16="http://schemas.microsoft.com/office/drawing/2014/main" id="{8FB78BBB-9CC8-CD22-27CE-60D592E61B06}"/>
              </a:ext>
            </a:extLst>
          </p:cNvPr>
          <p:cNvSpPr>
            <a:spLocks noGrp="1"/>
          </p:cNvSpPr>
          <p:nvPr>
            <p:ph idx="1"/>
          </p:nvPr>
        </p:nvSpPr>
        <p:spPr/>
        <p:txBody>
          <a:bodyPr>
            <a:normAutofit/>
          </a:bodyPr>
          <a:lstStyle/>
          <a:p>
            <a:r>
              <a:rPr lang="cs-CZ" dirty="0"/>
              <a:t>Vyhledávání zajišťují Úřad práce a pracovní agentury</a:t>
            </a:r>
          </a:p>
          <a:p>
            <a:r>
              <a:rPr lang="cs-CZ" dirty="0"/>
              <a:t>Zaměstnání fyzické osoby jiným zaměstnavatelem zajišťují pracovní agentury</a:t>
            </a:r>
          </a:p>
          <a:p>
            <a:r>
              <a:rPr lang="cs-CZ" dirty="0"/>
              <a:t>Zprostředkovatelské služby Úřadu práce ČR jsou poskytovány bezplatně</a:t>
            </a:r>
          </a:p>
          <a:p>
            <a:r>
              <a:rPr lang="cs-CZ" dirty="0"/>
              <a:t>Agentury práce mohou zprostředkovávat zaměstnání bezplatně nebo za úplatu</a:t>
            </a:r>
          </a:p>
          <a:p>
            <a:pPr lvl="1"/>
            <a:r>
              <a:rPr lang="cs-CZ" dirty="0"/>
              <a:t>V případě hrazené služby nelze požadovat úhradu od fyzické osoby, které je zprostředkováváno zaměstnání, ani zatížit její odměnu za práci odvodem dodatečných plateb</a:t>
            </a:r>
          </a:p>
        </p:txBody>
      </p:sp>
    </p:spTree>
    <p:extLst>
      <p:ext uri="{BB962C8B-B14F-4D97-AF65-F5344CB8AC3E}">
        <p14:creationId xmlns:p14="http://schemas.microsoft.com/office/powerpoint/2010/main" val="3099759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F65721-D77D-0ACE-86B2-4FDA6A147083}"/>
              </a:ext>
            </a:extLst>
          </p:cNvPr>
          <p:cNvSpPr>
            <a:spLocks noGrp="1"/>
          </p:cNvSpPr>
          <p:nvPr>
            <p:ph type="title"/>
          </p:nvPr>
        </p:nvSpPr>
        <p:spPr/>
        <p:txBody>
          <a:bodyPr/>
          <a:lstStyle/>
          <a:p>
            <a:r>
              <a:rPr lang="cs-CZ" dirty="0"/>
              <a:t>Aktivní politika zaměstnanosti</a:t>
            </a:r>
            <a:endParaRPr lang="en-GB" dirty="0"/>
          </a:p>
        </p:txBody>
      </p:sp>
      <p:sp>
        <p:nvSpPr>
          <p:cNvPr id="3" name="Zástupný obsah 2">
            <a:extLst>
              <a:ext uri="{FF2B5EF4-FFF2-40B4-BE49-F238E27FC236}">
                <a16:creationId xmlns:a16="http://schemas.microsoft.com/office/drawing/2014/main" id="{B429B01F-6B66-3069-9F9D-FC5B96CE8186}"/>
              </a:ext>
            </a:extLst>
          </p:cNvPr>
          <p:cNvSpPr>
            <a:spLocks noGrp="1"/>
          </p:cNvSpPr>
          <p:nvPr>
            <p:ph idx="1"/>
          </p:nvPr>
        </p:nvSpPr>
        <p:spPr/>
        <p:txBody>
          <a:bodyPr/>
          <a:lstStyle/>
          <a:p>
            <a:r>
              <a:rPr lang="cs-CZ" dirty="0"/>
              <a:t>Rekvalifikace</a:t>
            </a:r>
          </a:p>
          <a:p>
            <a:r>
              <a:rPr lang="cs-CZ" dirty="0"/>
              <a:t>Investiční pobídky</a:t>
            </a:r>
          </a:p>
          <a:p>
            <a:r>
              <a:rPr lang="cs-CZ" dirty="0"/>
              <a:t>Veřejně prospěšné práce</a:t>
            </a:r>
          </a:p>
          <a:p>
            <a:r>
              <a:rPr lang="cs-CZ" dirty="0"/>
              <a:t>Společensky účelná pracovní místa</a:t>
            </a:r>
          </a:p>
          <a:p>
            <a:r>
              <a:rPr lang="cs-CZ" dirty="0"/>
              <a:t>Překlenovací příspěvek</a:t>
            </a:r>
          </a:p>
          <a:p>
            <a:r>
              <a:rPr lang="cs-CZ" dirty="0"/>
              <a:t>Příspěvek na zapracování</a:t>
            </a:r>
          </a:p>
          <a:p>
            <a:r>
              <a:rPr lang="pl-PL" dirty="0"/>
              <a:t>Příspěvek při přechodu na nový podnikatelský program</a:t>
            </a:r>
          </a:p>
          <a:p>
            <a:r>
              <a:rPr lang="pl-PL" dirty="0"/>
              <a:t>Další opatření aktivní politiky zaměstnanosti</a:t>
            </a:r>
            <a:endParaRPr lang="cs-CZ" dirty="0"/>
          </a:p>
        </p:txBody>
      </p:sp>
    </p:spTree>
    <p:extLst>
      <p:ext uri="{BB962C8B-B14F-4D97-AF65-F5344CB8AC3E}">
        <p14:creationId xmlns:p14="http://schemas.microsoft.com/office/powerpoint/2010/main" val="1256127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194C09-D939-D6E3-B47C-2553D62BB8A2}"/>
              </a:ext>
            </a:extLst>
          </p:cNvPr>
          <p:cNvSpPr>
            <a:spLocks noGrp="1"/>
          </p:cNvSpPr>
          <p:nvPr>
            <p:ph type="title"/>
          </p:nvPr>
        </p:nvSpPr>
        <p:spPr/>
        <p:txBody>
          <a:bodyPr/>
          <a:lstStyle/>
          <a:p>
            <a:r>
              <a:rPr lang="pl-PL" dirty="0"/>
              <a:t>Další opatření aktivní politiky zaměstnanosti</a:t>
            </a:r>
            <a:endParaRPr lang="en-GB" dirty="0"/>
          </a:p>
        </p:txBody>
      </p:sp>
      <p:sp>
        <p:nvSpPr>
          <p:cNvPr id="3" name="Zástupný obsah 2">
            <a:extLst>
              <a:ext uri="{FF2B5EF4-FFF2-40B4-BE49-F238E27FC236}">
                <a16:creationId xmlns:a16="http://schemas.microsoft.com/office/drawing/2014/main" id="{FE5937BD-C709-9381-3275-2D0915C93747}"/>
              </a:ext>
            </a:extLst>
          </p:cNvPr>
          <p:cNvSpPr>
            <a:spLocks noGrp="1"/>
          </p:cNvSpPr>
          <p:nvPr>
            <p:ph idx="1"/>
          </p:nvPr>
        </p:nvSpPr>
        <p:spPr/>
        <p:txBody>
          <a:bodyPr>
            <a:normAutofit lnSpcReduction="10000"/>
          </a:bodyPr>
          <a:lstStyle/>
          <a:p>
            <a:r>
              <a:rPr lang="cs-CZ" dirty="0"/>
              <a:t>Poradenství pro potřeby zjišťování osobnostních a kvalifikačních předpokladů pro volbu povolání, zprostředkování vhodného zaměstnání nebo volbu přípravy k práci osob se zdravotním postižením, či pro výběr vhodných nástrojů aktivní politiky zaměstnanosti</a:t>
            </a:r>
          </a:p>
          <a:p>
            <a:pPr lvl="1"/>
            <a:r>
              <a:rPr lang="cs-CZ" dirty="0"/>
              <a:t>Poradenství poskytují krajské pobočky Úřadu práce ČR nebo mohou tyto poradenské služby zajistit prostřednictvím odborných zařízení, kterým je tato činnost na základě smlouvy hrazena</a:t>
            </a:r>
          </a:p>
          <a:p>
            <a:r>
              <a:rPr lang="cs-CZ" dirty="0"/>
              <a:t>Podpora zaměstnávání osob se zdravotním postižením</a:t>
            </a:r>
          </a:p>
          <a:p>
            <a:r>
              <a:rPr lang="cs-CZ" dirty="0"/>
              <a:t>Sdílené zprostředkování zaměstnání</a:t>
            </a:r>
          </a:p>
          <a:p>
            <a:r>
              <a:rPr lang="cs-CZ" dirty="0"/>
              <a:t>Cílené programy k řešení zaměstnanosti</a:t>
            </a:r>
          </a:p>
        </p:txBody>
      </p:sp>
    </p:spTree>
    <p:extLst>
      <p:ext uri="{BB962C8B-B14F-4D97-AF65-F5344CB8AC3E}">
        <p14:creationId xmlns:p14="http://schemas.microsoft.com/office/powerpoint/2010/main" val="23807927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FA7B6CD9-30CA-4EEB-874B-1BF1F58ED76A}">
  <we:reference id="wa200005566" version="3.0.0.2" store="cs-CZ"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2887</TotalTime>
  <Words>2281</Words>
  <Application>Microsoft Office PowerPoint</Application>
  <PresentationFormat>Širokoúhlá obrazovka</PresentationFormat>
  <Paragraphs>172</Paragraphs>
  <Slides>29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29</vt:i4>
      </vt:variant>
    </vt:vector>
  </HeadingPairs>
  <TitlesOfParts>
    <vt:vector size="34" baseType="lpstr">
      <vt:lpstr>Aptos</vt:lpstr>
      <vt:lpstr>Aptos Display</vt:lpstr>
      <vt:lpstr>Arial</vt:lpstr>
      <vt:lpstr>Google Sans</vt:lpstr>
      <vt:lpstr>Motiv Office</vt:lpstr>
      <vt:lpstr>Seminář k sociální politice</vt:lpstr>
      <vt:lpstr>Politika zaměstnanosti – všeobecné souvislosti</vt:lpstr>
      <vt:lpstr>Role státu při regulaci trhu práce a v politice zaměstnanosti</vt:lpstr>
      <vt:lpstr>Výdaje na politiku trhu práce (podíl HDP na aktivní a pasivní opatření, 2005)</vt:lpstr>
      <vt:lpstr>Pasivní politika zaměstnanosti</vt:lpstr>
      <vt:lpstr>Zprostředkování zaměstnání I.</vt:lpstr>
      <vt:lpstr>Zprostředkování zaměstnání II.</vt:lpstr>
      <vt:lpstr>Aktivní politika zaměstnanosti</vt:lpstr>
      <vt:lpstr>Další opatření aktivní politiky zaměstnanosti</vt:lpstr>
      <vt:lpstr>Podpora zaměstnávání osob se zdravotním postižením</vt:lpstr>
      <vt:lpstr>Pracovní rehabilitace</vt:lpstr>
      <vt:lpstr>Chráněná dílna a chráněné pracovní místo</vt:lpstr>
      <vt:lpstr>Vymezení pojmu chráněný trh práce</vt:lpstr>
      <vt:lpstr>Vymezení pojmu osoba znevýhodněná na trhu práce</vt:lpstr>
      <vt:lpstr>Diskrepance mezi oběma pojmy</vt:lpstr>
      <vt:lpstr>Další podobné pojmy: Sociální rehabilitace podle zákona o sociálních službách </vt:lpstr>
      <vt:lpstr>Další podobné pojmy: Sociálně terapeutické dílny podle zákona o sociálních službách</vt:lpstr>
      <vt:lpstr>Další podobné pojmy: Sociálně terapeutické činnosti podle zákona o sociálních službách</vt:lpstr>
      <vt:lpstr>Sociální služby podle zákona o sociálních službách č. 108/2006 Sb. I.</vt:lpstr>
      <vt:lpstr>Sociální služby podle zákona o sociálních službách č. 108/2006 Sb. II.</vt:lpstr>
      <vt:lpstr>Definice sociálních služeb v zákoně o sociálních službách č. 108/2006 Sb. I.</vt:lpstr>
      <vt:lpstr>Definice sociálních služeb v zákoně o sociálních službách č. 108/2006 Sb. II.</vt:lpstr>
      <vt:lpstr>Definice sociálních služeb v zákoně o sociálních službách č. 108/2006 Sb. III.</vt:lpstr>
      <vt:lpstr>Definice sociálních služeb v zákoně o sociálních službách č. 108/2006 Sb. IV.</vt:lpstr>
      <vt:lpstr>Celková charakteristika definice sociálních služeb v českém právním řádu</vt:lpstr>
      <vt:lpstr>Definice jednotlivých sociálních služeb jako opora pro vyjasnění obsahu pojmu</vt:lpstr>
      <vt:lpstr>Podpora poskytovaná potřebným mimo rámec zákona o sociálních službách</vt:lpstr>
      <vt:lpstr>Oblasti blízké oblasti sociálních služeb a řešené jinými programy nebo typy služeb</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Pavel Bareš</dc:creator>
  <cp:lastModifiedBy>Pavel Bareš</cp:lastModifiedBy>
  <cp:revision>441</cp:revision>
  <dcterms:created xsi:type="dcterms:W3CDTF">2024-11-10T07:53:16Z</dcterms:created>
  <dcterms:modified xsi:type="dcterms:W3CDTF">2024-12-12T07:06:21Z</dcterms:modified>
</cp:coreProperties>
</file>