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CC00CC"/>
    <a:srgbClr val="00FF00"/>
    <a:srgbClr val="008000"/>
    <a:srgbClr val="00CC00"/>
    <a:srgbClr val="FF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66" d="100"/>
          <a:sy n="66" d="100"/>
        </p:scale>
        <p:origin x="-127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3365500"/>
            <a:chOff x="0" y="0"/>
            <a:chExt cx="5760" cy="2120"/>
          </a:xfrm>
        </p:grpSpPr>
        <p:pic>
          <p:nvPicPr>
            <p:cNvPr id="5" name="Picture 3" descr="D:\FRONTPAGE THEMES\ARTSY\ARTBANNA.PNG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 l="8125"/>
            <a:stretch>
              <a:fillRect/>
            </a:stretch>
          </p:blipFill>
          <p:spPr bwMode="invGray">
            <a:xfrm>
              <a:off x="0" y="0"/>
              <a:ext cx="5760" cy="5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" name="Picture 4" descr="P:\!Themes\Artsy\Arthsepa.gif"/>
            <p:cNvPicPr>
              <a:picLocks noChangeAspect="1" noChangeArrowheads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688" y="2059"/>
              <a:ext cx="2832" cy="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6149" name="Rectangle 5"/>
          <p:cNvSpPr>
            <a:spLocks noGrp="1" noChangeArrowheads="1"/>
          </p:cNvSpPr>
          <p:nvPr>
            <p:ph type="ctrTitle"/>
          </p:nvPr>
        </p:nvSpPr>
        <p:spPr>
          <a:xfrm>
            <a:off x="990600" y="1905000"/>
            <a:ext cx="7772400" cy="1143000"/>
          </a:xfrm>
        </p:spPr>
        <p:txBody>
          <a:bodyPr/>
          <a:lstStyle>
            <a:lvl1pPr algn="r"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2686050" y="3492500"/>
            <a:ext cx="6102350" cy="17526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>
          <a:xfrm>
            <a:off x="3359150" y="634365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xfrm>
            <a:off x="6019800" y="634365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125413" y="6361113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46290D-E220-46F1-9B05-EB89B904954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9C2E14-CB0C-45EE-830C-D9E35CFAC59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96088" y="722313"/>
            <a:ext cx="2159000" cy="5334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17500" y="722313"/>
            <a:ext cx="6326188" cy="53340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1B7DDF-CF17-4B4C-84BC-33411401B4F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D0C34A-9EBF-4797-9647-3BAD9FD2D8D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232CB1-3CEE-48CA-AB51-289EA7DF30E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28613" y="1941513"/>
            <a:ext cx="4027487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08500" y="1941513"/>
            <a:ext cx="40290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A57C5A-D6F7-472E-973E-273C56CD6D9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3D625B-A1B7-424C-AD22-69ED61AA03E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EDF0E2-AE71-4877-B961-D827CC1C304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97BE64-68FA-4BA0-9899-EECD0F37B82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A364E9-58EB-45B9-A768-477D2805FF3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6649E8-A1E6-4ABC-9635-2A4A3A10C79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100000">
              <a:schemeClr val="bg1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-7938" y="1636713"/>
            <a:ext cx="9148763" cy="4618037"/>
            <a:chOff x="-5" y="1031"/>
            <a:chExt cx="5763" cy="2909"/>
          </a:xfrm>
        </p:grpSpPr>
        <p:pic>
          <p:nvPicPr>
            <p:cNvPr id="1032" name="Picture 3" descr="D:\FRONTPAGE THEMES\ARTSY\ARTHSEPA.PNG"/>
            <p:cNvPicPr>
              <a:picLocks noChangeAspect="1" noChangeArrowheads="1"/>
            </p:cNvPicPr>
            <p:nvPr/>
          </p:nvPicPr>
          <p:blipFill>
            <a:blip r:embed="rId13" cstate="print"/>
            <a:srcRect/>
            <a:stretch>
              <a:fillRect/>
            </a:stretch>
          </p:blipFill>
          <p:spPr bwMode="gray">
            <a:xfrm>
              <a:off x="3778" y="3893"/>
              <a:ext cx="1980" cy="4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33" name="Picture 4" descr="P:\!Themes\Artsy\Arthsepa.gif"/>
            <p:cNvPicPr>
              <a:picLocks noChangeAspect="1" noChangeArrowheads="1"/>
            </p:cNvPicPr>
            <p:nvPr/>
          </p:nvPicPr>
          <p:blipFill>
            <a:blip r:embed="rId14" cstate="print"/>
            <a:srcRect/>
            <a:stretch>
              <a:fillRect/>
            </a:stretch>
          </p:blipFill>
          <p:spPr bwMode="auto">
            <a:xfrm>
              <a:off x="-5" y="1031"/>
              <a:ext cx="2832" cy="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02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317500" y="722313"/>
            <a:ext cx="8637588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8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8613" y="1941513"/>
            <a:ext cx="8208962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33763" y="634365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128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108700" y="634365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129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46050" y="636111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fld id="{83A2EED1-BE50-4383-91D4-B0092A6C5E0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98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FF33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99CC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228600"/>
            <a:ext cx="7772400" cy="762000"/>
          </a:xfrm>
        </p:spPr>
        <p:txBody>
          <a:bodyPr/>
          <a:lstStyle/>
          <a:p>
            <a:pPr algn="ctr" eaLnBrk="1" hangingPunct="1"/>
            <a:r>
              <a:rPr lang="en-US" smtClean="0">
                <a:solidFill>
                  <a:srgbClr val="FF3300"/>
                </a:solidFill>
              </a:rPr>
              <a:t>PREPOSITIONS</a:t>
            </a:r>
            <a:endParaRPr lang="ru-RU" smtClean="0">
              <a:solidFill>
                <a:srgbClr val="FF3300"/>
              </a:solidFill>
            </a:endParaRPr>
          </a:p>
        </p:txBody>
      </p:sp>
      <p:sp>
        <p:nvSpPr>
          <p:cNvPr id="3075" name="Line 3"/>
          <p:cNvSpPr>
            <a:spLocks noChangeShapeType="1"/>
          </p:cNvSpPr>
          <p:nvPr/>
        </p:nvSpPr>
        <p:spPr bwMode="auto">
          <a:xfrm flipH="1">
            <a:off x="2667000" y="762000"/>
            <a:ext cx="685800" cy="11430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wrap="none"/>
          <a:lstStyle/>
          <a:p>
            <a:endParaRPr lang="cs-CZ"/>
          </a:p>
        </p:txBody>
      </p:sp>
      <p:sp>
        <p:nvSpPr>
          <p:cNvPr id="3076" name="Line 4"/>
          <p:cNvSpPr>
            <a:spLocks noChangeShapeType="1"/>
          </p:cNvSpPr>
          <p:nvPr/>
        </p:nvSpPr>
        <p:spPr bwMode="auto">
          <a:xfrm>
            <a:off x="4876800" y="838200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wrap="none"/>
          <a:lstStyle/>
          <a:p>
            <a:endParaRPr lang="cs-CZ"/>
          </a:p>
        </p:txBody>
      </p:sp>
      <p:sp>
        <p:nvSpPr>
          <p:cNvPr id="3077" name="Line 5"/>
          <p:cNvSpPr>
            <a:spLocks noChangeShapeType="1"/>
          </p:cNvSpPr>
          <p:nvPr/>
        </p:nvSpPr>
        <p:spPr bwMode="auto">
          <a:xfrm>
            <a:off x="6400800" y="838200"/>
            <a:ext cx="914400" cy="9144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wrap="none"/>
          <a:lstStyle/>
          <a:p>
            <a:endParaRPr lang="cs-CZ"/>
          </a:p>
        </p:txBody>
      </p:sp>
      <p:sp>
        <p:nvSpPr>
          <p:cNvPr id="2054" name="Oval 6"/>
          <p:cNvSpPr>
            <a:spLocks noChangeArrowheads="1"/>
          </p:cNvSpPr>
          <p:nvPr/>
        </p:nvSpPr>
        <p:spPr bwMode="auto">
          <a:xfrm>
            <a:off x="381000" y="1981200"/>
            <a:ext cx="2590800" cy="990600"/>
          </a:xfrm>
          <a:prstGeom prst="ellipse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b="1"/>
              <a:t>Time</a:t>
            </a:r>
            <a:endParaRPr lang="ru-RU" sz="3200" b="1"/>
          </a:p>
        </p:txBody>
      </p:sp>
      <p:sp>
        <p:nvSpPr>
          <p:cNvPr id="2055" name="Oval 7"/>
          <p:cNvSpPr>
            <a:spLocks noChangeArrowheads="1"/>
          </p:cNvSpPr>
          <p:nvPr/>
        </p:nvSpPr>
        <p:spPr bwMode="auto">
          <a:xfrm>
            <a:off x="3657600" y="1981200"/>
            <a:ext cx="2286000" cy="685800"/>
          </a:xfrm>
          <a:prstGeom prst="ellipse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b="1"/>
              <a:t>Place</a:t>
            </a:r>
            <a:endParaRPr lang="ru-RU" sz="3200" b="1"/>
          </a:p>
        </p:txBody>
      </p:sp>
      <p:sp>
        <p:nvSpPr>
          <p:cNvPr id="2056" name="Oval 8"/>
          <p:cNvSpPr>
            <a:spLocks noChangeArrowheads="1"/>
          </p:cNvSpPr>
          <p:nvPr/>
        </p:nvSpPr>
        <p:spPr bwMode="auto">
          <a:xfrm>
            <a:off x="6477000" y="1828800"/>
            <a:ext cx="2438400" cy="1219200"/>
          </a:xfrm>
          <a:prstGeom prst="ellipse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b="1"/>
              <a:t>Movement</a:t>
            </a:r>
            <a:endParaRPr lang="ru-RU" sz="3200" b="1"/>
          </a:p>
        </p:txBody>
      </p:sp>
      <p:sp>
        <p:nvSpPr>
          <p:cNvPr id="3081" name="Text Box 9"/>
          <p:cNvSpPr txBox="1">
            <a:spLocks noChangeArrowheads="1"/>
          </p:cNvSpPr>
          <p:nvPr/>
        </p:nvSpPr>
        <p:spPr bwMode="auto">
          <a:xfrm>
            <a:off x="3581400" y="1066800"/>
            <a:ext cx="114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cs-CZ"/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4144963" y="914400"/>
            <a:ext cx="8540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 i="1">
                <a:solidFill>
                  <a:schemeClr val="tx2"/>
                </a:solidFill>
              </a:rPr>
              <a:t>of</a:t>
            </a:r>
            <a:endParaRPr lang="ru-RU" sz="3200" b="1" i="1">
              <a:solidFill>
                <a:schemeClr val="tx2"/>
              </a:solidFill>
            </a:endParaRPr>
          </a:p>
        </p:txBody>
      </p:sp>
      <p:sp>
        <p:nvSpPr>
          <p:cNvPr id="3083" name="TextBox 12"/>
          <p:cNvSpPr txBox="1">
            <a:spLocks noChangeArrowheads="1"/>
          </p:cNvSpPr>
          <p:nvPr/>
        </p:nvSpPr>
        <p:spPr bwMode="auto">
          <a:xfrm>
            <a:off x="0" y="3857625"/>
            <a:ext cx="4286250" cy="341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u="sng"/>
              <a:t>We use prepositions of time</a:t>
            </a:r>
          </a:p>
          <a:p>
            <a:r>
              <a:rPr lang="en-US"/>
              <a:t>to say when something </a:t>
            </a:r>
          </a:p>
          <a:p>
            <a:r>
              <a:rPr lang="en-US"/>
              <a:t>happens, happened or </a:t>
            </a:r>
          </a:p>
          <a:p>
            <a:r>
              <a:rPr lang="en-US"/>
              <a:t>will happen.</a:t>
            </a:r>
          </a:p>
          <a:p>
            <a:r>
              <a:rPr lang="en-US"/>
              <a:t>The most common ones are </a:t>
            </a:r>
          </a:p>
          <a:p>
            <a:r>
              <a:rPr lang="en-US">
                <a:solidFill>
                  <a:srgbClr val="FF0066"/>
                </a:solidFill>
              </a:rPr>
              <a:t>at, in, on.</a:t>
            </a:r>
          </a:p>
          <a:p>
            <a:endParaRPr lang="en-US"/>
          </a:p>
          <a:p>
            <a:endParaRPr lang="en-US"/>
          </a:p>
          <a:p>
            <a:endParaRPr lang="ru-RU"/>
          </a:p>
        </p:txBody>
      </p:sp>
      <p:sp>
        <p:nvSpPr>
          <p:cNvPr id="3084" name="TextBox 13"/>
          <p:cNvSpPr txBox="1">
            <a:spLocks noChangeArrowheads="1"/>
          </p:cNvSpPr>
          <p:nvPr/>
        </p:nvSpPr>
        <p:spPr bwMode="auto">
          <a:xfrm>
            <a:off x="3500438" y="2714625"/>
            <a:ext cx="3551237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u="sng" dirty="0"/>
              <a:t>We use prepositions </a:t>
            </a:r>
          </a:p>
          <a:p>
            <a:r>
              <a:rPr lang="en-US" u="sng" dirty="0"/>
              <a:t>of place </a:t>
            </a:r>
            <a:r>
              <a:rPr lang="en-US" dirty="0"/>
              <a:t>to say where</a:t>
            </a:r>
          </a:p>
          <a:p>
            <a:r>
              <a:rPr lang="en-US" dirty="0"/>
              <a:t>Somebody or something is.</a:t>
            </a:r>
            <a:endParaRPr lang="ru-RU" dirty="0"/>
          </a:p>
        </p:txBody>
      </p:sp>
      <p:sp>
        <p:nvSpPr>
          <p:cNvPr id="3085" name="TextBox 15"/>
          <p:cNvSpPr txBox="1">
            <a:spLocks noChangeArrowheads="1"/>
          </p:cNvSpPr>
          <p:nvPr/>
        </p:nvSpPr>
        <p:spPr bwMode="auto">
          <a:xfrm>
            <a:off x="5721350" y="4000500"/>
            <a:ext cx="3422650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u="sng" dirty="0"/>
              <a:t>We use prepositions of</a:t>
            </a:r>
          </a:p>
          <a:p>
            <a:r>
              <a:rPr lang="en-US" u="sng" dirty="0"/>
              <a:t>movement </a:t>
            </a:r>
            <a:r>
              <a:rPr lang="en-US" dirty="0"/>
              <a:t>to show</a:t>
            </a:r>
          </a:p>
          <a:p>
            <a:r>
              <a:rPr lang="en-US" dirty="0"/>
              <a:t>the direction in which</a:t>
            </a:r>
          </a:p>
          <a:p>
            <a:r>
              <a:rPr lang="en-US" dirty="0"/>
              <a:t>somebody or something is</a:t>
            </a:r>
          </a:p>
          <a:p>
            <a:r>
              <a:rPr lang="en-US"/>
              <a:t>moving.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4" grpId="0" animBg="1"/>
      <p:bldP spid="2055" grpId="0" animBg="1"/>
      <p:bldP spid="205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6"/>
          <p:cNvSpPr>
            <a:spLocks noChangeArrowheads="1"/>
          </p:cNvSpPr>
          <p:nvPr/>
        </p:nvSpPr>
        <p:spPr bwMode="auto">
          <a:xfrm>
            <a:off x="2500313" y="214313"/>
            <a:ext cx="4500562" cy="1042987"/>
          </a:xfrm>
          <a:prstGeom prst="ellipse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b="1"/>
              <a:t>Prepositions of time</a:t>
            </a:r>
            <a:endParaRPr lang="ru-RU" sz="3200" b="1"/>
          </a:p>
        </p:txBody>
      </p:sp>
      <p:sp>
        <p:nvSpPr>
          <p:cNvPr id="4099" name="Стрелка вниз 2"/>
          <p:cNvSpPr>
            <a:spLocks noChangeArrowheads="1"/>
          </p:cNvSpPr>
          <p:nvPr/>
        </p:nvSpPr>
        <p:spPr bwMode="auto">
          <a:xfrm>
            <a:off x="1428750" y="1357313"/>
            <a:ext cx="357188" cy="785812"/>
          </a:xfrm>
          <a:prstGeom prst="downArrow">
            <a:avLst>
              <a:gd name="adj1" fmla="val 50000"/>
              <a:gd name="adj2" fmla="val 49999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cs-CZ"/>
          </a:p>
        </p:txBody>
      </p:sp>
      <p:sp>
        <p:nvSpPr>
          <p:cNvPr id="4100" name="Стрелка вниз 3"/>
          <p:cNvSpPr>
            <a:spLocks noChangeArrowheads="1"/>
          </p:cNvSpPr>
          <p:nvPr/>
        </p:nvSpPr>
        <p:spPr bwMode="auto">
          <a:xfrm>
            <a:off x="4786313" y="1357313"/>
            <a:ext cx="285750" cy="785812"/>
          </a:xfrm>
          <a:prstGeom prst="downArrow">
            <a:avLst>
              <a:gd name="adj1" fmla="val 50000"/>
              <a:gd name="adj2" fmla="val 49996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cs-CZ"/>
          </a:p>
        </p:txBody>
      </p:sp>
      <p:sp>
        <p:nvSpPr>
          <p:cNvPr id="4101" name="Стрелка вниз 4"/>
          <p:cNvSpPr>
            <a:spLocks noChangeArrowheads="1"/>
          </p:cNvSpPr>
          <p:nvPr/>
        </p:nvSpPr>
        <p:spPr bwMode="auto">
          <a:xfrm>
            <a:off x="7429500" y="1071563"/>
            <a:ext cx="285750" cy="928687"/>
          </a:xfrm>
          <a:prstGeom prst="downArrow">
            <a:avLst>
              <a:gd name="adj1" fmla="val 50000"/>
              <a:gd name="adj2" fmla="val 49999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cs-CZ"/>
          </a:p>
        </p:txBody>
      </p:sp>
      <p:sp>
        <p:nvSpPr>
          <p:cNvPr id="4102" name="Равнобедренный треугольник 5"/>
          <p:cNvSpPr>
            <a:spLocks noChangeArrowheads="1"/>
          </p:cNvSpPr>
          <p:nvPr/>
        </p:nvSpPr>
        <p:spPr bwMode="auto">
          <a:xfrm>
            <a:off x="928688" y="2214563"/>
            <a:ext cx="1428750" cy="714375"/>
          </a:xfrm>
          <a:prstGeom prst="triangle">
            <a:avLst>
              <a:gd name="adj" fmla="val 50000"/>
            </a:avLst>
          </a:prstGeom>
          <a:solidFill>
            <a:srgbClr val="FF0066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r>
              <a:rPr lang="en-US"/>
              <a:t>at</a:t>
            </a:r>
            <a:endParaRPr lang="ru-RU"/>
          </a:p>
        </p:txBody>
      </p:sp>
      <p:sp>
        <p:nvSpPr>
          <p:cNvPr id="4103" name="Равнобедренный треугольник 6"/>
          <p:cNvSpPr>
            <a:spLocks noChangeArrowheads="1"/>
          </p:cNvSpPr>
          <p:nvPr/>
        </p:nvSpPr>
        <p:spPr bwMode="auto">
          <a:xfrm>
            <a:off x="4357688" y="2214563"/>
            <a:ext cx="1214437" cy="714375"/>
          </a:xfrm>
          <a:prstGeom prst="triangle">
            <a:avLst>
              <a:gd name="adj" fmla="val 50000"/>
            </a:avLst>
          </a:prstGeom>
          <a:solidFill>
            <a:srgbClr val="FF330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r>
              <a:rPr lang="en-US"/>
              <a:t>in</a:t>
            </a:r>
            <a:endParaRPr lang="ru-RU"/>
          </a:p>
        </p:txBody>
      </p:sp>
      <p:sp>
        <p:nvSpPr>
          <p:cNvPr id="4104" name="Равнобедренный треугольник 7"/>
          <p:cNvSpPr>
            <a:spLocks noChangeArrowheads="1"/>
          </p:cNvSpPr>
          <p:nvPr/>
        </p:nvSpPr>
        <p:spPr bwMode="auto">
          <a:xfrm>
            <a:off x="7215188" y="2143125"/>
            <a:ext cx="857250" cy="857250"/>
          </a:xfrm>
          <a:prstGeom prst="triangle">
            <a:avLst>
              <a:gd name="adj" fmla="val 50000"/>
            </a:avLst>
          </a:prstGeom>
          <a:solidFill>
            <a:srgbClr val="00B0F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r>
              <a:rPr lang="en-US"/>
              <a:t>on</a:t>
            </a:r>
            <a:endParaRPr lang="ru-RU"/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0" y="3071813"/>
            <a:ext cx="3214688" cy="4297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 i="1">
                <a:solidFill>
                  <a:srgbClr val="0070C0"/>
                </a:solidFill>
              </a:rPr>
              <a:t>The time</a:t>
            </a:r>
            <a:r>
              <a:rPr lang="en-US"/>
              <a:t>: at 7 o`clock.</a:t>
            </a:r>
          </a:p>
          <a:p>
            <a:r>
              <a:rPr lang="en-US" b="1" i="1">
                <a:solidFill>
                  <a:srgbClr val="0070C0"/>
                </a:solidFill>
              </a:rPr>
              <a:t>Holidays</a:t>
            </a:r>
            <a:r>
              <a:rPr lang="en-US">
                <a:solidFill>
                  <a:srgbClr val="0070C0"/>
                </a:solidFill>
              </a:rPr>
              <a:t>:</a:t>
            </a:r>
            <a:r>
              <a:rPr lang="en-US"/>
              <a:t> at Christmas</a:t>
            </a:r>
          </a:p>
          <a:p>
            <a:r>
              <a:rPr lang="en-US"/>
              <a:t> at Easter, </a:t>
            </a:r>
          </a:p>
          <a:p>
            <a:r>
              <a:rPr lang="en-US"/>
              <a:t>at the weekend.</a:t>
            </a:r>
          </a:p>
          <a:p>
            <a:r>
              <a:rPr lang="en-US" b="1" i="1">
                <a:solidFill>
                  <a:srgbClr val="0070C0"/>
                </a:solidFill>
              </a:rPr>
              <a:t>In the expressions</a:t>
            </a:r>
            <a:r>
              <a:rPr lang="en-US"/>
              <a:t>:</a:t>
            </a:r>
          </a:p>
          <a:p>
            <a:r>
              <a:rPr lang="en-US"/>
              <a:t>at the moment,</a:t>
            </a:r>
          </a:p>
          <a:p>
            <a:r>
              <a:rPr lang="en-US"/>
              <a:t> at present,</a:t>
            </a:r>
          </a:p>
          <a:p>
            <a:r>
              <a:rPr lang="en-US"/>
              <a:t>at dawn, at noon, </a:t>
            </a:r>
          </a:p>
          <a:p>
            <a:r>
              <a:rPr lang="en-US"/>
              <a:t>at night, at night, </a:t>
            </a:r>
          </a:p>
          <a:p>
            <a:r>
              <a:rPr lang="en-US"/>
              <a:t>at midnight.</a:t>
            </a:r>
          </a:p>
          <a:p>
            <a:endParaRPr lang="ru-RU"/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3000375" y="2928938"/>
            <a:ext cx="3429000" cy="4154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 i="1">
                <a:solidFill>
                  <a:srgbClr val="CC00CC"/>
                </a:solidFill>
              </a:rPr>
              <a:t>Months:</a:t>
            </a:r>
            <a:r>
              <a:rPr lang="en-US"/>
              <a:t> in September...</a:t>
            </a:r>
          </a:p>
          <a:p>
            <a:r>
              <a:rPr lang="en-US" b="1" i="1">
                <a:solidFill>
                  <a:srgbClr val="CC00CC"/>
                </a:solidFill>
              </a:rPr>
              <a:t>Seasons:</a:t>
            </a:r>
            <a:r>
              <a:rPr lang="en-US"/>
              <a:t> in the winter…</a:t>
            </a:r>
          </a:p>
          <a:p>
            <a:r>
              <a:rPr lang="en-US" b="1" i="1">
                <a:solidFill>
                  <a:srgbClr val="CC00CC"/>
                </a:solidFill>
              </a:rPr>
              <a:t>Years</a:t>
            </a:r>
            <a:r>
              <a:rPr lang="en-US">
                <a:solidFill>
                  <a:srgbClr val="CC00CC"/>
                </a:solidFill>
              </a:rPr>
              <a:t>:</a:t>
            </a:r>
            <a:r>
              <a:rPr lang="en-US"/>
              <a:t> in 2001</a:t>
            </a:r>
          </a:p>
          <a:p>
            <a:r>
              <a:rPr lang="en-US" b="1" i="1">
                <a:solidFill>
                  <a:srgbClr val="CC00CC"/>
                </a:solidFill>
              </a:rPr>
              <a:t>Centuries</a:t>
            </a:r>
            <a:r>
              <a:rPr lang="en-US">
                <a:solidFill>
                  <a:srgbClr val="CC00CC"/>
                </a:solidFill>
              </a:rPr>
              <a:t>:</a:t>
            </a:r>
            <a:r>
              <a:rPr lang="en-US"/>
              <a:t> in the20th century.</a:t>
            </a:r>
          </a:p>
          <a:p>
            <a:r>
              <a:rPr lang="en-US" b="1" i="1">
                <a:solidFill>
                  <a:srgbClr val="CC00CC"/>
                </a:solidFill>
              </a:rPr>
              <a:t>In the expressions: </a:t>
            </a:r>
          </a:p>
          <a:p>
            <a:r>
              <a:rPr lang="en-US"/>
              <a:t>in the morning/afternoon/</a:t>
            </a:r>
          </a:p>
          <a:p>
            <a:r>
              <a:rPr lang="en-US"/>
              <a:t>evening. In an hour. In a minute. In a week/ few days/month/year.</a:t>
            </a:r>
          </a:p>
          <a:p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6357938" y="3000375"/>
            <a:ext cx="3106737" cy="34163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b="1" i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Days:</a:t>
            </a:r>
            <a:r>
              <a:rPr lang="en-US" dirty="0"/>
              <a:t> on Monday</a:t>
            </a:r>
          </a:p>
          <a:p>
            <a:pPr>
              <a:defRPr/>
            </a:pPr>
            <a:r>
              <a:rPr lang="en-US" dirty="0"/>
              <a:t>On New Year`s Day</a:t>
            </a:r>
          </a:p>
          <a:p>
            <a:pPr>
              <a:defRPr/>
            </a:pPr>
            <a:r>
              <a:rPr lang="en-US" b="1" i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Dates</a:t>
            </a:r>
            <a:r>
              <a:rPr lang="en-US" b="1" i="1" dirty="0"/>
              <a:t>:</a:t>
            </a:r>
            <a:r>
              <a:rPr lang="en-US" dirty="0"/>
              <a:t> on May 6</a:t>
            </a:r>
            <a:r>
              <a:rPr lang="en-US" baseline="30000" dirty="0"/>
              <a:t>th</a:t>
            </a:r>
            <a:endParaRPr lang="en-US" dirty="0"/>
          </a:p>
          <a:p>
            <a:pPr>
              <a:defRPr/>
            </a:pPr>
            <a:r>
              <a:rPr lang="en-US" b="1" i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Part of particular day: </a:t>
            </a:r>
          </a:p>
          <a:p>
            <a:pPr>
              <a:defRPr/>
            </a:pPr>
            <a:r>
              <a:rPr lang="en-US" dirty="0"/>
              <a:t>on Tuesday evening</a:t>
            </a:r>
          </a:p>
          <a:p>
            <a:pPr>
              <a:defRPr/>
            </a:pPr>
            <a:r>
              <a:rPr lang="en-US" b="1" i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Adjective +day: </a:t>
            </a:r>
          </a:p>
          <a:p>
            <a:pPr algn="ctr">
              <a:defRPr/>
            </a:pPr>
            <a:r>
              <a:rPr lang="en-US" dirty="0"/>
              <a:t>On a hot day.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9" grpId="0"/>
      <p:bldP spid="10" grpId="0"/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 bwMode="auto">
          <a:xfrm>
            <a:off x="357188" y="1428750"/>
            <a:ext cx="8286750" cy="371475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Note: We don`t use prepositions of time</a:t>
            </a:r>
          </a:p>
          <a:p>
            <a:pPr marL="514350" indent="-514350">
              <a:buFontTx/>
              <a:buAutoNum type="alphaLcParenR"/>
              <a:defRPr/>
            </a:pPr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With the words: </a:t>
            </a:r>
            <a:r>
              <a:rPr lang="en-US" sz="2800" dirty="0">
                <a:solidFill>
                  <a:srgbClr val="0070C0"/>
                </a:solidFill>
              </a:rPr>
              <a:t>today, tomorrow, tonight, yesterday.</a:t>
            </a:r>
          </a:p>
          <a:p>
            <a:pPr marL="514350" indent="-514350">
              <a:defRPr/>
            </a:pPr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     Come to my house </a:t>
            </a:r>
            <a:r>
              <a:rPr lang="en-US" sz="2800" dirty="0">
                <a:solidFill>
                  <a:srgbClr val="FF0066"/>
                </a:solidFill>
              </a:rPr>
              <a:t>tomorrow morning.</a:t>
            </a:r>
          </a:p>
          <a:p>
            <a:pPr marL="514350" indent="-514350">
              <a:defRPr/>
            </a:pPr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b) Before the words : </a:t>
            </a:r>
            <a:r>
              <a:rPr lang="en-US" sz="2800" dirty="0">
                <a:solidFill>
                  <a:srgbClr val="FF0066"/>
                </a:solidFill>
              </a:rPr>
              <a:t>this, last, next, every, all, </a:t>
            </a:r>
          </a:p>
          <a:p>
            <a:pPr marL="514350" indent="-514350">
              <a:defRPr/>
            </a:pPr>
            <a:r>
              <a:rPr lang="en-US" sz="2800" dirty="0">
                <a:solidFill>
                  <a:srgbClr val="FF0066"/>
                </a:solidFill>
              </a:rPr>
              <a:t>some, each, one, any.</a:t>
            </a:r>
          </a:p>
          <a:p>
            <a:pPr marL="514350" indent="-514350">
              <a:defRPr/>
            </a:pPr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Let`s go to the cinema </a:t>
            </a:r>
            <a:r>
              <a:rPr lang="en-US" sz="2800" dirty="0">
                <a:solidFill>
                  <a:srgbClr val="CC00CC"/>
                </a:solidFill>
              </a:rPr>
              <a:t>next Sunday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.</a:t>
            </a:r>
            <a:endParaRPr lang="ru-RU" sz="28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7"/>
          <p:cNvSpPr>
            <a:spLocks noChangeArrowheads="1"/>
          </p:cNvSpPr>
          <p:nvPr/>
        </p:nvSpPr>
        <p:spPr bwMode="auto">
          <a:xfrm>
            <a:off x="1643063" y="214313"/>
            <a:ext cx="5643562" cy="1143000"/>
          </a:xfrm>
          <a:prstGeom prst="ellipse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b="1"/>
              <a:t>Prepositions of place</a:t>
            </a:r>
            <a:endParaRPr lang="ru-RU" sz="3200" b="1"/>
          </a:p>
        </p:txBody>
      </p:sp>
      <p:sp>
        <p:nvSpPr>
          <p:cNvPr id="6147" name="TextBox 2"/>
          <p:cNvSpPr txBox="1">
            <a:spLocks noChangeArrowheads="1"/>
          </p:cNvSpPr>
          <p:nvPr/>
        </p:nvSpPr>
        <p:spPr bwMode="auto">
          <a:xfrm>
            <a:off x="142875" y="1785938"/>
            <a:ext cx="8786813" cy="2246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/>
              <a:t>These include: on, under, in front of, beside/ next to, near, at, in, between and among. We use </a:t>
            </a:r>
            <a:r>
              <a:rPr lang="en-US" sz="2800" b="1">
                <a:solidFill>
                  <a:srgbClr val="FFFF00"/>
                </a:solidFill>
              </a:rPr>
              <a:t>between</a:t>
            </a:r>
            <a:r>
              <a:rPr lang="en-US" sz="2800"/>
              <a:t> to say that somebody or  something is </a:t>
            </a:r>
            <a:r>
              <a:rPr lang="en-US" sz="2800" b="1" u="sng"/>
              <a:t>in the middle of two things or people</a:t>
            </a:r>
            <a:r>
              <a:rPr lang="en-US" sz="2800"/>
              <a:t>. We use </a:t>
            </a:r>
            <a:r>
              <a:rPr lang="en-US" sz="2800" b="1">
                <a:solidFill>
                  <a:srgbClr val="FFFF00"/>
                </a:solidFill>
              </a:rPr>
              <a:t>among </a:t>
            </a:r>
            <a:r>
              <a:rPr lang="en-US" sz="2800"/>
              <a:t>to say that somebody or something is </a:t>
            </a:r>
            <a:r>
              <a:rPr lang="en-US" sz="2800" b="1" u="sng"/>
              <a:t>in the middle of three or more things or people</a:t>
            </a:r>
            <a:r>
              <a:rPr lang="en-US" b="1" u="sng"/>
              <a:t>.</a:t>
            </a:r>
            <a:endParaRPr lang="ru-RU" b="1" u="sng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Равнобедренный треугольник 1"/>
          <p:cNvSpPr>
            <a:spLocks noChangeArrowheads="1"/>
          </p:cNvSpPr>
          <p:nvPr/>
        </p:nvSpPr>
        <p:spPr bwMode="auto">
          <a:xfrm>
            <a:off x="642938" y="357188"/>
            <a:ext cx="1285875" cy="1143000"/>
          </a:xfrm>
          <a:prstGeom prst="triangle">
            <a:avLst>
              <a:gd name="adj" fmla="val 50000"/>
            </a:avLst>
          </a:prstGeom>
          <a:solidFill>
            <a:srgbClr val="00CC0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r>
              <a:rPr lang="en-US" b="1"/>
              <a:t>at</a:t>
            </a:r>
            <a:endParaRPr lang="ru-RU" b="1"/>
          </a:p>
        </p:txBody>
      </p:sp>
      <p:sp>
        <p:nvSpPr>
          <p:cNvPr id="7171" name="Равнобедренный треугольник 2"/>
          <p:cNvSpPr>
            <a:spLocks noChangeArrowheads="1"/>
          </p:cNvSpPr>
          <p:nvPr/>
        </p:nvSpPr>
        <p:spPr bwMode="auto">
          <a:xfrm>
            <a:off x="3786188" y="357188"/>
            <a:ext cx="1500187" cy="1071562"/>
          </a:xfrm>
          <a:prstGeom prst="triangle">
            <a:avLst>
              <a:gd name="adj" fmla="val 50000"/>
            </a:avLst>
          </a:prstGeom>
          <a:solidFill>
            <a:srgbClr val="00800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r>
              <a:rPr lang="en-US" b="1"/>
              <a:t>in</a:t>
            </a:r>
            <a:endParaRPr lang="ru-RU" b="1"/>
          </a:p>
        </p:txBody>
      </p:sp>
      <p:sp>
        <p:nvSpPr>
          <p:cNvPr id="7172" name="Равнобедренный треугольник 3"/>
          <p:cNvSpPr>
            <a:spLocks noChangeArrowheads="1"/>
          </p:cNvSpPr>
          <p:nvPr/>
        </p:nvSpPr>
        <p:spPr bwMode="auto">
          <a:xfrm>
            <a:off x="7143750" y="285750"/>
            <a:ext cx="1500188" cy="1071563"/>
          </a:xfrm>
          <a:prstGeom prst="triangle">
            <a:avLst>
              <a:gd name="adj" fmla="val 50000"/>
            </a:avLst>
          </a:prstGeom>
          <a:solidFill>
            <a:srgbClr val="00FF0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r>
              <a:rPr lang="en-US" b="1"/>
              <a:t>on</a:t>
            </a:r>
            <a:endParaRPr lang="ru-RU" b="1"/>
          </a:p>
        </p:txBody>
      </p:sp>
      <p:sp>
        <p:nvSpPr>
          <p:cNvPr id="7173" name="TextBox 4"/>
          <p:cNvSpPr txBox="1">
            <a:spLocks noChangeArrowheads="1"/>
          </p:cNvSpPr>
          <p:nvPr/>
        </p:nvSpPr>
        <p:spPr bwMode="auto">
          <a:xfrm>
            <a:off x="0" y="1928813"/>
            <a:ext cx="3714750" cy="341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u="sng"/>
              <a:t>In the expressions: </a:t>
            </a:r>
            <a:r>
              <a:rPr lang="en-US"/>
              <a:t>at school/ university/ work/home,  at the top…, </a:t>
            </a:r>
          </a:p>
          <a:p>
            <a:r>
              <a:rPr lang="en-US"/>
              <a:t>at he bottom of…</a:t>
            </a:r>
          </a:p>
          <a:p>
            <a:r>
              <a:rPr lang="en-US"/>
              <a:t>With addresses when we mention the house number:</a:t>
            </a:r>
          </a:p>
          <a:p>
            <a:r>
              <a:rPr lang="en-US"/>
              <a:t>At 20 Oxford street, but in Oxford street.</a:t>
            </a:r>
          </a:p>
          <a:p>
            <a:endParaRPr lang="ru-RU"/>
          </a:p>
        </p:txBody>
      </p:sp>
      <p:sp>
        <p:nvSpPr>
          <p:cNvPr id="7174" name="TextBox 5"/>
          <p:cNvSpPr txBox="1">
            <a:spLocks noChangeArrowheads="1"/>
          </p:cNvSpPr>
          <p:nvPr/>
        </p:nvSpPr>
        <p:spPr bwMode="auto">
          <a:xfrm>
            <a:off x="3429000" y="1643063"/>
            <a:ext cx="3811588" cy="341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u="sng"/>
              <a:t>In the expressions:</a:t>
            </a:r>
          </a:p>
          <a:p>
            <a:r>
              <a:rPr lang="en-US"/>
              <a:t>In the middle, in the air, </a:t>
            </a:r>
          </a:p>
          <a:p>
            <a:r>
              <a:rPr lang="en-US"/>
              <a:t>In the sky, in bed, in hospital,</a:t>
            </a:r>
          </a:p>
          <a:p>
            <a:r>
              <a:rPr lang="en-US"/>
              <a:t>In prison, in a newspaper</a:t>
            </a:r>
          </a:p>
          <a:p>
            <a:r>
              <a:rPr lang="en-US"/>
              <a:t>/magazine, in a picture.</a:t>
            </a:r>
          </a:p>
          <a:p>
            <a:r>
              <a:rPr lang="en-US"/>
              <a:t>With names of cities,</a:t>
            </a:r>
          </a:p>
          <a:p>
            <a:r>
              <a:rPr lang="en-US"/>
              <a:t>countries, continents:</a:t>
            </a:r>
          </a:p>
          <a:p>
            <a:r>
              <a:rPr lang="en-US"/>
              <a:t>In England, in Europe.</a:t>
            </a:r>
          </a:p>
          <a:p>
            <a:endParaRPr lang="ru-RU"/>
          </a:p>
        </p:txBody>
      </p:sp>
      <p:cxnSp>
        <p:nvCxnSpPr>
          <p:cNvPr id="7175" name="Прямая соединительная линия 9"/>
          <p:cNvCxnSpPr>
            <a:cxnSpLocks noChangeShapeType="1"/>
          </p:cNvCxnSpPr>
          <p:nvPr/>
        </p:nvCxnSpPr>
        <p:spPr bwMode="auto">
          <a:xfrm rot="5400000">
            <a:off x="857250" y="4286250"/>
            <a:ext cx="5143500" cy="0"/>
          </a:xfrm>
          <a:prstGeom prst="line">
            <a:avLst/>
          </a:prstGeom>
          <a:noFill/>
          <a:ln w="9525" algn="ctr">
            <a:solidFill>
              <a:srgbClr val="FF0066"/>
            </a:solidFill>
            <a:miter lim="800000"/>
            <a:headEnd/>
            <a:tailEnd/>
          </a:ln>
        </p:spPr>
      </p:cxnSp>
      <p:cxnSp>
        <p:nvCxnSpPr>
          <p:cNvPr id="7176" name="Прямая соединительная линия 11"/>
          <p:cNvCxnSpPr>
            <a:cxnSpLocks noChangeShapeType="1"/>
          </p:cNvCxnSpPr>
          <p:nvPr/>
        </p:nvCxnSpPr>
        <p:spPr bwMode="auto">
          <a:xfrm rot="16200000" flipH="1">
            <a:off x="4393407" y="4321969"/>
            <a:ext cx="5429250" cy="71437"/>
          </a:xfrm>
          <a:prstGeom prst="line">
            <a:avLst/>
          </a:prstGeom>
          <a:noFill/>
          <a:ln w="9525" algn="ctr">
            <a:solidFill>
              <a:srgbClr val="CC00CC"/>
            </a:solidFill>
            <a:miter lim="800000"/>
            <a:headEnd/>
            <a:tailEnd/>
          </a:ln>
        </p:spPr>
      </p:cxnSp>
      <p:sp>
        <p:nvSpPr>
          <p:cNvPr id="7177" name="TextBox 12"/>
          <p:cNvSpPr txBox="1">
            <a:spLocks noChangeArrowheads="1"/>
          </p:cNvSpPr>
          <p:nvPr/>
        </p:nvSpPr>
        <p:spPr bwMode="auto">
          <a:xfrm>
            <a:off x="7069138" y="1857375"/>
            <a:ext cx="2135187" cy="3786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In the </a:t>
            </a:r>
          </a:p>
          <a:p>
            <a:r>
              <a:rPr lang="en-US"/>
              <a:t>expressions:</a:t>
            </a:r>
          </a:p>
          <a:p>
            <a:r>
              <a:rPr lang="en-US"/>
              <a:t>On the left,</a:t>
            </a:r>
          </a:p>
          <a:p>
            <a:r>
              <a:rPr lang="en-US"/>
              <a:t>On the right,</a:t>
            </a:r>
          </a:p>
          <a:p>
            <a:r>
              <a:rPr lang="en-US"/>
              <a:t>On the first/</a:t>
            </a:r>
          </a:p>
          <a:p>
            <a:r>
              <a:rPr lang="en-US"/>
              <a:t>second floor.</a:t>
            </a:r>
          </a:p>
          <a:p>
            <a:r>
              <a:rPr lang="en-US" b="1" i="1">
                <a:solidFill>
                  <a:srgbClr val="FF0000"/>
                </a:solidFill>
              </a:rPr>
              <a:t>We say:</a:t>
            </a:r>
          </a:p>
          <a:p>
            <a:r>
              <a:rPr lang="en-US" b="1" i="1">
                <a:solidFill>
                  <a:srgbClr val="FF0066"/>
                </a:solidFill>
              </a:rPr>
              <a:t>On</a:t>
            </a:r>
            <a:r>
              <a:rPr lang="en-US" b="1" i="1">
                <a:solidFill>
                  <a:schemeClr val="bg2"/>
                </a:solidFill>
              </a:rPr>
              <a:t> </a:t>
            </a:r>
            <a:r>
              <a:rPr lang="en-US" b="1" i="1">
                <a:solidFill>
                  <a:srgbClr val="FF0000"/>
                </a:solidFill>
              </a:rPr>
              <a:t>a </a:t>
            </a:r>
            <a:r>
              <a:rPr lang="en-US" b="1" i="1" u="sng">
                <a:solidFill>
                  <a:srgbClr val="FF0000"/>
                </a:solidFill>
              </a:rPr>
              <a:t>chair</a:t>
            </a:r>
          </a:p>
          <a:p>
            <a:r>
              <a:rPr lang="en-US" b="1" i="1">
                <a:solidFill>
                  <a:srgbClr val="FF0066"/>
                </a:solidFill>
              </a:rPr>
              <a:t>In</a:t>
            </a:r>
            <a:r>
              <a:rPr lang="en-US" b="1" i="1">
                <a:solidFill>
                  <a:schemeClr val="bg2"/>
                </a:solidFill>
              </a:rPr>
              <a:t> </a:t>
            </a:r>
            <a:r>
              <a:rPr lang="en-US" b="1" i="1">
                <a:solidFill>
                  <a:srgbClr val="FF0000"/>
                </a:solidFill>
              </a:rPr>
              <a:t>an </a:t>
            </a:r>
            <a:r>
              <a:rPr lang="en-US" b="1" i="1" u="sng">
                <a:solidFill>
                  <a:srgbClr val="FF0000"/>
                </a:solidFill>
              </a:rPr>
              <a:t>armchair</a:t>
            </a:r>
          </a:p>
          <a:p>
            <a:endParaRPr lang="ru-RU" u="sng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 animBg="1"/>
      <p:bldP spid="7171" grpId="0" animBg="1"/>
      <p:bldP spid="717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8"/>
          <p:cNvSpPr>
            <a:spLocks noChangeArrowheads="1"/>
          </p:cNvSpPr>
          <p:nvPr/>
        </p:nvSpPr>
        <p:spPr bwMode="auto">
          <a:xfrm>
            <a:off x="2357438" y="142875"/>
            <a:ext cx="5643562" cy="1219200"/>
          </a:xfrm>
          <a:prstGeom prst="ellipse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b="1"/>
              <a:t>Prepositions of movement</a:t>
            </a:r>
            <a:endParaRPr lang="ru-RU" sz="3200" b="1"/>
          </a:p>
        </p:txBody>
      </p:sp>
      <p:sp>
        <p:nvSpPr>
          <p:cNvPr id="3" name="Скругленный прямоугольник 2"/>
          <p:cNvSpPr/>
          <p:nvPr/>
        </p:nvSpPr>
        <p:spPr bwMode="auto">
          <a:xfrm>
            <a:off x="571500" y="2000250"/>
            <a:ext cx="7929563" cy="1071563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r>
              <a:rPr lang="en-US" sz="2800" b="1" dirty="0">
                <a:solidFill>
                  <a:srgbClr val="7030A0"/>
                </a:solidFill>
              </a:rPr>
              <a:t>These include: over, along, across, up, down, into, </a:t>
            </a:r>
          </a:p>
          <a:p>
            <a:pPr>
              <a:defRPr/>
            </a:pPr>
            <a:r>
              <a:rPr lang="en-US" sz="2800" b="1" dirty="0">
                <a:solidFill>
                  <a:srgbClr val="7030A0"/>
                </a:solidFill>
              </a:rPr>
              <a:t>out of, round, onto, through, from…to.</a:t>
            </a:r>
            <a:endParaRPr lang="ru-RU" sz="2800" b="1" dirty="0">
              <a:solidFill>
                <a:srgbClr val="7030A0"/>
              </a:solidFill>
            </a:endParaRPr>
          </a:p>
        </p:txBody>
      </p:sp>
      <p:pic>
        <p:nvPicPr>
          <p:cNvPr id="8196" name="Picture 2" descr="http://im0-tub-ru.yandex.net/i?id=559551240-63-7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75" y="3357563"/>
            <a:ext cx="2143125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7" name="TextBox 4"/>
          <p:cNvSpPr txBox="1">
            <a:spLocks noChangeArrowheads="1"/>
          </p:cNvSpPr>
          <p:nvPr/>
        </p:nvSpPr>
        <p:spPr bwMode="auto">
          <a:xfrm>
            <a:off x="714375" y="5429250"/>
            <a:ext cx="9286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solidFill>
                  <a:srgbClr val="00B050"/>
                </a:solidFill>
              </a:rPr>
              <a:t>over</a:t>
            </a:r>
            <a:endParaRPr lang="ru-RU" b="1">
              <a:solidFill>
                <a:srgbClr val="00B050"/>
              </a:solidFill>
            </a:endParaRPr>
          </a:p>
        </p:txBody>
      </p:sp>
      <p:pic>
        <p:nvPicPr>
          <p:cNvPr id="8198" name="Picture 4" descr="http://im5-tub-ru.yandex.net/i?id=545118358-15-7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6250" y="3857625"/>
            <a:ext cx="1566863" cy="209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9" name="Прямоугольник 6"/>
          <p:cNvSpPr>
            <a:spLocks noChangeArrowheads="1"/>
          </p:cNvSpPr>
          <p:nvPr/>
        </p:nvSpPr>
        <p:spPr bwMode="auto">
          <a:xfrm>
            <a:off x="6143625" y="5000625"/>
            <a:ext cx="141763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FFFF00"/>
                </a:solidFill>
              </a:rPr>
              <a:t>through</a:t>
            </a:r>
            <a:endParaRPr lang="ru-RU" sz="280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4" descr="http://im2-tub-ru.yandex.net/i?id=360968517-38-7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313" y="3000375"/>
            <a:ext cx="2774950" cy="2071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19" name="Picture 6" descr="http://im4-tub-ru.yandex.net/i?id=343200641-36-7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6313" y="3214688"/>
            <a:ext cx="3314700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0" name="TextBox 4"/>
          <p:cNvSpPr txBox="1">
            <a:spLocks noChangeArrowheads="1"/>
          </p:cNvSpPr>
          <p:nvPr/>
        </p:nvSpPr>
        <p:spPr bwMode="auto">
          <a:xfrm>
            <a:off x="0" y="285750"/>
            <a:ext cx="8672513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b="1"/>
              <a:t>When we talk about a means of transport, we use preposition </a:t>
            </a:r>
            <a:r>
              <a:rPr lang="en-US" b="1">
                <a:solidFill>
                  <a:srgbClr val="00B050"/>
                </a:solidFill>
              </a:rPr>
              <a:t>by.</a:t>
            </a:r>
            <a:endParaRPr lang="en-US" b="1">
              <a:solidFill>
                <a:schemeClr val="bg2"/>
              </a:solidFill>
            </a:endParaRPr>
          </a:p>
          <a:p>
            <a:pPr algn="ctr"/>
            <a:r>
              <a:rPr lang="en-US" b="1">
                <a:solidFill>
                  <a:srgbClr val="FF0000"/>
                </a:solidFill>
              </a:rPr>
              <a:t>BUT: on foot</a:t>
            </a:r>
            <a:endParaRPr lang="ru-RU" b="1">
              <a:solidFill>
                <a:srgbClr val="FF0000"/>
              </a:solidFill>
            </a:endParaRPr>
          </a:p>
        </p:txBody>
      </p:sp>
      <p:sp>
        <p:nvSpPr>
          <p:cNvPr id="9221" name="TextBox 5"/>
          <p:cNvSpPr txBox="1">
            <a:spLocks noChangeArrowheads="1"/>
          </p:cNvSpPr>
          <p:nvPr/>
        </p:nvSpPr>
        <p:spPr bwMode="auto">
          <a:xfrm>
            <a:off x="714375" y="5572125"/>
            <a:ext cx="11001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FF0000"/>
                </a:solidFill>
              </a:rPr>
              <a:t>on foot</a:t>
            </a:r>
            <a:endParaRPr lang="ru-RU"/>
          </a:p>
        </p:txBody>
      </p:sp>
      <p:sp>
        <p:nvSpPr>
          <p:cNvPr id="9222" name="Прямоугольник 6"/>
          <p:cNvSpPr>
            <a:spLocks noChangeArrowheads="1"/>
          </p:cNvSpPr>
          <p:nvPr/>
        </p:nvSpPr>
        <p:spPr bwMode="auto">
          <a:xfrm>
            <a:off x="5500688" y="2571750"/>
            <a:ext cx="164306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b="1">
                <a:solidFill>
                  <a:srgbClr val="00B050"/>
                </a:solidFill>
              </a:rPr>
              <a:t>by taxi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брыв">
  <a:themeElements>
    <a:clrScheme name="Обрыв 1">
      <a:dk1>
        <a:srgbClr val="000000"/>
      </a:dk1>
      <a:lt1>
        <a:srgbClr val="FFFFCC"/>
      </a:lt1>
      <a:dk2>
        <a:srgbClr val="4D4D4D"/>
      </a:dk2>
      <a:lt2>
        <a:srgbClr val="FFCC00"/>
      </a:lt2>
      <a:accent1>
        <a:srgbClr val="808000"/>
      </a:accent1>
      <a:accent2>
        <a:srgbClr val="CC9900"/>
      </a:accent2>
      <a:accent3>
        <a:srgbClr val="B2B2B2"/>
      </a:accent3>
      <a:accent4>
        <a:srgbClr val="DADAAE"/>
      </a:accent4>
      <a:accent5>
        <a:srgbClr val="C0C0AA"/>
      </a:accent5>
      <a:accent6>
        <a:srgbClr val="B98A00"/>
      </a:accent6>
      <a:hlink>
        <a:srgbClr val="CC6600"/>
      </a:hlink>
      <a:folHlink>
        <a:srgbClr val="969696"/>
      </a:folHlink>
    </a:clrScheme>
    <a:fontScheme name="Обрыв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Обрыв 1">
        <a:dk1>
          <a:srgbClr val="000000"/>
        </a:dk1>
        <a:lt1>
          <a:srgbClr val="FFFFCC"/>
        </a:lt1>
        <a:dk2>
          <a:srgbClr val="4D4D4D"/>
        </a:dk2>
        <a:lt2>
          <a:srgbClr val="FFCC00"/>
        </a:lt2>
        <a:accent1>
          <a:srgbClr val="808000"/>
        </a:accent1>
        <a:accent2>
          <a:srgbClr val="CC9900"/>
        </a:accent2>
        <a:accent3>
          <a:srgbClr val="B2B2B2"/>
        </a:accent3>
        <a:accent4>
          <a:srgbClr val="DADAAE"/>
        </a:accent4>
        <a:accent5>
          <a:srgbClr val="C0C0AA"/>
        </a:accent5>
        <a:accent6>
          <a:srgbClr val="B98A00"/>
        </a:accent6>
        <a:hlink>
          <a:srgbClr val="CC66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брыв 2">
        <a:dk1>
          <a:srgbClr val="660033"/>
        </a:dk1>
        <a:lt1>
          <a:srgbClr val="FFFFFF"/>
        </a:lt1>
        <a:dk2>
          <a:srgbClr val="B60009"/>
        </a:dk2>
        <a:lt2>
          <a:srgbClr val="B2B2B2"/>
        </a:lt2>
        <a:accent1>
          <a:srgbClr val="CCCC00"/>
        </a:accent1>
        <a:accent2>
          <a:srgbClr val="DE9ABC"/>
        </a:accent2>
        <a:accent3>
          <a:srgbClr val="FFFFFF"/>
        </a:accent3>
        <a:accent4>
          <a:srgbClr val="56002A"/>
        </a:accent4>
        <a:accent5>
          <a:srgbClr val="E2E2AA"/>
        </a:accent5>
        <a:accent6>
          <a:srgbClr val="C98BAA"/>
        </a:accent6>
        <a:hlink>
          <a:srgbClr val="FFAFA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брыв 3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C0C0C0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C8C8C8"/>
        </a:accent6>
        <a:hlink>
          <a:srgbClr val="808080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брыв 4">
        <a:dk1>
          <a:srgbClr val="2C2C42"/>
        </a:dk1>
        <a:lt1>
          <a:srgbClr val="FFFFCC"/>
        </a:lt1>
        <a:dk2>
          <a:srgbClr val="666699"/>
        </a:dk2>
        <a:lt2>
          <a:srgbClr val="FFCC00"/>
        </a:lt2>
        <a:accent1>
          <a:srgbClr val="FF9933"/>
        </a:accent1>
        <a:accent2>
          <a:srgbClr val="808000"/>
        </a:accent2>
        <a:accent3>
          <a:srgbClr val="B8B8CA"/>
        </a:accent3>
        <a:accent4>
          <a:srgbClr val="DADAAE"/>
        </a:accent4>
        <a:accent5>
          <a:srgbClr val="FFCAAD"/>
        </a:accent5>
        <a:accent6>
          <a:srgbClr val="737300"/>
        </a:accent6>
        <a:hlink>
          <a:srgbClr val="CC6600"/>
        </a:hlink>
        <a:folHlink>
          <a:srgbClr val="3333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брыв 5">
        <a:dk1>
          <a:srgbClr val="50000F"/>
        </a:dk1>
        <a:lt1>
          <a:srgbClr val="FFCC00"/>
        </a:lt1>
        <a:dk2>
          <a:srgbClr val="800000"/>
        </a:dk2>
        <a:lt2>
          <a:srgbClr val="FFFFCC"/>
        </a:lt2>
        <a:accent1>
          <a:srgbClr val="808000"/>
        </a:accent1>
        <a:accent2>
          <a:srgbClr val="993366"/>
        </a:accent2>
        <a:accent3>
          <a:srgbClr val="C0AAAA"/>
        </a:accent3>
        <a:accent4>
          <a:srgbClr val="DAAE00"/>
        </a:accent4>
        <a:accent5>
          <a:srgbClr val="C0C0AA"/>
        </a:accent5>
        <a:accent6>
          <a:srgbClr val="8A2D5C"/>
        </a:accent6>
        <a:hlink>
          <a:srgbClr val="FF5050"/>
        </a:hlink>
        <a:folHlink>
          <a:srgbClr val="99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брыв 6">
        <a:dk1>
          <a:srgbClr val="333300"/>
        </a:dk1>
        <a:lt1>
          <a:srgbClr val="FFCC00"/>
        </a:lt1>
        <a:dk2>
          <a:srgbClr val="666633"/>
        </a:dk2>
        <a:lt2>
          <a:srgbClr val="FFFFCC"/>
        </a:lt2>
        <a:accent1>
          <a:srgbClr val="8F7401"/>
        </a:accent1>
        <a:accent2>
          <a:srgbClr val="CC6600"/>
        </a:accent2>
        <a:accent3>
          <a:srgbClr val="B8B8AD"/>
        </a:accent3>
        <a:accent4>
          <a:srgbClr val="DAAE00"/>
        </a:accent4>
        <a:accent5>
          <a:srgbClr val="C6BCAA"/>
        </a:accent5>
        <a:accent6>
          <a:srgbClr val="B95C00"/>
        </a:accent6>
        <a:hlink>
          <a:srgbClr val="666699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брыв 7">
        <a:dk1>
          <a:srgbClr val="000000"/>
        </a:dk1>
        <a:lt1>
          <a:srgbClr val="FFFFFF"/>
        </a:lt1>
        <a:dk2>
          <a:srgbClr val="40458C"/>
        </a:dk2>
        <a:lt2>
          <a:srgbClr val="FFFFCC"/>
        </a:lt2>
        <a:accent1>
          <a:srgbClr val="8D8DB3"/>
        </a:accent1>
        <a:accent2>
          <a:srgbClr val="B2B2B2"/>
        </a:accent2>
        <a:accent3>
          <a:srgbClr val="AFB0C5"/>
        </a:accent3>
        <a:accent4>
          <a:srgbClr val="DADADA"/>
        </a:accent4>
        <a:accent5>
          <a:srgbClr val="C5C5D6"/>
        </a:accent5>
        <a:accent6>
          <a:srgbClr val="A1A1A1"/>
        </a:accent6>
        <a:hlink>
          <a:srgbClr val="6F89F7"/>
        </a:hlink>
        <a:folHlink>
          <a:srgbClr val="4F56A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Designs\Обрыв.pot</Template>
  <TotalTime>141</TotalTime>
  <Words>492</Words>
  <Application>Microsoft Office PowerPoint</Application>
  <PresentationFormat>Předvádění na obrazovce (4:3)</PresentationFormat>
  <Paragraphs>89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2" baseType="lpstr">
      <vt:lpstr>Times New Roman</vt:lpstr>
      <vt:lpstr>Arial</vt:lpstr>
      <vt:lpstr>Wingdings</vt:lpstr>
      <vt:lpstr>Calibri</vt:lpstr>
      <vt:lpstr>Обрыв</vt:lpstr>
      <vt:lpstr>PREPOSITIONS</vt:lpstr>
      <vt:lpstr>Snímek 2</vt:lpstr>
      <vt:lpstr>Snímek 3</vt:lpstr>
      <vt:lpstr>Snímek 4</vt:lpstr>
      <vt:lpstr>Snímek 5</vt:lpstr>
      <vt:lpstr>Snímek 6</vt:lpstr>
      <vt:lpstr>Snímek 7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PREPOSITIONS</dc:title>
  <dc:creator>Stuff</dc:creator>
  <cp:lastModifiedBy>Uživatel</cp:lastModifiedBy>
  <cp:revision>27</cp:revision>
  <dcterms:created xsi:type="dcterms:W3CDTF">2012-07-12T09:23:27Z</dcterms:created>
  <dcterms:modified xsi:type="dcterms:W3CDTF">2020-04-02T07:56:29Z</dcterms:modified>
</cp:coreProperties>
</file>