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71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3" r:id="rId12"/>
    <p:sldId id="267" r:id="rId13"/>
    <p:sldId id="268" r:id="rId14"/>
    <p:sldId id="269" r:id="rId15"/>
    <p:sldId id="272" r:id="rId16"/>
    <p:sldId id="274" r:id="rId17"/>
    <p:sldId id="270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9CEFBE-5558-4DC3-AD6D-3A7BC4C6ED9B}" type="datetimeFigureOut">
              <a:rPr lang="cs-CZ" smtClean="0"/>
              <a:pPr/>
              <a:t>15.10.2019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B3D4F2-8DCB-4FE6-ACE1-5A6C0771306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6021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3D4F2-8DCB-4FE6-ACE1-5A6C07713060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5236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15.10.2019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15.10.2019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TbvuqRMUO4" TargetMode="External"/><Relationship Id="rId2" Type="http://schemas.openxmlformats.org/officeDocument/2006/relationships/hyperlink" Target="https://www.youtube.com/watch?v=tODZxVattjc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6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6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6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6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6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6000" dirty="0" smtClean="0">
                <a:latin typeface="Times New Roman" pitchFamily="18" charset="0"/>
                <a:cs typeface="Times New Roman" pitchFamily="18" charset="0"/>
              </a:rPr>
            </a:b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cs-CZ" sz="5400" dirty="0" err="1" smtClean="0">
                <a:latin typeface="Times New Roman" pitchFamily="18" charset="0"/>
                <a:cs typeface="Times New Roman" pitchFamily="18" charset="0"/>
              </a:rPr>
              <a:t>Stereotypes</a:t>
            </a:r>
            <a:r>
              <a:rPr lang="cs-CZ" sz="54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sz="5400" dirty="0" smtClean="0">
                <a:latin typeface="Times New Roman" pitchFamily="18" charset="0"/>
                <a:cs typeface="Times New Roman" pitchFamily="18" charset="0"/>
              </a:rPr>
              <a:t> prejudice and</a:t>
            </a:r>
          </a:p>
          <a:p>
            <a:r>
              <a:rPr lang="cs-CZ" sz="5400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5400" dirty="0" err="1" smtClean="0">
                <a:latin typeface="Times New Roman" pitchFamily="18" charset="0"/>
                <a:cs typeface="Times New Roman" pitchFamily="18" charset="0"/>
              </a:rPr>
              <a:t>iscrimination</a:t>
            </a:r>
            <a:endParaRPr lang="cs-CZ" sz="5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021288"/>
            <a:ext cx="1907704" cy="8367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b="1" dirty="0" err="1" smtClean="0">
                <a:latin typeface="Arial Narrow" pitchFamily="34" charset="0"/>
              </a:rPr>
              <a:t>Ethnic</a:t>
            </a:r>
            <a:r>
              <a:rPr lang="cs-CZ" sz="5400" b="1" dirty="0" smtClean="0">
                <a:latin typeface="Arial Narrow" pitchFamily="34" charset="0"/>
              </a:rPr>
              <a:t> prejudice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Universal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character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over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world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fixed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taken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over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by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generations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families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lower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social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status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lower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level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age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5-6</a:t>
            </a:r>
          </a:p>
          <a:p>
            <a:pPr>
              <a:lnSpc>
                <a:spcPct val="80000"/>
              </a:lnSpc>
            </a:pPr>
            <a:endParaRPr lang="cs-CZ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Holland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research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children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10-17 –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attitude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ethnic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minorities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Verkuyten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Thijs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80000"/>
              </a:lnSpc>
            </a:pPr>
            <a:endParaRPr lang="cs-CZ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Result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most negative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attitude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Turks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Moroccians</a:t>
            </a:r>
            <a:endParaRPr lang="cs-CZ" sz="3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021288"/>
            <a:ext cx="1907704" cy="8367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b="1" dirty="0" err="1">
                <a:latin typeface="Arial Narrow" pitchFamily="34" charset="0"/>
              </a:rPr>
              <a:t>Ethnic</a:t>
            </a:r>
            <a:r>
              <a:rPr lang="cs-CZ" sz="4800" b="1" dirty="0">
                <a:latin typeface="Arial Narrow" pitchFamily="34" charset="0"/>
              </a:rPr>
              <a:t> prejudice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East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Finland</a:t>
            </a:r>
            <a:r>
              <a:rPr lang="cs-CZ" dirty="0" smtClean="0"/>
              <a:t> – </a:t>
            </a:r>
            <a:r>
              <a:rPr lang="cs-CZ" dirty="0" err="1" smtClean="0"/>
              <a:t>Joensuu</a:t>
            </a:r>
            <a:r>
              <a:rPr lang="cs-CZ" dirty="0" smtClean="0"/>
              <a:t> – </a:t>
            </a:r>
            <a:r>
              <a:rPr lang="cs-CZ" dirty="0" err="1" smtClean="0"/>
              <a:t>Russian</a:t>
            </a:r>
            <a:r>
              <a:rPr lang="cs-CZ" dirty="0" smtClean="0"/>
              <a:t> </a:t>
            </a:r>
            <a:r>
              <a:rPr lang="cs-CZ" dirty="0" err="1" smtClean="0"/>
              <a:t>border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Kindergarten</a:t>
            </a:r>
            <a:r>
              <a:rPr lang="cs-CZ" dirty="0" smtClean="0"/>
              <a:t> –prejudice to </a:t>
            </a:r>
            <a:r>
              <a:rPr lang="cs-CZ" dirty="0" err="1" smtClean="0"/>
              <a:t>small</a:t>
            </a:r>
            <a:r>
              <a:rPr lang="cs-CZ" dirty="0" smtClean="0"/>
              <a:t> </a:t>
            </a:r>
            <a:r>
              <a:rPr lang="cs-CZ" dirty="0" err="1" smtClean="0"/>
              <a:t>children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Russian</a:t>
            </a:r>
            <a:r>
              <a:rPr lang="cs-CZ" dirty="0" smtClean="0"/>
              <a:t> background</a:t>
            </a:r>
          </a:p>
          <a:p>
            <a:endParaRPr lang="cs-CZ" dirty="0"/>
          </a:p>
          <a:p>
            <a:r>
              <a:rPr lang="cs-CZ" dirty="0" err="1" smtClean="0"/>
              <a:t>Reason</a:t>
            </a:r>
            <a:r>
              <a:rPr lang="cs-CZ" dirty="0" smtClean="0"/>
              <a:t> – </a:t>
            </a:r>
            <a:r>
              <a:rPr lang="cs-CZ" dirty="0" err="1" smtClean="0"/>
              <a:t>family</a:t>
            </a:r>
            <a:r>
              <a:rPr lang="cs-CZ" dirty="0" smtClean="0"/>
              <a:t> – prejudice – </a:t>
            </a:r>
            <a:r>
              <a:rPr lang="cs-CZ" dirty="0" err="1" smtClean="0"/>
              <a:t>history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War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/>
              <a:t>t</a:t>
            </a:r>
            <a:r>
              <a:rPr lang="cs-CZ" dirty="0" err="1" smtClean="0"/>
              <a:t>he</a:t>
            </a:r>
            <a:r>
              <a:rPr lang="cs-CZ" dirty="0" smtClean="0"/>
              <a:t> </a:t>
            </a:r>
            <a:r>
              <a:rPr lang="cs-CZ" dirty="0" err="1" smtClean="0"/>
              <a:t>Russians</a:t>
            </a:r>
            <a:r>
              <a:rPr lang="cs-CZ" dirty="0" smtClean="0"/>
              <a:t> – part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Karelia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021288"/>
            <a:ext cx="1907704" cy="836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2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Arial Narrow" pitchFamily="34" charset="0"/>
              </a:rPr>
              <a:t>How</a:t>
            </a:r>
            <a:r>
              <a:rPr lang="cs-CZ" dirty="0" smtClean="0">
                <a:latin typeface="Arial Narrow" pitchFamily="34" charset="0"/>
              </a:rPr>
              <a:t> to </a:t>
            </a:r>
            <a:r>
              <a:rPr lang="cs-CZ" dirty="0" err="1" smtClean="0">
                <a:latin typeface="Arial Narrow" pitchFamily="34" charset="0"/>
              </a:rPr>
              <a:t>eliminate</a:t>
            </a:r>
            <a:r>
              <a:rPr lang="cs-CZ" dirty="0" smtClean="0">
                <a:latin typeface="Arial Narrow" pitchFamily="34" charset="0"/>
              </a:rPr>
              <a:t> prejudice?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Contact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hypothesis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Allport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reduction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prejudice – in </a:t>
            </a: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contact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among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ethnic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groups</a:t>
            </a:r>
            <a:endParaRPr lang="cs-CZ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People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same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status </a:t>
            </a: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working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 on a </a:t>
            </a: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common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goal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Italy – </a:t>
            </a: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foreigners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Africa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Italian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teams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research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</a:p>
          <a:p>
            <a:pPr>
              <a:lnSpc>
                <a:spcPct val="90000"/>
              </a:lnSpc>
            </a:pP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1st </a:t>
            </a: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group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students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Italians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Africans</a:t>
            </a:r>
            <a:endParaRPr lang="cs-CZ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2nd </a:t>
            </a: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group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3600" b="1" dirty="0" err="1">
                <a:latin typeface="Times New Roman" pitchFamily="18" charset="0"/>
                <a:cs typeface="Times New Roman" pitchFamily="18" charset="0"/>
              </a:rPr>
              <a:t>hospital</a:t>
            </a: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>
                <a:latin typeface="Times New Roman" pitchFamily="18" charset="0"/>
                <a:cs typeface="Times New Roman" pitchFamily="18" charset="0"/>
              </a:rPr>
              <a:t>staff</a:t>
            </a: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3600" b="1" dirty="0" err="1">
                <a:latin typeface="Times New Roman" pitchFamily="18" charset="0"/>
                <a:cs typeface="Times New Roman" pitchFamily="18" charset="0"/>
              </a:rPr>
              <a:t>Italians</a:t>
            </a: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sz="3600" b="1" dirty="0" err="1">
                <a:latin typeface="Times New Roman" pitchFamily="18" charset="0"/>
                <a:cs typeface="Times New Roman" pitchFamily="18" charset="0"/>
              </a:rPr>
              <a:t>Africans</a:t>
            </a:r>
            <a:endParaRPr lang="cs-CZ" sz="36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cs-CZ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Result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workers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hospital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– more positive </a:t>
            </a: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attitude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difficult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tasks</a:t>
            </a:r>
            <a:endParaRPr lang="cs-CZ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cs-CZ" sz="3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021288"/>
            <a:ext cx="1907704" cy="8367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5400" dirty="0" err="1" smtClean="0">
                <a:latin typeface="Arial Narrow" pitchFamily="34" charset="0"/>
              </a:rPr>
              <a:t>Relationship</a:t>
            </a:r>
            <a:r>
              <a:rPr lang="cs-CZ" sz="5400" dirty="0" smtClean="0">
                <a:latin typeface="Arial Narrow" pitchFamily="34" charset="0"/>
              </a:rPr>
              <a:t> </a:t>
            </a:r>
            <a:r>
              <a:rPr lang="cs-CZ" sz="5400" dirty="0" err="1" smtClean="0">
                <a:latin typeface="Arial Narrow" pitchFamily="34" charset="0"/>
              </a:rPr>
              <a:t>between</a:t>
            </a:r>
            <a:r>
              <a:rPr lang="cs-CZ" sz="5400" dirty="0" smtClean="0">
                <a:latin typeface="Arial Narrow" pitchFamily="34" charset="0"/>
              </a:rPr>
              <a:t> </a:t>
            </a:r>
            <a:r>
              <a:rPr lang="cs-CZ" sz="5400" dirty="0" err="1" smtClean="0">
                <a:latin typeface="Arial Narrow" pitchFamily="34" charset="0"/>
              </a:rPr>
              <a:t>Czechs</a:t>
            </a:r>
            <a:r>
              <a:rPr lang="cs-CZ" sz="5400" dirty="0" smtClean="0">
                <a:latin typeface="Arial Narrow" pitchFamily="34" charset="0"/>
              </a:rPr>
              <a:t> and </a:t>
            </a:r>
            <a:r>
              <a:rPr lang="cs-CZ" sz="5400" dirty="0" err="1" smtClean="0">
                <a:latin typeface="Arial Narrow" pitchFamily="34" charset="0"/>
              </a:rPr>
              <a:t>Germans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Stereotypes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both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sides</a:t>
            </a:r>
            <a:endParaRPr lang="cs-CZ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cs-CZ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Common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>
                <a:latin typeface="Times New Roman" pitchFamily="18" charset="0"/>
                <a:cs typeface="Times New Roman" pitchFamily="18" charset="0"/>
              </a:rPr>
              <a:t>historical</a:t>
            </a:r>
            <a:r>
              <a:rPr lang="cs-CZ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>
                <a:latin typeface="Times New Roman" pitchFamily="18" charset="0"/>
                <a:cs typeface="Times New Roman" pitchFamily="18" charset="0"/>
              </a:rPr>
              <a:t>development</a:t>
            </a:r>
            <a:endParaRPr lang="cs-CZ" sz="32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cs-CZ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German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stereotype – Slavonic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nations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easy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control</a:t>
            </a:r>
            <a:endParaRPr lang="cs-CZ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cs-CZ" sz="32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Arrrogant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attitude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Germans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toward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Czechs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– WW2 -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German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aggression</a:t>
            </a:r>
            <a:endParaRPr lang="cs-CZ" sz="3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021288"/>
            <a:ext cx="1907704" cy="8367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latin typeface="Arial Narrow" pitchFamily="34" charset="0"/>
              </a:rPr>
              <a:t>Czechs</a:t>
            </a:r>
            <a:r>
              <a:rPr lang="cs-CZ" b="1" dirty="0" smtClean="0">
                <a:latin typeface="Arial Narrow" pitchFamily="34" charset="0"/>
              </a:rPr>
              <a:t> </a:t>
            </a:r>
            <a:r>
              <a:rPr lang="cs-CZ" b="1" dirty="0" err="1" smtClean="0">
                <a:latin typeface="Arial Narrow" pitchFamily="34" charset="0"/>
              </a:rPr>
              <a:t>seen</a:t>
            </a:r>
            <a:r>
              <a:rPr lang="cs-CZ" b="1" dirty="0" smtClean="0">
                <a:latin typeface="Arial Narrow" pitchFamily="34" charset="0"/>
              </a:rPr>
              <a:t> by </a:t>
            </a:r>
            <a:r>
              <a:rPr lang="cs-CZ" b="1" dirty="0" err="1" smtClean="0">
                <a:latin typeface="Arial Narrow" pitchFamily="34" charset="0"/>
              </a:rPr>
              <a:t>the</a:t>
            </a:r>
            <a:r>
              <a:rPr lang="cs-CZ" b="1" dirty="0" smtClean="0">
                <a:latin typeface="Arial Narrow" pitchFamily="34" charset="0"/>
              </a:rPr>
              <a:t> </a:t>
            </a:r>
            <a:r>
              <a:rPr lang="cs-CZ" b="1" dirty="0" err="1" smtClean="0">
                <a:latin typeface="Arial Narrow" pitchFamily="34" charset="0"/>
              </a:rPr>
              <a:t>Germans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POSITIVE</a:t>
            </a:r>
          </a:p>
          <a:p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NEGATIVE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cs-CZ" b="1" dirty="0" smtClean="0"/>
          </a:p>
          <a:p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hospitable</a:t>
            </a:r>
            <a:endParaRPr lang="cs-CZ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friendly</a:t>
            </a:r>
            <a:endParaRPr lang="cs-CZ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ready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to help</a:t>
            </a:r>
          </a:p>
          <a:p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joyful</a:t>
            </a:r>
            <a:endParaRPr lang="cs-CZ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polite</a:t>
            </a:r>
            <a:endParaRPr lang="cs-CZ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 b="1" dirty="0" smtClean="0"/>
          </a:p>
          <a:p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nationalistic</a:t>
            </a:r>
            <a:endParaRPr lang="cs-CZ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drinking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alcohol</a:t>
            </a:r>
            <a:endParaRPr lang="cs-CZ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untidy</a:t>
            </a:r>
            <a:endParaRPr lang="cs-CZ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envious</a:t>
            </a:r>
            <a:endParaRPr lang="cs-CZ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lazy</a:t>
            </a:r>
            <a:endParaRPr lang="cs-CZ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021288"/>
            <a:ext cx="1907704" cy="8367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europeisnotdead.files.wordpress.com/2013/09/european-stereotypes-complet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111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Prejudice</a:t>
            </a:r>
            <a:endParaRPr lang="cs-CZ" dirty="0"/>
          </a:p>
          <a:p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www.youtube.com/watch?v=tODZxVattjc</a:t>
            </a:r>
            <a:endParaRPr lang="cs-CZ" dirty="0"/>
          </a:p>
          <a:p>
            <a:endParaRPr lang="cs-CZ" dirty="0" smtClean="0"/>
          </a:p>
          <a:p>
            <a:r>
              <a:rPr lang="cs-CZ" dirty="0" err="1" smtClean="0"/>
              <a:t>Discrimination</a:t>
            </a:r>
            <a:endParaRPr lang="cs-CZ" dirty="0" smtClean="0"/>
          </a:p>
          <a:p>
            <a:r>
              <a:rPr lang="cs-CZ" dirty="0">
                <a:hlinkClick r:id="rId3"/>
              </a:rPr>
              <a:t>https://www.youtube.com/watch?v=_</a:t>
            </a:r>
            <a:r>
              <a:rPr lang="cs-CZ" dirty="0" smtClean="0">
                <a:hlinkClick r:id="rId3"/>
              </a:rPr>
              <a:t>TbvuqRMUO4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Funny</a:t>
            </a:r>
            <a:r>
              <a:rPr lang="cs-CZ" dirty="0" smtClean="0"/>
              <a:t> </a:t>
            </a:r>
            <a:r>
              <a:rPr lang="cs-CZ" dirty="0" err="1" smtClean="0"/>
              <a:t>misunderstanding</a:t>
            </a:r>
            <a:endParaRPr lang="cs-CZ" dirty="0"/>
          </a:p>
          <a:p>
            <a:r>
              <a:rPr lang="cs-CZ" dirty="0"/>
              <a:t>https://www.youtube.com/watch?v=EeRqIC1sPz0</a:t>
            </a:r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021288"/>
            <a:ext cx="1907704" cy="836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16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Discussion</a:t>
            </a:r>
            <a:r>
              <a:rPr lang="cs-CZ" dirty="0" smtClean="0"/>
              <a:t> </a:t>
            </a:r>
            <a:r>
              <a:rPr lang="cs-CZ" dirty="0" err="1" smtClean="0"/>
              <a:t>questions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kind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ethnic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prejudice do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your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cultures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cs-CZ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Make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national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self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-stereotype.</a:t>
            </a:r>
          </a:p>
          <a:p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People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think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 are…………………….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021288"/>
            <a:ext cx="1907704" cy="8367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Heinzova\Desktop\happy wif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" y="557213"/>
            <a:ext cx="2663825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4" descr="C:\Users\Heinzova\Desktop\Ja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0"/>
            <a:ext cx="3419475" cy="51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 descr="C:\Users\Heinzova\Desktop\ag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3573463"/>
            <a:ext cx="3240087" cy="306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6021288"/>
            <a:ext cx="1835696" cy="836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39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Generalizations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392488"/>
          </a:xfrm>
          <a:solidFill>
            <a:schemeClr val="bg2"/>
          </a:solidFill>
        </p:spPr>
        <p:txBody>
          <a:bodyPr/>
          <a:lstStyle/>
          <a:p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possible</a:t>
            </a:r>
            <a:r>
              <a:rPr lang="cs-CZ" dirty="0" smtClean="0"/>
              <a:t> to </a:t>
            </a:r>
            <a:r>
              <a:rPr lang="cs-CZ" dirty="0" err="1" smtClean="0"/>
              <a:t>make</a:t>
            </a:r>
            <a:r>
              <a:rPr lang="cs-CZ" dirty="0" smtClean="0"/>
              <a:t> </a:t>
            </a:r>
            <a:r>
              <a:rPr lang="cs-CZ" dirty="0" err="1" smtClean="0"/>
              <a:t>generalizations</a:t>
            </a:r>
            <a:r>
              <a:rPr lang="cs-CZ" dirty="0" smtClean="0"/>
              <a:t> 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cultures</a:t>
            </a:r>
            <a:r>
              <a:rPr lang="cs-CZ" dirty="0" smtClean="0"/>
              <a:t>, </a:t>
            </a:r>
            <a:r>
              <a:rPr lang="cs-CZ" dirty="0" err="1" smtClean="0"/>
              <a:t>but</a:t>
            </a:r>
            <a:r>
              <a:rPr lang="cs-CZ" dirty="0" smtClean="0"/>
              <a:t> not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individuals</a:t>
            </a:r>
            <a:r>
              <a:rPr lang="cs-CZ" dirty="0" smtClean="0"/>
              <a:t> </a:t>
            </a:r>
            <a:endParaRPr lang="cs-CZ" dirty="0"/>
          </a:p>
        </p:txBody>
      </p:sp>
      <p:cxnSp>
        <p:nvCxnSpPr>
          <p:cNvPr id="5" name="Přímá spojovací šipka 4"/>
          <p:cNvCxnSpPr/>
          <p:nvPr/>
        </p:nvCxnSpPr>
        <p:spPr>
          <a:xfrm flipV="1">
            <a:off x="1115616" y="3284984"/>
            <a:ext cx="0" cy="25922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šipka 6"/>
          <p:cNvCxnSpPr/>
          <p:nvPr/>
        </p:nvCxnSpPr>
        <p:spPr>
          <a:xfrm>
            <a:off x="1115616" y="5877272"/>
            <a:ext cx="475252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Volný tvar 16"/>
          <p:cNvSpPr/>
          <p:nvPr/>
        </p:nvSpPr>
        <p:spPr>
          <a:xfrm>
            <a:off x="1122218" y="3082637"/>
            <a:ext cx="5149273" cy="3255818"/>
          </a:xfrm>
          <a:custGeom>
            <a:avLst/>
            <a:gdLst>
              <a:gd name="connsiteX0" fmla="*/ 0 w 5149273"/>
              <a:gd name="connsiteY0" fmla="*/ 2763981 h 3255818"/>
              <a:gd name="connsiteX1" fmla="*/ 2299855 w 5149273"/>
              <a:gd name="connsiteY1" fmla="*/ 6927 h 3255818"/>
              <a:gd name="connsiteX2" fmla="*/ 4752109 w 5149273"/>
              <a:gd name="connsiteY2" fmla="*/ 2805545 h 3255818"/>
              <a:gd name="connsiteX3" fmla="*/ 4682837 w 5149273"/>
              <a:gd name="connsiteY3" fmla="*/ 2708563 h 3255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49273" h="3255818">
                <a:moveTo>
                  <a:pt x="0" y="2763981"/>
                </a:moveTo>
                <a:cubicBezTo>
                  <a:pt x="753918" y="1381990"/>
                  <a:pt x="1507837" y="0"/>
                  <a:pt x="2299855" y="6927"/>
                </a:cubicBezTo>
                <a:cubicBezTo>
                  <a:pt x="3091873" y="13854"/>
                  <a:pt x="4354945" y="2355272"/>
                  <a:pt x="4752109" y="2805545"/>
                </a:cubicBezTo>
                <a:cubicBezTo>
                  <a:pt x="5149273" y="3255818"/>
                  <a:pt x="4682837" y="2708563"/>
                  <a:pt x="4682837" y="270856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9" name="Přímá spojovací šipka 18"/>
          <p:cNvCxnSpPr/>
          <p:nvPr/>
        </p:nvCxnSpPr>
        <p:spPr>
          <a:xfrm flipV="1">
            <a:off x="2267744" y="2708920"/>
            <a:ext cx="0" cy="32403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/>
          <p:nvPr/>
        </p:nvCxnSpPr>
        <p:spPr>
          <a:xfrm flipH="1" flipV="1">
            <a:off x="4499992" y="2780928"/>
            <a:ext cx="72008" cy="3259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755576" y="3068960"/>
            <a:ext cx="2250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No.of </a:t>
            </a:r>
            <a:r>
              <a:rPr lang="cs-CZ" dirty="0" err="1" smtClean="0"/>
              <a:t>people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6156176" y="602128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values</a:t>
            </a:r>
            <a:endParaRPr lang="cs-CZ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2915816" y="3933056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Most </a:t>
            </a:r>
            <a:r>
              <a:rPr lang="cs-CZ" dirty="0" err="1" smtClean="0"/>
              <a:t>people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1187624" y="594928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Some</a:t>
            </a:r>
            <a:r>
              <a:rPr lang="cs-CZ" sz="1400" dirty="0" smtClean="0"/>
              <a:t> </a:t>
            </a:r>
            <a:r>
              <a:rPr lang="cs-CZ" sz="1400" dirty="0" err="1" smtClean="0"/>
              <a:t>individuals</a:t>
            </a:r>
            <a:endParaRPr lang="cs-CZ" sz="1400" dirty="0"/>
          </a:p>
        </p:txBody>
      </p:sp>
      <p:sp>
        <p:nvSpPr>
          <p:cNvPr id="28" name="TextovéPole 27"/>
          <p:cNvSpPr txBox="1"/>
          <p:nvPr/>
        </p:nvSpPr>
        <p:spPr>
          <a:xfrm flipH="1">
            <a:off x="4644004" y="5949280"/>
            <a:ext cx="10801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Some</a:t>
            </a:r>
            <a:r>
              <a:rPr lang="cs-CZ" sz="1400" dirty="0" smtClean="0"/>
              <a:t> </a:t>
            </a:r>
            <a:r>
              <a:rPr lang="cs-CZ" sz="1400" dirty="0" err="1" smtClean="0"/>
              <a:t>individuals</a:t>
            </a:r>
            <a:endParaRPr lang="cs-CZ" sz="1400" dirty="0"/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8918" y="5501743"/>
            <a:ext cx="1907704" cy="8367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Barriers</a:t>
            </a:r>
            <a:r>
              <a:rPr lang="cs-CZ" dirty="0" smtClean="0"/>
              <a:t> - </a:t>
            </a:r>
            <a:r>
              <a:rPr lang="cs-CZ" dirty="0" err="1" smtClean="0"/>
              <a:t>communication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Misinterpretation</a:t>
            </a:r>
            <a:endParaRPr lang="cs-CZ" dirty="0" smtClean="0"/>
          </a:p>
          <a:p>
            <a:r>
              <a:rPr lang="cs-CZ" dirty="0" err="1" smtClean="0"/>
              <a:t>Misunderstanding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Bad</a:t>
            </a:r>
            <a:r>
              <a:rPr lang="cs-CZ" dirty="0" smtClean="0"/>
              <a:t> </a:t>
            </a:r>
            <a:r>
              <a:rPr lang="cs-CZ" dirty="0" err="1" smtClean="0"/>
              <a:t>intercultural</a:t>
            </a:r>
            <a:r>
              <a:rPr lang="cs-CZ" dirty="0" smtClean="0"/>
              <a:t> </a:t>
            </a:r>
            <a:r>
              <a:rPr lang="cs-CZ" dirty="0" err="1" smtClean="0"/>
              <a:t>training</a:t>
            </a:r>
            <a:r>
              <a:rPr lang="cs-CZ" dirty="0" smtClean="0"/>
              <a:t> and </a:t>
            </a:r>
            <a:r>
              <a:rPr lang="cs-CZ" dirty="0" err="1" smtClean="0"/>
              <a:t>poor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r>
              <a:rPr lang="cs-CZ" dirty="0" smtClean="0"/>
              <a:t> </a:t>
            </a:r>
            <a:r>
              <a:rPr lang="cs-CZ" dirty="0" err="1" smtClean="0"/>
              <a:t>skills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Generalizations</a:t>
            </a:r>
            <a:r>
              <a:rPr lang="cs-CZ" dirty="0" smtClean="0"/>
              <a:t> </a:t>
            </a:r>
            <a:r>
              <a:rPr lang="cs-CZ" dirty="0" err="1" smtClean="0"/>
              <a:t>leading</a:t>
            </a:r>
            <a:r>
              <a:rPr lang="cs-CZ" dirty="0" smtClean="0"/>
              <a:t> to stereotype , prejudice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discrimination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021288"/>
            <a:ext cx="1907704" cy="8367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 </a:t>
            </a:r>
            <a:r>
              <a:rPr lang="cs-CZ" dirty="0" err="1" smtClean="0"/>
              <a:t>critical</a:t>
            </a:r>
            <a:r>
              <a:rPr lang="cs-CZ" dirty="0" smtClean="0"/>
              <a:t> incident –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example</a:t>
            </a:r>
            <a:r>
              <a:rPr lang="cs-CZ" dirty="0" smtClean="0"/>
              <a:t> of </a:t>
            </a:r>
            <a:r>
              <a:rPr lang="cs-CZ" dirty="0" err="1" smtClean="0"/>
              <a:t>misinterpretation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Japanese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businessman 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negotiating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Norwegian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partner. The 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Japanese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says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deal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will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very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difficult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. The 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Norwegian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asks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her 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company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help to 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solve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problem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. The 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Japanese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puzzled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by the 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question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happened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021288"/>
            <a:ext cx="1907704" cy="8367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Explanation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Japanese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, his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statement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deal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will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difficult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mans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will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not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possible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. He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expressed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indirectly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because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he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must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polite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wants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avoid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losing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face.</a:t>
            </a:r>
          </a:p>
          <a:p>
            <a:pPr algn="just"/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Norwegian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not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aware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thought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were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problems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could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solved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021288"/>
            <a:ext cx="1907704" cy="8367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Stereotype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 FIXED IDEA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image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many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people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about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 a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particular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type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person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thing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, but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not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true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in reality.</a:t>
            </a:r>
          </a:p>
          <a:p>
            <a:pPr>
              <a:spcBef>
                <a:spcPct val="50000"/>
              </a:spcBef>
            </a:pPr>
            <a:endParaRPr lang="cs-CZ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based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cs-CZ" sz="3200" dirty="0" err="1" smtClean="0">
                <a:latin typeface="Times New Roman" pitchFamily="18" charset="0"/>
                <a:cs typeface="Times New Roman" pitchFamily="18" charset="0"/>
              </a:rPr>
              <a:t>generalization</a:t>
            </a:r>
            <a:r>
              <a:rPr lang="cs-CZ" sz="3200" dirty="0" err="1" smtClean="0"/>
              <a:t>s</a:t>
            </a:r>
            <a:endParaRPr lang="cs-CZ" sz="32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021288"/>
            <a:ext cx="1907704" cy="8367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5400" b="1" dirty="0" smtClean="0"/>
              <a:t>HUMAN  MENTAL PROGRAMMING </a:t>
            </a:r>
            <a:r>
              <a:rPr lang="cs-CZ" sz="2200" b="1" dirty="0" smtClean="0"/>
              <a:t>(</a:t>
            </a:r>
            <a:r>
              <a:rPr lang="cs-CZ" sz="2200" b="1" dirty="0" err="1" smtClean="0"/>
              <a:t>Hofstede</a:t>
            </a:r>
            <a:r>
              <a:rPr lang="cs-CZ" sz="2200" b="1" dirty="0" smtClean="0"/>
              <a:t>)</a:t>
            </a:r>
            <a:endParaRPr lang="cs-CZ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err="1" smtClean="0">
                <a:solidFill>
                  <a:srgbClr val="FF0000"/>
                </a:solidFill>
              </a:rPr>
              <a:t>Individual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issues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14" name="Rovnoramenný trojúhelník 13"/>
          <p:cNvSpPr/>
          <p:nvPr/>
        </p:nvSpPr>
        <p:spPr>
          <a:xfrm>
            <a:off x="2267744" y="2420888"/>
            <a:ext cx="3941024" cy="3384376"/>
          </a:xfrm>
          <a:prstGeom prst="triangle">
            <a:avLst>
              <a:gd name="adj" fmla="val 52100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ysClr val="windowText" lastClr="000000"/>
                </a:solidFill>
              </a:rPr>
              <a:t>human</a:t>
            </a:r>
            <a:r>
              <a:rPr lang="cs-CZ" dirty="0" smtClean="0">
                <a:solidFill>
                  <a:sysClr val="windowText" lastClr="000000"/>
                </a:solidFill>
              </a:rPr>
              <a:t> </a:t>
            </a:r>
            <a:r>
              <a:rPr lang="cs-CZ" dirty="0" err="1" smtClean="0">
                <a:solidFill>
                  <a:sysClr val="windowText" lastClr="000000"/>
                </a:solidFill>
              </a:rPr>
              <a:t>nature</a:t>
            </a:r>
            <a:endParaRPr lang="cs-CZ" dirty="0">
              <a:solidFill>
                <a:sysClr val="windowText" lastClr="000000"/>
              </a:solidFill>
            </a:endParaRPr>
          </a:p>
        </p:txBody>
      </p:sp>
      <p:cxnSp>
        <p:nvCxnSpPr>
          <p:cNvPr id="16" name="Přímá spojovací šipka 15"/>
          <p:cNvCxnSpPr/>
          <p:nvPr/>
        </p:nvCxnSpPr>
        <p:spPr>
          <a:xfrm>
            <a:off x="3563888" y="3645024"/>
            <a:ext cx="14401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/>
          <p:nvPr/>
        </p:nvCxnSpPr>
        <p:spPr>
          <a:xfrm>
            <a:off x="2915816" y="4797152"/>
            <a:ext cx="25922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3635896" y="3933056"/>
            <a:ext cx="1182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culture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3635896" y="3212976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personality</a:t>
            </a:r>
            <a:endParaRPr lang="cs-CZ" sz="1600" dirty="0"/>
          </a:p>
        </p:txBody>
      </p:sp>
      <p:sp>
        <p:nvSpPr>
          <p:cNvPr id="22" name="TextovéPole 21"/>
          <p:cNvSpPr txBox="1"/>
          <p:nvPr/>
        </p:nvSpPr>
        <p:spPr>
          <a:xfrm flipH="1">
            <a:off x="4139952" y="479715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cxnSp>
        <p:nvCxnSpPr>
          <p:cNvPr id="24" name="Přímá spojovací šipka 23"/>
          <p:cNvCxnSpPr/>
          <p:nvPr/>
        </p:nvCxnSpPr>
        <p:spPr>
          <a:xfrm>
            <a:off x="2699792" y="2276872"/>
            <a:ext cx="1080120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5207451" y="2708920"/>
            <a:ext cx="3936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 smtClean="0">
                <a:solidFill>
                  <a:srgbClr val="FF0000"/>
                </a:solidFill>
              </a:rPr>
              <a:t>Values</a:t>
            </a:r>
            <a:r>
              <a:rPr lang="cs-CZ" sz="2400" dirty="0" smtClean="0">
                <a:solidFill>
                  <a:srgbClr val="FF0000"/>
                </a:solidFill>
              </a:rPr>
              <a:t>, </a:t>
            </a:r>
            <a:r>
              <a:rPr lang="cs-CZ" sz="2400" dirty="0" err="1" smtClean="0">
                <a:solidFill>
                  <a:srgbClr val="FF0000"/>
                </a:solidFill>
              </a:rPr>
              <a:t>attitude</a:t>
            </a:r>
            <a:r>
              <a:rPr lang="cs-CZ" sz="2400" dirty="0" smtClean="0">
                <a:solidFill>
                  <a:srgbClr val="FF0000"/>
                </a:solidFill>
              </a:rPr>
              <a:t>, </a:t>
            </a:r>
            <a:r>
              <a:rPr lang="cs-CZ" sz="2400" dirty="0" err="1" smtClean="0">
                <a:solidFill>
                  <a:srgbClr val="FF0000"/>
                </a:solidFill>
              </a:rPr>
              <a:t>beliefs</a:t>
            </a:r>
            <a:endParaRPr lang="cs-CZ" sz="2400" dirty="0">
              <a:solidFill>
                <a:srgbClr val="FF0000"/>
              </a:solidFill>
            </a:endParaRPr>
          </a:p>
        </p:txBody>
      </p:sp>
      <p:cxnSp>
        <p:nvCxnSpPr>
          <p:cNvPr id="27" name="Přímá spojovací šipka 26"/>
          <p:cNvCxnSpPr/>
          <p:nvPr/>
        </p:nvCxnSpPr>
        <p:spPr>
          <a:xfrm flipH="1">
            <a:off x="5148064" y="3068960"/>
            <a:ext cx="864096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6588224" y="5013176"/>
            <a:ext cx="20882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 smtClean="0">
                <a:solidFill>
                  <a:srgbClr val="FF0000"/>
                </a:solidFill>
              </a:rPr>
              <a:t>Universal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and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inherited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characteristics</a:t>
            </a:r>
            <a:endParaRPr lang="cs-CZ" sz="2400" dirty="0">
              <a:solidFill>
                <a:srgbClr val="FF0000"/>
              </a:solidFill>
            </a:endParaRP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021288"/>
            <a:ext cx="1907704" cy="8367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5400" b="1" dirty="0" smtClean="0"/>
              <a:t>PREJUDICE  AND  DISCRIMINATION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Prejudice - a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negative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judgement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opinion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formed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about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group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without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knowledge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facts</a:t>
            </a:r>
            <a:endParaRPr lang="cs-CZ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 Czech Republic – </a:t>
            </a:r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Romas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gypsies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Vietnamese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cs-CZ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Discrimination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treating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people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in a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less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favourable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way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because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members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particular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group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–</a:t>
            </a:r>
          </a:p>
          <a:p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Examples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history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- ???</a:t>
            </a:r>
          </a:p>
          <a:p>
            <a:endParaRPr lang="cs-CZ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021288"/>
            <a:ext cx="1907704" cy="8367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301</TotalTime>
  <Words>518</Words>
  <Application>Microsoft Office PowerPoint</Application>
  <PresentationFormat>Předvádění na obrazovce (4:3)</PresentationFormat>
  <Paragraphs>106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 Narrow</vt:lpstr>
      <vt:lpstr>Calibri</vt:lpstr>
      <vt:lpstr>Constantia</vt:lpstr>
      <vt:lpstr>Times New Roman</vt:lpstr>
      <vt:lpstr>Wingdings 2</vt:lpstr>
      <vt:lpstr>Tok</vt:lpstr>
      <vt:lpstr>   </vt:lpstr>
      <vt:lpstr>Prezentace aplikace PowerPoint</vt:lpstr>
      <vt:lpstr>Generalizations</vt:lpstr>
      <vt:lpstr>Barriers - communication</vt:lpstr>
      <vt:lpstr>A critical incident – an example of misinterpretation</vt:lpstr>
      <vt:lpstr>Explanation</vt:lpstr>
      <vt:lpstr>Stereotype</vt:lpstr>
      <vt:lpstr>HUMAN  MENTAL PROGRAMMING (Hofstede)</vt:lpstr>
      <vt:lpstr>PREJUDICE  AND  DISCRIMINATION</vt:lpstr>
      <vt:lpstr>Ethnic prejudice</vt:lpstr>
      <vt:lpstr>Ethnic prejudice</vt:lpstr>
      <vt:lpstr>How to eliminate prejudice?</vt:lpstr>
      <vt:lpstr>Relationship between Czechs and Germans</vt:lpstr>
      <vt:lpstr>Czechs seen by the Germans</vt:lpstr>
      <vt:lpstr>Prezentace aplikace PowerPoint</vt:lpstr>
      <vt:lpstr>Prezentace aplikace PowerPoint</vt:lpstr>
      <vt:lpstr>Discussion 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cp:lastModifiedBy>Heinz</cp:lastModifiedBy>
  <cp:revision>30</cp:revision>
  <dcterms:modified xsi:type="dcterms:W3CDTF">2019-10-15T07:26:34Z</dcterms:modified>
</cp:coreProperties>
</file>