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9" r:id="rId10"/>
    <p:sldId id="263" r:id="rId11"/>
    <p:sldId id="264" r:id="rId12"/>
    <p:sldId id="266" r:id="rId13"/>
    <p:sldId id="271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4" y="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in="-2.14748E9" max="2.14748E9" units="dev"/>
        </inkml:traceFormat>
        <inkml:channelProperties>
          <inkml:channelProperty channel="X" name="resolution" value="37.78598" units="1/cm"/>
          <inkml:channelProperty channel="Y" name="resolution" value="37.83251" units="1/cm"/>
          <inkml:channelProperty channel="T" name="resolution" value="1" units="1/dev"/>
        </inkml:channelProperties>
      </inkml:inkSource>
      <inkml:timestamp xml:id="ts0" timeString="2017-02-28T07:06:05.42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  <inkml:channel name="T" type="integer" min="-2.14748E9" max="2.14748E9" units="dev"/>
        </inkml:traceFormat>
        <inkml:channelProperties>
          <inkml:channelProperty channel="X" name="resolution" value="37.78598" units="1/cm"/>
          <inkml:channelProperty channel="Y" name="resolution" value="37.83251" units="1/cm"/>
          <inkml:channelProperty channel="T" name="resolution" value="1" units="1/dev"/>
        </inkml:channelProperties>
      </inkml:inkSource>
      <inkml:timestamp xml:id="ts0" timeString="2017-02-28T07:06:05.42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 contextRef="#ctx0" brushRef="#br0">0 0 0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f7xwHF" TargetMode="External"/><Relationship Id="rId2" Type="http://schemas.openxmlformats.org/officeDocument/2006/relationships/hyperlink" Target="https://www.youtube.com/watch?v=4YNNkVzumhA" TargetMode="Externa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8.emf"/><Relationship Id="rId4" Type="http://schemas.openxmlformats.org/officeDocument/2006/relationships/customXml" Target="../ink/ink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89212" y="2908300"/>
            <a:ext cx="8915399" cy="2262781"/>
          </a:xfrm>
        </p:spPr>
        <p:txBody>
          <a:bodyPr/>
          <a:lstStyle/>
          <a:p>
            <a:r>
              <a:rPr lang="cs-CZ" dirty="0" err="1" smtClean="0"/>
              <a:t>Megalithic</a:t>
            </a:r>
            <a:r>
              <a:rPr lang="cs-CZ" dirty="0" smtClean="0"/>
              <a:t> </a:t>
            </a:r>
            <a:r>
              <a:rPr lang="cs-CZ" dirty="0" err="1" smtClean="0"/>
              <a:t>constructions</a:t>
            </a:r>
            <a:r>
              <a:rPr lang="cs-CZ" dirty="0" smtClean="0"/>
              <a:t> in </a:t>
            </a:r>
            <a:r>
              <a:rPr lang="cs-CZ" dirty="0" err="1" smtClean="0"/>
              <a:t>Europe</a:t>
            </a:r>
            <a:r>
              <a:rPr lang="cs-CZ" dirty="0" smtClean="0"/>
              <a:t>– </a:t>
            </a:r>
            <a:r>
              <a:rPr lang="cs-CZ" dirty="0" err="1" smtClean="0"/>
              <a:t>religious</a:t>
            </a:r>
            <a:r>
              <a:rPr lang="cs-CZ" dirty="0" smtClean="0"/>
              <a:t> </a:t>
            </a:r>
            <a:r>
              <a:rPr lang="cs-CZ" dirty="0" err="1" smtClean="0"/>
              <a:t>rituals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https://upload.wikimedia.org/wikipedia/commons/thumb/7/75/Paulnabrone.jpg/200px-Paulnabro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700" y="685800"/>
            <a:ext cx="3279775" cy="222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411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Legends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Stonehenge </a:t>
            </a:r>
            <a:r>
              <a:rPr lang="cs-CZ" b="1" dirty="0" smtClean="0"/>
              <a:t> - </a:t>
            </a:r>
            <a:r>
              <a:rPr lang="cs-CZ" b="1" dirty="0" err="1" smtClean="0"/>
              <a:t>bluestone</a:t>
            </a:r>
            <a:endParaRPr lang="cs-CZ" b="1" dirty="0" smtClean="0"/>
          </a:p>
          <a:p>
            <a:endParaRPr lang="cs-CZ" b="1" dirty="0" smtClean="0"/>
          </a:p>
          <a:p>
            <a:r>
              <a:rPr lang="cs-CZ" b="1" dirty="0" smtClean="0"/>
              <a:t>Legend - King Arthur – </a:t>
            </a:r>
            <a:r>
              <a:rPr lang="cs-CZ" b="1" dirty="0" err="1" smtClean="0"/>
              <a:t>sent</a:t>
            </a:r>
            <a:r>
              <a:rPr lang="cs-CZ" b="1" dirty="0" smtClean="0"/>
              <a:t> </a:t>
            </a:r>
            <a:r>
              <a:rPr lang="cs-CZ" b="1" dirty="0" err="1" smtClean="0"/>
              <a:t>Merlin</a:t>
            </a:r>
            <a:r>
              <a:rPr lang="cs-CZ" b="1" dirty="0" smtClean="0"/>
              <a:t> – 5th </a:t>
            </a:r>
            <a:r>
              <a:rPr lang="cs-CZ" b="1" dirty="0" err="1" smtClean="0"/>
              <a:t>century</a:t>
            </a:r>
            <a:r>
              <a:rPr lang="cs-CZ" b="1" dirty="0" smtClean="0"/>
              <a:t> </a:t>
            </a:r>
            <a:r>
              <a:rPr lang="en-US" b="1" dirty="0" smtClean="0"/>
              <a:t>and 15,000 knights </a:t>
            </a:r>
            <a:r>
              <a:rPr lang="cs-CZ" b="1" dirty="0" smtClean="0"/>
              <a:t>to </a:t>
            </a:r>
            <a:r>
              <a:rPr lang="cs-CZ" b="1" dirty="0" err="1" smtClean="0"/>
              <a:t>move</a:t>
            </a: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stones</a:t>
            </a:r>
            <a:r>
              <a:rPr lang="cs-CZ" b="1" dirty="0" smtClean="0"/>
              <a:t> </a:t>
            </a:r>
            <a:r>
              <a:rPr lang="cs-CZ" b="1" dirty="0" err="1" smtClean="0"/>
              <a:t>from</a:t>
            </a:r>
            <a:r>
              <a:rPr lang="cs-CZ" b="1" dirty="0" smtClean="0"/>
              <a:t> a </a:t>
            </a:r>
            <a:r>
              <a:rPr lang="cs-CZ" b="1" dirty="0" err="1" smtClean="0"/>
              <a:t>distant</a:t>
            </a:r>
            <a:r>
              <a:rPr lang="cs-CZ" b="1" dirty="0" smtClean="0"/>
              <a:t> place</a:t>
            </a:r>
          </a:p>
          <a:p>
            <a:endParaRPr lang="cs-CZ" b="1" dirty="0" smtClean="0"/>
          </a:p>
          <a:p>
            <a:r>
              <a:rPr lang="cs-CZ" b="1" dirty="0"/>
              <a:t>n</a:t>
            </a:r>
            <a:r>
              <a:rPr lang="cs-CZ" b="1" dirty="0" smtClean="0"/>
              <a:t>ot </a:t>
            </a:r>
            <a:r>
              <a:rPr lang="cs-CZ" b="1" dirty="0" err="1" smtClean="0"/>
              <a:t>successful</a:t>
            </a:r>
            <a:endParaRPr lang="cs-CZ" b="1" dirty="0" smtClean="0"/>
          </a:p>
          <a:p>
            <a:endParaRPr lang="cs-CZ" b="1" dirty="0" smtClean="0"/>
          </a:p>
          <a:p>
            <a:r>
              <a:rPr lang="cs-CZ" b="1" dirty="0" err="1" smtClean="0"/>
              <a:t>Merlin</a:t>
            </a:r>
            <a:r>
              <a:rPr lang="cs-CZ" b="1" dirty="0" smtClean="0"/>
              <a:t> – </a:t>
            </a:r>
            <a:r>
              <a:rPr lang="cs-CZ" b="1" dirty="0" err="1" smtClean="0"/>
              <a:t>special</a:t>
            </a:r>
            <a:r>
              <a:rPr lang="cs-CZ" b="1" dirty="0" smtClean="0"/>
              <a:t> </a:t>
            </a:r>
            <a:r>
              <a:rPr lang="cs-CZ" b="1" dirty="0" err="1" smtClean="0"/>
              <a:t>skills</a:t>
            </a:r>
            <a:r>
              <a:rPr lang="cs-CZ" b="1" dirty="0" smtClean="0"/>
              <a:t> - </a:t>
            </a:r>
            <a:r>
              <a:rPr lang="cs-CZ" b="1" dirty="0" err="1" smtClean="0"/>
              <a:t>stones</a:t>
            </a:r>
            <a:r>
              <a:rPr lang="cs-CZ" b="1" dirty="0" smtClean="0"/>
              <a:t> </a:t>
            </a:r>
            <a:r>
              <a:rPr lang="en-US" b="1" dirty="0" smtClean="0"/>
              <a:t>remove</a:t>
            </a:r>
            <a:r>
              <a:rPr lang="cs-CZ" b="1" dirty="0" smtClean="0"/>
              <a:t>d</a:t>
            </a:r>
            <a:r>
              <a:rPr lang="en-US" b="1" dirty="0" smtClean="0"/>
              <a:t>  from Ireland</a:t>
            </a:r>
            <a:endParaRPr lang="cs-CZ" b="1" dirty="0" smtClean="0"/>
          </a:p>
          <a:p>
            <a:endParaRPr lang="cs-CZ" b="1" dirty="0" smtClean="0"/>
          </a:p>
          <a:p>
            <a:r>
              <a:rPr lang="cs-CZ" b="1" dirty="0" smtClean="0"/>
              <a:t> </a:t>
            </a:r>
            <a:r>
              <a:rPr lang="cs-CZ" b="1" dirty="0" err="1" smtClean="0"/>
              <a:t>sent</a:t>
            </a:r>
            <a:r>
              <a:rPr lang="cs-CZ" b="1" dirty="0" smtClean="0"/>
              <a:t> to </a:t>
            </a:r>
            <a:r>
              <a:rPr lang="cs-CZ" b="1" dirty="0" err="1" smtClean="0"/>
              <a:t>Britain</a:t>
            </a:r>
            <a:r>
              <a:rPr lang="cs-CZ" b="1" dirty="0" smtClean="0"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Significance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the purpose</a:t>
            </a:r>
            <a:r>
              <a:rPr lang="cs-CZ" b="1" dirty="0" smtClean="0"/>
              <a:t> –</a:t>
            </a:r>
            <a:r>
              <a:rPr lang="en-US" b="1" dirty="0" smtClean="0"/>
              <a:t> mystery</a:t>
            </a:r>
            <a:r>
              <a:rPr lang="cs-CZ" b="1" dirty="0" smtClean="0"/>
              <a:t> – 1000 </a:t>
            </a:r>
            <a:r>
              <a:rPr lang="cs-CZ" b="1" dirty="0" err="1" smtClean="0"/>
              <a:t>years</a:t>
            </a:r>
            <a:r>
              <a:rPr lang="cs-CZ" b="1" dirty="0" smtClean="0"/>
              <a:t> </a:t>
            </a:r>
            <a:r>
              <a:rPr lang="cs-CZ" b="1" dirty="0" err="1" smtClean="0"/>
              <a:t>significance</a:t>
            </a:r>
            <a:endParaRPr lang="cs-CZ" b="1" dirty="0" smtClean="0"/>
          </a:p>
          <a:p>
            <a:r>
              <a:rPr lang="cs-CZ" b="1" dirty="0" err="1" smtClean="0"/>
              <a:t>Hypotheses</a:t>
            </a:r>
            <a:r>
              <a:rPr lang="cs-CZ" b="1" dirty="0" smtClean="0"/>
              <a:t>:</a:t>
            </a:r>
          </a:p>
          <a:p>
            <a:r>
              <a:rPr lang="en-US" b="1" dirty="0" smtClean="0"/>
              <a:t>strong archaeological evidence </a:t>
            </a:r>
            <a:r>
              <a:rPr lang="cs-CZ" b="1" dirty="0" smtClean="0"/>
              <a:t>- </a:t>
            </a:r>
            <a:r>
              <a:rPr lang="en-US" b="1" dirty="0" smtClean="0"/>
              <a:t>a burial site</a:t>
            </a:r>
            <a:endParaRPr lang="cs-CZ" b="1" dirty="0" smtClean="0"/>
          </a:p>
          <a:p>
            <a:r>
              <a:rPr lang="en-US" b="1" dirty="0" smtClean="0"/>
              <a:t> ceremonial site</a:t>
            </a:r>
            <a:endParaRPr lang="cs-CZ" b="1" dirty="0" smtClean="0"/>
          </a:p>
          <a:p>
            <a:r>
              <a:rPr lang="en-US" b="1" dirty="0" smtClean="0"/>
              <a:t>a religious pilgrimage destination</a:t>
            </a:r>
            <a:endParaRPr lang="cs-CZ" b="1" dirty="0" smtClean="0"/>
          </a:p>
          <a:p>
            <a:r>
              <a:rPr lang="en-US" b="1" dirty="0" smtClean="0"/>
              <a:t>a final resting place for royalty</a:t>
            </a:r>
            <a:endParaRPr lang="cs-CZ" b="1" dirty="0" smtClean="0"/>
          </a:p>
          <a:p>
            <a:r>
              <a:rPr lang="en-US" b="1" dirty="0" smtClean="0"/>
              <a:t> a memorial erected to honor and perhaps spiritually connect</a:t>
            </a:r>
            <a:r>
              <a:rPr lang="cs-CZ" b="1" dirty="0" err="1" smtClean="0"/>
              <a:t>ed</a:t>
            </a:r>
            <a:r>
              <a:rPr lang="en-US" b="1" dirty="0" smtClean="0"/>
              <a:t> with distant ancestors</a:t>
            </a: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Astronomical</a:t>
            </a:r>
            <a:r>
              <a:rPr lang="cs-CZ" b="1" dirty="0" smtClean="0"/>
              <a:t> </a:t>
            </a:r>
            <a:r>
              <a:rPr lang="cs-CZ" b="1" dirty="0" err="1" smtClean="0"/>
              <a:t>calendar</a:t>
            </a:r>
            <a:r>
              <a:rPr lang="cs-CZ" b="1" dirty="0" smtClean="0"/>
              <a:t> – a </a:t>
            </a:r>
            <a:r>
              <a:rPr lang="cs-CZ" b="1" dirty="0" err="1" smtClean="0"/>
              <a:t>new</a:t>
            </a:r>
            <a:r>
              <a:rPr lang="cs-CZ" b="1" dirty="0" smtClean="0"/>
              <a:t> </a:t>
            </a:r>
            <a:r>
              <a:rPr lang="cs-CZ" b="1" dirty="0" err="1" smtClean="0"/>
              <a:t>hypothesis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In the 1960s </a:t>
            </a:r>
            <a:r>
              <a:rPr lang="cs-CZ" b="1" dirty="0" smtClean="0"/>
              <a:t>- </a:t>
            </a:r>
            <a:r>
              <a:rPr lang="en-US" b="1" dirty="0" smtClean="0"/>
              <a:t>the astronomer Gerald Hawkins</a:t>
            </a:r>
            <a:endParaRPr lang="cs-CZ" b="1" dirty="0" smtClean="0"/>
          </a:p>
          <a:p>
            <a:r>
              <a:rPr lang="en-US" b="1" dirty="0" smtClean="0"/>
              <a:t>megalithic stones </a:t>
            </a:r>
            <a:r>
              <a:rPr lang="cs-CZ" b="1" dirty="0" smtClean="0"/>
              <a:t>- </a:t>
            </a:r>
            <a:r>
              <a:rPr lang="en-US" b="1" dirty="0" smtClean="0"/>
              <a:t> an astronomical calendar</a:t>
            </a:r>
            <a:endParaRPr lang="cs-CZ" b="1" dirty="0" smtClean="0"/>
          </a:p>
          <a:p>
            <a:r>
              <a:rPr lang="cs-CZ" b="1" dirty="0" err="1"/>
              <a:t>p</a:t>
            </a:r>
            <a:r>
              <a:rPr lang="cs-CZ" b="1" dirty="0" err="1" smtClean="0"/>
              <a:t>heno</a:t>
            </a:r>
            <a:r>
              <a:rPr lang="en-US" b="1" dirty="0" err="1" smtClean="0"/>
              <a:t>mena</a:t>
            </a:r>
            <a:r>
              <a:rPr lang="en-US" b="1" dirty="0" smtClean="0"/>
              <a:t> </a:t>
            </a:r>
            <a:r>
              <a:rPr lang="cs-CZ" b="1" dirty="0" smtClean="0"/>
              <a:t>-</a:t>
            </a:r>
            <a:r>
              <a:rPr lang="en-US" b="1" dirty="0" smtClean="0"/>
              <a:t>solstices, equinoxes and eclipses</a:t>
            </a:r>
            <a:endParaRPr lang="cs-CZ" b="1" dirty="0" smtClean="0"/>
          </a:p>
          <a:p>
            <a:r>
              <a:rPr lang="en-US" b="1" dirty="0" smtClean="0"/>
              <a:t>critics </a:t>
            </a:r>
            <a:r>
              <a:rPr lang="cs-CZ" b="1" dirty="0" smtClean="0"/>
              <a:t>- </a:t>
            </a:r>
            <a:r>
              <a:rPr lang="en-US" b="1" dirty="0" smtClean="0"/>
              <a:t> Stonehenge’s builders </a:t>
            </a:r>
            <a:r>
              <a:rPr lang="cs-CZ" b="1" dirty="0" smtClean="0"/>
              <a:t>– no </a:t>
            </a:r>
            <a:r>
              <a:rPr lang="cs-CZ" b="1" dirty="0" err="1" smtClean="0"/>
              <a:t>knowledge</a:t>
            </a:r>
            <a:endParaRPr lang="cs-CZ" b="1" dirty="0" smtClean="0"/>
          </a:p>
          <a:p>
            <a:r>
              <a:rPr lang="en-US" b="1" dirty="0" smtClean="0"/>
              <a:t>England’s dense cloud cove</a:t>
            </a:r>
            <a:r>
              <a:rPr lang="cs-CZ" b="1" dirty="0" smtClean="0"/>
              <a:t>r – </a:t>
            </a:r>
            <a:r>
              <a:rPr lang="cs-CZ" b="1" dirty="0" err="1" smtClean="0"/>
              <a:t>difficult</a:t>
            </a:r>
            <a:r>
              <a:rPr lang="cs-CZ" b="1" dirty="0" smtClean="0"/>
              <a:t> </a:t>
            </a:r>
            <a:r>
              <a:rPr lang="cs-CZ" b="1" dirty="0" err="1" smtClean="0"/>
              <a:t>observing</a:t>
            </a:r>
            <a:endParaRPr lang="cs-CZ" b="1" dirty="0" smtClean="0"/>
          </a:p>
          <a:p>
            <a:pPr>
              <a:buNone/>
            </a:pPr>
            <a:endParaRPr lang="cs-CZ" b="1" dirty="0" smtClean="0"/>
          </a:p>
          <a:p>
            <a:r>
              <a:rPr lang="cs-CZ" b="1" dirty="0" err="1" smtClean="0"/>
              <a:t>Recent</a:t>
            </a:r>
            <a:r>
              <a:rPr lang="cs-CZ" b="1" dirty="0" smtClean="0"/>
              <a:t> </a:t>
            </a:r>
            <a:r>
              <a:rPr lang="cs-CZ" b="1" dirty="0" err="1" smtClean="0"/>
              <a:t>theory</a:t>
            </a:r>
            <a:r>
              <a:rPr lang="cs-CZ" b="1" dirty="0" smtClean="0"/>
              <a:t> – </a:t>
            </a:r>
            <a:r>
              <a:rPr lang="cs-CZ" b="1" dirty="0" err="1" smtClean="0"/>
              <a:t>archeologists</a:t>
            </a:r>
            <a:r>
              <a:rPr lang="cs-CZ" b="1" dirty="0" smtClean="0"/>
              <a:t> – </a:t>
            </a:r>
            <a:r>
              <a:rPr lang="cs-CZ" b="1" dirty="0" err="1" smtClean="0"/>
              <a:t>signs</a:t>
            </a:r>
            <a:r>
              <a:rPr lang="cs-CZ" b="1" dirty="0" smtClean="0"/>
              <a:t> </a:t>
            </a:r>
            <a:r>
              <a:rPr lang="en-US" b="1" dirty="0" smtClean="0"/>
              <a:t>of illness and injury in the human</a:t>
            </a:r>
            <a:r>
              <a:rPr lang="cs-CZ" b="1" dirty="0" smtClean="0"/>
              <a:t> </a:t>
            </a:r>
            <a:r>
              <a:rPr lang="cs-CZ" b="1" dirty="0" err="1" smtClean="0"/>
              <a:t>remains</a:t>
            </a:r>
            <a:r>
              <a:rPr lang="en-US" b="1" dirty="0" smtClean="0"/>
              <a:t> </a:t>
            </a:r>
            <a:r>
              <a:rPr lang="cs-CZ" b="1" dirty="0" smtClean="0"/>
              <a:t>- </a:t>
            </a:r>
            <a:r>
              <a:rPr lang="cs-CZ" b="1" dirty="0" err="1" smtClean="0"/>
              <a:t>bones</a:t>
            </a:r>
            <a:endParaRPr lang="cs-CZ" b="1" dirty="0" smtClean="0"/>
          </a:p>
          <a:p>
            <a:r>
              <a:rPr lang="en-US" b="1" dirty="0" smtClean="0"/>
              <a:t>a place of healing</a:t>
            </a:r>
            <a:r>
              <a:rPr lang="cs-CZ" b="1" dirty="0" smtClean="0"/>
              <a:t>- </a:t>
            </a:r>
            <a:r>
              <a:rPr lang="en-US" b="1" dirty="0" smtClean="0"/>
              <a:t>bluestones were thought to have curative powers</a:t>
            </a:r>
            <a:endParaRPr lang="cs-CZ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www.youtube.com/watch?v=4YNNkVzumhA</a:t>
            </a:r>
            <a:endParaRPr lang="cs-CZ" dirty="0" smtClean="0"/>
          </a:p>
          <a:p>
            <a:endParaRPr lang="cs-CZ" dirty="0"/>
          </a:p>
          <a:p>
            <a:r>
              <a:rPr lang="cs-CZ" dirty="0">
                <a:hlinkClick r:id="rId3"/>
              </a:rPr>
              <a:t>https://</a:t>
            </a:r>
            <a:r>
              <a:rPr lang="cs-CZ" dirty="0" smtClean="0">
                <a:hlinkClick r:id="rId3"/>
              </a:rPr>
              <a:t>www.youtube.com/watch?v=wf7xwHF</a:t>
            </a:r>
            <a:r>
              <a:rPr lang="cs-CZ" dirty="0" smtClean="0"/>
              <a:t>uH2o</a:t>
            </a:r>
            <a:endParaRPr lang="cs-CZ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49" name="Rukopis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22738" y="627063"/>
              <a:ext cx="25400" cy="25400"/>
            </p14:xfrm>
          </p:contentPart>
        </mc:Choice>
        <mc:Fallback xmlns="">
          <p:pic>
            <p:nvPicPr>
              <p:cNvPr id="2049" name="Rukopis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84538" y="-211137"/>
                <a:ext cx="1701800" cy="17018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2725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052" name="Rukopis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75138" y="779463"/>
              <a:ext cx="25400" cy="25400"/>
            </p14:xfrm>
          </p:contentPart>
        </mc:Choice>
        <mc:Fallback xmlns="">
          <p:pic>
            <p:nvPicPr>
              <p:cNvPr id="2052" name="Rukopis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436938" y="-58737"/>
                <a:ext cx="1701800" cy="170180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424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764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Other</a:t>
            </a:r>
            <a:r>
              <a:rPr lang="cs-CZ" dirty="0" smtClean="0"/>
              <a:t> </a:t>
            </a:r>
            <a:r>
              <a:rPr lang="cs-CZ" dirty="0" err="1" smtClean="0"/>
              <a:t>megalithic</a:t>
            </a:r>
            <a:r>
              <a:rPr lang="cs-CZ" dirty="0" smtClean="0"/>
              <a:t> </a:t>
            </a:r>
            <a:r>
              <a:rPr lang="cs-CZ" dirty="0" err="1" smtClean="0"/>
              <a:t>constructions</a:t>
            </a:r>
            <a:endParaRPr lang="cs-CZ" dirty="0"/>
          </a:p>
        </p:txBody>
      </p:sp>
      <p:pic>
        <p:nvPicPr>
          <p:cNvPr id="1026" name="Picture 2" descr="https://upload.wikimedia.org/wikipedia/commons/4/48/Almendres_cromlech_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33" y="1528293"/>
            <a:ext cx="2835459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d/d7/BrynCelliDdu3.jpg/1024px-BrynCelliDdu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830" y="3039414"/>
            <a:ext cx="5434885" cy="394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upload.wikimedia.org/wikipedia/commons/thumb/8/83/Dolmen_de_Menga_07.jpg/800px-Dolmen_de_Menga_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055" y="1133341"/>
            <a:ext cx="4277351" cy="342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280313" y="279400"/>
            <a:ext cx="8911687" cy="1738313"/>
          </a:xfrm>
        </p:spPr>
        <p:txBody>
          <a:bodyPr/>
          <a:lstStyle/>
          <a:p>
            <a:r>
              <a:rPr lang="cs-CZ" b="1" dirty="0" err="1" smtClean="0"/>
              <a:t>Megalithic</a:t>
            </a:r>
            <a:r>
              <a:rPr lang="cs-CZ" b="1" dirty="0" smtClean="0"/>
              <a:t> </a:t>
            </a:r>
            <a:r>
              <a:rPr lang="cs-CZ" b="1" dirty="0" err="1" smtClean="0"/>
              <a:t>constructions</a:t>
            </a:r>
            <a:r>
              <a:rPr lang="cs-CZ" b="1" dirty="0" smtClean="0"/>
              <a:t>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 err="1" smtClean="0"/>
              <a:t>England</a:t>
            </a:r>
            <a:r>
              <a:rPr lang="cs-CZ" b="1" dirty="0" smtClean="0"/>
              <a:t>, </a:t>
            </a:r>
            <a:r>
              <a:rPr lang="cs-CZ" b="1" dirty="0" err="1" smtClean="0"/>
              <a:t>Ireland</a:t>
            </a:r>
            <a:r>
              <a:rPr lang="cs-CZ" b="1" dirty="0" smtClean="0"/>
              <a:t>, France</a:t>
            </a:r>
          </a:p>
          <a:p>
            <a:endParaRPr lang="cs-CZ" b="1" dirty="0"/>
          </a:p>
          <a:p>
            <a:endParaRPr lang="cs-CZ" b="1" dirty="0" smtClean="0"/>
          </a:p>
          <a:p>
            <a:r>
              <a:rPr lang="cs-CZ" b="1" dirty="0" err="1" smtClean="0"/>
              <a:t>The</a:t>
            </a:r>
            <a:r>
              <a:rPr lang="cs-CZ" b="1" dirty="0" smtClean="0"/>
              <a:t> most </a:t>
            </a:r>
            <a:r>
              <a:rPr lang="cs-CZ" b="1" dirty="0" err="1" smtClean="0"/>
              <a:t>common</a:t>
            </a:r>
            <a:r>
              <a:rPr lang="cs-CZ" b="1" dirty="0" smtClean="0"/>
              <a:t> type in </a:t>
            </a:r>
            <a:r>
              <a:rPr lang="cs-CZ" b="1" dirty="0" err="1" smtClean="0"/>
              <a:t>Britain</a:t>
            </a:r>
            <a:r>
              <a:rPr lang="cs-CZ" b="1" dirty="0" smtClean="0"/>
              <a:t> – a stone </a:t>
            </a:r>
            <a:r>
              <a:rPr lang="cs-CZ" b="1" dirty="0" err="1" smtClean="0"/>
              <a:t>circle</a:t>
            </a:r>
            <a:r>
              <a:rPr lang="cs-CZ" b="1" dirty="0" smtClean="0"/>
              <a:t> </a:t>
            </a:r>
          </a:p>
          <a:p>
            <a:endParaRPr lang="cs-CZ" b="1" dirty="0"/>
          </a:p>
          <a:p>
            <a:r>
              <a:rPr lang="cs-CZ" b="1" dirty="0" err="1" smtClean="0"/>
              <a:t>Stonehenge</a:t>
            </a:r>
            <a:endParaRPr lang="cs-CZ" b="1" dirty="0" smtClean="0"/>
          </a:p>
          <a:p>
            <a:endParaRPr lang="cs-CZ" b="1" dirty="0"/>
          </a:p>
          <a:p>
            <a:r>
              <a:rPr lang="cs-CZ" b="1" dirty="0" err="1" smtClean="0"/>
              <a:t>Astronomical</a:t>
            </a:r>
            <a:r>
              <a:rPr lang="cs-CZ" b="1" dirty="0" smtClean="0"/>
              <a:t> </a:t>
            </a:r>
            <a:r>
              <a:rPr lang="cs-CZ" b="1" dirty="0" err="1" smtClean="0"/>
              <a:t>connections</a:t>
            </a:r>
            <a:r>
              <a:rPr lang="cs-CZ" b="1" dirty="0" smtClean="0"/>
              <a:t> </a:t>
            </a:r>
            <a:r>
              <a:rPr lang="cs-CZ" b="1" dirty="0" err="1" smtClean="0"/>
              <a:t>with</a:t>
            </a: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sun and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moon</a:t>
            </a:r>
            <a:endParaRPr lang="cs-CZ" b="1" dirty="0" smtClean="0"/>
          </a:p>
          <a:p>
            <a:endParaRPr lang="cs-CZ" b="1" dirty="0" smtClean="0"/>
          </a:p>
          <a:p>
            <a:r>
              <a:rPr lang="cs-CZ" b="1" dirty="0" err="1" smtClean="0"/>
              <a:t>Solstice</a:t>
            </a:r>
            <a:endParaRPr lang="cs-CZ" b="1" dirty="0"/>
          </a:p>
          <a:p>
            <a:endParaRPr lang="cs-CZ" dirty="0"/>
          </a:p>
        </p:txBody>
      </p:sp>
      <p:pic>
        <p:nvPicPr>
          <p:cNvPr id="1028" name="Picture 4" descr="Výsledek obrázku pro megalithic constructions in Euro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1" y="0"/>
            <a:ext cx="3017838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544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AutoShape 4" descr="Výsledek obrázku pro Stonehenge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4917025" y="3801657"/>
            <a:ext cx="8911687" cy="1280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 dirty="0"/>
          </a:p>
        </p:txBody>
      </p:sp>
      <p:pic>
        <p:nvPicPr>
          <p:cNvPr id="3078" name="Picture 6" descr="https://upload.wikimedia.org/wikipedia/commons/3/35/Stonehenge_on_27.01.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675" y="1082047"/>
            <a:ext cx="6991350" cy="524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5406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Stonehenge</a:t>
            </a:r>
            <a:endParaRPr lang="cs-CZ" dirty="0"/>
          </a:p>
        </p:txBody>
      </p:sp>
      <p:pic>
        <p:nvPicPr>
          <p:cNvPr id="4098" name="Picture 2" descr="http://www.aboutstonehenge.info/images/education/stonehenge_map2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900" y="1778000"/>
            <a:ext cx="6053138" cy="429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24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Structure</a:t>
            </a:r>
            <a:endParaRPr lang="cs-CZ" dirty="0"/>
          </a:p>
        </p:txBody>
      </p:sp>
      <p:pic>
        <p:nvPicPr>
          <p:cNvPr id="5122" name="Picture 2" descr="https://www.nhn.ou.edu/%7Ejeffery/astro/stonehenge/stonehenge_crude_map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38300"/>
            <a:ext cx="72390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694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History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 smtClean="0"/>
              <a:t>Built</a:t>
            </a:r>
            <a:r>
              <a:rPr lang="cs-CZ" b="1" dirty="0" smtClean="0"/>
              <a:t> </a:t>
            </a:r>
            <a:r>
              <a:rPr lang="cs-CZ" b="1" dirty="0" err="1" smtClean="0"/>
              <a:t>between</a:t>
            </a:r>
            <a:r>
              <a:rPr lang="cs-CZ" b="1" dirty="0" smtClean="0"/>
              <a:t> 3000 – 2000 BC – </a:t>
            </a:r>
            <a:r>
              <a:rPr lang="cs-CZ" b="1" dirty="0" err="1" smtClean="0"/>
              <a:t>various</a:t>
            </a:r>
            <a:r>
              <a:rPr lang="cs-CZ" b="1" dirty="0" smtClean="0"/>
              <a:t> </a:t>
            </a:r>
            <a:r>
              <a:rPr lang="cs-CZ" b="1" dirty="0" err="1" smtClean="0"/>
              <a:t>purposes</a:t>
            </a:r>
            <a:r>
              <a:rPr lang="cs-CZ" b="1" dirty="0" smtClean="0"/>
              <a:t>  - </a:t>
            </a:r>
            <a:r>
              <a:rPr lang="cs-CZ" b="1" dirty="0" err="1" smtClean="0"/>
              <a:t>civilisation</a:t>
            </a:r>
            <a:r>
              <a:rPr lang="cs-CZ" b="1" dirty="0" smtClean="0"/>
              <a:t> </a:t>
            </a:r>
            <a:r>
              <a:rPr lang="cs-CZ" b="1" dirty="0" err="1" smtClean="0"/>
              <a:t>with</a:t>
            </a:r>
            <a:r>
              <a:rPr lang="cs-CZ" b="1" dirty="0" smtClean="0"/>
              <a:t> no </a:t>
            </a:r>
            <a:r>
              <a:rPr lang="cs-CZ" b="1" dirty="0" err="1" smtClean="0"/>
              <a:t>written</a:t>
            </a:r>
            <a:r>
              <a:rPr lang="cs-CZ" b="1" dirty="0" smtClean="0"/>
              <a:t> </a:t>
            </a:r>
            <a:r>
              <a:rPr lang="cs-CZ" b="1" dirty="0" err="1" smtClean="0"/>
              <a:t>records</a:t>
            </a:r>
            <a:r>
              <a:rPr lang="cs-CZ" b="1" dirty="0" smtClean="0"/>
              <a:t> </a:t>
            </a:r>
          </a:p>
          <a:p>
            <a:r>
              <a:rPr lang="cs-CZ" b="1" dirty="0" err="1" smtClean="0"/>
              <a:t>legends</a:t>
            </a:r>
            <a:endParaRPr lang="cs-CZ" b="1" dirty="0" smtClean="0"/>
          </a:p>
          <a:p>
            <a:r>
              <a:rPr lang="cs-CZ" b="1" dirty="0" err="1"/>
              <a:t>b</a:t>
            </a:r>
            <a:r>
              <a:rPr lang="cs-CZ" b="1" dirty="0" err="1" smtClean="0"/>
              <a:t>urial</a:t>
            </a:r>
            <a:r>
              <a:rPr lang="cs-CZ" b="1" dirty="0" smtClean="0"/>
              <a:t> </a:t>
            </a:r>
            <a:r>
              <a:rPr lang="cs-CZ" b="1" dirty="0" err="1" smtClean="0"/>
              <a:t>ground</a:t>
            </a:r>
            <a:endParaRPr lang="cs-CZ" b="1" dirty="0" smtClean="0"/>
          </a:p>
          <a:p>
            <a:endParaRPr lang="cs-CZ" b="1" dirty="0" smtClean="0"/>
          </a:p>
          <a:p>
            <a:r>
              <a:rPr lang="en-US" b="1" dirty="0" smtClean="0"/>
              <a:t>solstice </a:t>
            </a:r>
            <a:r>
              <a:rPr lang="en-US" b="1" dirty="0"/>
              <a:t>and equinox </a:t>
            </a:r>
            <a:r>
              <a:rPr lang="en-US" b="1" dirty="0" smtClean="0"/>
              <a:t>points</a:t>
            </a:r>
            <a:r>
              <a:rPr lang="cs-CZ" b="1" dirty="0" smtClean="0"/>
              <a:t> - </a:t>
            </a:r>
            <a:r>
              <a:rPr lang="cs-CZ" b="1" dirty="0" err="1" smtClean="0"/>
              <a:t>rituals</a:t>
            </a:r>
            <a:endParaRPr lang="cs-CZ" b="1" dirty="0" smtClean="0"/>
          </a:p>
          <a:p>
            <a:endParaRPr lang="cs-CZ" b="1" dirty="0" smtClean="0"/>
          </a:p>
          <a:p>
            <a:r>
              <a:rPr lang="en-US" b="1" dirty="0" smtClean="0"/>
              <a:t>a </a:t>
            </a:r>
            <a:r>
              <a:rPr lang="en-US" b="1" dirty="0"/>
              <a:t>midsummer's </a:t>
            </a:r>
            <a:r>
              <a:rPr lang="en-US" b="1" dirty="0" smtClean="0"/>
              <a:t>morning</a:t>
            </a:r>
            <a:r>
              <a:rPr lang="cs-CZ" b="1" dirty="0" smtClean="0"/>
              <a:t> - </a:t>
            </a:r>
            <a:r>
              <a:rPr lang="en-US" b="1" dirty="0" smtClean="0"/>
              <a:t> </a:t>
            </a:r>
            <a:r>
              <a:rPr lang="en-US" b="1" dirty="0"/>
              <a:t>the sun rose </a:t>
            </a:r>
            <a:r>
              <a:rPr lang="en-US" b="1" dirty="0" smtClean="0"/>
              <a:t>and </a:t>
            </a:r>
            <a:r>
              <a:rPr lang="en-US" b="1" dirty="0"/>
              <a:t>the sun's first rays went directly into the centre of the monument </a:t>
            </a:r>
            <a:endParaRPr lang="cs-CZ" b="1" dirty="0" smtClean="0"/>
          </a:p>
        </p:txBody>
      </p:sp>
      <p:sp>
        <p:nvSpPr>
          <p:cNvPr id="4" name="Šipka doprava 3"/>
          <p:cNvSpPr/>
          <p:nvPr/>
        </p:nvSpPr>
        <p:spPr>
          <a:xfrm>
            <a:off x="4254500" y="23876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2117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Construction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Transport - </a:t>
            </a:r>
            <a:r>
              <a:rPr lang="en-US" b="1" dirty="0" smtClean="0"/>
              <a:t>prehistoric people </a:t>
            </a:r>
            <a:r>
              <a:rPr lang="cs-CZ" b="1" dirty="0" smtClean="0"/>
              <a:t> - </a:t>
            </a:r>
            <a:r>
              <a:rPr lang="en-US" b="1" dirty="0" smtClean="0"/>
              <a:t>without the aid of the wheel</a:t>
            </a:r>
            <a:r>
              <a:rPr lang="cs-CZ" b="1" dirty="0" smtClean="0"/>
              <a:t> - </a:t>
            </a:r>
            <a:r>
              <a:rPr lang="cs-CZ" b="1" dirty="0" err="1" smtClean="0"/>
              <a:t>river</a:t>
            </a:r>
            <a:endParaRPr lang="cs-CZ" b="1" dirty="0" smtClean="0"/>
          </a:p>
          <a:p>
            <a:r>
              <a:rPr lang="cs-CZ" b="1" dirty="0" err="1"/>
              <a:t>g</a:t>
            </a:r>
            <a:r>
              <a:rPr lang="cs-CZ" b="1" dirty="0" err="1" smtClean="0"/>
              <a:t>round</a:t>
            </a:r>
            <a:r>
              <a:rPr lang="cs-CZ" b="1" dirty="0" smtClean="0"/>
              <a:t> - </a:t>
            </a:r>
            <a:r>
              <a:rPr lang="en-US" b="1" dirty="0" smtClean="0"/>
              <a:t>creating a track of logs </a:t>
            </a:r>
            <a:r>
              <a:rPr lang="cs-CZ" b="1" dirty="0" smtClean="0"/>
              <a:t>- </a:t>
            </a:r>
            <a:r>
              <a:rPr lang="en-US" b="1" dirty="0" smtClean="0"/>
              <a:t>large stones were rolled </a:t>
            </a:r>
            <a:endParaRPr lang="cs-CZ" b="1" dirty="0" smtClean="0"/>
          </a:p>
          <a:p>
            <a:endParaRPr lang="cs-CZ" b="1" dirty="0" smtClean="0"/>
          </a:p>
          <a:p>
            <a:r>
              <a:rPr lang="en-US" b="1" dirty="0" smtClean="0"/>
              <a:t>a type of sleigh running on a track greased with animal fat</a:t>
            </a:r>
            <a:endParaRPr lang="cs-CZ" b="1" dirty="0" smtClean="0"/>
          </a:p>
          <a:p>
            <a:endParaRPr lang="cs-CZ" b="1" dirty="0" smtClean="0"/>
          </a:p>
          <a:p>
            <a:r>
              <a:rPr lang="en-US" b="1" dirty="0" smtClean="0"/>
              <a:t>experiment </a:t>
            </a:r>
            <a:r>
              <a:rPr lang="cs-CZ" b="1" dirty="0" smtClean="0"/>
              <a:t> - 1995 - </a:t>
            </a:r>
            <a:r>
              <a:rPr lang="en-US" b="1" dirty="0" smtClean="0"/>
              <a:t>a 40-ton stone</a:t>
            </a:r>
            <a:r>
              <a:rPr lang="cs-CZ" b="1" dirty="0" smtClean="0"/>
              <a:t>– 100 </a:t>
            </a:r>
            <a:r>
              <a:rPr lang="cs-CZ" b="1" dirty="0" err="1" smtClean="0"/>
              <a:t>workers</a:t>
            </a:r>
            <a:endParaRPr lang="cs-CZ" b="1" dirty="0" smtClean="0"/>
          </a:p>
          <a:p>
            <a:endParaRPr lang="cs-CZ" b="1" dirty="0" smtClean="0"/>
          </a:p>
          <a:p>
            <a:r>
              <a:rPr lang="en-US" b="1" dirty="0" smtClean="0"/>
              <a:t>the 18-mile j</a:t>
            </a:r>
            <a:r>
              <a:rPr lang="cs-CZ" b="1" dirty="0" err="1" smtClean="0"/>
              <a:t>ourney</a:t>
            </a:r>
            <a:r>
              <a:rPr lang="cs-CZ" b="1" dirty="0" smtClean="0"/>
              <a:t> - </a:t>
            </a:r>
            <a:r>
              <a:rPr lang="cs-CZ" b="1" dirty="0" err="1" smtClean="0"/>
              <a:t>from</a:t>
            </a: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river</a:t>
            </a:r>
            <a:r>
              <a:rPr lang="cs-CZ" b="1" dirty="0" smtClean="0"/>
              <a:t> transport - </a:t>
            </a:r>
            <a:r>
              <a:rPr lang="cs-CZ" b="1" dirty="0" err="1" smtClean="0"/>
              <a:t>successful</a:t>
            </a:r>
            <a:endParaRPr lang="cs-CZ" b="1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uilding Stonehenge was a complex and sometimes dangerous proces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2500" y="939800"/>
            <a:ext cx="7327900" cy="44068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NationStates • View topic - Aliens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5074" y="749300"/>
            <a:ext cx="8099425" cy="508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ébla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153</TotalTime>
  <Words>306</Words>
  <Application>Microsoft Office PowerPoint</Application>
  <PresentationFormat>Širokoúhlá obrazovka</PresentationFormat>
  <Paragraphs>62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Stébla</vt:lpstr>
      <vt:lpstr>Megalithic constructions in Europe– religious rituals</vt:lpstr>
      <vt:lpstr>Megalithic constructions </vt:lpstr>
      <vt:lpstr>Prezentace aplikace PowerPoint</vt:lpstr>
      <vt:lpstr>Stonehenge</vt:lpstr>
      <vt:lpstr>Structure</vt:lpstr>
      <vt:lpstr>History</vt:lpstr>
      <vt:lpstr>Construction</vt:lpstr>
      <vt:lpstr>Prezentace aplikace PowerPoint</vt:lpstr>
      <vt:lpstr>Prezentace aplikace PowerPoint</vt:lpstr>
      <vt:lpstr>Legends</vt:lpstr>
      <vt:lpstr>Significance</vt:lpstr>
      <vt:lpstr>Astronomical calendar – a new hypothesis</vt:lpstr>
      <vt:lpstr>Prezentace aplikace PowerPoint</vt:lpstr>
      <vt:lpstr>Other megalithic constructions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Megalitic constructions – religious rituals</dc:title>
  <dc:creator>Heinz</dc:creator>
  <cp:lastModifiedBy>uzivatel</cp:lastModifiedBy>
  <cp:revision>22</cp:revision>
  <dcterms:created xsi:type="dcterms:W3CDTF">2016-03-24T08:09:28Z</dcterms:created>
  <dcterms:modified xsi:type="dcterms:W3CDTF">2017-10-19T05:49:40Z</dcterms:modified>
</cp:coreProperties>
</file>