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513" r:id="rId2"/>
    <p:sldId id="256" r:id="rId3"/>
    <p:sldId id="529" r:id="rId4"/>
    <p:sldId id="530" r:id="rId5"/>
    <p:sldId id="499" r:id="rId6"/>
    <p:sldId id="514" r:id="rId7"/>
    <p:sldId id="515" r:id="rId8"/>
    <p:sldId id="517" r:id="rId9"/>
    <p:sldId id="518" r:id="rId10"/>
    <p:sldId id="519" r:id="rId11"/>
    <p:sldId id="520" r:id="rId12"/>
    <p:sldId id="516" r:id="rId13"/>
    <p:sldId id="521" r:id="rId14"/>
    <p:sldId id="524" r:id="rId15"/>
    <p:sldId id="522" r:id="rId16"/>
    <p:sldId id="523" r:id="rId17"/>
    <p:sldId id="525" r:id="rId18"/>
    <p:sldId id="526" r:id="rId19"/>
    <p:sldId id="527" r:id="rId20"/>
    <p:sldId id="528" r:id="rId21"/>
    <p:sldId id="531" r:id="rId22"/>
    <p:sldId id="293"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2" d="100"/>
          <a:sy n="72" d="100"/>
        </p:scale>
        <p:origin x="1242"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24. 4. 2019</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564081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821140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73714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551460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006436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276854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903471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387695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447525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80634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752543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649115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077699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960642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846736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189851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157799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24. 4. 2019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6556731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err="1">
                <a:ln w="0"/>
                <a:solidFill>
                  <a:schemeClr val="bg1"/>
                </a:solidFill>
                <a:effectLst>
                  <a:outerShdw blurRad="38100" dist="19050" dir="2700000" algn="tl" rotWithShape="0">
                    <a:schemeClr val="dk1">
                      <a:alpha val="40000"/>
                    </a:schemeClr>
                  </a:outerShdw>
                </a:effectLst>
              </a:rPr>
              <a:t>Intercultural</a:t>
            </a:r>
            <a:r>
              <a:rPr lang="cs-CZ" b="1" dirty="0">
                <a:ln w="0"/>
                <a:solidFill>
                  <a:schemeClr val="bg1"/>
                </a:solidFill>
                <a:effectLst>
                  <a:outerShdw blurRad="38100" dist="19050" dir="2700000" algn="tl" rotWithShape="0">
                    <a:schemeClr val="dk1">
                      <a:alpha val="40000"/>
                    </a:schemeClr>
                  </a:outerShdw>
                </a:effectLst>
              </a:rPr>
              <a:t> </a:t>
            </a:r>
            <a:r>
              <a:rPr lang="cs-CZ" b="1" smtClean="0">
                <a:ln w="0"/>
                <a:solidFill>
                  <a:schemeClr val="bg1"/>
                </a:solidFill>
                <a:effectLst>
                  <a:outerShdw blurRad="38100" dist="19050" dir="2700000" algn="tl" rotWithShape="0">
                    <a:schemeClr val="dk1">
                      <a:alpha val="40000"/>
                    </a:schemeClr>
                  </a:outerShdw>
                </a:effectLst>
              </a:rPr>
              <a:t>Communication</a:t>
            </a: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Lecturer:</a:t>
            </a:r>
          </a:p>
          <a:p>
            <a:pPr lvl="0" algn="ctr"/>
            <a:r>
              <a:rPr lang="cs-CZ" b="1" dirty="0" smtClean="0">
                <a:ln w="0"/>
                <a:solidFill>
                  <a:prstClr val="white"/>
                </a:solidFill>
                <a:effectLst>
                  <a:outerShdw blurRad="38100" dist="19050" dir="2700000" algn="tl" rotWithShape="0">
                    <a:srgbClr val="307871">
                      <a:alpha val="40000"/>
                    </a:srgbClr>
                  </a:outerShdw>
                </a:effectLst>
              </a:rPr>
              <a:t>Ing</a:t>
            </a:r>
            <a:r>
              <a:rPr lang="cs-CZ" b="1" dirty="0">
                <a:ln w="0"/>
                <a:solidFill>
                  <a:prstClr val="white"/>
                </a:solidFill>
                <a:effectLst>
                  <a:outerShdw blurRad="38100" dist="19050" dir="2700000" algn="tl" rotWithShape="0">
                    <a:srgbClr val="307871">
                      <a:alpha val="40000"/>
                    </a:srgbClr>
                  </a:outerShdw>
                </a:effectLst>
              </a:rPr>
              <a:t>. Patrik </a:t>
            </a:r>
            <a:r>
              <a:rPr lang="cs-CZ" b="1" dirty="0" err="1">
                <a:ln w="0"/>
                <a:solidFill>
                  <a:prstClr val="white"/>
                </a:solidFill>
                <a:effectLst>
                  <a:outerShdw blurRad="38100" dist="19050" dir="2700000" algn="tl" rotWithShape="0">
                    <a:srgbClr val="307871">
                      <a:alpha val="40000"/>
                    </a:srgbClr>
                  </a:outerShdw>
                </a:effectLst>
              </a:rPr>
              <a:t>Kajzar</a:t>
            </a:r>
            <a:r>
              <a:rPr lang="cs-CZ" b="1" dirty="0">
                <a:ln w="0"/>
                <a:solidFill>
                  <a:prstClr val="white"/>
                </a:solidFill>
                <a:effectLst>
                  <a:outerShdw blurRad="38100" dist="19050" dir="2700000" algn="tl" rotWithShape="0">
                    <a:srgbClr val="307871">
                      <a:alpha val="40000"/>
                    </a:srgbClr>
                  </a:outerShdw>
                </a:effectLst>
              </a:rPr>
              <a:t>, Ph.D</a:t>
            </a:r>
            <a:r>
              <a:rPr lang="cs-CZ" b="1" dirty="0" smtClean="0">
                <a:ln w="0"/>
                <a:solidFill>
                  <a:prstClr val="white"/>
                </a:solidFill>
                <a:effectLst>
                  <a:outerShdw blurRad="38100" dist="19050" dir="2700000" algn="tl" rotWithShape="0">
                    <a:srgbClr val="307871">
                      <a:alpha val="40000"/>
                    </a:srgbClr>
                  </a:outerShdw>
                </a:effectLst>
              </a:rPr>
              <a:t>.</a:t>
            </a:r>
          </a:p>
          <a:p>
            <a:pPr lvl="0" algn="ctr"/>
            <a:r>
              <a:rPr lang="cs-CZ" b="1" dirty="0">
                <a:ln w="0"/>
                <a:solidFill>
                  <a:prstClr val="white"/>
                </a:solidFill>
                <a:effectLst>
                  <a:outerShdw blurRad="38100" dist="19050" dir="2700000" algn="tl" rotWithShape="0">
                    <a:srgbClr val="307871">
                      <a:alpha val="40000"/>
                    </a:srgbClr>
                  </a:outerShdw>
                </a:effectLst>
              </a:rPr>
              <a:t>Mgr. Martina </a:t>
            </a:r>
            <a:r>
              <a:rPr lang="cs-CZ" b="1" dirty="0" err="1">
                <a:ln w="0"/>
                <a:solidFill>
                  <a:prstClr val="white"/>
                </a:solidFill>
                <a:effectLst>
                  <a:outerShdw blurRad="38100" dist="19050" dir="2700000" algn="tl" rotWithShape="0">
                    <a:srgbClr val="307871">
                      <a:alpha val="40000"/>
                    </a:srgbClr>
                  </a:outerShdw>
                </a:effectLst>
              </a:rPr>
              <a:t>Chylková</a:t>
            </a:r>
            <a:endParaRPr lang="cs-CZ" b="1" dirty="0">
              <a:ln w="0"/>
              <a:solidFill>
                <a:prstClr val="white"/>
              </a:solidFill>
              <a:effectLst>
                <a:outerShdw blurRad="38100" dist="19050" dir="2700000" algn="tl" rotWithShape="0">
                  <a:srgbClr val="307871">
                    <a:alpha val="40000"/>
                  </a:srgbClr>
                </a:outerShdw>
              </a:effectLst>
            </a:endParaRPr>
          </a:p>
          <a:p>
            <a:pPr algn="ct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094534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Intercultural communication and its specifics</a:t>
            </a:r>
            <a:r>
              <a:rPr lang="cs-CZ" dirty="0"/>
              <a:t/>
            </a:r>
            <a:br>
              <a:rPr lang="cs-CZ" dirty="0"/>
            </a:br>
            <a:endParaRPr lang="cs-CZ" dirty="0"/>
          </a:p>
        </p:txBody>
      </p:sp>
      <p:sp>
        <p:nvSpPr>
          <p:cNvPr id="2" name="Obdélník 1"/>
          <p:cNvSpPr/>
          <p:nvPr/>
        </p:nvSpPr>
        <p:spPr>
          <a:xfrm>
            <a:off x="0"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Key areas of knowledge for those wanting to improve their intercultural communication are</a:t>
            </a:r>
            <a:r>
              <a:rPr lang="en-US" sz="2000" dirty="0" smtClean="0"/>
              <a:t>:</a:t>
            </a:r>
            <a:endParaRPr lang="en-US" sz="2000" dirty="0"/>
          </a:p>
          <a:p>
            <a:pPr marL="342900" indent="-342900" algn="just">
              <a:buFont typeface="Wingdings" panose="05000000000000000000" pitchFamily="2" charset="2"/>
              <a:buChar char="ü"/>
            </a:pPr>
            <a:r>
              <a:rPr lang="en-US" sz="2000" dirty="0"/>
              <a:t>Some knowledge of the cultures, </a:t>
            </a:r>
            <a:r>
              <a:rPr lang="en-US" sz="2000" dirty="0" err="1"/>
              <a:t>organisations</a:t>
            </a:r>
            <a:r>
              <a:rPr lang="en-US" sz="2000" dirty="0"/>
              <a:t> and institutions, history and general way of living of different communities and nations.</a:t>
            </a:r>
          </a:p>
          <a:p>
            <a:pPr marL="342900" indent="-342900" algn="just">
              <a:buFont typeface="Wingdings" panose="05000000000000000000" pitchFamily="2" charset="2"/>
              <a:buChar char="ü"/>
            </a:pPr>
            <a:r>
              <a:rPr lang="en-US" sz="2000" dirty="0"/>
              <a:t>Recognition that these aspects affect </a:t>
            </a:r>
            <a:r>
              <a:rPr lang="en-US" sz="2000" dirty="0" err="1"/>
              <a:t>behavioural</a:t>
            </a:r>
            <a:r>
              <a:rPr lang="en-US" sz="2000" dirty="0"/>
              <a:t> norms. For example, there is considerable ‘history’ between the Greeks and Turks, and therefore it may be considered potentially a problem to serve Turkish food to a Greek person.</a:t>
            </a:r>
          </a:p>
          <a:p>
            <a:pPr marL="342900" indent="-342900" algn="just">
              <a:buFont typeface="Wingdings" panose="05000000000000000000" pitchFamily="2" charset="2"/>
              <a:buChar char="ü"/>
            </a:pPr>
            <a:r>
              <a:rPr lang="en-US" sz="2000" dirty="0"/>
              <a:t>An understanding of how culture can affect communication and language. For example, people from Nordic countries are often said to speak more directly than native English speakers who tend to use more ‘polite’ language. Scandinavians in the UK have reported causing offence to English people by failing to say ‘please’ and ‘thank you’ enough</a:t>
            </a:r>
            <a:r>
              <a:rPr lang="en-US" sz="2000" dirty="0" smtClean="0"/>
              <a:t>.</a:t>
            </a:r>
            <a:endParaRPr lang="en-US" sz="2000" dirty="0"/>
          </a:p>
        </p:txBody>
      </p:sp>
    </p:spTree>
    <p:extLst>
      <p:ext uri="{BB962C8B-B14F-4D97-AF65-F5344CB8AC3E}">
        <p14:creationId xmlns:p14="http://schemas.microsoft.com/office/powerpoint/2010/main" val="3238029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Intercultural communication and its specifics</a:t>
            </a:r>
            <a:r>
              <a:rPr lang="cs-CZ" dirty="0"/>
              <a:t/>
            </a:r>
            <a:br>
              <a:rPr lang="cs-CZ" dirty="0"/>
            </a:br>
            <a:endParaRPr lang="cs-CZ" dirty="0"/>
          </a:p>
        </p:txBody>
      </p:sp>
      <p:sp>
        <p:nvSpPr>
          <p:cNvPr id="2" name="Obdélník 1"/>
          <p:cNvSpPr/>
          <p:nvPr/>
        </p:nvSpPr>
        <p:spPr>
          <a:xfrm>
            <a:off x="0" y="1059582"/>
            <a:ext cx="9036496" cy="2246769"/>
          </a:xfrm>
          <a:prstGeom prst="rect">
            <a:avLst/>
          </a:prstGeom>
        </p:spPr>
        <p:txBody>
          <a:bodyPr wrap="square">
            <a:spAutoFit/>
          </a:bodyPr>
          <a:lstStyle/>
          <a:p>
            <a:pPr marL="342900" indent="-342900" algn="just">
              <a:buFont typeface="Wingdings" panose="05000000000000000000" pitchFamily="2" charset="2"/>
              <a:buChar char="ü"/>
            </a:pPr>
            <a:r>
              <a:rPr lang="en-US" sz="2000" dirty="0" smtClean="0"/>
              <a:t>Some </a:t>
            </a:r>
            <a:r>
              <a:rPr lang="en-US" sz="2000" dirty="0"/>
              <a:t>understanding of the conventions that may govern </a:t>
            </a:r>
            <a:r>
              <a:rPr lang="en-US" sz="2000" dirty="0" err="1"/>
              <a:t>behaviour</a:t>
            </a:r>
            <a:r>
              <a:rPr lang="en-US" sz="2000" dirty="0"/>
              <a:t> in certain specific intercultural environments, such as views on the role of women, or the </a:t>
            </a:r>
            <a:r>
              <a:rPr lang="en-US" sz="2000" dirty="0" err="1"/>
              <a:t>licence</a:t>
            </a:r>
            <a:r>
              <a:rPr lang="en-US" sz="2000" dirty="0"/>
              <a:t> (or otherwise) permitted to children.</a:t>
            </a:r>
          </a:p>
          <a:p>
            <a:pPr marL="342900" indent="-342900" algn="just">
              <a:buFont typeface="Wingdings" panose="05000000000000000000" pitchFamily="2" charset="2"/>
              <a:buChar char="ü"/>
            </a:pPr>
            <a:r>
              <a:rPr lang="en-US" sz="2000" dirty="0"/>
              <a:t>Crucially, awareness of your own and other people’s beliefs and values, and a willingness to </a:t>
            </a:r>
            <a:r>
              <a:rPr lang="en-US" sz="2000" dirty="0" err="1"/>
              <a:t>recognise</a:t>
            </a:r>
            <a:r>
              <a:rPr lang="en-US" sz="2000" dirty="0"/>
              <a:t> when these may clash.</a:t>
            </a:r>
          </a:p>
          <a:p>
            <a:pPr marL="342900" indent="-342900" algn="just">
              <a:buFont typeface="Wingdings" panose="05000000000000000000" pitchFamily="2" charset="2"/>
              <a:buChar char="ü"/>
            </a:pPr>
            <a:r>
              <a:rPr lang="en-US" sz="2000" dirty="0"/>
              <a:t>Sensitivity towards cultural stereotypes that may affect and interfere with intercultural communication.</a:t>
            </a:r>
          </a:p>
        </p:txBody>
      </p:sp>
    </p:spTree>
    <p:extLst>
      <p:ext uri="{BB962C8B-B14F-4D97-AF65-F5344CB8AC3E}">
        <p14:creationId xmlns:p14="http://schemas.microsoft.com/office/powerpoint/2010/main" val="3305173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Language and </a:t>
            </a:r>
            <a:r>
              <a:rPr lang="cs-CZ" dirty="0" err="1"/>
              <a:t>culture</a:t>
            </a:r>
            <a:r>
              <a:rPr lang="cs-CZ" dirty="0"/>
              <a:t/>
            </a:r>
            <a:br>
              <a:rPr lang="cs-CZ" dirty="0"/>
            </a:br>
            <a:endParaRPr lang="cs-CZ" dirty="0"/>
          </a:p>
        </p:txBody>
      </p:sp>
      <p:sp>
        <p:nvSpPr>
          <p:cNvPr id="2" name="Obdélník 1"/>
          <p:cNvSpPr/>
          <p:nvPr/>
        </p:nvSpPr>
        <p:spPr>
          <a:xfrm>
            <a:off x="0"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a:t>Language is and example of an important cultural component that is linked to intercultural understanding</a:t>
            </a:r>
            <a:r>
              <a:rPr lang="en-US" sz="2000" dirty="0" smtClean="0"/>
              <a:t>.</a:t>
            </a:r>
            <a:endParaRPr lang="cs-CZ" sz="2000" dirty="0" smtClean="0"/>
          </a:p>
          <a:p>
            <a:pPr marL="342900" indent="-342900" algn="just">
              <a:buFont typeface="Wingdings" panose="05000000000000000000" pitchFamily="2" charset="2"/>
              <a:buChar char="q"/>
            </a:pPr>
            <a:r>
              <a:rPr lang="en-US" sz="2000" dirty="0" smtClean="0"/>
              <a:t>Intercultural </a:t>
            </a:r>
            <a:r>
              <a:rPr lang="en-US" sz="2000" dirty="0"/>
              <a:t>communication is in a way the 'interaction with speakers of other languages on equal terms and respecting their </a:t>
            </a:r>
            <a:r>
              <a:rPr lang="en-US" sz="2000" dirty="0" smtClean="0"/>
              <a:t>identities‚</a:t>
            </a:r>
            <a:r>
              <a:rPr lang="cs-CZ" sz="2000" dirty="0" smtClean="0"/>
              <a:t>.</a:t>
            </a:r>
          </a:p>
          <a:p>
            <a:pPr marL="342900" indent="-342900" algn="just">
              <a:buFont typeface="Wingdings" panose="05000000000000000000" pitchFamily="2" charset="2"/>
              <a:buChar char="q"/>
            </a:pPr>
            <a:r>
              <a:rPr lang="en-US" sz="2000" dirty="0" smtClean="0"/>
              <a:t>Communication </a:t>
            </a:r>
            <a:r>
              <a:rPr lang="en-US" sz="2000" dirty="0"/>
              <a:t>and culture are important parts of intercultural </a:t>
            </a:r>
            <a:r>
              <a:rPr lang="en-US" sz="2000" dirty="0" smtClean="0"/>
              <a:t>communication.</a:t>
            </a:r>
            <a:endParaRPr lang="cs-CZ" sz="2000" dirty="0" smtClean="0"/>
          </a:p>
          <a:p>
            <a:pPr marL="342900" indent="-342900" algn="just">
              <a:buFont typeface="Wingdings" panose="05000000000000000000" pitchFamily="2" charset="2"/>
              <a:buChar char="q"/>
            </a:pPr>
            <a:r>
              <a:rPr lang="en-US" sz="2000" dirty="0" smtClean="0"/>
              <a:t>That’s </a:t>
            </a:r>
            <a:r>
              <a:rPr lang="en-US" sz="2000" dirty="0"/>
              <a:t>why, for </a:t>
            </a:r>
            <a:r>
              <a:rPr lang="en-US" sz="2000" dirty="0" smtClean="0"/>
              <a:t>the</a:t>
            </a:r>
            <a:r>
              <a:rPr lang="cs-CZ" sz="2000" dirty="0" smtClean="0"/>
              <a:t> </a:t>
            </a:r>
            <a:r>
              <a:rPr lang="en-US" sz="2000" dirty="0" smtClean="0"/>
              <a:t>term </a:t>
            </a:r>
            <a:r>
              <a:rPr lang="en-US" sz="2000" dirty="0"/>
              <a:t>‘intercultural communication’ to be clearly understood, it is important to understand the </a:t>
            </a:r>
            <a:r>
              <a:rPr lang="en-US" sz="2000" dirty="0" smtClean="0"/>
              <a:t>meaning</a:t>
            </a:r>
            <a:r>
              <a:rPr lang="cs-CZ" sz="2000" dirty="0" smtClean="0"/>
              <a:t> </a:t>
            </a:r>
            <a:r>
              <a:rPr lang="en-US" sz="2000" dirty="0" smtClean="0"/>
              <a:t>of </a:t>
            </a:r>
            <a:r>
              <a:rPr lang="en-US" sz="2000" dirty="0"/>
              <a:t>the terms ‘communication’ and ‘culture’ as well</a:t>
            </a:r>
            <a:r>
              <a:rPr lang="en-US" sz="2000" dirty="0" smtClean="0"/>
              <a:t>.</a:t>
            </a:r>
            <a:endParaRPr lang="cs-CZ" sz="2000" dirty="0" smtClean="0"/>
          </a:p>
          <a:p>
            <a:pPr marL="342900" indent="-342900" algn="just">
              <a:buFont typeface="Wingdings" panose="05000000000000000000" pitchFamily="2" charset="2"/>
              <a:buChar char="q"/>
            </a:pPr>
            <a:r>
              <a:rPr lang="cs-CZ" sz="2000" dirty="0" smtClean="0"/>
              <a:t>T</a:t>
            </a:r>
            <a:r>
              <a:rPr lang="en-US" sz="2000" dirty="0" smtClean="0"/>
              <a:t>he </a:t>
            </a:r>
            <a:r>
              <a:rPr lang="en-US" sz="2000" dirty="0"/>
              <a:t>link between language and culture when a communicative event takes place; by communicative event she means any social event, which also refers to a cultural </a:t>
            </a:r>
            <a:r>
              <a:rPr lang="en-US" sz="2000" dirty="0" smtClean="0"/>
              <a:t>event</a:t>
            </a:r>
            <a:r>
              <a:rPr lang="cs-CZ" sz="2000" dirty="0"/>
              <a:t>.</a:t>
            </a:r>
            <a:endParaRPr lang="cs-CZ" sz="2000" dirty="0" smtClean="0"/>
          </a:p>
        </p:txBody>
      </p:sp>
    </p:spTree>
    <p:extLst>
      <p:ext uri="{BB962C8B-B14F-4D97-AF65-F5344CB8AC3E}">
        <p14:creationId xmlns:p14="http://schemas.microsoft.com/office/powerpoint/2010/main" val="2687020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Language and </a:t>
            </a:r>
            <a:r>
              <a:rPr lang="cs-CZ" dirty="0" err="1"/>
              <a:t>culture</a:t>
            </a:r>
            <a:r>
              <a:rPr lang="cs-CZ" dirty="0"/>
              <a:t/>
            </a:r>
            <a:br>
              <a:rPr lang="cs-CZ" dirty="0"/>
            </a:br>
            <a:endParaRPr lang="cs-CZ" dirty="0"/>
          </a:p>
        </p:txBody>
      </p:sp>
      <p:sp>
        <p:nvSpPr>
          <p:cNvPr id="2" name="Obdélník 1"/>
          <p:cNvSpPr/>
          <p:nvPr/>
        </p:nvSpPr>
        <p:spPr>
          <a:xfrm>
            <a:off x="0" y="1059582"/>
            <a:ext cx="9036496" cy="4401205"/>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L</a:t>
            </a:r>
            <a:r>
              <a:rPr lang="en-US" sz="2000" dirty="0" err="1" smtClean="0"/>
              <a:t>anguage</a:t>
            </a:r>
            <a:r>
              <a:rPr lang="en-US" sz="2000" dirty="0" smtClean="0"/>
              <a:t> </a:t>
            </a:r>
            <a:r>
              <a:rPr lang="en-US" sz="2000" dirty="0"/>
              <a:t>and culture can be separable, since it is possible for a language to express or create, </a:t>
            </a:r>
            <a:r>
              <a:rPr lang="en-US" sz="2000" dirty="0" smtClean="0"/>
              <a:t>would </a:t>
            </a:r>
            <a:r>
              <a:rPr lang="en-US" sz="2000" dirty="0"/>
              <a:t>say, different realities or cultures. </a:t>
            </a:r>
            <a:endParaRPr lang="cs-CZ" sz="2000" dirty="0" smtClean="0"/>
          </a:p>
          <a:p>
            <a:pPr marL="342900" indent="-342900" algn="just">
              <a:buFont typeface="Wingdings" panose="05000000000000000000" pitchFamily="2" charset="2"/>
              <a:buChar char="q"/>
            </a:pPr>
            <a:r>
              <a:rPr lang="en-US" sz="2000" dirty="0" smtClean="0"/>
              <a:t>In </a:t>
            </a:r>
            <a:r>
              <a:rPr lang="en-US" sz="2000" dirty="0"/>
              <a:t>the psychological perspective these two are inseparable, since an individual carries all the linguistic and cultural experience within oneself. </a:t>
            </a:r>
            <a:endParaRPr lang="cs-CZ" sz="2000" dirty="0" smtClean="0"/>
          </a:p>
          <a:p>
            <a:pPr marL="342900" indent="-342900" algn="just">
              <a:buFont typeface="Wingdings" panose="05000000000000000000" pitchFamily="2" charset="2"/>
              <a:buChar char="q"/>
            </a:pPr>
            <a:r>
              <a:rPr lang="en-US" sz="2000" dirty="0" smtClean="0"/>
              <a:t>The </a:t>
            </a:r>
            <a:r>
              <a:rPr lang="en-US" sz="2000" dirty="0"/>
              <a:t>third perspective is valid only in the practice of linguistics where language is </a:t>
            </a:r>
            <a:r>
              <a:rPr lang="en-US" sz="2000" dirty="0" err="1"/>
              <a:t>analysed</a:t>
            </a:r>
            <a:r>
              <a:rPr lang="en-US" sz="2000" dirty="0"/>
              <a:t> outside of its cultural context</a:t>
            </a:r>
            <a:r>
              <a:rPr lang="en-US" sz="2000" dirty="0" smtClean="0"/>
              <a:t>.</a:t>
            </a:r>
            <a:endParaRPr lang="cs-CZ" sz="2000" dirty="0" smtClean="0"/>
          </a:p>
          <a:p>
            <a:pPr marL="342900" indent="-342900" algn="just">
              <a:buFont typeface="Wingdings" panose="05000000000000000000" pitchFamily="2" charset="2"/>
              <a:buChar char="q"/>
            </a:pPr>
            <a:r>
              <a:rPr lang="en-US" sz="2000" dirty="0"/>
              <a:t>Culture is the characteristics and knowledge of a particular group of people, encompassing language, religion, cuisine, social habits, music and arts</a:t>
            </a:r>
            <a:r>
              <a:rPr lang="en-US" sz="2000" dirty="0" smtClean="0"/>
              <a:t>.</a:t>
            </a:r>
            <a:endParaRPr lang="cs-CZ" sz="2000" dirty="0" smtClean="0"/>
          </a:p>
          <a:p>
            <a:pPr marL="342900" indent="-342900" algn="just">
              <a:buFont typeface="Wingdings" panose="05000000000000000000" pitchFamily="2" charset="2"/>
              <a:buChar char="q"/>
            </a:pPr>
            <a:r>
              <a:rPr lang="cs-CZ" sz="2000" dirty="0" smtClean="0"/>
              <a:t>C</a:t>
            </a:r>
            <a:r>
              <a:rPr lang="en-US" sz="2000" dirty="0" err="1" smtClean="0"/>
              <a:t>ulture</a:t>
            </a:r>
            <a:r>
              <a:rPr lang="en-US" sz="2000" dirty="0" smtClean="0"/>
              <a:t> </a:t>
            </a:r>
            <a:r>
              <a:rPr lang="en-US" sz="2000" dirty="0"/>
              <a:t>as shared patterns of behaviors and interactions, cognitive constructs and understanding that are learned by socialization. </a:t>
            </a:r>
            <a:endParaRPr lang="cs-CZ" sz="2000" dirty="0" smtClean="0"/>
          </a:p>
          <a:p>
            <a:pPr marL="342900" indent="-342900" algn="just">
              <a:buFont typeface="Wingdings" panose="05000000000000000000" pitchFamily="2" charset="2"/>
              <a:buChar char="q"/>
            </a:pPr>
            <a:r>
              <a:rPr lang="en-US" sz="2000" dirty="0" smtClean="0"/>
              <a:t>Thus</a:t>
            </a:r>
            <a:r>
              <a:rPr lang="en-US" sz="2000" dirty="0"/>
              <a:t>, it can be seen as the growth of a group identity fostered by social patterns unique to the group. </a:t>
            </a:r>
          </a:p>
          <a:p>
            <a:pPr marL="342900" indent="-342900" algn="just">
              <a:buFont typeface="Wingdings" panose="05000000000000000000" pitchFamily="2" charset="2"/>
              <a:buChar char="q"/>
            </a:pPr>
            <a:endParaRPr lang="en-US" sz="2000" dirty="0"/>
          </a:p>
          <a:p>
            <a:pPr marL="342900" indent="-3429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2159497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Language and </a:t>
            </a:r>
            <a:r>
              <a:rPr lang="cs-CZ" dirty="0" err="1"/>
              <a:t>culture</a:t>
            </a:r>
            <a:r>
              <a:rPr lang="cs-CZ" dirty="0"/>
              <a:t/>
            </a:r>
            <a:br>
              <a:rPr lang="cs-CZ" dirty="0"/>
            </a:br>
            <a:endParaRPr lang="cs-CZ" dirty="0"/>
          </a:p>
        </p:txBody>
      </p:sp>
      <p:sp>
        <p:nvSpPr>
          <p:cNvPr id="2" name="Obdélník 1"/>
          <p:cNvSpPr/>
          <p:nvPr/>
        </p:nvSpPr>
        <p:spPr>
          <a:xfrm>
            <a:off x="0" y="1059582"/>
            <a:ext cx="9036496" cy="1631216"/>
          </a:xfrm>
          <a:prstGeom prst="rect">
            <a:avLst/>
          </a:prstGeom>
        </p:spPr>
        <p:txBody>
          <a:bodyPr wrap="square">
            <a:spAutoFit/>
          </a:bodyPr>
          <a:lstStyle/>
          <a:p>
            <a:pPr marL="342900" indent="-342900" algn="just">
              <a:buFont typeface="Wingdings" panose="05000000000000000000" pitchFamily="2" charset="2"/>
              <a:buChar char="q"/>
            </a:pPr>
            <a:r>
              <a:rPr lang="en-US" sz="2000" dirty="0" smtClean="0"/>
              <a:t>Language </a:t>
            </a:r>
            <a:r>
              <a:rPr lang="en-US" sz="2000" dirty="0"/>
              <a:t>is used not just as a tool for the exchange of information, but as a symbolic system with the power to create and shape symbolic realities, such as values, perceptions, identities through </a:t>
            </a:r>
            <a:r>
              <a:rPr lang="en-US" sz="2000" dirty="0" smtClean="0"/>
              <a:t>discourse</a:t>
            </a:r>
            <a:r>
              <a:rPr lang="cs-CZ" sz="2000" dirty="0" smtClean="0"/>
              <a:t>.</a:t>
            </a:r>
          </a:p>
          <a:p>
            <a:pPr marL="342900" indent="-342900" algn="just">
              <a:buFont typeface="Wingdings" panose="05000000000000000000" pitchFamily="2" charset="2"/>
              <a:buChar char="q"/>
            </a:pPr>
            <a:r>
              <a:rPr lang="en-US" sz="2000" dirty="0"/>
              <a:t>The relation of culture and language is the way they share human values, realities and </a:t>
            </a:r>
            <a:r>
              <a:rPr lang="en-US" sz="2000" dirty="0" err="1"/>
              <a:t>behaviours</a:t>
            </a:r>
            <a:r>
              <a:rPr lang="en-US" sz="2000" dirty="0"/>
              <a:t> of a social </a:t>
            </a:r>
            <a:r>
              <a:rPr lang="en-US" sz="2000" dirty="0" smtClean="0"/>
              <a:t>group</a:t>
            </a:r>
            <a:r>
              <a:rPr lang="cs-CZ" sz="2000" dirty="0" smtClean="0"/>
              <a:t>.</a:t>
            </a:r>
          </a:p>
        </p:txBody>
      </p:sp>
    </p:spTree>
    <p:extLst>
      <p:ext uri="{BB962C8B-B14F-4D97-AF65-F5344CB8AC3E}">
        <p14:creationId xmlns:p14="http://schemas.microsoft.com/office/powerpoint/2010/main" val="90870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Language and </a:t>
            </a:r>
            <a:r>
              <a:rPr lang="cs-CZ" dirty="0" err="1"/>
              <a:t>culture</a:t>
            </a:r>
            <a:r>
              <a:rPr lang="cs-CZ" dirty="0"/>
              <a:t/>
            </a:r>
            <a:br>
              <a:rPr lang="cs-CZ" dirty="0"/>
            </a:br>
            <a:endParaRPr lang="cs-CZ" dirty="0"/>
          </a:p>
        </p:txBody>
      </p:sp>
      <p:sp>
        <p:nvSpPr>
          <p:cNvPr id="2" name="Obdélník 1"/>
          <p:cNvSpPr/>
          <p:nvPr/>
        </p:nvSpPr>
        <p:spPr>
          <a:xfrm>
            <a:off x="0"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Language is culture </a:t>
            </a:r>
            <a:r>
              <a:rPr lang="en-US" sz="2000" dirty="0" smtClean="0"/>
              <a:t>and</a:t>
            </a:r>
            <a:r>
              <a:rPr lang="cs-CZ" sz="2000" dirty="0" smtClean="0"/>
              <a:t> </a:t>
            </a:r>
            <a:r>
              <a:rPr lang="en-US" sz="2000" dirty="0" smtClean="0"/>
              <a:t>culture </a:t>
            </a:r>
            <a:r>
              <a:rPr lang="en-US" sz="2000" dirty="0"/>
              <a:t>is language</a:t>
            </a:r>
          </a:p>
          <a:p>
            <a:pPr marL="342900" indent="-342900" algn="just">
              <a:buFont typeface="Wingdings" panose="05000000000000000000" pitchFamily="2" charset="2"/>
              <a:buChar char="q"/>
            </a:pPr>
            <a:r>
              <a:rPr lang="en-US" sz="2000" dirty="0"/>
              <a:t>Language and culture have a complex, homologous relationship. </a:t>
            </a:r>
            <a:endParaRPr lang="cs-CZ" sz="2000" dirty="0" smtClean="0"/>
          </a:p>
          <a:p>
            <a:pPr marL="342900" indent="-342900" algn="just">
              <a:buFont typeface="Wingdings" panose="05000000000000000000" pitchFamily="2" charset="2"/>
              <a:buChar char="q"/>
            </a:pPr>
            <a:r>
              <a:rPr lang="en-US" sz="2000" dirty="0" smtClean="0"/>
              <a:t>Language </a:t>
            </a:r>
            <a:r>
              <a:rPr lang="en-US" sz="2000" dirty="0"/>
              <a:t>is complexly intertwined with culture (they have evolved together, influencing one another in the process, ultimately shaping what it means to be human</a:t>
            </a:r>
            <a:r>
              <a:rPr lang="en-US" sz="2000" dirty="0" smtClean="0"/>
              <a:t>).</a:t>
            </a:r>
            <a:endParaRPr lang="cs-CZ" sz="2000" dirty="0" smtClean="0"/>
          </a:p>
          <a:p>
            <a:pPr marL="342900" indent="-342900" algn="just">
              <a:buFont typeface="Wingdings" panose="05000000000000000000" pitchFamily="2" charset="2"/>
              <a:buChar char="q"/>
            </a:pPr>
            <a:r>
              <a:rPr lang="en-US" sz="2000" dirty="0"/>
              <a:t>Learning a language is therefore learning the behavior of a given society and its cultural customs</a:t>
            </a:r>
            <a:r>
              <a:rPr lang="en-US" sz="2000" dirty="0" smtClean="0"/>
              <a:t>.</a:t>
            </a:r>
            <a:endParaRPr lang="cs-CZ" sz="2000" dirty="0" smtClean="0"/>
          </a:p>
          <a:p>
            <a:pPr marL="342900" indent="-342900" algn="just">
              <a:buFont typeface="Wingdings" panose="05000000000000000000" pitchFamily="2" charset="2"/>
              <a:buChar char="q"/>
            </a:pPr>
            <a:r>
              <a:rPr lang="en-US" sz="2000" dirty="0" smtClean="0"/>
              <a:t>Language </a:t>
            </a:r>
            <a:r>
              <a:rPr lang="en-US" sz="2000" dirty="0"/>
              <a:t>is a product of the thought and behavior of a society</a:t>
            </a:r>
            <a:r>
              <a:rPr lang="en-US" sz="2000" dirty="0" smtClean="0"/>
              <a:t>.</a:t>
            </a:r>
            <a:endParaRPr lang="cs-CZ" sz="2000" dirty="0" smtClean="0"/>
          </a:p>
          <a:p>
            <a:pPr marL="342900" indent="-342900" algn="just">
              <a:buFont typeface="Wingdings" panose="05000000000000000000" pitchFamily="2" charset="2"/>
              <a:buChar char="q"/>
            </a:pPr>
            <a:r>
              <a:rPr lang="en-US" sz="2000" dirty="0"/>
              <a:t>For effective international cooperation, knowledge of other countries and their cultures is as important as proficiency in their languages and such knowledge is dependent on foreign language </a:t>
            </a:r>
            <a:r>
              <a:rPr lang="en-US" sz="2000" dirty="0" smtClean="0"/>
              <a:t>teaching</a:t>
            </a:r>
            <a:r>
              <a:rPr lang="cs-CZ" sz="2000" dirty="0" smtClean="0"/>
              <a:t>.</a:t>
            </a:r>
          </a:p>
          <a:p>
            <a:pPr marL="342900" indent="-342900" algn="just">
              <a:buFont typeface="Wingdings" panose="05000000000000000000" pitchFamily="2" charset="2"/>
              <a:buChar char="q"/>
            </a:pPr>
            <a:endParaRPr lang="cs-CZ" sz="2000" dirty="0" smtClean="0"/>
          </a:p>
        </p:txBody>
      </p:sp>
    </p:spTree>
    <p:extLst>
      <p:ext uri="{BB962C8B-B14F-4D97-AF65-F5344CB8AC3E}">
        <p14:creationId xmlns:p14="http://schemas.microsoft.com/office/powerpoint/2010/main" val="14398290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23478"/>
            <a:ext cx="7991821" cy="507703"/>
          </a:xfrm>
        </p:spPr>
        <p:txBody>
          <a:bodyPr/>
          <a:lstStyle/>
          <a:p>
            <a:r>
              <a:rPr lang="en-US" dirty="0"/>
              <a:t>Culture values and their impact on communication in marketing</a:t>
            </a:r>
            <a:r>
              <a:rPr lang="cs-CZ" dirty="0"/>
              <a:t/>
            </a:r>
            <a:br>
              <a:rPr lang="cs-CZ" dirty="0"/>
            </a:br>
            <a:endParaRPr lang="cs-CZ" dirty="0"/>
          </a:p>
        </p:txBody>
      </p:sp>
      <p:sp>
        <p:nvSpPr>
          <p:cNvPr id="2" name="Obdélník 1"/>
          <p:cNvSpPr/>
          <p:nvPr/>
        </p:nvSpPr>
        <p:spPr>
          <a:xfrm>
            <a:off x="0" y="1059582"/>
            <a:ext cx="9036496" cy="3170099"/>
          </a:xfrm>
          <a:prstGeom prst="rect">
            <a:avLst/>
          </a:prstGeom>
        </p:spPr>
        <p:txBody>
          <a:bodyPr wrap="square">
            <a:spAutoFit/>
          </a:bodyPr>
          <a:lstStyle/>
          <a:p>
            <a:pPr marL="342900" indent="-342900" algn="just">
              <a:buFont typeface="Wingdings" panose="05000000000000000000" pitchFamily="2" charset="2"/>
              <a:buChar char="q"/>
            </a:pPr>
            <a:r>
              <a:rPr lang="en-US" sz="2000" dirty="0"/>
              <a:t>Cultural values are the core principles and ideals upon which an entire community exists. </a:t>
            </a:r>
            <a:endParaRPr lang="cs-CZ" sz="2000" dirty="0" smtClean="0"/>
          </a:p>
          <a:p>
            <a:pPr marL="342900" indent="-342900" algn="just">
              <a:buFont typeface="Wingdings" panose="05000000000000000000" pitchFamily="2" charset="2"/>
              <a:buChar char="q"/>
            </a:pPr>
            <a:r>
              <a:rPr lang="en-US" sz="2000" dirty="0" smtClean="0"/>
              <a:t>This </a:t>
            </a:r>
            <a:r>
              <a:rPr lang="en-US" sz="2000" dirty="0"/>
              <a:t>is made up of several parts: customs, which are traditions and rituals; values, which are beliefs; and culture, which is all of a group's guiding </a:t>
            </a:r>
            <a:r>
              <a:rPr lang="en-US" sz="2000" dirty="0" smtClean="0"/>
              <a:t>values</a:t>
            </a:r>
            <a:r>
              <a:rPr lang="cs-CZ" sz="2000" dirty="0" smtClean="0"/>
              <a:t>.</a:t>
            </a:r>
          </a:p>
          <a:p>
            <a:pPr marL="342900" indent="-342900" algn="just">
              <a:buFont typeface="Wingdings" panose="05000000000000000000" pitchFamily="2" charset="2"/>
              <a:buChar char="q"/>
            </a:pPr>
            <a:r>
              <a:rPr lang="en-US" sz="2000" dirty="0"/>
              <a:t>The Impact of Cultural Values on Marketing </a:t>
            </a:r>
            <a:r>
              <a:rPr lang="en-US" sz="2000" dirty="0" smtClean="0"/>
              <a:t>Ethics</a:t>
            </a:r>
            <a:endParaRPr lang="en-US" sz="2000" dirty="0"/>
          </a:p>
          <a:p>
            <a:pPr marL="342900" indent="-342900" algn="just">
              <a:buFont typeface="Wingdings" panose="05000000000000000000" pitchFamily="2" charset="2"/>
              <a:buChar char="q"/>
            </a:pPr>
            <a:r>
              <a:rPr lang="en-US" sz="2000" dirty="0" smtClean="0"/>
              <a:t>A </a:t>
            </a:r>
            <a:r>
              <a:rPr lang="en-US" sz="2000" dirty="0"/>
              <a:t>single marketing message cannot be expected to work in multiple territories due to cultural and ethical differences</a:t>
            </a:r>
            <a:r>
              <a:rPr lang="en-US" sz="2000" dirty="0" smtClean="0"/>
              <a:t>.</a:t>
            </a:r>
            <a:endParaRPr lang="en-US" sz="2000" dirty="0"/>
          </a:p>
          <a:p>
            <a:pPr marL="342900" indent="-342900" algn="just">
              <a:buFont typeface="Wingdings" panose="05000000000000000000" pitchFamily="2" charset="2"/>
              <a:buChar char="q"/>
            </a:pPr>
            <a:r>
              <a:rPr lang="en-US" sz="2000" dirty="0"/>
              <a:t>You must therefore be prepared to make necessary adjustments when attempting to break into international markets. </a:t>
            </a:r>
            <a:endParaRPr lang="cs-CZ" sz="2000" dirty="0" smtClean="0"/>
          </a:p>
          <a:p>
            <a:pPr marL="342900" indent="-342900" algn="just">
              <a:buFont typeface="Wingdings" panose="05000000000000000000" pitchFamily="2" charset="2"/>
              <a:buChar char="q"/>
            </a:pPr>
            <a:r>
              <a:rPr lang="en-US" sz="2000" dirty="0" smtClean="0"/>
              <a:t>Failure </a:t>
            </a:r>
            <a:r>
              <a:rPr lang="en-US" sz="2000" dirty="0"/>
              <a:t>to do so could leave you red-faced and considerably out of pocket.</a:t>
            </a:r>
            <a:endParaRPr lang="cs-CZ" sz="2000" dirty="0" smtClean="0"/>
          </a:p>
        </p:txBody>
      </p:sp>
    </p:spTree>
    <p:extLst>
      <p:ext uri="{BB962C8B-B14F-4D97-AF65-F5344CB8AC3E}">
        <p14:creationId xmlns:p14="http://schemas.microsoft.com/office/powerpoint/2010/main" val="17565117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23478"/>
            <a:ext cx="7991821" cy="507703"/>
          </a:xfrm>
        </p:spPr>
        <p:txBody>
          <a:bodyPr/>
          <a:lstStyle/>
          <a:p>
            <a:r>
              <a:rPr lang="en-US" dirty="0"/>
              <a:t>Culture values and their impact on communication in marketing</a:t>
            </a:r>
            <a:r>
              <a:rPr lang="cs-CZ" dirty="0"/>
              <a:t/>
            </a:r>
            <a:br>
              <a:rPr lang="cs-CZ" dirty="0"/>
            </a:br>
            <a:endParaRPr lang="cs-CZ" dirty="0"/>
          </a:p>
        </p:txBody>
      </p:sp>
      <p:sp>
        <p:nvSpPr>
          <p:cNvPr id="2" name="Obdélník 1"/>
          <p:cNvSpPr/>
          <p:nvPr/>
        </p:nvSpPr>
        <p:spPr>
          <a:xfrm>
            <a:off x="0"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a:t>First and foremost, you must pay attention to the dominant culture of a society. </a:t>
            </a:r>
            <a:endParaRPr lang="cs-CZ" sz="2000" dirty="0" smtClean="0"/>
          </a:p>
          <a:p>
            <a:pPr marL="342900" indent="-342900" algn="just">
              <a:buFont typeface="Wingdings" panose="05000000000000000000" pitchFamily="2" charset="2"/>
              <a:buChar char="q"/>
            </a:pPr>
            <a:r>
              <a:rPr lang="en-US" sz="2000" dirty="0" smtClean="0"/>
              <a:t>This </a:t>
            </a:r>
            <a:r>
              <a:rPr lang="en-US" sz="2000" dirty="0"/>
              <a:t>refers to the established language, religion, values, rituals and social customs of a country, region or community</a:t>
            </a:r>
            <a:r>
              <a:rPr lang="en-US" sz="2000" dirty="0" smtClean="0"/>
              <a:t>.</a:t>
            </a:r>
            <a:endParaRPr lang="cs-CZ" sz="2000" dirty="0" smtClean="0"/>
          </a:p>
          <a:p>
            <a:pPr marL="342900" indent="-342900" algn="just">
              <a:buFont typeface="Wingdings" panose="05000000000000000000" pitchFamily="2" charset="2"/>
              <a:buChar char="q"/>
            </a:pPr>
            <a:r>
              <a:rPr lang="cs-CZ" sz="2000" dirty="0" err="1" smtClean="0"/>
              <a:t>Thena</a:t>
            </a:r>
            <a:r>
              <a:rPr lang="cs-CZ" sz="2000" dirty="0" smtClean="0"/>
              <a:t> y</a:t>
            </a:r>
            <a:r>
              <a:rPr lang="en-US" sz="2000" dirty="0" err="1" smtClean="0"/>
              <a:t>ou</a:t>
            </a:r>
            <a:r>
              <a:rPr lang="en-US" sz="2000" dirty="0" smtClean="0"/>
              <a:t> </a:t>
            </a:r>
            <a:r>
              <a:rPr lang="en-US" sz="2000" dirty="0"/>
              <a:t>must spend time </a:t>
            </a:r>
            <a:r>
              <a:rPr lang="en-US" sz="2000" dirty="0" err="1"/>
              <a:t>analysing</a:t>
            </a:r>
            <a:r>
              <a:rPr lang="en-US" sz="2000" dirty="0"/>
              <a:t> the various subcultures created by material cultures, belief systems, socio-economic groupings and religious and political differences. </a:t>
            </a:r>
            <a:endParaRPr lang="cs-CZ" sz="2000" dirty="0" smtClean="0"/>
          </a:p>
          <a:p>
            <a:pPr marL="342900" indent="-342900" algn="just">
              <a:buFont typeface="Wingdings" panose="05000000000000000000" pitchFamily="2" charset="2"/>
              <a:buChar char="q"/>
            </a:pPr>
            <a:r>
              <a:rPr lang="en-US" sz="2000" dirty="0" smtClean="0"/>
              <a:t>This </a:t>
            </a:r>
            <a:r>
              <a:rPr lang="en-US" sz="2000" dirty="0"/>
              <a:t>refers to groups of people within a culture that differentiate themselves from the larger culture to which they primarily belong</a:t>
            </a:r>
            <a:r>
              <a:rPr lang="en-US" sz="2000" dirty="0" smtClean="0"/>
              <a:t>.</a:t>
            </a:r>
            <a:endParaRPr lang="en-US" sz="2000" dirty="0"/>
          </a:p>
          <a:p>
            <a:pPr marL="342900" indent="-342900" algn="just">
              <a:buFont typeface="Wingdings" panose="05000000000000000000" pitchFamily="2" charset="2"/>
              <a:buChar char="q"/>
            </a:pPr>
            <a:r>
              <a:rPr lang="en-US" sz="2000" dirty="0"/>
              <a:t>Marketers often make the mistake of overlooking subcultures. </a:t>
            </a:r>
            <a:endParaRPr lang="cs-CZ" sz="2000" dirty="0" smtClean="0"/>
          </a:p>
          <a:p>
            <a:pPr marL="342900" indent="-342900" algn="just">
              <a:buFont typeface="Wingdings" panose="05000000000000000000" pitchFamily="2" charset="2"/>
              <a:buChar char="q"/>
            </a:pPr>
            <a:r>
              <a:rPr lang="en-US" sz="2000" dirty="0" smtClean="0"/>
              <a:t>They </a:t>
            </a:r>
            <a:r>
              <a:rPr lang="en-US" sz="2000" dirty="0"/>
              <a:t>think that looking at the dominant culture is enough, when in reality it is actually just the tip of the iceberg. </a:t>
            </a:r>
            <a:endParaRPr lang="cs-CZ" sz="2000" dirty="0" smtClean="0"/>
          </a:p>
        </p:txBody>
      </p:sp>
    </p:spTree>
    <p:extLst>
      <p:ext uri="{BB962C8B-B14F-4D97-AF65-F5344CB8AC3E}">
        <p14:creationId xmlns:p14="http://schemas.microsoft.com/office/powerpoint/2010/main" val="2376668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23478"/>
            <a:ext cx="7991821" cy="507703"/>
          </a:xfrm>
        </p:spPr>
        <p:txBody>
          <a:bodyPr/>
          <a:lstStyle/>
          <a:p>
            <a:r>
              <a:rPr lang="en-US" dirty="0"/>
              <a:t>Culture values and their impact on communication in marketing</a:t>
            </a:r>
            <a:r>
              <a:rPr lang="cs-CZ" dirty="0"/>
              <a:t/>
            </a:r>
            <a:br>
              <a:rPr lang="cs-CZ" dirty="0"/>
            </a:br>
            <a:endParaRPr lang="cs-CZ" dirty="0"/>
          </a:p>
        </p:txBody>
      </p:sp>
      <p:sp>
        <p:nvSpPr>
          <p:cNvPr id="2" name="Obdélník 1"/>
          <p:cNvSpPr/>
          <p:nvPr/>
        </p:nvSpPr>
        <p:spPr>
          <a:xfrm>
            <a:off x="0" y="1059582"/>
            <a:ext cx="9036496" cy="2862322"/>
          </a:xfrm>
          <a:prstGeom prst="rect">
            <a:avLst/>
          </a:prstGeom>
        </p:spPr>
        <p:txBody>
          <a:bodyPr wrap="square">
            <a:spAutoFit/>
          </a:bodyPr>
          <a:lstStyle/>
          <a:p>
            <a:pPr marL="342900" indent="-342900" algn="just">
              <a:buFont typeface="Wingdings" panose="05000000000000000000" pitchFamily="2" charset="2"/>
              <a:buChar char="q"/>
            </a:pPr>
            <a:r>
              <a:rPr lang="en-US" sz="2000" dirty="0" smtClean="0"/>
              <a:t>There </a:t>
            </a:r>
            <a:r>
              <a:rPr lang="en-US" sz="2000" dirty="0"/>
              <a:t>is usually more than meets the eye, so always delve a little bit deeper to uncover other underlying cultural values</a:t>
            </a:r>
            <a:r>
              <a:rPr lang="en-US" sz="2000" dirty="0" smtClean="0"/>
              <a:t>.</a:t>
            </a:r>
            <a:endParaRPr lang="cs-CZ" sz="2000" dirty="0" smtClean="0"/>
          </a:p>
          <a:p>
            <a:pPr marL="342900" indent="-342900" algn="just">
              <a:buFont typeface="Wingdings" panose="05000000000000000000" pitchFamily="2" charset="2"/>
              <a:buChar char="q"/>
            </a:pPr>
            <a:r>
              <a:rPr lang="en-US" sz="2000" dirty="0"/>
              <a:t>Having a good understanding of your target audience is essential. </a:t>
            </a:r>
            <a:endParaRPr lang="cs-CZ" sz="2000" dirty="0" smtClean="0"/>
          </a:p>
          <a:p>
            <a:pPr marL="342900" indent="-342900" algn="just">
              <a:buFont typeface="Wingdings" panose="05000000000000000000" pitchFamily="2" charset="2"/>
              <a:buChar char="q"/>
            </a:pPr>
            <a:r>
              <a:rPr lang="en-US" sz="2000" dirty="0" smtClean="0"/>
              <a:t>It </a:t>
            </a:r>
            <a:r>
              <a:rPr lang="en-US" sz="2000" dirty="0"/>
              <a:t>allows you to alter promotional material or subtle brand messages prior to launching a product or service abroad. </a:t>
            </a:r>
            <a:endParaRPr lang="cs-CZ" sz="2000" dirty="0" smtClean="0"/>
          </a:p>
          <a:p>
            <a:pPr marL="342900" indent="-342900" algn="just">
              <a:buFont typeface="Wingdings" panose="05000000000000000000" pitchFamily="2" charset="2"/>
              <a:buChar char="q"/>
            </a:pPr>
            <a:r>
              <a:rPr lang="en-US" sz="2000" dirty="0" smtClean="0"/>
              <a:t>Sometimes </a:t>
            </a:r>
            <a:r>
              <a:rPr lang="en-US" sz="2000" dirty="0"/>
              <a:t>you may have to change the whole message completely</a:t>
            </a:r>
            <a:r>
              <a:rPr lang="en-US" sz="2000" dirty="0" smtClean="0"/>
              <a:t>.</a:t>
            </a:r>
            <a:endParaRPr lang="cs-CZ" sz="2000" dirty="0" smtClean="0"/>
          </a:p>
          <a:p>
            <a:pPr marL="342900" indent="-342900" algn="just">
              <a:buFont typeface="Wingdings" panose="05000000000000000000" pitchFamily="2" charset="2"/>
              <a:buChar char="q"/>
            </a:pPr>
            <a:r>
              <a:rPr lang="en-US" sz="2000" dirty="0"/>
              <a:t>If targeting the Muslim community, for instance, steer clear of anything that involves pork or alcohol, as their religion forbids them from consuming these. </a:t>
            </a:r>
            <a:endParaRPr lang="cs-CZ" sz="2000" dirty="0" smtClean="0"/>
          </a:p>
          <a:p>
            <a:pPr marL="342900" indent="-342900" algn="just">
              <a:buFont typeface="Wingdings" panose="05000000000000000000" pitchFamily="2" charset="2"/>
              <a:buChar char="q"/>
            </a:pPr>
            <a:r>
              <a:rPr lang="en-US" sz="2000" dirty="0" smtClean="0"/>
              <a:t>Both </a:t>
            </a:r>
            <a:r>
              <a:rPr lang="en-US" sz="2000" dirty="0"/>
              <a:t>are considered to be impure.</a:t>
            </a:r>
            <a:endParaRPr lang="cs-CZ" sz="2000" dirty="0" smtClean="0"/>
          </a:p>
        </p:txBody>
      </p:sp>
    </p:spTree>
    <p:extLst>
      <p:ext uri="{BB962C8B-B14F-4D97-AF65-F5344CB8AC3E}">
        <p14:creationId xmlns:p14="http://schemas.microsoft.com/office/powerpoint/2010/main" val="1477183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23478"/>
            <a:ext cx="7991821" cy="507703"/>
          </a:xfrm>
        </p:spPr>
        <p:txBody>
          <a:bodyPr/>
          <a:lstStyle/>
          <a:p>
            <a:r>
              <a:rPr lang="en-US" dirty="0"/>
              <a:t>Culture values and their impact on communication in marketing</a:t>
            </a:r>
            <a:r>
              <a:rPr lang="cs-CZ" dirty="0"/>
              <a:t/>
            </a:r>
            <a:br>
              <a:rPr lang="cs-CZ" dirty="0"/>
            </a:br>
            <a:endParaRPr lang="cs-CZ" dirty="0"/>
          </a:p>
        </p:txBody>
      </p:sp>
      <p:sp>
        <p:nvSpPr>
          <p:cNvPr id="2" name="Obdélník 1"/>
          <p:cNvSpPr/>
          <p:nvPr/>
        </p:nvSpPr>
        <p:spPr>
          <a:xfrm>
            <a:off x="0"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Always remember that consumers with different cultural backgrounds demonstrate different consumer </a:t>
            </a:r>
            <a:r>
              <a:rPr lang="en-US" sz="2000" dirty="0" err="1"/>
              <a:t>behaviours</a:t>
            </a:r>
            <a:r>
              <a:rPr lang="en-US" sz="2000" dirty="0"/>
              <a:t> and are most receptive to content that is consistent with their cultural expectations</a:t>
            </a:r>
            <a:r>
              <a:rPr lang="en-US" sz="2000" dirty="0" smtClean="0"/>
              <a:t>.</a:t>
            </a:r>
            <a:endParaRPr lang="en-US" sz="2000" dirty="0"/>
          </a:p>
          <a:p>
            <a:pPr marL="342900" indent="-342900" algn="just">
              <a:buFont typeface="Wingdings" panose="05000000000000000000" pitchFamily="2" charset="2"/>
              <a:buChar char="q"/>
            </a:pPr>
            <a:r>
              <a:rPr lang="en-US" sz="2000" dirty="0"/>
              <a:t>Your product or service is more likely to become a success story if you respect the cultural expectations of potential consumers</a:t>
            </a:r>
            <a:r>
              <a:rPr lang="en-US" sz="2000" dirty="0" smtClean="0"/>
              <a:t>.</a:t>
            </a:r>
            <a:endParaRPr lang="cs-CZ" sz="2000" dirty="0" smtClean="0"/>
          </a:p>
          <a:p>
            <a:pPr marL="342900" indent="-342900" algn="just">
              <a:buFont typeface="Wingdings" panose="05000000000000000000" pitchFamily="2" charset="2"/>
              <a:buChar char="q"/>
            </a:pPr>
            <a:r>
              <a:rPr lang="en-US" sz="2000" dirty="0"/>
              <a:t>When planning an international marketing </a:t>
            </a:r>
            <a:r>
              <a:rPr lang="en-US" sz="2000" dirty="0" smtClean="0"/>
              <a:t>communication </a:t>
            </a:r>
            <a:r>
              <a:rPr lang="en-US" sz="2000" dirty="0"/>
              <a:t>strategy, companies have to decide whether to standardize, for example, have a single marketing strategy in all operating countries or to adapt a strategy to fit the unique dimensions of each local </a:t>
            </a:r>
            <a:r>
              <a:rPr lang="en-US" sz="2000" dirty="0" smtClean="0"/>
              <a:t>market</a:t>
            </a:r>
            <a:r>
              <a:rPr lang="cs-CZ" sz="2000" dirty="0" smtClean="0"/>
              <a:t>.</a:t>
            </a:r>
          </a:p>
          <a:p>
            <a:pPr marL="342900" indent="-342900" algn="just">
              <a:buFont typeface="Wingdings" panose="05000000000000000000" pitchFamily="2" charset="2"/>
              <a:buChar char="q"/>
            </a:pPr>
            <a:r>
              <a:rPr lang="en-US" sz="2000" dirty="0"/>
              <a:t>Every culture has its own social time and the social context of individual cultures is one of the critical issues for marketing managers by developing </a:t>
            </a:r>
            <a:r>
              <a:rPr lang="en-US" sz="2000" dirty="0" smtClean="0"/>
              <a:t>a</a:t>
            </a:r>
            <a:r>
              <a:rPr lang="cs-CZ" sz="2000" dirty="0"/>
              <a:t> </a:t>
            </a:r>
            <a:r>
              <a:rPr lang="cs-CZ" sz="2000" dirty="0" err="1"/>
              <a:t>global</a:t>
            </a:r>
            <a:r>
              <a:rPr lang="cs-CZ" sz="2000" dirty="0"/>
              <a:t> marketing </a:t>
            </a:r>
            <a:r>
              <a:rPr lang="cs-CZ" sz="2000" dirty="0" smtClean="0"/>
              <a:t>stratégy.</a:t>
            </a:r>
          </a:p>
        </p:txBody>
      </p:sp>
    </p:spTree>
    <p:extLst>
      <p:ext uri="{BB962C8B-B14F-4D97-AF65-F5344CB8AC3E}">
        <p14:creationId xmlns:p14="http://schemas.microsoft.com/office/powerpoint/2010/main" val="1522359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1460" y="1273553"/>
            <a:ext cx="5400600" cy="2160240"/>
          </a:xfrm>
          <a:prstGeom prst="rect">
            <a:avLst/>
          </a:prstGeom>
        </p:spPr>
        <p:txBody>
          <a:bodyPr anchor="t">
            <a:normAutofit fontScale="90000"/>
          </a:bodyPr>
          <a:lstStyle/>
          <a:p>
            <a:r>
              <a:rPr lang="pl-PL" sz="4000" b="1" dirty="0" smtClean="0">
                <a:solidFill>
                  <a:schemeClr val="bg1"/>
                </a:solidFill>
                <a:latin typeface="Times New Roman" panose="02020603050405020304" pitchFamily="18" charset="0"/>
                <a:cs typeface="Times New Roman" panose="02020603050405020304" pitchFamily="18" charset="0"/>
              </a:rPr>
              <a:t>1.</a:t>
            </a:r>
            <a:r>
              <a:rPr lang="en-US" sz="4000" b="1" dirty="0">
                <a:solidFill>
                  <a:schemeClr val="bg1"/>
                </a:solidFill>
                <a:latin typeface="Times New Roman" panose="02020603050405020304" pitchFamily="18" charset="0"/>
                <a:cs typeface="Times New Roman" panose="02020603050405020304" pitchFamily="18" charset="0"/>
              </a:rPr>
              <a:t> </a:t>
            </a:r>
            <a:r>
              <a:rPr lang="en-US" sz="4000" b="1" dirty="0" smtClean="0">
                <a:solidFill>
                  <a:schemeClr val="bg1"/>
                </a:solidFill>
                <a:latin typeface="Times New Roman" panose="02020603050405020304" pitchFamily="18" charset="0"/>
                <a:cs typeface="Times New Roman" panose="02020603050405020304" pitchFamily="18" charset="0"/>
              </a:rPr>
              <a:t>Intercultural </a:t>
            </a:r>
            <a:r>
              <a:rPr lang="en-US" sz="4000" b="1" dirty="0">
                <a:solidFill>
                  <a:schemeClr val="bg1"/>
                </a:solidFill>
                <a:latin typeface="Times New Roman" panose="02020603050405020304" pitchFamily="18" charset="0"/>
                <a:cs typeface="Times New Roman" panose="02020603050405020304" pitchFamily="18" charset="0"/>
              </a:rPr>
              <a:t>communication and its specifics</a:t>
            </a: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6" y="2651800"/>
            <a:ext cx="3117231"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Intercultural</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Communication</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a:t>
            </a:r>
            <a:r>
              <a:rPr lang="pl-PL" dirty="0" smtClean="0">
                <a:solidFill>
                  <a:schemeClr val="bg1"/>
                </a:solidFill>
              </a:rPr>
              <a:t>projekt „</a:t>
            </a:r>
            <a:r>
              <a:rPr lang="cs-CZ" dirty="0" smtClean="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5" name="Obrázek 4"/>
          <p:cNvPicPr>
            <a:picLocks noChangeAspect="1"/>
          </p:cNvPicPr>
          <p:nvPr/>
        </p:nvPicPr>
        <p:blipFill>
          <a:blip r:embed="rId3"/>
          <a:stretch>
            <a:fillRect/>
          </a:stretch>
        </p:blipFill>
        <p:spPr>
          <a:xfrm>
            <a:off x="7164288" y="503558"/>
            <a:ext cx="1463167" cy="1127858"/>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23478"/>
            <a:ext cx="7991821" cy="507703"/>
          </a:xfrm>
        </p:spPr>
        <p:txBody>
          <a:bodyPr/>
          <a:lstStyle/>
          <a:p>
            <a:r>
              <a:rPr lang="en-US" dirty="0"/>
              <a:t>Culture values and their impact on communication in marketing</a:t>
            </a:r>
            <a:r>
              <a:rPr lang="cs-CZ" dirty="0"/>
              <a:t/>
            </a:r>
            <a:br>
              <a:rPr lang="cs-CZ" dirty="0"/>
            </a:br>
            <a:endParaRPr lang="cs-CZ" dirty="0"/>
          </a:p>
        </p:txBody>
      </p:sp>
      <p:sp>
        <p:nvSpPr>
          <p:cNvPr id="2" name="Obdélník 1"/>
          <p:cNvSpPr/>
          <p:nvPr/>
        </p:nvSpPr>
        <p:spPr>
          <a:xfrm>
            <a:off x="28616" y="91556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dirty="0"/>
              <a:t>Always remember that consumers with different cultural backgrounds demonstrate different consumer </a:t>
            </a:r>
            <a:r>
              <a:rPr lang="en-US" sz="1900" dirty="0" err="1"/>
              <a:t>behaviours</a:t>
            </a:r>
            <a:r>
              <a:rPr lang="en-US" sz="1900" dirty="0"/>
              <a:t> and are most receptive to content that is </a:t>
            </a:r>
            <a:r>
              <a:rPr lang="en-US" sz="1900" dirty="0" smtClean="0"/>
              <a:t>consistent</a:t>
            </a:r>
            <a:r>
              <a:rPr lang="cs-CZ" sz="1900" dirty="0" smtClean="0"/>
              <a:t>.</a:t>
            </a:r>
          </a:p>
          <a:p>
            <a:pPr marL="342900" indent="-342900" algn="just">
              <a:buFont typeface="Wingdings" panose="05000000000000000000" pitchFamily="2" charset="2"/>
              <a:buChar char="q"/>
            </a:pPr>
            <a:r>
              <a:rPr lang="en-US" sz="1900" dirty="0"/>
              <a:t>Understanding the cultural boundedness of business (i.e., the degree of willingness of </a:t>
            </a:r>
            <a:r>
              <a:rPr lang="en-US" sz="1900" dirty="0" smtClean="0"/>
              <a:t>a</a:t>
            </a:r>
            <a:r>
              <a:rPr lang="cs-CZ" sz="1900" dirty="0" smtClean="0"/>
              <a:t> </a:t>
            </a:r>
            <a:r>
              <a:rPr lang="en-US" sz="1900" dirty="0" smtClean="0"/>
              <a:t>culture </a:t>
            </a:r>
            <a:r>
              <a:rPr lang="en-US" sz="1900" dirty="0"/>
              <a:t>to relinquish its traditional methods and adopt new ones) is imperative for </a:t>
            </a:r>
            <a:r>
              <a:rPr lang="en-US" sz="1900" dirty="0" smtClean="0"/>
              <a:t>successful</a:t>
            </a:r>
            <a:r>
              <a:rPr lang="cs-CZ" sz="1900" dirty="0" smtClean="0"/>
              <a:t> </a:t>
            </a:r>
            <a:r>
              <a:rPr lang="en-US" sz="1900" dirty="0" smtClean="0"/>
              <a:t>international </a:t>
            </a:r>
            <a:r>
              <a:rPr lang="en-US" sz="1900" dirty="0"/>
              <a:t>marketing communication and for marketing to ethnic populations </a:t>
            </a:r>
            <a:r>
              <a:rPr lang="en-US" sz="1900" dirty="0" err="1" smtClean="0"/>
              <a:t>domesticall</a:t>
            </a:r>
            <a:r>
              <a:rPr lang="cs-CZ" sz="1900" dirty="0" smtClean="0"/>
              <a:t>y.</a:t>
            </a:r>
          </a:p>
          <a:p>
            <a:pPr marL="342900" indent="-342900" algn="just">
              <a:buFont typeface="Wingdings" panose="05000000000000000000" pitchFamily="2" charset="2"/>
              <a:buChar char="q"/>
            </a:pPr>
            <a:r>
              <a:rPr lang="cs-CZ" sz="1900" dirty="0" err="1" smtClean="0"/>
              <a:t>Intercultural</a:t>
            </a:r>
            <a:r>
              <a:rPr lang="en-US" sz="1900" dirty="0" smtClean="0"/>
              <a:t> </a:t>
            </a:r>
            <a:r>
              <a:rPr lang="en-US" sz="1900" dirty="0"/>
              <a:t>marketing communication is marketing communication among consumers </a:t>
            </a:r>
            <a:r>
              <a:rPr lang="en-US" sz="1900" dirty="0" smtClean="0"/>
              <a:t>or</a:t>
            </a:r>
            <a:r>
              <a:rPr lang="cs-CZ" sz="1900" dirty="0" smtClean="0"/>
              <a:t> </a:t>
            </a:r>
            <a:r>
              <a:rPr lang="en-US" sz="1900" dirty="0" smtClean="0"/>
              <a:t>customers </a:t>
            </a:r>
            <a:r>
              <a:rPr lang="en-US" sz="1900" dirty="0"/>
              <a:t>whose culture differs from that of the marketer’s own culture in at least </a:t>
            </a:r>
            <a:r>
              <a:rPr lang="en-US" sz="1900" dirty="0" smtClean="0"/>
              <a:t>one</a:t>
            </a:r>
            <a:r>
              <a:rPr lang="cs-CZ" sz="1900" dirty="0" smtClean="0"/>
              <a:t> </a:t>
            </a:r>
            <a:r>
              <a:rPr lang="en-US" sz="1900" dirty="0" smtClean="0"/>
              <a:t>fundamental </a:t>
            </a:r>
            <a:r>
              <a:rPr lang="en-US" sz="1900" dirty="0"/>
              <a:t>aspect of cultural such as language, religion, social norms and values, </a:t>
            </a:r>
            <a:r>
              <a:rPr lang="en-US" sz="1900" dirty="0" smtClean="0"/>
              <a:t>education,</a:t>
            </a:r>
            <a:r>
              <a:rPr lang="cs-CZ" sz="1900" dirty="0" smtClean="0"/>
              <a:t> </a:t>
            </a:r>
            <a:r>
              <a:rPr lang="en-US" sz="1900" dirty="0" smtClean="0"/>
              <a:t>and </a:t>
            </a:r>
            <a:r>
              <a:rPr lang="en-US" sz="1900" dirty="0"/>
              <a:t>life </a:t>
            </a:r>
            <a:r>
              <a:rPr lang="en-US" sz="1900" dirty="0" smtClean="0"/>
              <a:t>style</a:t>
            </a:r>
            <a:r>
              <a:rPr lang="cs-CZ" sz="1900" dirty="0" smtClean="0"/>
              <a:t>.</a:t>
            </a:r>
          </a:p>
          <a:p>
            <a:pPr marL="342900" indent="-342900" algn="just">
              <a:buFont typeface="Wingdings" panose="05000000000000000000" pitchFamily="2" charset="2"/>
              <a:buChar char="q"/>
            </a:pPr>
            <a:r>
              <a:rPr lang="en-US" sz="1900" dirty="0"/>
              <a:t>The effectiveness of international </a:t>
            </a:r>
            <a:r>
              <a:rPr lang="en-US" sz="1900" dirty="0" smtClean="0"/>
              <a:t>marketing</a:t>
            </a:r>
            <a:r>
              <a:rPr lang="cs-CZ" sz="1900" dirty="0" smtClean="0"/>
              <a:t> </a:t>
            </a:r>
            <a:r>
              <a:rPr lang="en-US" sz="1900" dirty="0" smtClean="0"/>
              <a:t>communication </a:t>
            </a:r>
            <a:r>
              <a:rPr lang="en-US" sz="1900" dirty="0"/>
              <a:t>can be strengthened when businesspeople become aware of cultural </a:t>
            </a:r>
            <a:r>
              <a:rPr lang="en-US" sz="1900" dirty="0" smtClean="0"/>
              <a:t>differences</a:t>
            </a:r>
            <a:r>
              <a:rPr lang="cs-CZ" sz="1900" dirty="0" smtClean="0"/>
              <a:t> </a:t>
            </a:r>
            <a:r>
              <a:rPr lang="en-US" sz="1900" dirty="0" smtClean="0"/>
              <a:t>and </a:t>
            </a:r>
            <a:r>
              <a:rPr lang="en-US" sz="1900" dirty="0"/>
              <a:t>their impact on communications. </a:t>
            </a:r>
            <a:endParaRPr lang="cs-CZ" sz="1900" dirty="0" smtClean="0"/>
          </a:p>
        </p:txBody>
      </p:sp>
    </p:spTree>
    <p:extLst>
      <p:ext uri="{BB962C8B-B14F-4D97-AF65-F5344CB8AC3E}">
        <p14:creationId xmlns:p14="http://schemas.microsoft.com/office/powerpoint/2010/main" val="10479051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5" name="Obdélník 4"/>
          <p:cNvSpPr/>
          <p:nvPr/>
        </p:nvSpPr>
        <p:spPr>
          <a:xfrm>
            <a:off x="3260417" y="146615"/>
            <a:ext cx="1646605" cy="507831"/>
          </a:xfrm>
          <a:prstGeom prst="rect">
            <a:avLst/>
          </a:prstGeom>
        </p:spPr>
        <p:txBody>
          <a:bodyPr wrap="none">
            <a:spAutoFit/>
          </a:bodyPr>
          <a:lstStyle/>
          <a:p>
            <a:pPr algn="ctr" defTabSz="685800">
              <a:defRPr/>
            </a:pPr>
            <a:r>
              <a:rPr lang="cs-CZ" sz="2700" b="1" kern="0" dirty="0" err="1" smtClean="0">
                <a:solidFill>
                  <a:srgbClr val="307871"/>
                </a:solidFill>
                <a:latin typeface="Times New Roman"/>
                <a:ea typeface="+mj-ea"/>
                <a:cs typeface="+mj-cs"/>
              </a:rPr>
              <a:t>Summary</a:t>
            </a:r>
            <a:endParaRPr lang="en-GB" sz="2700" b="1" kern="0" dirty="0">
              <a:solidFill>
                <a:sysClr val="windowText" lastClr="000000"/>
              </a:solidFill>
            </a:endParaRPr>
          </a:p>
        </p:txBody>
      </p:sp>
      <p:sp>
        <p:nvSpPr>
          <p:cNvPr id="2" name="TextovéPole 1"/>
          <p:cNvSpPr txBox="1"/>
          <p:nvPr/>
        </p:nvSpPr>
        <p:spPr>
          <a:xfrm>
            <a:off x="323528" y="988516"/>
            <a:ext cx="8712968" cy="3816429"/>
          </a:xfrm>
          <a:prstGeom prst="rect">
            <a:avLst/>
          </a:prstGeom>
          <a:solidFill>
            <a:schemeClr val="accent6">
              <a:lumMod val="40000"/>
              <a:lumOff val="60000"/>
            </a:schemeClr>
          </a:solidFill>
        </p:spPr>
        <p:txBody>
          <a:bodyPr wrap="square" rtlCol="0">
            <a:spAutoFit/>
          </a:bodyPr>
          <a:lstStyle/>
          <a:p>
            <a:pPr marL="342900" indent="-342900" algn="just">
              <a:buFont typeface="Arial" panose="020B0604020202020204" pitchFamily="34" charset="0"/>
              <a:buChar char="•"/>
            </a:pPr>
            <a:r>
              <a:rPr lang="en-US" sz="2200" dirty="0">
                <a:solidFill>
                  <a:srgbClr val="008080"/>
                </a:solidFill>
                <a:cs typeface="Arial" panose="020B0604020202020204" pitchFamily="34" charset="0"/>
              </a:rPr>
              <a:t>Communication is a social process, so we use the term social </a:t>
            </a:r>
            <a:r>
              <a:rPr lang="en-US" sz="2200" dirty="0" smtClean="0">
                <a:solidFill>
                  <a:srgbClr val="008080"/>
                </a:solidFill>
                <a:cs typeface="Arial" panose="020B0604020202020204" pitchFamily="34" charset="0"/>
              </a:rPr>
              <a:t>communication</a:t>
            </a:r>
            <a:r>
              <a:rPr lang="cs-CZ" sz="2200" dirty="0">
                <a:solidFill>
                  <a:srgbClr val="008080"/>
                </a:solidFill>
                <a:cs typeface="Arial" panose="020B0604020202020204" pitchFamily="34" charset="0"/>
              </a:rPr>
              <a:t>.</a:t>
            </a:r>
            <a:endParaRPr lang="cs-CZ" sz="2200" dirty="0" smtClean="0">
              <a:solidFill>
                <a:srgbClr val="008080"/>
              </a:solidFill>
              <a:cs typeface="Arial" panose="020B0604020202020204" pitchFamily="34" charset="0"/>
            </a:endParaRPr>
          </a:p>
          <a:p>
            <a:pPr marL="342900" indent="-342900" algn="just">
              <a:buFont typeface="Arial" panose="020B0604020202020204" pitchFamily="34" charset="0"/>
              <a:buChar char="•"/>
            </a:pPr>
            <a:r>
              <a:rPr lang="en-US" sz="2200" dirty="0" smtClean="0">
                <a:solidFill>
                  <a:srgbClr val="008080"/>
                </a:solidFill>
                <a:cs typeface="Arial" panose="020B0604020202020204" pitchFamily="34" charset="0"/>
              </a:rPr>
              <a:t>Communication </a:t>
            </a:r>
            <a:r>
              <a:rPr lang="en-US" sz="2200" dirty="0">
                <a:solidFill>
                  <a:srgbClr val="008080"/>
                </a:solidFill>
                <a:cs typeface="Arial" panose="020B0604020202020204" pitchFamily="34" charset="0"/>
              </a:rPr>
              <a:t>is distinguished verbally and verbally in the simplest </a:t>
            </a:r>
            <a:r>
              <a:rPr lang="en-US" sz="2200" dirty="0" smtClean="0">
                <a:solidFill>
                  <a:srgbClr val="008080"/>
                </a:solidFill>
                <a:cs typeface="Arial" panose="020B0604020202020204" pitchFamily="34" charset="0"/>
              </a:rPr>
              <a:t>way</a:t>
            </a:r>
            <a:r>
              <a:rPr lang="cs-CZ" sz="2200" dirty="0" smtClean="0">
                <a:solidFill>
                  <a:srgbClr val="008080"/>
                </a:solidFill>
                <a:cs typeface="Arial" panose="020B0604020202020204" pitchFamily="34" charset="0"/>
              </a:rPr>
              <a:t>.</a:t>
            </a:r>
          </a:p>
          <a:p>
            <a:pPr marL="342900" indent="-342900" algn="just">
              <a:buFont typeface="Arial" panose="020B0604020202020204" pitchFamily="34" charset="0"/>
              <a:buChar char="•"/>
            </a:pPr>
            <a:r>
              <a:rPr lang="en-US" sz="2200" dirty="0">
                <a:solidFill>
                  <a:srgbClr val="008080"/>
                </a:solidFill>
                <a:cs typeface="Arial" panose="020B0604020202020204" pitchFamily="34" charset="0"/>
              </a:rPr>
              <a:t>Language is a set of symbols shared by a community to communicate meaning and </a:t>
            </a:r>
            <a:r>
              <a:rPr lang="en-US" sz="2200" dirty="0" smtClean="0">
                <a:solidFill>
                  <a:srgbClr val="008080"/>
                </a:solidFill>
                <a:cs typeface="Arial" panose="020B0604020202020204" pitchFamily="34" charset="0"/>
              </a:rPr>
              <a:t>experience</a:t>
            </a:r>
            <a:r>
              <a:rPr lang="en-US" sz="2200" dirty="0">
                <a:solidFill>
                  <a:srgbClr val="008080"/>
                </a:solidFill>
                <a:cs typeface="Arial" panose="020B0604020202020204" pitchFamily="34" charset="0"/>
              </a:rPr>
              <a:t>. </a:t>
            </a:r>
            <a:endParaRPr lang="cs-CZ" sz="2200" dirty="0" smtClean="0">
              <a:solidFill>
                <a:srgbClr val="008080"/>
              </a:solidFill>
              <a:cs typeface="Arial" panose="020B0604020202020204" pitchFamily="34" charset="0"/>
            </a:endParaRPr>
          </a:p>
          <a:p>
            <a:pPr marL="342900" indent="-342900" algn="just">
              <a:buFont typeface="Arial" panose="020B0604020202020204" pitchFamily="34" charset="0"/>
              <a:buChar char="•"/>
            </a:pPr>
            <a:r>
              <a:rPr lang="en-US" sz="2200" dirty="0" smtClean="0">
                <a:solidFill>
                  <a:srgbClr val="008080"/>
                </a:solidFill>
                <a:cs typeface="Arial" panose="020B0604020202020204" pitchFamily="34" charset="0"/>
              </a:rPr>
              <a:t>Language </a:t>
            </a:r>
            <a:r>
              <a:rPr lang="en-US" sz="2200" dirty="0">
                <a:solidFill>
                  <a:srgbClr val="008080"/>
                </a:solidFill>
                <a:cs typeface="Arial" panose="020B0604020202020204" pitchFamily="34" charset="0"/>
              </a:rPr>
              <a:t>and culture can be separable since it is possible for a language to </a:t>
            </a:r>
            <a:r>
              <a:rPr lang="en-US" sz="2200" dirty="0" smtClean="0">
                <a:solidFill>
                  <a:srgbClr val="008080"/>
                </a:solidFill>
                <a:cs typeface="Arial" panose="020B0604020202020204" pitchFamily="34" charset="0"/>
              </a:rPr>
              <a:t>express </a:t>
            </a:r>
            <a:r>
              <a:rPr lang="en-US" sz="2200" dirty="0">
                <a:solidFill>
                  <a:srgbClr val="008080"/>
                </a:solidFill>
                <a:cs typeface="Arial" panose="020B0604020202020204" pitchFamily="34" charset="0"/>
              </a:rPr>
              <a:t>or create, would say, different realities or </a:t>
            </a:r>
            <a:r>
              <a:rPr lang="en-US" sz="2200" dirty="0" smtClean="0">
                <a:solidFill>
                  <a:srgbClr val="008080"/>
                </a:solidFill>
                <a:cs typeface="Arial" panose="020B0604020202020204" pitchFamily="34" charset="0"/>
              </a:rPr>
              <a:t>cultures</a:t>
            </a:r>
            <a:r>
              <a:rPr lang="cs-CZ" sz="2200" dirty="0" smtClean="0">
                <a:solidFill>
                  <a:srgbClr val="008080"/>
                </a:solidFill>
                <a:cs typeface="Arial" panose="020B0604020202020204" pitchFamily="34" charset="0"/>
              </a:rPr>
              <a:t>.</a:t>
            </a:r>
          </a:p>
          <a:p>
            <a:pPr marL="342900" indent="-342900" algn="just">
              <a:buFont typeface="Arial" panose="020B0604020202020204" pitchFamily="34" charset="0"/>
              <a:buChar char="•"/>
            </a:pPr>
            <a:r>
              <a:rPr lang="en-US" sz="2200" dirty="0" smtClean="0">
                <a:solidFill>
                  <a:srgbClr val="008080"/>
                </a:solidFill>
                <a:cs typeface="Arial" panose="020B0604020202020204" pitchFamily="34" charset="0"/>
              </a:rPr>
              <a:t>Cultural </a:t>
            </a:r>
            <a:r>
              <a:rPr lang="en-US" sz="2200" dirty="0">
                <a:solidFill>
                  <a:srgbClr val="008080"/>
                </a:solidFill>
                <a:cs typeface="Arial" panose="020B0604020202020204" pitchFamily="34" charset="0"/>
              </a:rPr>
              <a:t>values can be characterized as a complex of tangible and intangible elements arising from the gradual development of settlements, traditions arising from the character of the place and the place-bound. </a:t>
            </a:r>
            <a:endParaRPr lang="cs-CZ" sz="2200" dirty="0">
              <a:solidFill>
                <a:srgbClr val="008080"/>
              </a:solidFill>
              <a:cs typeface="Arial" panose="020B0604020202020204" pitchFamily="34" charset="0"/>
            </a:endParaRPr>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5968" y="71221"/>
            <a:ext cx="1098625" cy="845920"/>
          </a:xfrm>
          <a:prstGeom prst="rect">
            <a:avLst/>
          </a:prstGeom>
        </p:spPr>
      </p:pic>
    </p:spTree>
    <p:extLst>
      <p:ext uri="{BB962C8B-B14F-4D97-AF65-F5344CB8AC3E}">
        <p14:creationId xmlns:p14="http://schemas.microsoft.com/office/powerpoint/2010/main" val="120415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7" name="Obdélník 6"/>
          <p:cNvSpPr/>
          <p:nvPr/>
        </p:nvSpPr>
        <p:spPr>
          <a:xfrm>
            <a:off x="1605214" y="2283718"/>
            <a:ext cx="5634876" cy="646331"/>
          </a:xfrm>
          <a:prstGeom prst="rect">
            <a:avLst/>
          </a:prstGeom>
        </p:spPr>
        <p:txBody>
          <a:bodyPr wrap="none">
            <a:spAutoFit/>
          </a:bodyPr>
          <a:lstStyle/>
          <a:p>
            <a:r>
              <a:rPr lang="cs-CZ" sz="3600" dirty="0" smtClean="0"/>
              <a:t>T</a:t>
            </a:r>
            <a:r>
              <a:rPr lang="en-US" sz="3600" dirty="0" smtClean="0"/>
              <a:t>hank </a:t>
            </a:r>
            <a:r>
              <a:rPr lang="en-US" sz="3600" dirty="0"/>
              <a:t>you for your attention </a:t>
            </a:r>
            <a:endParaRPr lang="cs-CZ" sz="36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297632" y="328070"/>
            <a:ext cx="3789526"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297632" y="527392"/>
            <a:ext cx="3627756" cy="2545646"/>
          </a:xfrm>
          <a:prstGeom prst="rect">
            <a:avLst/>
          </a:prstGeom>
        </p:spPr>
        <p:txBody>
          <a:bodyPr vert="horz" lIns="68580" tIns="34290" rIns="68580" bIns="3429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endParaRPr lang="cs-CZ" sz="3000" b="1" cap="all" dirty="0" smtClean="0">
              <a:solidFill>
                <a:schemeClr val="bg1"/>
              </a:solidFill>
            </a:endParaRPr>
          </a:p>
          <a:p>
            <a:pPr lvl="0"/>
            <a:r>
              <a:rPr lang="en-US" sz="3000" b="1" cap="all" dirty="0" smtClean="0">
                <a:solidFill>
                  <a:schemeClr val="bg1"/>
                </a:solidFill>
              </a:rPr>
              <a:t>INTERCULTURAL </a:t>
            </a:r>
            <a:r>
              <a:rPr lang="en-US" sz="3000" b="1" cap="all" dirty="0">
                <a:solidFill>
                  <a:schemeClr val="bg1"/>
                </a:solidFill>
              </a:rPr>
              <a:t>COMMUNICATION AND ITS </a:t>
            </a:r>
            <a:r>
              <a:rPr lang="en-US" sz="3000" b="1" cap="all" dirty="0" err="1">
                <a:solidFill>
                  <a:schemeClr val="bg1"/>
                </a:solidFill>
              </a:rPr>
              <a:t>SPECIfics</a:t>
            </a:r>
            <a:endParaRPr lang="en-US" sz="3000" b="1" cap="all" dirty="0">
              <a:solidFill>
                <a:schemeClr val="bg1"/>
              </a:solidFill>
            </a:endParaRPr>
          </a:p>
          <a:p>
            <a:pPr lvl="0"/>
            <a:endParaRPr lang="cs-CZ" sz="3000" b="1" cap="all"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952788"/>
            <a:ext cx="3604568" cy="234715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100" b="1" i="1" dirty="0" err="1" smtClean="0">
                <a:solidFill>
                  <a:srgbClr val="008080"/>
                </a:solidFill>
              </a:rPr>
              <a:t>The</a:t>
            </a:r>
            <a:r>
              <a:rPr lang="cs-CZ" sz="2100" b="1" i="1" dirty="0" smtClean="0">
                <a:solidFill>
                  <a:srgbClr val="008080"/>
                </a:solidFill>
              </a:rPr>
              <a:t> </a:t>
            </a:r>
            <a:r>
              <a:rPr lang="cs-CZ" sz="2100" b="1" i="1" dirty="0" err="1">
                <a:solidFill>
                  <a:srgbClr val="008080"/>
                </a:solidFill>
              </a:rPr>
              <a:t>a</a:t>
            </a:r>
            <a:r>
              <a:rPr lang="cs-CZ" sz="2100" b="1" i="1" dirty="0" err="1" smtClean="0">
                <a:solidFill>
                  <a:srgbClr val="008080"/>
                </a:solidFill>
              </a:rPr>
              <a:t>im</a:t>
            </a:r>
            <a:r>
              <a:rPr lang="cs-CZ" sz="2100" b="1" i="1" dirty="0" smtClean="0">
                <a:solidFill>
                  <a:srgbClr val="008080"/>
                </a:solidFill>
              </a:rPr>
              <a:t> </a:t>
            </a:r>
            <a:r>
              <a:rPr lang="cs-CZ" sz="2100" b="1" i="1" dirty="0" err="1" smtClean="0">
                <a:solidFill>
                  <a:srgbClr val="008080"/>
                </a:solidFill>
              </a:rPr>
              <a:t>of</a:t>
            </a:r>
            <a:r>
              <a:rPr lang="cs-CZ" sz="2100" b="1" i="1" dirty="0" smtClean="0">
                <a:solidFill>
                  <a:srgbClr val="008080"/>
                </a:solidFill>
              </a:rPr>
              <a:t> </a:t>
            </a:r>
            <a:r>
              <a:rPr lang="cs-CZ" sz="2100" b="1" i="1" dirty="0" err="1" smtClean="0">
                <a:solidFill>
                  <a:srgbClr val="008080"/>
                </a:solidFill>
              </a:rPr>
              <a:t>the</a:t>
            </a:r>
            <a:r>
              <a:rPr lang="cs-CZ" sz="2100" b="1" i="1" dirty="0" smtClean="0">
                <a:solidFill>
                  <a:srgbClr val="008080"/>
                </a:solidFill>
              </a:rPr>
              <a:t> </a:t>
            </a:r>
            <a:r>
              <a:rPr lang="cs-CZ" sz="2100" b="1" i="1" dirty="0" err="1" smtClean="0">
                <a:solidFill>
                  <a:srgbClr val="008080"/>
                </a:solidFill>
              </a:rPr>
              <a:t>lecture</a:t>
            </a:r>
            <a:r>
              <a:rPr lang="cs-CZ" sz="2100" b="1" i="1" dirty="0" smtClean="0">
                <a:solidFill>
                  <a:srgbClr val="008080"/>
                </a:solidFill>
              </a:rPr>
              <a:t> </a:t>
            </a:r>
            <a:r>
              <a:rPr lang="cs-CZ" sz="2100" b="1" i="1" dirty="0" err="1" smtClean="0">
                <a:solidFill>
                  <a:srgbClr val="008080"/>
                </a:solidFill>
              </a:rPr>
              <a:t>is</a:t>
            </a:r>
            <a:r>
              <a:rPr lang="cs-CZ" sz="2100" b="1" i="1" dirty="0" smtClean="0">
                <a:solidFill>
                  <a:srgbClr val="008080"/>
                </a:solidFill>
              </a:rPr>
              <a:t> to </a:t>
            </a:r>
            <a:r>
              <a:rPr lang="en-US" sz="2100" b="1" i="1" dirty="0" smtClean="0">
                <a:solidFill>
                  <a:srgbClr val="008080"/>
                </a:solidFill>
              </a:rPr>
              <a:t>introduces </a:t>
            </a:r>
            <a:r>
              <a:rPr lang="en-US" sz="2100" b="1" i="1" dirty="0">
                <a:solidFill>
                  <a:srgbClr val="008080"/>
                </a:solidFill>
              </a:rPr>
              <a:t>intercultural communication, its specifics, importance of a language and </a:t>
            </a:r>
            <a:r>
              <a:rPr lang="en-US" sz="2100" b="1" i="1" dirty="0" err="1">
                <a:solidFill>
                  <a:srgbClr val="008080"/>
                </a:solidFill>
              </a:rPr>
              <a:t>cultu</a:t>
            </a:r>
            <a:r>
              <a:rPr lang="en-US" sz="2100" b="1" i="1" dirty="0">
                <a:solidFill>
                  <a:srgbClr val="008080"/>
                </a:solidFill>
              </a:rPr>
              <a:t>-re, culture values and their impact on intercultural communication. </a:t>
            </a:r>
            <a:endParaRPr lang="cs-CZ" sz="2100" b="1" i="1" dirty="0" smtClean="0">
              <a:solidFill>
                <a:srgbClr val="008080"/>
              </a:solidFill>
            </a:endParaRPr>
          </a:p>
          <a:p>
            <a:pPr marL="0" indent="0" algn="ctr">
              <a:buNone/>
            </a:pPr>
            <a:r>
              <a:rPr lang="cs-CZ" sz="1800" b="1" i="1" dirty="0" smtClean="0">
                <a:solidFill>
                  <a:srgbClr val="002060"/>
                </a:solidFill>
              </a:rPr>
              <a:t> </a:t>
            </a:r>
            <a:endParaRPr lang="en-GB" sz="1800" dirty="0">
              <a:solidFill>
                <a:schemeClr val="bg1"/>
              </a:solidFill>
              <a:cs typeface="Times New Roman" panose="02020603050405020304" pitchFamily="18" charset="0"/>
            </a:endParaRPr>
          </a:p>
        </p:txBody>
      </p:sp>
    </p:spTree>
    <p:extLst>
      <p:ext uri="{BB962C8B-B14F-4D97-AF65-F5344CB8AC3E}">
        <p14:creationId xmlns:p14="http://schemas.microsoft.com/office/powerpoint/2010/main" val="3030465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4" y="873903"/>
            <a:ext cx="3351815" cy="2135429"/>
          </a:xfrm>
          <a:prstGeom prst="rect">
            <a:avLst/>
          </a:prstGeom>
        </p:spPr>
        <p:txBody>
          <a:bodyPr vert="horz" lIns="68580" tIns="34290" rIns="68580" bIns="34290" rtlCol="0" anchor="t">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lvl="0"/>
            <a:r>
              <a:rPr lang="en-US" sz="3225" b="1" cap="all" dirty="0" smtClean="0">
                <a:solidFill>
                  <a:schemeClr val="bg1"/>
                </a:solidFill>
              </a:rPr>
              <a:t>INTERCULTURAL </a:t>
            </a:r>
            <a:r>
              <a:rPr lang="en-US" sz="3225" b="1" cap="all" dirty="0">
                <a:solidFill>
                  <a:schemeClr val="bg1"/>
                </a:solidFill>
              </a:rPr>
              <a:t>COMMUNICATION AND ITS </a:t>
            </a:r>
            <a:r>
              <a:rPr lang="en-US" sz="3225" b="1" cap="all" dirty="0" smtClean="0">
                <a:solidFill>
                  <a:schemeClr val="bg1"/>
                </a:solidFill>
              </a:rPr>
              <a:t>SPECI</a:t>
            </a:r>
            <a:r>
              <a:rPr lang="cs-CZ" sz="3225" b="1" cap="all" dirty="0" err="1" smtClean="0">
                <a:solidFill>
                  <a:schemeClr val="bg1"/>
                </a:solidFill>
              </a:rPr>
              <a:t>fics</a:t>
            </a:r>
            <a:endParaRPr lang="cs-CZ" sz="3225" b="1" cap="all"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187694" y="1798542"/>
            <a:ext cx="4416753" cy="2597391"/>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err="1" smtClean="0">
                <a:solidFill>
                  <a:srgbClr val="008080"/>
                </a:solidFill>
                <a:cs typeface="Arial" panose="020B0604020202020204" pitchFamily="34" charset="0"/>
              </a:rPr>
              <a:t>Introduction</a:t>
            </a:r>
            <a:r>
              <a:rPr lang="cs-CZ" sz="2400" b="1" dirty="0" smtClean="0">
                <a:solidFill>
                  <a:srgbClr val="008080"/>
                </a:solidFill>
                <a:cs typeface="Arial" panose="020B0604020202020204" pitchFamily="34" charset="0"/>
              </a:rPr>
              <a:t> </a:t>
            </a:r>
            <a:r>
              <a:rPr lang="cs-CZ" sz="2400" b="1" dirty="0" err="1" smtClean="0">
                <a:solidFill>
                  <a:srgbClr val="008080"/>
                </a:solidFill>
                <a:cs typeface="Arial" panose="020B0604020202020204" pitchFamily="34" charset="0"/>
              </a:rPr>
              <a:t>of</a:t>
            </a:r>
            <a:r>
              <a:rPr lang="cs-CZ" sz="2400" b="1" dirty="0" smtClean="0">
                <a:solidFill>
                  <a:srgbClr val="008080"/>
                </a:solidFill>
                <a:cs typeface="Arial" panose="020B0604020202020204" pitchFamily="34" charset="0"/>
              </a:rPr>
              <a:t> IC</a:t>
            </a:r>
            <a:endParaRPr lang="cs-CZ" sz="2400" b="1" dirty="0">
              <a:solidFill>
                <a:srgbClr val="008080"/>
              </a:solidFill>
              <a:cs typeface="Arial" panose="020B0604020202020204" pitchFamily="34" charset="0"/>
            </a:endParaRPr>
          </a:p>
          <a:p>
            <a:pPr marL="0" indent="0">
              <a:buNone/>
            </a:pPr>
            <a:r>
              <a:rPr lang="cs-CZ" sz="2400" b="1" dirty="0" smtClean="0">
                <a:solidFill>
                  <a:srgbClr val="008080"/>
                </a:solidFill>
                <a:cs typeface="Arial" panose="020B0604020202020204" pitchFamily="34" charset="0"/>
              </a:rPr>
              <a:t>IC </a:t>
            </a:r>
            <a:r>
              <a:rPr lang="en-US" sz="2400" b="1" dirty="0" smtClean="0">
                <a:solidFill>
                  <a:srgbClr val="008080"/>
                </a:solidFill>
                <a:cs typeface="Arial" panose="020B0604020202020204" pitchFamily="34" charset="0"/>
              </a:rPr>
              <a:t>and </a:t>
            </a:r>
            <a:r>
              <a:rPr lang="en-US" sz="2400" b="1" dirty="0">
                <a:solidFill>
                  <a:srgbClr val="008080"/>
                </a:solidFill>
                <a:cs typeface="Arial" panose="020B0604020202020204" pitchFamily="34" charset="0"/>
              </a:rPr>
              <a:t>its specifics</a:t>
            </a:r>
            <a:endParaRPr lang="cs-CZ" sz="2400" b="1" dirty="0" smtClean="0">
              <a:solidFill>
                <a:srgbClr val="008080"/>
              </a:solidFill>
              <a:cs typeface="Arial" panose="020B0604020202020204" pitchFamily="34" charset="0"/>
            </a:endParaRPr>
          </a:p>
          <a:p>
            <a:pPr marL="0" indent="0">
              <a:buNone/>
            </a:pPr>
            <a:r>
              <a:rPr lang="cs-CZ" sz="2400" b="1" dirty="0" smtClean="0">
                <a:solidFill>
                  <a:srgbClr val="008080"/>
                </a:solidFill>
                <a:cs typeface="Arial" panose="020B0604020202020204" pitchFamily="34" charset="0"/>
              </a:rPr>
              <a:t>Language </a:t>
            </a:r>
            <a:r>
              <a:rPr lang="cs-CZ" sz="2400" b="1" dirty="0">
                <a:solidFill>
                  <a:srgbClr val="008080"/>
                </a:solidFill>
                <a:cs typeface="Arial" panose="020B0604020202020204" pitchFamily="34" charset="0"/>
              </a:rPr>
              <a:t>and </a:t>
            </a:r>
            <a:r>
              <a:rPr lang="cs-CZ" sz="2400" b="1" dirty="0" err="1" smtClean="0">
                <a:solidFill>
                  <a:srgbClr val="008080"/>
                </a:solidFill>
                <a:cs typeface="Arial" panose="020B0604020202020204" pitchFamily="34" charset="0"/>
              </a:rPr>
              <a:t>culture</a:t>
            </a:r>
            <a:endParaRPr lang="cs-CZ" sz="2400" b="1" dirty="0" smtClean="0">
              <a:solidFill>
                <a:srgbClr val="008080"/>
              </a:solidFill>
              <a:cs typeface="Arial" panose="020B0604020202020204" pitchFamily="34" charset="0"/>
            </a:endParaRPr>
          </a:p>
          <a:p>
            <a:pPr marL="0" indent="0">
              <a:buNone/>
            </a:pPr>
            <a:r>
              <a:rPr lang="en-US" sz="2400" b="1" dirty="0">
                <a:solidFill>
                  <a:srgbClr val="008080"/>
                </a:solidFill>
                <a:cs typeface="Arial" panose="020B0604020202020204" pitchFamily="34" charset="0"/>
              </a:rPr>
              <a:t>Culture values and their impact on communication in marketing</a:t>
            </a:r>
            <a:endParaRPr lang="cs-CZ" sz="2400" b="1" dirty="0">
              <a:solidFill>
                <a:srgbClr val="008080"/>
              </a:solidFill>
              <a:cs typeface="Arial" panose="020B0604020202020204" pitchFamily="34" charset="0"/>
            </a:endParaRP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76166" y="3314301"/>
            <a:ext cx="2702859" cy="461665"/>
          </a:xfrm>
          <a:prstGeom prst="rect">
            <a:avLst/>
          </a:prstGeom>
          <a:noFill/>
        </p:spPr>
        <p:txBody>
          <a:bodyPr wrap="square" rtlCol="0">
            <a:spAutoFit/>
          </a:bodyPr>
          <a:lstStyle/>
          <a:p>
            <a:pPr algn="ctr"/>
            <a:r>
              <a:rPr lang="cs-CZ" sz="2400" dirty="0" err="1" smtClean="0">
                <a:solidFill>
                  <a:schemeClr val="bg1"/>
                </a:solidFill>
              </a:rPr>
              <a:t>Overview</a:t>
            </a:r>
            <a:endParaRPr lang="cs-CZ" sz="2400" dirty="0">
              <a:solidFill>
                <a:schemeClr val="bg1"/>
              </a:solidFill>
            </a:endParaRPr>
          </a:p>
        </p:txBody>
      </p:sp>
    </p:spTree>
    <p:extLst>
      <p:ext uri="{BB962C8B-B14F-4D97-AF65-F5344CB8AC3E}">
        <p14:creationId xmlns:p14="http://schemas.microsoft.com/office/powerpoint/2010/main" val="196060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Introduction</a:t>
            </a:r>
            <a:r>
              <a:rPr lang="cs-CZ" dirty="0"/>
              <a:t> to </a:t>
            </a:r>
            <a:r>
              <a:rPr lang="cs-CZ" dirty="0" err="1"/>
              <a:t>Intercultural</a:t>
            </a:r>
            <a:r>
              <a:rPr lang="cs-CZ" dirty="0"/>
              <a:t> </a:t>
            </a:r>
            <a:r>
              <a:rPr lang="cs-CZ" dirty="0" err="1"/>
              <a:t>Communication</a:t>
            </a:r>
            <a:r>
              <a:rPr lang="cs-CZ" dirty="0"/>
              <a:t/>
            </a:r>
            <a:br>
              <a:rPr lang="cs-CZ" dirty="0"/>
            </a:br>
            <a:endParaRPr lang="cs-CZ" dirty="0"/>
          </a:p>
        </p:txBody>
      </p:sp>
      <p:sp>
        <p:nvSpPr>
          <p:cNvPr id="2" name="Obdélník 1"/>
          <p:cNvSpPr/>
          <p:nvPr/>
        </p:nvSpPr>
        <p:spPr>
          <a:xfrm>
            <a:off x="0"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en-US" sz="2000" dirty="0"/>
              <a:t>To understand and to study intercultural relations and communication, various perspectives are necessary. </a:t>
            </a:r>
            <a:endParaRPr lang="cs-CZ" sz="2000" dirty="0" smtClean="0"/>
          </a:p>
          <a:p>
            <a:pPr marL="342900" indent="-342900" algn="just">
              <a:buFont typeface="Wingdings" panose="05000000000000000000" pitchFamily="2" charset="2"/>
              <a:buChar char="q"/>
            </a:pPr>
            <a:r>
              <a:rPr lang="en-US" sz="2000" dirty="0" smtClean="0"/>
              <a:t>Intercultural </a:t>
            </a:r>
            <a:r>
              <a:rPr lang="en-US" sz="2000" dirty="0"/>
              <a:t>Communication is therefore an interdisciplinary field of inquiry. </a:t>
            </a:r>
            <a:endParaRPr lang="cs-CZ" sz="2000" dirty="0" smtClean="0"/>
          </a:p>
          <a:p>
            <a:pPr marL="342900" indent="-342900" algn="just">
              <a:buFont typeface="Wingdings" panose="05000000000000000000" pitchFamily="2" charset="2"/>
              <a:buChar char="q"/>
            </a:pPr>
            <a:r>
              <a:rPr lang="en-US" sz="2000" dirty="0" smtClean="0"/>
              <a:t>The </a:t>
            </a:r>
            <a:r>
              <a:rPr lang="en-US" sz="2000" dirty="0"/>
              <a:t>primary academic disciplines involved in Intercultural Communication studies </a:t>
            </a:r>
            <a:r>
              <a:rPr lang="en-US" sz="2000" dirty="0" smtClean="0"/>
              <a:t>are:</a:t>
            </a:r>
            <a:r>
              <a:rPr lang="cs-CZ" sz="2000" dirty="0" smtClean="0"/>
              <a:t> </a:t>
            </a:r>
            <a:r>
              <a:rPr lang="en-US" sz="2000" dirty="0" smtClean="0"/>
              <a:t>Psychology</a:t>
            </a:r>
            <a:r>
              <a:rPr lang="en-US" sz="2000" dirty="0"/>
              <a:t>, Anthropology, Sociology, Linguistics and Communication</a:t>
            </a:r>
            <a:r>
              <a:rPr lang="en-US" sz="2000" dirty="0" smtClean="0"/>
              <a:t>.</a:t>
            </a:r>
            <a:endParaRPr lang="en-US" sz="2000" dirty="0"/>
          </a:p>
          <a:p>
            <a:pPr marL="342900" indent="-342900" algn="just">
              <a:buFont typeface="Wingdings" panose="05000000000000000000" pitchFamily="2" charset="2"/>
              <a:buChar char="q"/>
            </a:pPr>
            <a:r>
              <a:rPr lang="en-US" sz="2000" dirty="0"/>
              <a:t>The scope of Intercultural Communication and the main contributions of the various fields can be seen as </a:t>
            </a:r>
            <a:r>
              <a:rPr lang="en-US" sz="2000" dirty="0" smtClean="0"/>
              <a:t>follows</a:t>
            </a:r>
            <a:r>
              <a:rPr lang="cs-CZ" sz="2000" dirty="0" smtClean="0"/>
              <a:t>:</a:t>
            </a:r>
            <a:endParaRPr lang="en-US" sz="2000" dirty="0"/>
          </a:p>
          <a:p>
            <a:pPr marL="800100" lvl="1" indent="-342900">
              <a:buFont typeface="Wingdings" panose="05000000000000000000" pitchFamily="2" charset="2"/>
              <a:buChar char="ü"/>
            </a:pPr>
            <a:r>
              <a:rPr lang="en-US" sz="2000" dirty="0"/>
              <a:t>perception, interpretation, attribution (psychology, linguistics, communication)</a:t>
            </a:r>
          </a:p>
          <a:p>
            <a:pPr marL="800100" lvl="1" indent="-342900">
              <a:buFont typeface="Wingdings" panose="05000000000000000000" pitchFamily="2" charset="2"/>
              <a:buChar char="ü"/>
            </a:pPr>
            <a:r>
              <a:rPr lang="en-US" sz="2000" dirty="0"/>
              <a:t>verbal communication (linguistics, communication)</a:t>
            </a:r>
          </a:p>
          <a:p>
            <a:pPr marL="800100" lvl="1" indent="-342900">
              <a:buFont typeface="Wingdings" panose="05000000000000000000" pitchFamily="2" charset="2"/>
              <a:buChar char="ü"/>
            </a:pPr>
            <a:r>
              <a:rPr lang="en-US" sz="2000" dirty="0"/>
              <a:t>nonverbal communication (communication)</a:t>
            </a:r>
          </a:p>
          <a:p>
            <a:pPr marL="800100" lvl="1" indent="-342900">
              <a:buFont typeface="Wingdings" panose="05000000000000000000" pitchFamily="2" charset="2"/>
              <a:buChar char="ü"/>
            </a:pPr>
            <a:r>
              <a:rPr lang="en-US" sz="2000" dirty="0"/>
              <a:t>communication styles (linguistics, communication)</a:t>
            </a:r>
          </a:p>
          <a:p>
            <a:pPr marL="800100" lvl="1" indent="-342900">
              <a:buFont typeface="Wingdings" panose="05000000000000000000" pitchFamily="2" charset="2"/>
              <a:buChar char="ü"/>
            </a:pPr>
            <a:r>
              <a:rPr lang="en-US" sz="2000" dirty="0"/>
              <a:t>values (psychology, anthropology, sociology)</a:t>
            </a:r>
            <a:endParaRPr lang="cs-CZ" sz="2000" dirty="0" smtClean="0"/>
          </a:p>
        </p:txBody>
      </p:sp>
    </p:spTree>
    <p:extLst>
      <p:ext uri="{BB962C8B-B14F-4D97-AF65-F5344CB8AC3E}">
        <p14:creationId xmlns:p14="http://schemas.microsoft.com/office/powerpoint/2010/main" val="1305850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Introduction</a:t>
            </a:r>
            <a:r>
              <a:rPr lang="cs-CZ" dirty="0"/>
              <a:t> to </a:t>
            </a:r>
            <a:r>
              <a:rPr lang="cs-CZ" dirty="0" err="1"/>
              <a:t>Intercultural</a:t>
            </a:r>
            <a:r>
              <a:rPr lang="cs-CZ" dirty="0"/>
              <a:t> </a:t>
            </a:r>
            <a:r>
              <a:rPr lang="cs-CZ" dirty="0" err="1"/>
              <a:t>Communication</a:t>
            </a:r>
            <a:r>
              <a:rPr lang="cs-CZ" dirty="0"/>
              <a:t/>
            </a:r>
            <a:br>
              <a:rPr lang="cs-CZ" dirty="0"/>
            </a:br>
            <a:endParaRPr lang="cs-CZ" dirty="0"/>
          </a:p>
        </p:txBody>
      </p:sp>
      <p:sp>
        <p:nvSpPr>
          <p:cNvPr id="2" name="Obdélník 1"/>
          <p:cNvSpPr/>
          <p:nvPr/>
        </p:nvSpPr>
        <p:spPr>
          <a:xfrm>
            <a:off x="0" y="1059582"/>
            <a:ext cx="9036496" cy="2862322"/>
          </a:xfrm>
          <a:prstGeom prst="rect">
            <a:avLst/>
          </a:prstGeom>
        </p:spPr>
        <p:txBody>
          <a:bodyPr wrap="square">
            <a:spAutoFit/>
          </a:bodyPr>
          <a:lstStyle/>
          <a:p>
            <a:pPr marL="342900" indent="-342900" algn="just">
              <a:buFont typeface="Wingdings" panose="05000000000000000000" pitchFamily="2" charset="2"/>
              <a:buChar char="q"/>
            </a:pPr>
            <a:r>
              <a:rPr lang="en-US" sz="2000" dirty="0"/>
              <a:t>Intercultural communication is the verbal and nonverbal interaction between people from different cultural backgrounds. </a:t>
            </a:r>
            <a:endParaRPr lang="cs-CZ" sz="2000" dirty="0" smtClean="0"/>
          </a:p>
          <a:p>
            <a:pPr marL="342900" indent="-342900" algn="just">
              <a:buFont typeface="Wingdings" panose="05000000000000000000" pitchFamily="2" charset="2"/>
              <a:buChar char="q"/>
            </a:pPr>
            <a:r>
              <a:rPr lang="en-US" sz="2000" dirty="0" smtClean="0"/>
              <a:t>Basically</a:t>
            </a:r>
            <a:r>
              <a:rPr lang="en-US" sz="2000" dirty="0"/>
              <a:t>, 'inter-' is a prefix that means 'between' and cultural means… well, from a culture, so intercultural communication is the communication between </a:t>
            </a:r>
            <a:r>
              <a:rPr lang="en-US" sz="2000" dirty="0" smtClean="0"/>
              <a:t>cultures.</a:t>
            </a:r>
            <a:endParaRPr lang="cs-CZ" sz="2000" dirty="0" smtClean="0"/>
          </a:p>
          <a:p>
            <a:pPr marL="342900" indent="-342900" algn="just">
              <a:buFont typeface="Wingdings" panose="05000000000000000000" pitchFamily="2" charset="2"/>
              <a:buChar char="q"/>
            </a:pPr>
            <a:r>
              <a:rPr lang="en-US" sz="2000" dirty="0" smtClean="0"/>
              <a:t>Sometimes</a:t>
            </a:r>
            <a:r>
              <a:rPr lang="en-US" sz="2000" dirty="0"/>
              <a:t>, this is used to describe a single person trying to interact in a foreign environment but more often, it is a two-way street, where people from both cultures are trying to improve their communication</a:t>
            </a:r>
            <a:r>
              <a:rPr lang="en-US" sz="2000" dirty="0" smtClean="0"/>
              <a:t>.</a:t>
            </a:r>
            <a:endParaRPr lang="cs-CZ" sz="2000" dirty="0" smtClean="0"/>
          </a:p>
          <a:p>
            <a:pPr marL="342900" indent="-342900" algn="just">
              <a:buFont typeface="Wingdings" panose="05000000000000000000" pitchFamily="2" charset="2"/>
              <a:buChar char="q"/>
            </a:pPr>
            <a:r>
              <a:rPr lang="en-US" sz="2000" dirty="0"/>
              <a:t>Intercultural communication study is to study and understand how people from different </a:t>
            </a:r>
            <a:r>
              <a:rPr lang="en-US" sz="2000" dirty="0" smtClean="0"/>
              <a:t>cultural</a:t>
            </a:r>
            <a:r>
              <a:rPr lang="cs-CZ" sz="2000" dirty="0" smtClean="0"/>
              <a:t> </a:t>
            </a:r>
            <a:r>
              <a:rPr lang="en-US" sz="2000" dirty="0" smtClean="0"/>
              <a:t>background </a:t>
            </a:r>
            <a:r>
              <a:rPr lang="en-US" sz="2000" dirty="0"/>
              <a:t>communicate with each other. </a:t>
            </a:r>
            <a:endParaRPr lang="cs-CZ" sz="2000" dirty="0" smtClean="0"/>
          </a:p>
        </p:txBody>
      </p:sp>
    </p:spTree>
    <p:extLst>
      <p:ext uri="{BB962C8B-B14F-4D97-AF65-F5344CB8AC3E}">
        <p14:creationId xmlns:p14="http://schemas.microsoft.com/office/powerpoint/2010/main" val="1024132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Intercultural communication and its specifics</a:t>
            </a:r>
            <a:r>
              <a:rPr lang="cs-CZ" dirty="0"/>
              <a:t/>
            </a:r>
            <a:br>
              <a:rPr lang="cs-CZ" dirty="0"/>
            </a:br>
            <a:endParaRPr lang="cs-CZ" dirty="0"/>
          </a:p>
        </p:txBody>
      </p:sp>
      <p:sp>
        <p:nvSpPr>
          <p:cNvPr id="2" name="Obdélník 1"/>
          <p:cNvSpPr/>
          <p:nvPr/>
        </p:nvSpPr>
        <p:spPr>
          <a:xfrm>
            <a:off x="0" y="915566"/>
            <a:ext cx="9036496" cy="3893374"/>
          </a:xfrm>
          <a:prstGeom prst="rect">
            <a:avLst/>
          </a:prstGeom>
        </p:spPr>
        <p:txBody>
          <a:bodyPr wrap="square">
            <a:spAutoFit/>
          </a:bodyPr>
          <a:lstStyle/>
          <a:p>
            <a:pPr marL="342900" indent="-342900" algn="just">
              <a:buFont typeface="Wingdings" panose="05000000000000000000" pitchFamily="2" charset="2"/>
              <a:buChar char="q"/>
            </a:pPr>
            <a:r>
              <a:rPr lang="en-US" sz="1900" dirty="0"/>
              <a:t>Communication and culture are important parts of intercultural </a:t>
            </a:r>
            <a:r>
              <a:rPr lang="en-US" sz="1900" dirty="0" smtClean="0"/>
              <a:t>communication.</a:t>
            </a:r>
            <a:endParaRPr lang="cs-CZ" sz="1900" dirty="0" smtClean="0"/>
          </a:p>
          <a:p>
            <a:pPr marL="342900" indent="-342900" algn="just">
              <a:buFont typeface="Wingdings" panose="05000000000000000000" pitchFamily="2" charset="2"/>
              <a:buChar char="q"/>
            </a:pPr>
            <a:r>
              <a:rPr lang="en-US" sz="1900" dirty="0" smtClean="0"/>
              <a:t>That’s </a:t>
            </a:r>
            <a:r>
              <a:rPr lang="en-US" sz="1900" dirty="0"/>
              <a:t>why, for </a:t>
            </a:r>
            <a:r>
              <a:rPr lang="en-US" sz="1900" dirty="0" smtClean="0"/>
              <a:t>the</a:t>
            </a:r>
            <a:r>
              <a:rPr lang="cs-CZ" sz="1900" dirty="0" smtClean="0"/>
              <a:t> </a:t>
            </a:r>
            <a:r>
              <a:rPr lang="en-US" sz="1900" dirty="0" smtClean="0"/>
              <a:t>term </a:t>
            </a:r>
            <a:r>
              <a:rPr lang="en-US" sz="1900" dirty="0"/>
              <a:t>‘intercultural communication’ to be clearly understood, it is important to understand the </a:t>
            </a:r>
            <a:r>
              <a:rPr lang="en-US" sz="1900" dirty="0" smtClean="0"/>
              <a:t>meaning</a:t>
            </a:r>
            <a:r>
              <a:rPr lang="cs-CZ" sz="1900" dirty="0" smtClean="0"/>
              <a:t> </a:t>
            </a:r>
            <a:r>
              <a:rPr lang="en-US" sz="1900" dirty="0" smtClean="0"/>
              <a:t>of </a:t>
            </a:r>
            <a:r>
              <a:rPr lang="en-US" sz="1900" dirty="0"/>
              <a:t>the terms ‘communication’ and ‘culture’ as well</a:t>
            </a:r>
            <a:r>
              <a:rPr lang="en-US" sz="1900" dirty="0" smtClean="0"/>
              <a:t>.</a:t>
            </a:r>
            <a:endParaRPr lang="cs-CZ" sz="1900" dirty="0" smtClean="0"/>
          </a:p>
          <a:p>
            <a:pPr marL="342900" indent="-342900" algn="just">
              <a:buFont typeface="Wingdings" panose="05000000000000000000" pitchFamily="2" charset="2"/>
              <a:buChar char="q"/>
            </a:pPr>
            <a:r>
              <a:rPr lang="en-US" sz="1900" dirty="0"/>
              <a:t>People must be aware that to engage and fix intercultural communication there is no easy solution and there is not only one way to do so. Listed below are some of the components of intercultural competence</a:t>
            </a:r>
            <a:r>
              <a:rPr lang="en-US" sz="1900" dirty="0" smtClean="0"/>
              <a:t>.</a:t>
            </a:r>
            <a:endParaRPr lang="en-US" sz="1900" dirty="0"/>
          </a:p>
          <a:p>
            <a:pPr marL="342900" indent="-342900" algn="just">
              <a:buFont typeface="Wingdings" panose="05000000000000000000" pitchFamily="2" charset="2"/>
              <a:buChar char="q"/>
            </a:pPr>
            <a:r>
              <a:rPr lang="en-US" sz="1900" dirty="0"/>
              <a:t>Context: A judgment that a person is competent is made in both a relational and situational context</a:t>
            </a:r>
            <a:r>
              <a:rPr lang="en-US" sz="1900" dirty="0" smtClean="0"/>
              <a:t>.</a:t>
            </a:r>
            <a:r>
              <a:rPr lang="cs-CZ" sz="1900" dirty="0" smtClean="0"/>
              <a:t> </a:t>
            </a:r>
            <a:r>
              <a:rPr lang="en-US" sz="1900" dirty="0" smtClean="0"/>
              <a:t>This </a:t>
            </a:r>
            <a:r>
              <a:rPr lang="en-US" sz="1900" dirty="0"/>
              <a:t>means that competence is not defined as a single attribute, meaning someone could be very strong in one section and only moderately good in another. Situationally speaking competence can be defined differently for different cultures. For example, eye contact shows competence in western cultures whereas, Asian cultures find too much eye contact disrespectful</a:t>
            </a:r>
            <a:r>
              <a:rPr lang="en-US" sz="1900" dirty="0" smtClean="0"/>
              <a:t>.</a:t>
            </a:r>
            <a:endParaRPr lang="en-US" sz="1900" dirty="0"/>
          </a:p>
        </p:txBody>
      </p:sp>
    </p:spTree>
    <p:extLst>
      <p:ext uri="{BB962C8B-B14F-4D97-AF65-F5344CB8AC3E}">
        <p14:creationId xmlns:p14="http://schemas.microsoft.com/office/powerpoint/2010/main" val="2375371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Intercultural communication and its specifics</a:t>
            </a:r>
            <a:r>
              <a:rPr lang="cs-CZ" dirty="0"/>
              <a:t/>
            </a:r>
            <a:br>
              <a:rPr lang="cs-CZ" dirty="0"/>
            </a:br>
            <a:endParaRPr lang="cs-CZ" dirty="0"/>
          </a:p>
        </p:txBody>
      </p:sp>
      <p:sp>
        <p:nvSpPr>
          <p:cNvPr id="2" name="Obdélník 1"/>
          <p:cNvSpPr/>
          <p:nvPr/>
        </p:nvSpPr>
        <p:spPr>
          <a:xfrm>
            <a:off x="0" y="1059582"/>
            <a:ext cx="9036496" cy="2246769"/>
          </a:xfrm>
          <a:prstGeom prst="rect">
            <a:avLst/>
          </a:prstGeom>
        </p:spPr>
        <p:txBody>
          <a:bodyPr wrap="square">
            <a:spAutoFit/>
          </a:bodyPr>
          <a:lstStyle/>
          <a:p>
            <a:pPr marL="342900" indent="-342900" algn="just">
              <a:buFont typeface="Wingdings" panose="05000000000000000000" pitchFamily="2" charset="2"/>
              <a:buChar char="q"/>
            </a:pPr>
            <a:r>
              <a:rPr lang="en-US" sz="2000" dirty="0" smtClean="0"/>
              <a:t>Appropriateness</a:t>
            </a:r>
            <a:r>
              <a:rPr lang="en-US" sz="2000" dirty="0"/>
              <a:t>: This means that one's </a:t>
            </a:r>
            <a:r>
              <a:rPr lang="en-US" sz="2000" dirty="0" err="1"/>
              <a:t>behaviours</a:t>
            </a:r>
            <a:r>
              <a:rPr lang="en-US" sz="2000" dirty="0"/>
              <a:t> are acceptable and proper for the expectations of any given culture.</a:t>
            </a:r>
          </a:p>
          <a:p>
            <a:pPr marL="342900" indent="-342900" algn="just">
              <a:buFont typeface="Wingdings" panose="05000000000000000000" pitchFamily="2" charset="2"/>
              <a:buChar char="q"/>
            </a:pPr>
            <a:r>
              <a:rPr lang="en-US" sz="2000" dirty="0"/>
              <a:t>Effectiveness: The </a:t>
            </a:r>
            <a:r>
              <a:rPr lang="en-US" sz="2000" dirty="0" err="1"/>
              <a:t>behaviours</a:t>
            </a:r>
            <a:r>
              <a:rPr lang="en-US" sz="2000" dirty="0"/>
              <a:t> that lead to the desired outcome being achieved.</a:t>
            </a:r>
          </a:p>
          <a:p>
            <a:pPr marL="342900" indent="-342900" algn="just">
              <a:buFont typeface="Wingdings" panose="05000000000000000000" pitchFamily="2" charset="2"/>
              <a:buChar char="q"/>
            </a:pPr>
            <a:r>
              <a:rPr lang="en-US" sz="2000" dirty="0" err="1"/>
              <a:t>Motivations:This</a:t>
            </a:r>
            <a:r>
              <a:rPr lang="en-US" sz="2000" dirty="0"/>
              <a:t> has to do with emotional associations as they communicate </a:t>
            </a:r>
            <a:r>
              <a:rPr lang="en-US" sz="2000" dirty="0" err="1"/>
              <a:t>interculturally</a:t>
            </a:r>
            <a:r>
              <a:rPr lang="en-US" sz="2000" dirty="0"/>
              <a:t>. Feelings which are one's reactions to thoughts and experiences have to do with motivation. Intentions are thoughts that guide one's choices, it is a goal or plan that directs one's </a:t>
            </a:r>
            <a:r>
              <a:rPr lang="en-US" sz="2000" dirty="0" err="1"/>
              <a:t>behaviour</a:t>
            </a:r>
            <a:r>
              <a:rPr lang="en-US" sz="2000" dirty="0"/>
              <a:t>. These two things play a part in </a:t>
            </a:r>
            <a:r>
              <a:rPr lang="en-US" sz="2000" dirty="0" smtClean="0"/>
              <a:t>motivation</a:t>
            </a:r>
            <a:r>
              <a:rPr lang="cs-CZ" sz="2000" dirty="0" smtClean="0"/>
              <a:t>.</a:t>
            </a:r>
          </a:p>
        </p:txBody>
      </p:sp>
    </p:spTree>
    <p:extLst>
      <p:ext uri="{BB962C8B-B14F-4D97-AF65-F5344CB8AC3E}">
        <p14:creationId xmlns:p14="http://schemas.microsoft.com/office/powerpoint/2010/main" val="3057396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en-US" dirty="0"/>
              <a:t>Intercultural communication and its specifics</a:t>
            </a:r>
            <a:r>
              <a:rPr lang="cs-CZ" dirty="0"/>
              <a:t/>
            </a:r>
            <a:br>
              <a:rPr lang="cs-CZ" dirty="0"/>
            </a:br>
            <a:endParaRPr lang="cs-CZ" dirty="0"/>
          </a:p>
        </p:txBody>
      </p:sp>
      <p:sp>
        <p:nvSpPr>
          <p:cNvPr id="2" name="Obdélník 1"/>
          <p:cNvSpPr/>
          <p:nvPr/>
        </p:nvSpPr>
        <p:spPr>
          <a:xfrm>
            <a:off x="0"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en-US" sz="2000" dirty="0" smtClean="0"/>
              <a:t>The following </a:t>
            </a:r>
            <a:r>
              <a:rPr lang="en-US" sz="2000" dirty="0"/>
              <a:t>are ways to improve communication competence</a:t>
            </a:r>
            <a:r>
              <a:rPr lang="en-US" sz="2000" dirty="0" smtClean="0"/>
              <a:t>:</a:t>
            </a:r>
            <a:endParaRPr lang="en-US" sz="2000" dirty="0"/>
          </a:p>
          <a:p>
            <a:pPr marL="342900" indent="-342900" algn="just">
              <a:buFont typeface="Wingdings" panose="05000000000000000000" pitchFamily="2" charset="2"/>
              <a:buChar char="ü"/>
            </a:pPr>
            <a:r>
              <a:rPr lang="en-US" sz="2000" dirty="0"/>
              <a:t>Display of interest: showing respect and positive regard for the other person.</a:t>
            </a:r>
          </a:p>
          <a:p>
            <a:pPr marL="342900" indent="-342900" algn="just">
              <a:buFont typeface="Wingdings" panose="05000000000000000000" pitchFamily="2" charset="2"/>
              <a:buChar char="ü"/>
            </a:pPr>
            <a:r>
              <a:rPr lang="en-US" sz="2000" dirty="0"/>
              <a:t>Orientation to knowledge: Terms people use to explain themselves and their perception of the world.</a:t>
            </a:r>
          </a:p>
          <a:p>
            <a:pPr marL="342900" indent="-342900" algn="just">
              <a:buFont typeface="Wingdings" panose="05000000000000000000" pitchFamily="2" charset="2"/>
              <a:buChar char="ü"/>
            </a:pPr>
            <a:r>
              <a:rPr lang="en-US" sz="2000" dirty="0"/>
              <a:t>Empathy: Behaving in ways that shows one understands the point of view of others</a:t>
            </a:r>
          </a:p>
          <a:p>
            <a:pPr marL="342900" indent="-342900" algn="just">
              <a:buFont typeface="Wingdings" panose="05000000000000000000" pitchFamily="2" charset="2"/>
              <a:buChar char="ü"/>
            </a:pPr>
            <a:r>
              <a:rPr lang="en-US" sz="2000" dirty="0"/>
              <a:t>Task role </a:t>
            </a:r>
            <a:r>
              <a:rPr lang="en-US" sz="2000" dirty="0" err="1"/>
              <a:t>behaviour</a:t>
            </a:r>
            <a:r>
              <a:rPr lang="en-US" sz="2000" dirty="0"/>
              <a:t>: initiate ideas that encourage problem solving activities.</a:t>
            </a:r>
          </a:p>
          <a:p>
            <a:pPr marL="342900" indent="-342900" algn="just">
              <a:buFont typeface="Wingdings" panose="05000000000000000000" pitchFamily="2" charset="2"/>
              <a:buChar char="ü"/>
            </a:pPr>
            <a:r>
              <a:rPr lang="en-US" sz="2000" dirty="0"/>
              <a:t>Relational role </a:t>
            </a:r>
            <a:r>
              <a:rPr lang="en-US" sz="2000" dirty="0" err="1"/>
              <a:t>behaviour</a:t>
            </a:r>
            <a:r>
              <a:rPr lang="en-US" sz="2000" dirty="0"/>
              <a:t>: interpersonal harmony and mediation.</a:t>
            </a:r>
          </a:p>
          <a:p>
            <a:pPr marL="342900" indent="-342900" algn="just">
              <a:buFont typeface="Wingdings" panose="05000000000000000000" pitchFamily="2" charset="2"/>
              <a:buChar char="ü"/>
            </a:pPr>
            <a:r>
              <a:rPr lang="en-US" sz="2000" dirty="0"/>
              <a:t>Tolerance for unknown and ambiguity: The ability to react to new situations with little discomfort.</a:t>
            </a:r>
          </a:p>
          <a:p>
            <a:pPr marL="342900" indent="-342900" algn="just">
              <a:buFont typeface="Wingdings" panose="05000000000000000000" pitchFamily="2" charset="2"/>
              <a:buChar char="ü"/>
            </a:pPr>
            <a:r>
              <a:rPr lang="en-US" sz="2000" dirty="0"/>
              <a:t>Interaction posture: Responding to others in descriptive, non-judgmental ways</a:t>
            </a:r>
            <a:r>
              <a:rPr lang="en-US" sz="2000" dirty="0" smtClean="0"/>
              <a:t>.</a:t>
            </a:r>
            <a:endParaRPr lang="en-US" sz="2000" dirty="0"/>
          </a:p>
          <a:p>
            <a:pPr marL="342900" indent="-342900" algn="just">
              <a:buFont typeface="Wingdings" panose="05000000000000000000" pitchFamily="2" charset="2"/>
              <a:buChar char="ü"/>
            </a:pPr>
            <a:r>
              <a:rPr lang="en-US" sz="2000" dirty="0" smtClean="0"/>
              <a:t>Patience</a:t>
            </a:r>
            <a:r>
              <a:rPr lang="cs-CZ" sz="2000" dirty="0" smtClean="0"/>
              <a:t>, </a:t>
            </a:r>
            <a:r>
              <a:rPr lang="cs-CZ" sz="2000" dirty="0"/>
              <a:t>a</a:t>
            </a:r>
            <a:r>
              <a:rPr lang="en-US" sz="2000" dirty="0" err="1" smtClean="0"/>
              <a:t>ctive</a:t>
            </a:r>
            <a:r>
              <a:rPr lang="en-US" sz="2000" dirty="0" smtClean="0"/>
              <a:t> listening</a:t>
            </a:r>
            <a:r>
              <a:rPr lang="cs-CZ" sz="2000" dirty="0" smtClean="0"/>
              <a:t>, </a:t>
            </a:r>
            <a:r>
              <a:rPr lang="cs-CZ" sz="2000" dirty="0"/>
              <a:t>c</a:t>
            </a:r>
            <a:r>
              <a:rPr lang="en-US" sz="2000" dirty="0" err="1" smtClean="0"/>
              <a:t>larit</a:t>
            </a:r>
            <a:r>
              <a:rPr lang="cs-CZ" sz="2000" dirty="0" smtClean="0"/>
              <a:t>y.</a:t>
            </a:r>
          </a:p>
        </p:txBody>
      </p:sp>
    </p:spTree>
    <p:extLst>
      <p:ext uri="{BB962C8B-B14F-4D97-AF65-F5344CB8AC3E}">
        <p14:creationId xmlns:p14="http://schemas.microsoft.com/office/powerpoint/2010/main" val="244867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3906</TotalTime>
  <Words>2124</Words>
  <Application>Microsoft Office PowerPoint</Application>
  <PresentationFormat>Předvádění na obrazovce (16:9)</PresentationFormat>
  <Paragraphs>155</Paragraphs>
  <Slides>22</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Times New Roman</vt:lpstr>
      <vt:lpstr>Wingdings</vt:lpstr>
      <vt:lpstr>SLU</vt:lpstr>
      <vt:lpstr>Název prezentace</vt:lpstr>
      <vt:lpstr>1. Intercultural communication and its specifics     </vt:lpstr>
      <vt:lpstr>Prezentace aplikace PowerPoint</vt:lpstr>
      <vt:lpstr>Prezentace aplikace PowerPoint</vt:lpstr>
      <vt:lpstr>Introduction to Intercultural Communication </vt:lpstr>
      <vt:lpstr>Introduction to Intercultural Communication </vt:lpstr>
      <vt:lpstr>Intercultural communication and its specifics </vt:lpstr>
      <vt:lpstr>Intercultural communication and its specifics </vt:lpstr>
      <vt:lpstr>Intercultural communication and its specifics </vt:lpstr>
      <vt:lpstr>Intercultural communication and its specifics </vt:lpstr>
      <vt:lpstr>Intercultural communication and its specifics </vt:lpstr>
      <vt:lpstr>Language and culture </vt:lpstr>
      <vt:lpstr>Language and culture </vt:lpstr>
      <vt:lpstr>Language and culture </vt:lpstr>
      <vt:lpstr>Language and culture </vt:lpstr>
      <vt:lpstr>Culture values and their impact on communication in marketing </vt:lpstr>
      <vt:lpstr>Culture values and their impact on communication in marketing </vt:lpstr>
      <vt:lpstr>Culture values and their impact on communication in marketing </vt:lpstr>
      <vt:lpstr>Culture values and their impact on communication in marketing </vt:lpstr>
      <vt:lpstr>Culture values and their impact on communication in marketing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starzyczna</cp:lastModifiedBy>
  <cp:revision>219</cp:revision>
  <dcterms:created xsi:type="dcterms:W3CDTF">2016-07-06T15:42:34Z</dcterms:created>
  <dcterms:modified xsi:type="dcterms:W3CDTF">2019-04-24T06:29:48Z</dcterms:modified>
</cp:coreProperties>
</file>