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handoutMasterIdLst>
    <p:handoutMasterId r:id="rId13"/>
  </p:handoutMasterIdLst>
  <p:sldIdLst>
    <p:sldId id="256" r:id="rId2"/>
    <p:sldId id="277" r:id="rId3"/>
    <p:sldId id="316" r:id="rId4"/>
    <p:sldId id="293" r:id="rId5"/>
    <p:sldId id="318" r:id="rId6"/>
    <p:sldId id="319" r:id="rId7"/>
    <p:sldId id="312" r:id="rId8"/>
    <p:sldId id="315" r:id="rId9"/>
    <p:sldId id="322" r:id="rId10"/>
    <p:sldId id="276" r:id="rId1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Střední styl 3 – zvýraznění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138"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13.02.2020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EDEAC-34D8-456D-A4F4-1CDA921860E5}" type="datetimeFigureOut">
              <a:rPr lang="cs-CZ" smtClean="0"/>
              <a:t>13.02.2020</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7087826-4CB8-4E1E-BC4C-C269C1CC57C7}" type="slidenum">
              <a:rPr lang="cs-CZ" smtClean="0"/>
              <a:t>‹#›</a:t>
            </a:fld>
            <a:endParaRPr lang="cs-CZ"/>
          </a:p>
        </p:txBody>
      </p:sp>
    </p:spTree>
    <p:extLst>
      <p:ext uri="{BB962C8B-B14F-4D97-AF65-F5344CB8AC3E}">
        <p14:creationId xmlns:p14="http://schemas.microsoft.com/office/powerpoint/2010/main" val="49441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E47221B-3450-4466-A490-E0EC82BBA5EB}" type="datetime1">
              <a:rPr lang="en-US" smtClean="0"/>
              <a:t>2/13/2020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ECE4377-41EB-4267-BF49-9DB0F1D83DFE}" type="datetime1">
              <a:rPr lang="en-US" smtClean="0"/>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FF524A7-38CD-4D49-91CB-B0844414D8F7}" type="datetime1">
              <a:rPr lang="en-US" smtClean="0"/>
              <a:t>2/13/2020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05E6B4A-86B3-4DA3-9C9C-71D49B7F04AD}" type="datetime1">
              <a:rPr lang="en-US" smtClean="0"/>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EB643B-0454-4492-B9F7-BEFAFA1F51F7}" type="datetime1">
              <a:rPr lang="en-US" smtClean="0"/>
              <a:t>2/13/2020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CCE0993-7390-4AE7-B6CA-C7AEAB9DA5EB}" type="datetime1">
              <a:rPr lang="en-US" smtClean="0"/>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9DE9E71-072F-4868-8C44-601CACDE2AA7}" type="datetime1">
              <a:rPr lang="en-US" smtClean="0"/>
              <a:t>2/13/2020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60B5F17-7208-4B0B-B933-C1C2DDA429D1}" type="datetime1">
              <a:rPr lang="en-US" smtClean="0"/>
              <a:t>2/13/2020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65755-A11E-4DD3-8D04-6E321D95181A}" type="datetime1">
              <a:rPr lang="en-US" smtClean="0"/>
              <a:t>2/13/2020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9AF7116-B6F3-45F3-AD26-FEE9DBB79F5E}" type="datetime1">
              <a:rPr lang="en-US" smtClean="0"/>
              <a:t>2/13/2020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3BB10B51-9898-4F5C-89CC-67E924DFB987}" type="datetime1">
              <a:rPr lang="en-US" smtClean="0"/>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468A518-ADFF-4A02-9C02-448EC94B65A2}" type="datetime1">
              <a:rPr lang="en-US" smtClean="0"/>
              <a:t>2/13/2020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Regionální ekonomika a politika</a:t>
            </a:r>
            <a:endParaRPr lang="en-US" sz="4400" dirty="0"/>
          </a:p>
        </p:txBody>
      </p:sp>
      <p:sp>
        <p:nvSpPr>
          <p:cNvPr id="3" name="Podnadpis 2"/>
          <p:cNvSpPr>
            <a:spLocks noGrp="1"/>
          </p:cNvSpPr>
          <p:nvPr>
            <p:ph type="subTitle" idx="1"/>
          </p:nvPr>
        </p:nvSpPr>
        <p:spPr/>
        <p:txBody>
          <a:bodyPr>
            <a:normAutofit/>
          </a:bodyPr>
          <a:lstStyle/>
          <a:p>
            <a:r>
              <a:rPr lang="cs-CZ" sz="2800" dirty="0"/>
              <a:t>Ing. Kamila Turečková, Ph.D.</a:t>
            </a:r>
            <a:endParaRPr lang="en-US"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296214" y="3940936"/>
            <a:ext cx="11307651" cy="2349524"/>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2800" dirty="0">
                <a:solidFill>
                  <a:schemeClr val="accent2">
                    <a:lumMod val="40000"/>
                    <a:lumOff val="60000"/>
                  </a:schemeClr>
                </a:solidFill>
              </a:rPr>
              <a:t> </a:t>
            </a:r>
            <a:r>
              <a:rPr lang="cs-CZ" sz="8500" dirty="0">
                <a:solidFill>
                  <a:schemeClr val="accent2">
                    <a:lumMod val="40000"/>
                    <a:lumOff val="60000"/>
                  </a:schemeClr>
                </a:solidFill>
              </a:rPr>
              <a:t>4</a:t>
            </a:r>
          </a:p>
          <a:p>
            <a:pPr algn="r"/>
            <a:endParaRPr lang="cs-CZ" sz="2800" dirty="0">
              <a:solidFill>
                <a:schemeClr val="accent2">
                  <a:lumMod val="40000"/>
                  <a:lumOff val="60000"/>
                </a:schemeClr>
              </a:solidFill>
            </a:endParaRPr>
          </a:p>
          <a:p>
            <a:pPr algn="r"/>
            <a:r>
              <a:rPr lang="cs-CZ" sz="6400" dirty="0">
                <a:solidFill>
                  <a:schemeClr val="accent2">
                    <a:lumMod val="20000"/>
                    <a:lumOff val="80000"/>
                  </a:schemeClr>
                </a:solidFill>
              </a:rPr>
              <a:t>REGIONÁLNÍ POLITIKA A JEJÍ CÍLE</a:t>
            </a:r>
            <a:endParaRPr lang="en-US" sz="6400" dirty="0">
              <a:solidFill>
                <a:schemeClr val="accent2">
                  <a:lumMod val="20000"/>
                  <a:lumOff val="80000"/>
                </a:schemeClr>
              </a:solidFill>
            </a:endParaRPr>
          </a:p>
        </p:txBody>
      </p:sp>
      <p:sp>
        <p:nvSpPr>
          <p:cNvPr id="5" name="Zástupný symbol pro číslo snímku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endParaRPr lang="en-US" sz="3600" b="1" dirty="0">
              <a:solidFill>
                <a:schemeClr val="accent5">
                  <a:lumMod val="75000"/>
                </a:schemeClr>
              </a:solidFill>
            </a:endParaRPr>
          </a:p>
          <a:p>
            <a:endParaRPr lang="en-US" dirty="0"/>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4865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sz="3600" b="1" dirty="0"/>
              <a:t>Regionální politika</a:t>
            </a:r>
            <a:br>
              <a:rPr lang="pl-PL" sz="3600" b="1" dirty="0"/>
            </a:br>
            <a:r>
              <a:rPr lang="cs-CZ" sz="3600" b="1" dirty="0"/>
              <a:t>definice</a:t>
            </a:r>
          </a:p>
        </p:txBody>
      </p:sp>
      <p:sp>
        <p:nvSpPr>
          <p:cNvPr id="3" name="Zástupný symbol pro obsah 2"/>
          <p:cNvSpPr>
            <a:spLocks noGrp="1"/>
          </p:cNvSpPr>
          <p:nvPr>
            <p:ph idx="1"/>
          </p:nvPr>
        </p:nvSpPr>
        <p:spPr>
          <a:xfrm>
            <a:off x="408373" y="1855433"/>
            <a:ext cx="11416683" cy="4749553"/>
          </a:xfrm>
        </p:spPr>
        <p:txBody>
          <a:bodyPr>
            <a:normAutofit fontScale="85000" lnSpcReduction="10000"/>
          </a:bodyPr>
          <a:lstStyle/>
          <a:p>
            <a:r>
              <a:rPr lang="cs-CZ" sz="3300" b="1" dirty="0"/>
              <a:t>Regionální politika je cílevědomá činnost institucí veřejné správy směřující ke zlepšení socioekonomické úrovně na spravovaném území jednotlivých regionů.</a:t>
            </a:r>
          </a:p>
          <a:p>
            <a:pPr lvl="1"/>
            <a:r>
              <a:rPr lang="cs-CZ" sz="2800" dirty="0"/>
              <a:t>Zahrnuje ekonomická i neekonomická opatření týkající se veřejného i soukromého sektoru, které řeší meziregionální nerovnováhy a disproporce mezi, i uvnitř, regionu. </a:t>
            </a:r>
          </a:p>
          <a:p>
            <a:pPr lvl="1"/>
            <a:r>
              <a:rPr lang="cs-CZ" sz="2800" dirty="0"/>
              <a:t>Jedná se o všechny přímé i nepřímé intervence institucí veřejného sektoru (státní správy i samosprávy) směřující ke zlepšení sociálního rozdělení ekonomických efektů v prostorovém rozložení území státu. </a:t>
            </a:r>
          </a:p>
          <a:p>
            <a:r>
              <a:rPr lang="cs-CZ" sz="2800" dirty="0"/>
              <a:t>Regionální politika se snaží pozitivně ovlivňovat rozvoj určených geografických celků, jeho dynamiku a strukturu, a to v úzké součinnosti s jinými odvětvovými politikami, zejména s politikou strukturální a urbanistickou, které rozšiřuje o regionální rozměr.</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100312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sz="3600" b="1" dirty="0"/>
              <a:t>Regionální politika</a:t>
            </a:r>
            <a:br>
              <a:rPr lang="pl-PL" sz="3600" b="1" dirty="0"/>
            </a:br>
            <a:r>
              <a:rPr lang="cs-CZ" sz="3600" b="1" dirty="0"/>
              <a:t>předpoklady a důvody realizace RP</a:t>
            </a:r>
          </a:p>
        </p:txBody>
      </p:sp>
      <p:sp>
        <p:nvSpPr>
          <p:cNvPr id="3" name="Zástupný symbol pro obsah 2"/>
          <p:cNvSpPr>
            <a:spLocks noGrp="1"/>
          </p:cNvSpPr>
          <p:nvPr>
            <p:ph idx="1"/>
          </p:nvPr>
        </p:nvSpPr>
        <p:spPr>
          <a:xfrm>
            <a:off x="408373" y="1855433"/>
            <a:ext cx="11416683" cy="4749553"/>
          </a:xfrm>
        </p:spPr>
        <p:txBody>
          <a:bodyPr>
            <a:normAutofit fontScale="62500" lnSpcReduction="20000"/>
          </a:bodyPr>
          <a:lstStyle/>
          <a:p>
            <a:r>
              <a:rPr lang="cs-CZ" sz="3300" dirty="0"/>
              <a:t>Mezi předpoklady realizace regionální politiky patří: </a:t>
            </a:r>
          </a:p>
          <a:p>
            <a:pPr lvl="1"/>
            <a:r>
              <a:rPr lang="cs-CZ" sz="3100" dirty="0"/>
              <a:t>(1) existence meziregionálních rozdílů a regionálních problémů, </a:t>
            </a:r>
          </a:p>
          <a:p>
            <a:pPr lvl="1"/>
            <a:r>
              <a:rPr lang="cs-CZ" sz="2900" dirty="0"/>
              <a:t>(2) politická vůle meziregionální rozdíly a problémy řešit,</a:t>
            </a:r>
          </a:p>
          <a:p>
            <a:pPr lvl="1"/>
            <a:r>
              <a:rPr lang="cs-CZ" sz="2900" dirty="0"/>
              <a:t>(3) ekonomické možnosti země řešení problémů a disparit financovat.</a:t>
            </a:r>
          </a:p>
          <a:p>
            <a:r>
              <a:rPr lang="cs-CZ" sz="3100" dirty="0"/>
              <a:t>Důvody existence regionální politiky můžeme členit na ekonomické, sociální, ekologické a politické. Ekonomické faktory jsou považovány za nejvýznamnější. </a:t>
            </a:r>
          </a:p>
          <a:p>
            <a:pPr lvl="1"/>
            <a:r>
              <a:rPr lang="cs-CZ" sz="2900" dirty="0"/>
              <a:t>Ekonomické důvody jsou spojeny s plným využitím výrobních faktorů, úsilím o rovnovážný ekonomický růst, požadavkem na optimální rozmístění firem a minimalizací negativních efektů spojených s náklady přelidnění, regionální nerovnováhou a místní inflací.</a:t>
            </a:r>
          </a:p>
          <a:p>
            <a:pPr lvl="1"/>
            <a:r>
              <a:rPr lang="cs-CZ" sz="2900" dirty="0"/>
              <a:t>Sociální motivy se týkají požadavku na vysokou zaměstnanost, zabezpečení rovnoměrného rozložení příjmů či zajištění rovných životních podmínek pro obyvatele ve všech regionech (v oblasti bydlení, kultury, zdravotnictví, vzdělávání, dopravy, využití volného času apod.). </a:t>
            </a:r>
          </a:p>
          <a:p>
            <a:pPr lvl="1"/>
            <a:r>
              <a:rPr lang="cs-CZ" sz="2900" dirty="0"/>
              <a:t>Ekologické motivy se zejména týkají regionů, ve kterých se koncertují ekonomické činnosti (ochrana vodních a půdních zdrojů, emisní limity, chemické znečištění, kůrovcové kalamity, topení neekologickými palivy atd.).</a:t>
            </a:r>
          </a:p>
          <a:p>
            <a:pPr lvl="1"/>
            <a:r>
              <a:rPr lang="cs-CZ" sz="2900" dirty="0"/>
              <a:t>Politické dopady reflektují odlišné volební výsledky vycházející z regionálních rozdílů v životní úrovni a kvalitě života voličů.</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550040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81191" y="702156"/>
            <a:ext cx="11226109" cy="1013800"/>
          </a:xfrm>
        </p:spPr>
        <p:txBody>
          <a:bodyPr>
            <a:normAutofit fontScale="90000"/>
          </a:bodyPr>
          <a:lstStyle/>
          <a:p>
            <a:r>
              <a:rPr lang="cs-CZ" sz="3100" b="1" dirty="0"/>
              <a:t>Teoretické přístupy k regionální politice</a:t>
            </a:r>
            <a:br>
              <a:rPr lang="cs-CZ" sz="3600" b="1" dirty="0"/>
            </a:br>
            <a:r>
              <a:rPr lang="cs-CZ" sz="3600" b="1" dirty="0"/>
              <a:t>teorie regionálního rozvoje (keynesiánské)</a:t>
            </a:r>
            <a:endParaRPr lang="cs-CZ" sz="3600" dirty="0"/>
          </a:p>
        </p:txBody>
      </p:sp>
      <p:sp>
        <p:nvSpPr>
          <p:cNvPr id="3" name="Zástupný symbol pro obsah 2"/>
          <p:cNvSpPr>
            <a:spLocks noGrp="1"/>
          </p:cNvSpPr>
          <p:nvPr>
            <p:ph idx="1"/>
          </p:nvPr>
        </p:nvSpPr>
        <p:spPr>
          <a:xfrm>
            <a:off x="306946" y="2099256"/>
            <a:ext cx="11578107" cy="4222006"/>
          </a:xfrm>
        </p:spPr>
        <p:txBody>
          <a:bodyPr>
            <a:normAutofit fontScale="85000" lnSpcReduction="10000"/>
          </a:bodyPr>
          <a:lstStyle/>
          <a:p>
            <a:r>
              <a:rPr lang="cs-CZ" sz="2800" dirty="0"/>
              <a:t>Harmonický rozvoj regionů je teoreticky uplatňován na pozadí regionální politiky opírající se zejména o keynesiánské přístupy, neoklasické přístupy či přístupy vycházející z teorie endogenního růstu. </a:t>
            </a:r>
          </a:p>
          <a:p>
            <a:endParaRPr lang="cs-CZ" sz="2800" dirty="0"/>
          </a:p>
          <a:p>
            <a:r>
              <a:rPr lang="cs-CZ" sz="2800" dirty="0"/>
              <a:t>Keynesiánské pojetí regionální politiky je poptávkově orientované, usilující o narovnávání tržních sil a regionálních rozdílů v ekonomické úrovni redistribucí veřejných finančních zdrojů, tj. prostřednictvím zásahů státu, zejména v usměrňování agregátní poptávky. </a:t>
            </a:r>
          </a:p>
          <a:p>
            <a:pPr lvl="1"/>
            <a:r>
              <a:rPr lang="cs-CZ" sz="2600" dirty="0"/>
              <a:t>Cílem je zajištění rovnoměrnějšího rozdělení příjmů a stejné životní úrovně v regionech. Toho je dosaženo díky (nedobrovolné) solidaritě rozvinutých regionů. </a:t>
            </a:r>
          </a:p>
          <a:p>
            <a:pPr lvl="1"/>
            <a:r>
              <a:rPr lang="cs-CZ" sz="2600" dirty="0"/>
              <a:t>Regionální politika se současně snaží aktivně realokovat výrobu a výrobní zdroje s cílem přerozdělit pracovní příležitosti mezi regiony.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873742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b="1" dirty="0"/>
              <a:t>Teoretické přístupy k regionální politice</a:t>
            </a:r>
            <a:br>
              <a:rPr lang="cs-CZ" sz="3600" b="1" dirty="0"/>
            </a:br>
            <a:r>
              <a:rPr lang="cs-CZ" sz="3600" b="1" dirty="0"/>
              <a:t>Neoklasické teorie regionálního rozvoje</a:t>
            </a:r>
            <a:endParaRPr lang="cs-CZ" sz="3600" dirty="0"/>
          </a:p>
        </p:txBody>
      </p:sp>
      <p:sp>
        <p:nvSpPr>
          <p:cNvPr id="3" name="Zástupný symbol pro obsah 2"/>
          <p:cNvSpPr>
            <a:spLocks noGrp="1"/>
          </p:cNvSpPr>
          <p:nvPr>
            <p:ph idx="1"/>
          </p:nvPr>
        </p:nvSpPr>
        <p:spPr>
          <a:xfrm>
            <a:off x="306946" y="2099256"/>
            <a:ext cx="11578107" cy="4222006"/>
          </a:xfrm>
        </p:spPr>
        <p:txBody>
          <a:bodyPr>
            <a:normAutofit lnSpcReduction="10000"/>
          </a:bodyPr>
          <a:lstStyle/>
          <a:p>
            <a:r>
              <a:rPr lang="cs-CZ" sz="2600" dirty="0"/>
              <a:t>Také v rámci regionální politiky uplatňované v rámci neoklasické teorie jde o vyrovnávání regionálních disparit efektivnějšími procesy při využívání zdrojů. </a:t>
            </a:r>
          </a:p>
          <a:p>
            <a:pPr lvl="1"/>
            <a:r>
              <a:rPr lang="cs-CZ" sz="2400" dirty="0"/>
              <a:t>Regionální nerovnosti závisí na dostupnosti a mobilitě výrobních faktorů. </a:t>
            </a:r>
          </a:p>
          <a:p>
            <a:pPr lvl="1"/>
            <a:r>
              <a:rPr lang="cs-CZ" sz="2400" dirty="0"/>
              <a:t>Pružnost cen a mezd zaručuje plné využití výrobních faktorů v regionu. </a:t>
            </a:r>
          </a:p>
          <a:p>
            <a:pPr lvl="1"/>
            <a:r>
              <a:rPr lang="cs-CZ" sz="2400" dirty="0"/>
              <a:t>Kapitál jde za levnou pracovní sílou a migrace pracovníků umožňuje zmírnit nebo odstranit nezaměstnanost v problémových regionech a zvýšit tak životní úrovně jednotlivců i celé společnosti. </a:t>
            </a:r>
          </a:p>
          <a:p>
            <a:pPr lvl="1"/>
            <a:r>
              <a:rPr lang="cs-CZ" sz="2400" dirty="0"/>
              <a:t>Regionální politika orientovaná neoklasickým způsobem se snaží zvyšovat výnosnost investic v méně rozvinutých regionech programy podporující podnikatelskou aktivitu a migraci obyvatel.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6845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b="1" dirty="0"/>
              <a:t>Teoretické přístupy k regionální politice</a:t>
            </a:r>
            <a:br>
              <a:rPr lang="cs-CZ" sz="3600" b="1" dirty="0"/>
            </a:br>
            <a:r>
              <a:rPr lang="cs-CZ" sz="3600" b="1" dirty="0"/>
              <a:t>teorie endogenního růstu</a:t>
            </a:r>
            <a:endParaRPr lang="cs-CZ" sz="3600" dirty="0"/>
          </a:p>
        </p:txBody>
      </p:sp>
      <p:sp>
        <p:nvSpPr>
          <p:cNvPr id="3" name="Zástupný symbol pro obsah 2"/>
          <p:cNvSpPr>
            <a:spLocks noGrp="1"/>
          </p:cNvSpPr>
          <p:nvPr>
            <p:ph idx="1"/>
          </p:nvPr>
        </p:nvSpPr>
        <p:spPr>
          <a:xfrm>
            <a:off x="306946" y="2099256"/>
            <a:ext cx="11578107" cy="4222006"/>
          </a:xfrm>
        </p:spPr>
        <p:txBody>
          <a:bodyPr>
            <a:normAutofit fontScale="92500" lnSpcReduction="10000"/>
          </a:bodyPr>
          <a:lstStyle/>
          <a:p>
            <a:r>
              <a:rPr lang="cs-CZ" sz="2600" dirty="0"/>
              <a:t>Na neoklasické teorie navázaly teorie endogenního růstu, kdy se dlouhodobý ekonomický růst opírá o internalizaci vnějších faktorů, zejména lidského a znalostního kapitálu a technologií. </a:t>
            </a:r>
          </a:p>
          <a:p>
            <a:pPr lvl="1"/>
            <a:r>
              <a:rPr lang="cs-CZ" sz="2400" dirty="0"/>
              <a:t>Akumulační proces rozvoje je položen na základech soukromých i společenských investic do fyzického i lidského kapitálu (dovednosti, zkušenosti, znalosti, invenční myšlení), technického a technologického pokroku. </a:t>
            </a:r>
          </a:p>
          <a:p>
            <a:pPr lvl="1"/>
            <a:r>
              <a:rPr lang="cs-CZ" sz="2400" dirty="0"/>
              <a:t>Ekonomický rozvoj se odvíjí od aktivizace vnitřního disponibilního rozvojového potenciálu.</a:t>
            </a:r>
          </a:p>
          <a:p>
            <a:pPr lvl="1"/>
            <a:r>
              <a:rPr lang="cs-CZ" sz="2400" dirty="0"/>
              <a:t>Regionální politika v kontextu principů teorií endogenního růstu uplatňuje programy zaměřené na rozšiřování a intenzifikaci vzdělávání a zvyšování kompetencí obyvatel, na zvýšení flexibility pracovních sil, podporu investic do inovací, vědy, vývoje a výzkumu či technologií, zakládání klastrů a technologických center či platforem apod. </a:t>
            </a:r>
            <a:endParaRPr lang="cs-CZ" sz="22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098136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b="1" dirty="0"/>
              <a:t>Typy regionální politiky</a:t>
            </a:r>
            <a:br>
              <a:rPr lang="cs-CZ" sz="3600" b="1" dirty="0"/>
            </a:br>
            <a:r>
              <a:rPr lang="cs-CZ" sz="3600" b="1" dirty="0"/>
              <a:t>OBECNÉ ČLENĚNÍ</a:t>
            </a:r>
            <a:endParaRPr lang="cs-CZ" sz="3100" dirty="0"/>
          </a:p>
        </p:txBody>
      </p:sp>
      <p:sp>
        <p:nvSpPr>
          <p:cNvPr id="3" name="Zástupný symbol pro obsah 2"/>
          <p:cNvSpPr>
            <a:spLocks noGrp="1"/>
          </p:cNvSpPr>
          <p:nvPr>
            <p:ph idx="1"/>
          </p:nvPr>
        </p:nvSpPr>
        <p:spPr>
          <a:xfrm>
            <a:off x="1" y="1780468"/>
            <a:ext cx="4948518" cy="5077531"/>
          </a:xfrm>
        </p:spPr>
        <p:txBody>
          <a:bodyPr>
            <a:normAutofit fontScale="85000" lnSpcReduction="20000"/>
          </a:bodyPr>
          <a:lstStyle/>
          <a:p>
            <a:r>
              <a:rPr lang="cs-CZ" sz="2800" dirty="0"/>
              <a:t>Obecně rozlišujeme dva typy regionální politiky. </a:t>
            </a:r>
          </a:p>
          <a:p>
            <a:pPr marL="514350" indent="-514350">
              <a:buFont typeface="+mj-lt"/>
              <a:buAutoNum type="arabicPeriod"/>
            </a:pPr>
            <a:r>
              <a:rPr lang="cs-CZ" sz="2800" dirty="0"/>
              <a:t>Tradiční regionální politika se vyznačuje meziregionální přerozdělováním, orientací na kapitál a suroviny a je charakteristická centralizací organizačních forem. </a:t>
            </a:r>
          </a:p>
          <a:p>
            <a:pPr marL="514350" indent="-514350">
              <a:buFont typeface="+mj-lt"/>
              <a:buAutoNum type="arabicPeriod"/>
            </a:pPr>
            <a:r>
              <a:rPr lang="cs-CZ" sz="2800" dirty="0"/>
              <a:t>Současná regionální politika je typická svým liberalistickým přístupem, vnitřním řešením regionálních problémů, aktivizací regionálních samospráv a podporou vzniku euroregionů a meziregionálních uskupení.</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5" name="Obrázek 4">
            <a:extLst>
              <a:ext uri="{FF2B5EF4-FFF2-40B4-BE49-F238E27FC236}">
                <a16:creationId xmlns:a16="http://schemas.microsoft.com/office/drawing/2014/main" id="{A4C52363-B401-40DF-8D1B-29B0E9E622D3}"/>
              </a:ext>
            </a:extLst>
          </p:cNvPr>
          <p:cNvPicPr>
            <a:picLocks noChangeAspect="1"/>
          </p:cNvPicPr>
          <p:nvPr/>
        </p:nvPicPr>
        <p:blipFill>
          <a:blip r:embed="rId2"/>
          <a:stretch>
            <a:fillRect/>
          </a:stretch>
        </p:blipFill>
        <p:spPr>
          <a:xfrm>
            <a:off x="4682805" y="2099256"/>
            <a:ext cx="7392654" cy="4301544"/>
          </a:xfrm>
          <a:prstGeom prst="rect">
            <a:avLst/>
          </a:prstGeom>
        </p:spPr>
      </p:pic>
    </p:spTree>
    <p:extLst>
      <p:ext uri="{BB962C8B-B14F-4D97-AF65-F5344CB8AC3E}">
        <p14:creationId xmlns:p14="http://schemas.microsoft.com/office/powerpoint/2010/main" val="3140531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100" b="1" dirty="0"/>
              <a:t>Cíle regionální politiky</a:t>
            </a:r>
            <a:endParaRPr lang="cs-CZ" sz="2700" dirty="0"/>
          </a:p>
        </p:txBody>
      </p:sp>
      <p:sp>
        <p:nvSpPr>
          <p:cNvPr id="3" name="Zástupný symbol pro obsah 2"/>
          <p:cNvSpPr>
            <a:spLocks noGrp="1"/>
          </p:cNvSpPr>
          <p:nvPr>
            <p:ph idx="1"/>
          </p:nvPr>
        </p:nvSpPr>
        <p:spPr>
          <a:xfrm>
            <a:off x="306946" y="1882588"/>
            <a:ext cx="11578107" cy="4824157"/>
          </a:xfrm>
        </p:spPr>
        <p:txBody>
          <a:bodyPr>
            <a:normAutofit fontScale="55000" lnSpcReduction="20000"/>
          </a:bodyPr>
          <a:lstStyle/>
          <a:p>
            <a:r>
              <a:rPr lang="cs-CZ" sz="2800" dirty="0"/>
              <a:t>Mezi základní cíle regionální politiky patří rozvoj regionů zaměřený na jejich soudržnost a zvyšování konkurenceschopnosti: každý region by měl mít příležitosti ke svému vyváženému rozvoji odpovídajícímu jeho potenciálu a specifickým stránkám. Zvláštní pozornost věnuje regionální politika také specifickým problémům rozvoje měst a venkovských oblastí. (MMR)</a:t>
            </a:r>
          </a:p>
          <a:p>
            <a:r>
              <a:rPr lang="cs-CZ" sz="2800" dirty="0"/>
              <a:t>Hlavní cíle regionální politiky jsou: </a:t>
            </a:r>
          </a:p>
          <a:p>
            <a:pPr marL="838350" lvl="1" indent="-514350">
              <a:buFont typeface="+mj-lt"/>
              <a:buAutoNum type="arabicPeriod"/>
            </a:pPr>
            <a:r>
              <a:rPr lang="cs-CZ" sz="2600" dirty="0"/>
              <a:t>snižování regionálních rozdílů, </a:t>
            </a:r>
          </a:p>
          <a:p>
            <a:pPr marL="838350" lvl="1" indent="-514350">
              <a:buFont typeface="+mj-lt"/>
              <a:buAutoNum type="arabicPeriod"/>
            </a:pPr>
            <a:r>
              <a:rPr lang="cs-CZ" sz="2600" dirty="0"/>
              <a:t>podpora ekonomického růstu,</a:t>
            </a:r>
          </a:p>
          <a:p>
            <a:pPr marL="838350" lvl="1" indent="-514350">
              <a:buFont typeface="+mj-lt"/>
              <a:buAutoNum type="arabicPeriod"/>
            </a:pPr>
            <a:r>
              <a:rPr lang="cs-CZ" sz="2600" dirty="0"/>
              <a:t>zlepšování životních podmínek obyvatel, </a:t>
            </a:r>
          </a:p>
          <a:p>
            <a:pPr marL="0" indent="0">
              <a:buNone/>
            </a:pPr>
            <a:r>
              <a:rPr lang="cs-CZ" sz="2800" dirty="0"/>
              <a:t>a to při současném respektování místních zvláštností, přírodních hodnot území a požadavků na ochranu životního prostředí.</a:t>
            </a:r>
          </a:p>
          <a:p>
            <a:pPr marL="0" indent="0">
              <a:buNone/>
            </a:pPr>
            <a:endParaRPr lang="cs-CZ" sz="2800" dirty="0"/>
          </a:p>
          <a:p>
            <a:r>
              <a:rPr lang="cs-CZ" sz="2800" dirty="0"/>
              <a:t>Dílčími cíli regionální politiky, které podporují cíle hlavní i samotný význam regionální politiky jsou například: </a:t>
            </a:r>
          </a:p>
          <a:p>
            <a:pPr lvl="1"/>
            <a:r>
              <a:rPr lang="cs-CZ" sz="2600" dirty="0"/>
              <a:t>podpora podnikatelských aktivit v regionu, </a:t>
            </a:r>
          </a:p>
          <a:p>
            <a:pPr lvl="1"/>
            <a:r>
              <a:rPr lang="cs-CZ" sz="2600" dirty="0"/>
              <a:t>podpora optimálního rozmístění firem v regionu, </a:t>
            </a:r>
          </a:p>
          <a:p>
            <a:pPr lvl="1"/>
            <a:r>
              <a:rPr lang="cs-CZ" sz="2600" dirty="0"/>
              <a:t>zlepšení spojení regionu s ostatními oblastmi, </a:t>
            </a:r>
          </a:p>
          <a:p>
            <a:pPr lvl="1"/>
            <a:r>
              <a:rPr lang="cs-CZ" sz="2600" dirty="0"/>
              <a:t>zlepšením technické infrastruktury, </a:t>
            </a:r>
          </a:p>
          <a:p>
            <a:pPr lvl="1"/>
            <a:r>
              <a:rPr lang="cs-CZ" sz="2600" dirty="0"/>
              <a:t>hledání procesů posílení rovnoměrného rozdělení příjmů napříč regiony, povzbuzení bytové výstavby atd., </a:t>
            </a:r>
          </a:p>
          <a:p>
            <a:pPr marL="0" indent="0">
              <a:buNone/>
            </a:pPr>
            <a:r>
              <a:rPr lang="cs-CZ" sz="2800" dirty="0"/>
              <a:t>…… a to vše v rámci zkvalitňování environmentálního prostředí a s ohledem na jedinečnost každého regionu.</a:t>
            </a:r>
            <a:endParaRPr lang="cs-CZ" sz="26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59375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BR" sz="3100" b="1" dirty="0"/>
              <a:t>Nositelé regionální politiky (obecné pojetí)</a:t>
            </a:r>
            <a:br>
              <a:rPr lang="cs-CZ" sz="3600" b="1" dirty="0"/>
            </a:br>
            <a:r>
              <a:rPr lang="cs-CZ" sz="2700" b="1" dirty="0"/>
              <a:t>členění nositelů regionální politiky</a:t>
            </a:r>
            <a:endParaRPr lang="cs-CZ" sz="2700" dirty="0"/>
          </a:p>
        </p:txBody>
      </p:sp>
      <p:sp>
        <p:nvSpPr>
          <p:cNvPr id="3" name="Zástupný symbol pro obsah 2"/>
          <p:cNvSpPr>
            <a:spLocks noGrp="1"/>
          </p:cNvSpPr>
          <p:nvPr>
            <p:ph idx="1"/>
          </p:nvPr>
        </p:nvSpPr>
        <p:spPr>
          <a:xfrm>
            <a:off x="89647" y="1810871"/>
            <a:ext cx="12021671" cy="4894729"/>
          </a:xfrm>
        </p:spPr>
        <p:txBody>
          <a:bodyPr>
            <a:normAutofit fontScale="70000" lnSpcReduction="20000"/>
          </a:bodyPr>
          <a:lstStyle/>
          <a:p>
            <a:r>
              <a:rPr lang="cs-CZ" sz="2800" dirty="0"/>
              <a:t>Nositele regionální politiky obecně členíme dle úrovní, na kterých působí, a to na aktéry činné na národní, regionální a místní úrovni včetně aktérů z nadnárodní úrovně. </a:t>
            </a:r>
          </a:p>
          <a:p>
            <a:pPr lvl="1"/>
            <a:r>
              <a:rPr lang="cs-CZ" sz="2600" dirty="0"/>
              <a:t>Na státní úrovni se RP zabývají zákonodárné složky státu (Poslanecká sněmovna a Senát), výkonné složky státu – vláda, ústřední správní úřady (ústřední orgány státní správy), zejména vybraná ministerstva, a jimi zřízené organizace. Řadu úloh státu také přebírají polostátní případě soukromé subjekty (různé fondy podpory rozvoje, rozvojové agentury, poradenské a technologické instituce aj.)</a:t>
            </a:r>
          </a:p>
          <a:p>
            <a:pPr lvl="1"/>
            <a:r>
              <a:rPr lang="cs-CZ" sz="2600" dirty="0"/>
              <a:t>Aktéři RP na regionální úrovni jsou zastoupeni ve vyšším počtu a odlišují se svými kompetencemi i možnostmi, jak ovlivňovat regionální rozvoj. Jedná se buď o instituce veřejného sektoru, subjekty soukromého sektoru nebo tzv. instituce PPP. </a:t>
            </a:r>
          </a:p>
          <a:p>
            <a:pPr lvl="2"/>
            <a:r>
              <a:rPr lang="cs-CZ" sz="2400" dirty="0"/>
              <a:t>regionální samosprávy (orgány územní samosprávy – kraje), Regionální rady (u regionů soudržnosti), regionální (rozvojové) agentury, poradní a koordinační orgány (Řídící a koordinační výbor), Výbory regionálního rozvoje, rozvojové agentury s celostátní nebo regionální působností, Hospodářské a agrární komory, dobrovolné svazky obcí (</a:t>
            </a:r>
            <a:r>
              <a:rPr lang="cs-CZ" sz="2400" dirty="0" err="1"/>
              <a:t>MASky</a:t>
            </a:r>
            <a:r>
              <a:rPr lang="cs-CZ" sz="2400" dirty="0"/>
              <a:t> či mikroregiony, které tvoří mezičlánek mezi regionální a místní samosprávou), zájmová sdružení, zaměstnanecké a zaměstnavatelské organizace atd. </a:t>
            </a:r>
          </a:p>
          <a:p>
            <a:r>
              <a:rPr lang="cs-CZ" sz="2800" dirty="0"/>
              <a:t>Současně nositele regionální politiky rozlišujeme na formální a neformální.</a:t>
            </a:r>
          </a:p>
          <a:p>
            <a:pPr lvl="1"/>
            <a:r>
              <a:rPr lang="cs-CZ" sz="2600" dirty="0"/>
              <a:t>Ministerstvo pro místní rozvoj či Krajské úřady jednotlivých krajů.</a:t>
            </a:r>
          </a:p>
          <a:p>
            <a:pPr lvl="1"/>
            <a:r>
              <a:rPr lang="cs-CZ" sz="2600" dirty="0"/>
              <a:t>Neformální nositelé se podílejí na procesech v regionálním rozvoji neformálně (bez pověření) a jejich aktivity nejsou povinné. Zájmy těchto aktérů by měly být nekonfliktní a v souladu se společným zájmem formální aktérů.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950551595"/>
      </p:ext>
    </p:extLst>
  </p:cSld>
  <p:clrMapOvr>
    <a:masterClrMapping/>
  </p:clrMapOvr>
</p:sld>
</file>

<file path=ppt/theme/theme1.xml><?xml version="1.0" encoding="utf-8"?>
<a:theme xmlns:a="http://schemas.openxmlformats.org/drawingml/2006/main" name="Dividenda">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TM03457464[[fn=Dividendy]]</Template>
  <TotalTime>953</TotalTime>
  <Words>1193</Words>
  <Application>Microsoft Office PowerPoint</Application>
  <PresentationFormat>Širokoúhlá obrazovka</PresentationFormat>
  <Paragraphs>75</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Calibri</vt:lpstr>
      <vt:lpstr>Gill Sans MT</vt:lpstr>
      <vt:lpstr>Wingdings 2</vt:lpstr>
      <vt:lpstr>Dividenda</vt:lpstr>
      <vt:lpstr>Regionální ekonomika a politika</vt:lpstr>
      <vt:lpstr>Regionální politika definice</vt:lpstr>
      <vt:lpstr>Regionální politika předpoklady a důvody realizace RP</vt:lpstr>
      <vt:lpstr>Teoretické přístupy k regionální politice teorie regionálního rozvoje (keynesiánské)</vt:lpstr>
      <vt:lpstr>Teoretické přístupy k regionální politice Neoklasické teorie regionálního rozvoje</vt:lpstr>
      <vt:lpstr>Teoretické přístupy k regionální politice teorie endogenního růstu</vt:lpstr>
      <vt:lpstr>Typy regionální politiky OBECNÉ ČLENĚNÍ</vt:lpstr>
      <vt:lpstr>Cíle regionální politiky</vt:lpstr>
      <vt:lpstr>Nositelé regionální politiky (obecné pojetí) členění nositelů regionální politiky</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tur0001</cp:lastModifiedBy>
  <cp:revision>165</cp:revision>
  <cp:lastPrinted>2019-07-01T05:59:43Z</cp:lastPrinted>
  <dcterms:created xsi:type="dcterms:W3CDTF">2017-12-11T08:34:25Z</dcterms:created>
  <dcterms:modified xsi:type="dcterms:W3CDTF">2020-02-13T07:48:34Z</dcterms:modified>
</cp:coreProperties>
</file>