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7" r:id="rId3"/>
    <p:sldId id="321" r:id="rId4"/>
    <p:sldId id="322" r:id="rId5"/>
    <p:sldId id="293" r:id="rId6"/>
    <p:sldId id="325" r:id="rId7"/>
    <p:sldId id="329" r:id="rId8"/>
    <p:sldId id="276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EDEAC-34D8-456D-A4F4-1CDA921860E5}" type="datetimeFigureOut">
              <a:rPr lang="cs-CZ" smtClean="0"/>
              <a:t>13.02.2020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87826-4CB8-4E1E-BC4C-C269C1CC57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41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E47221B-3450-4466-A490-E0EC82BBA5EB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4377-41EB-4267-BF49-9DB0F1D83DFE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FF524A7-38CD-4D49-91CB-B0844414D8F7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E6B4A-86B3-4DA3-9C9C-71D49B7F04AD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EB643B-0454-4492-B9F7-BEFAFA1F51F7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0993-7390-4AE7-B6CA-C7AEAB9DA5EB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9E71-072F-4868-8C44-601CACDE2AA7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5F17-7208-4B0B-B933-C1C2DDA429D1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5755-A11E-4DD3-8D04-6E321D95181A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AF7116-B6F3-45F3-AD26-FEE9DBB79F5E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0B51-9898-4F5C-89CC-67E924DFB987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468A518-ADFF-4A02-9C02-448EC94B65A2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Regionální ekonomika a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Ing. Kamila Turečková, Ph.D.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296214" y="3940936"/>
            <a:ext cx="11307651" cy="23495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85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5a</a:t>
            </a:r>
          </a:p>
          <a:p>
            <a:pPr algn="r"/>
            <a:endParaRPr lang="cs-CZ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cs-CZ" sz="6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NÁSTROJE REGIONÁLNÍ POLITIKY</a:t>
            </a:r>
            <a:endParaRPr lang="en-US" sz="6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69553"/>
          </a:xfrm>
        </p:spPr>
        <p:txBody>
          <a:bodyPr>
            <a:normAutofit/>
          </a:bodyPr>
          <a:lstStyle/>
          <a:p>
            <a:r>
              <a:rPr lang="pl-PL" sz="3600" b="1" dirty="0"/>
              <a:t>Nástroje regionální politiky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8373" y="1855433"/>
            <a:ext cx="11685015" cy="4749553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/>
              <a:t>Nástroje regionální politiky jsou odvozené od cílů regionální politiky a od typu regionální politiky uplatňované na daném území. </a:t>
            </a:r>
          </a:p>
          <a:p>
            <a:pPr lvl="1"/>
            <a:r>
              <a:rPr lang="cs-CZ" sz="2600" dirty="0"/>
              <a:t>Dle zaměření se nástroje nejobecněji dělí na nástroje zaměřené na kapitál a na pracovní sílu.</a:t>
            </a:r>
          </a:p>
          <a:p>
            <a:pPr lvl="1"/>
            <a:r>
              <a:rPr lang="cs-CZ" sz="2600" dirty="0"/>
              <a:t>Rozsah, typy a užití nástrojů regionální politiky závisí na decentralizačních procesech na území státu a přesunu většího vlivu rozhodovacích aktivit na regionální a lokální úroveň. </a:t>
            </a:r>
          </a:p>
          <a:p>
            <a:pPr lvl="1"/>
            <a:r>
              <a:rPr lang="cs-CZ" sz="2600" dirty="0"/>
              <a:t>Vliv nástrojů výrazně stoupá s přesunem činností regionální politiky na místní úroveň. </a:t>
            </a:r>
          </a:p>
          <a:p>
            <a:r>
              <a:rPr lang="cs-CZ" sz="2800" dirty="0"/>
              <a:t>Nástroje regionální politiky můžeme členit z mnoha hledisek:</a:t>
            </a:r>
          </a:p>
          <a:p>
            <a:pPr lvl="1"/>
            <a:r>
              <a:rPr lang="cs-CZ" sz="2600" dirty="0"/>
              <a:t>(1) dle formy na finanční a nefinanční, </a:t>
            </a:r>
          </a:p>
          <a:p>
            <a:pPr lvl="1"/>
            <a:r>
              <a:rPr lang="cs-CZ" sz="2600" dirty="0"/>
              <a:t>(2) dle typu regionální politiky na exogenní a endogenní, </a:t>
            </a:r>
          </a:p>
          <a:p>
            <a:pPr lvl="1"/>
            <a:r>
              <a:rPr lang="cs-CZ" sz="2600" dirty="0"/>
              <a:t>(3) dle úrovně působení na makroekonomické a mikroekonomické.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312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/>
              <a:t>nástroje finanční a nefinanční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8373" y="1855433"/>
            <a:ext cx="11416683" cy="4749553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/>
              <a:t>Do finančních nástrojů zahrnujeme například:</a:t>
            </a:r>
          </a:p>
          <a:p>
            <a:pPr lvl="1"/>
            <a:r>
              <a:rPr lang="cs-CZ" sz="2600" dirty="0"/>
              <a:t>investiční a neinvestiční pobídky (finanční transfery a nevratné dotace, gran-ty, úroková zvýhodnění, úvěry a půjčky, záruky na úvěry a půjčky),</a:t>
            </a:r>
          </a:p>
          <a:p>
            <a:pPr lvl="1"/>
            <a:r>
              <a:rPr lang="cs-CZ" sz="2600" dirty="0"/>
              <a:t>kapitálové podílnictví a daňová zvýhodnění (daňové prázdniny, slevy na daních, slevy na sociálním a jiném zákonném pojištění),</a:t>
            </a:r>
          </a:p>
          <a:p>
            <a:pPr lvl="1"/>
            <a:r>
              <a:rPr lang="cs-CZ" sz="2600" dirty="0"/>
              <a:t>rozpočtová zvýhodnění (zvýhodnění v odvodech rozpočtových příjmů, mimo-řádné dotace).</a:t>
            </a:r>
          </a:p>
          <a:p>
            <a:r>
              <a:rPr lang="cs-CZ" sz="2800" dirty="0"/>
              <a:t>Nefinanční nástroje můžeme dále členit na:</a:t>
            </a:r>
          </a:p>
          <a:p>
            <a:pPr lvl="1"/>
            <a:r>
              <a:rPr lang="cs-CZ" sz="2600" dirty="0"/>
              <a:t>administrativní (legislativní úpravy regionální politiky, zákazy, restriktivní a administrativní opatření),</a:t>
            </a:r>
          </a:p>
          <a:p>
            <a:pPr lvl="1"/>
            <a:r>
              <a:rPr lang="cs-CZ" sz="2600" dirty="0"/>
              <a:t>institucionální (instituce realizující opatření regionální politiky, projekty a programy: formulace a realizace),</a:t>
            </a:r>
          </a:p>
          <a:p>
            <a:pPr lvl="1"/>
            <a:r>
              <a:rPr lang="cs-CZ" sz="2600" dirty="0"/>
              <a:t>věcné a jiné (poskytování bezplatných služeb – poradenství, propagace regionu, vytváření a zpřístupňování zvláštních hospodářských zón ekonomickým subjektům apod.).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89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/>
              <a:t>nástroje exogenní a endogenní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8373" y="1855433"/>
            <a:ext cx="11549848" cy="4749553"/>
          </a:xfrm>
        </p:spPr>
        <p:txBody>
          <a:bodyPr>
            <a:normAutofit fontScale="92500"/>
          </a:bodyPr>
          <a:lstStyle/>
          <a:p>
            <a:r>
              <a:rPr lang="cs-CZ" sz="2600" dirty="0"/>
              <a:t>Mezi nástroje exogenní regionální politiky řadíme například: kapitálové neboli investiční granty a dotace na pracovní sílu, fiskální úlevy, příspěvky na snížení úrokových sazeb, investiční pobídky pro investory, regionální programy podpory malého a střední-ho podnikání a budování lokální (tvrdé) infrastruktury v obcích aj.</a:t>
            </a:r>
          </a:p>
          <a:p>
            <a:r>
              <a:rPr lang="cs-CZ" sz="2600" dirty="0"/>
              <a:t>Při uplatňování endogenní regionální politiky, jejímž záměrem je stimulace a rozvoj autonomních tržních mechanismů cestou aktivizace soukromého podnikání, sféry vědeckotechnologického rozvoje, managementu a služeb nejvyššího řádu, se uplatňují nástroje zaměřené na inovační rozvoj. </a:t>
            </a:r>
          </a:p>
          <a:p>
            <a:pPr lvl="1"/>
            <a:r>
              <a:rPr lang="cs-CZ" sz="2400" dirty="0"/>
              <a:t>Patří zde obecně podpora vzniku a rozvoje „soft“ infrastruktury (klastry, technologická centra, BIC apod.), průmyslových parků pro podporu decentralizované lokalizace a speciální podpora pro nemateriální investice (věda, výzkum, vývoj, konzultační a poradenská činnost apod.).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5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6"/>
            <a:ext cx="11226109" cy="1013800"/>
          </a:xfrm>
        </p:spPr>
        <p:txBody>
          <a:bodyPr>
            <a:normAutofit fontScale="90000"/>
          </a:bodyPr>
          <a:lstStyle/>
          <a:p>
            <a:r>
              <a:rPr lang="cs-CZ" sz="3100" b="1" dirty="0"/>
              <a:t>Makroekonomické a mikroekonomické nástroje regionální politiky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6946" y="2099256"/>
            <a:ext cx="11578107" cy="4222006"/>
          </a:xfrm>
        </p:spPr>
        <p:txBody>
          <a:bodyPr>
            <a:normAutofit/>
          </a:bodyPr>
          <a:lstStyle/>
          <a:p>
            <a:r>
              <a:rPr lang="cs-CZ" sz="2800" dirty="0"/>
              <a:t>Nejčastěji používané členění nástrojů regionální politiky je členění na nástroje makroekonomické a mikroekonomické. </a:t>
            </a:r>
          </a:p>
          <a:p>
            <a:pPr lvl="1"/>
            <a:r>
              <a:rPr lang="cs-CZ" sz="2800" dirty="0"/>
              <a:t>Makroekonomické nástroje regionální politiky členíme na nástroje fiskální politiky, nástroje monetární politiky a nástroje vnější hospodářské politiky. </a:t>
            </a:r>
          </a:p>
          <a:p>
            <a:pPr lvl="1"/>
            <a:r>
              <a:rPr lang="cs-CZ" sz="2800" dirty="0"/>
              <a:t>Mikroekonomické nástroje regionální politiky jsou pak nástroje realokace pracovních sil a nástroje realokace kapitálu.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742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6"/>
            <a:ext cx="11226109" cy="771537"/>
          </a:xfrm>
        </p:spPr>
        <p:txBody>
          <a:bodyPr>
            <a:normAutofit/>
          </a:bodyPr>
          <a:lstStyle/>
          <a:p>
            <a:r>
              <a:rPr lang="cs-CZ" sz="3100" dirty="0"/>
              <a:t>1)</a:t>
            </a:r>
            <a:r>
              <a:rPr lang="cs-CZ" sz="3100" b="1" dirty="0"/>
              <a:t> Makroekonomické nástroje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6946" y="1855693"/>
            <a:ext cx="11578107" cy="4840941"/>
          </a:xfrm>
        </p:spPr>
        <p:txBody>
          <a:bodyPr>
            <a:normAutofit fontScale="70000" lnSpcReduction="20000"/>
          </a:bodyPr>
          <a:lstStyle/>
          <a:p>
            <a:r>
              <a:rPr lang="cs-CZ" sz="3400" dirty="0"/>
              <a:t>Použití těchto nástrojů je značně limitováno snahou o dosažení jiných celonárodních hospodářských cílů.  Tyto nástroje z regionálního úhlu pohledu mohou místní instituce ovlivnit jen nepatrně, nebo vůbec. </a:t>
            </a:r>
          </a:p>
          <a:p>
            <a:pPr lvl="1"/>
            <a:r>
              <a:rPr lang="cs-CZ" sz="2600" dirty="0"/>
              <a:t>Nástroje fiskální politiky se týkají oblasti příjmů (daně a odvody) a výdajů (vládní výdaje a transfery, případně subvence) ze státního rozpočtu, které slouží k meziregionálním přerozdělování, a to jak z pohledu jejich výše, tak z pohledu jejich struktury. </a:t>
            </a:r>
          </a:p>
          <a:p>
            <a:pPr lvl="2"/>
            <a:r>
              <a:rPr lang="cs-CZ" sz="2600" dirty="0"/>
              <a:t>Regionalizace fiskální politiky, resp. regionalizace daní a odvodů, kdy se se centrální autority hospodářské politiky snaží ovlivňovat celkovou poptávku v jednotlivcích regionech (snižují daňové sazby v regionech, které trpí nízkou úrovní poptávky a opačně; stát jako odběratel zboží a služeb)</a:t>
            </a:r>
          </a:p>
          <a:p>
            <a:pPr lvl="1"/>
            <a:r>
              <a:rPr lang="cs-CZ" sz="2600" dirty="0"/>
              <a:t>Nástroje monetární politiky jsou dnes řešeny tržní nabídkou a regionalizace monetární politiky není dnes uplatňována:</a:t>
            </a:r>
          </a:p>
          <a:p>
            <a:pPr lvl="2"/>
            <a:r>
              <a:rPr lang="cs-CZ" sz="2600" dirty="0"/>
              <a:t>Jedná se o usnadnění přístupu k úvěrům ve vybraných regionech úpravou (dostupností, stanovením) požadovaného objemu poskytovaných úvěrů, výše úrokové míry nebo lhůt splatnosti. </a:t>
            </a:r>
          </a:p>
          <a:p>
            <a:pPr lvl="1"/>
            <a:r>
              <a:rPr lang="cs-CZ" sz="2600" dirty="0"/>
              <a:t>Nástroje vnější hospodářské politiky mají formu protekcionistických opatření, zejména výrobkově orientovaných. </a:t>
            </a:r>
          </a:p>
          <a:p>
            <a:pPr lvl="2"/>
            <a:r>
              <a:rPr lang="cs-CZ" sz="2600" dirty="0"/>
              <a:t>Regionalizace protekcionistických opatření se týká uvalení dovozních kvót, cel či jiných opatření na produkty, jejichž výroba je koncertována mimo podporovaný region. Smyslem je podpořit místní, tuzemskou produkci.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913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6"/>
            <a:ext cx="11226109" cy="771537"/>
          </a:xfrm>
        </p:spPr>
        <p:txBody>
          <a:bodyPr>
            <a:normAutofit/>
          </a:bodyPr>
          <a:lstStyle/>
          <a:p>
            <a:r>
              <a:rPr lang="cs-CZ" sz="3100" dirty="0"/>
              <a:t>2)</a:t>
            </a:r>
            <a:r>
              <a:rPr lang="cs-CZ" sz="3100" b="1" dirty="0"/>
              <a:t> Mikroekonomické nástroje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6871" y="1783976"/>
            <a:ext cx="11520430" cy="4993341"/>
          </a:xfrm>
        </p:spPr>
        <p:txBody>
          <a:bodyPr>
            <a:normAutofit fontScale="62500" lnSpcReduction="20000"/>
          </a:bodyPr>
          <a:lstStyle/>
          <a:p>
            <a:r>
              <a:rPr lang="cs-CZ" sz="3200" dirty="0"/>
              <a:t>Mikroekonomické nástroje regionální politiky se týkají cíleného ovlivňování jednotlivých ekonomických subjektů při jejich rozhodování o prostorové lokalizaci. Jejich smyslem je ovlivňování regionálních trhů skrze práci nebo kapitál. </a:t>
            </a:r>
          </a:p>
          <a:p>
            <a:r>
              <a:rPr lang="cs-CZ" sz="3100" dirty="0"/>
              <a:t>Mikroekonomické nástroje RP rozdělujeme na </a:t>
            </a:r>
            <a:r>
              <a:rPr lang="cs-CZ" sz="3100" b="1" dirty="0"/>
              <a:t>nástroje</a:t>
            </a:r>
            <a:r>
              <a:rPr lang="cs-CZ" sz="3100" dirty="0"/>
              <a:t> </a:t>
            </a:r>
            <a:r>
              <a:rPr lang="cs-CZ" sz="3100" b="1" dirty="0"/>
              <a:t>ovlivňující pohyb pracovních sil a pohyb kapitálu</a:t>
            </a:r>
            <a:r>
              <a:rPr lang="cs-CZ" sz="3100" dirty="0"/>
              <a:t>. </a:t>
            </a:r>
          </a:p>
          <a:p>
            <a:pPr lvl="1"/>
            <a:r>
              <a:rPr lang="cs-CZ" sz="2800" dirty="0"/>
              <a:t>Nástroje realokace pracovních sil tvoří ekonomické nástroje zaměřující se na částečnou úhradu nákladů spojených s migrací obyvatelstva, na nástroje podporující rekvalifikaci pracovníků a na nástroje, které skrze obyvatelstvo způsobí přiliv kapitálu do problémových oblastí:</a:t>
            </a:r>
          </a:p>
          <a:p>
            <a:pPr lvl="2"/>
            <a:r>
              <a:rPr lang="cs-CZ" sz="2500" dirty="0"/>
              <a:t>úplná či částečná úhrada nákladů spojených se stěhováním, přepravou osob a majetku, výkup nemovitostí, podpora koupě nového bytu atd. </a:t>
            </a:r>
          </a:p>
          <a:p>
            <a:pPr lvl="2"/>
            <a:r>
              <a:rPr lang="cs-CZ" sz="2600" dirty="0"/>
              <a:t>nástroje realokace kapitálu mají ovlivňovat tvorbu nových pracovních míst prostřednictvím rozšiřování stávajících podniků nebo získáním nových domácích i zahraničních investorů pro vznik podniků zcela nových</a:t>
            </a:r>
          </a:p>
          <a:p>
            <a:pPr lvl="1"/>
            <a:r>
              <a:rPr lang="cs-CZ" sz="2800" dirty="0"/>
              <a:t>U nástrojů ovlivňující pohyb kapitál jde zejména o podporu přímých zahraničních investic (investiční pobídky, zlevněné úvěry, daňové zvýhodnění, subvence apod.), které zabezpečují pověřené státní a veřejnosprávní instituce:</a:t>
            </a:r>
          </a:p>
          <a:p>
            <a:pPr lvl="2"/>
            <a:r>
              <a:rPr lang="cs-CZ" sz="2600" dirty="0"/>
              <a:t>na nižší regionální úrovni se může jednat o nabídku průmyslových zón a ploch včetně infrastruktury, nabídku nemovitostí k podnikání a administrativní a institucionální soubory nástrojů</a:t>
            </a:r>
          </a:p>
          <a:p>
            <a:pPr lvl="2"/>
            <a:r>
              <a:rPr lang="cs-CZ" sz="2600" dirty="0"/>
              <a:t>pohyb kapitálu lze ovlivňovat oboustranně: buď subvencemi nebo sníženými daněmi zvyšovat atraktivitu vybraných regionů nebo naopak, zvýšeným daní zostřovat podmínky dalšího fungování kapitálu v jiných oblastech, odkud se potom přesouvá do oblastí více žádoucích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269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Děkuji za pozornost.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438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TM03457464[[fn=Dividendy]]</Template>
  <TotalTime>993</TotalTime>
  <Words>915</Words>
  <Application>Microsoft Office PowerPoint</Application>
  <PresentationFormat>Širokoúhlá obrazovka</PresentationFormat>
  <Paragraphs>57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Calibri</vt:lpstr>
      <vt:lpstr>Gill Sans MT</vt:lpstr>
      <vt:lpstr>Wingdings 2</vt:lpstr>
      <vt:lpstr>Dividenda</vt:lpstr>
      <vt:lpstr>Regionální ekonomika a politika</vt:lpstr>
      <vt:lpstr>Nástroje regionální politiky</vt:lpstr>
      <vt:lpstr>nástroje finanční a nefinanční</vt:lpstr>
      <vt:lpstr>nástroje exogenní a endogenní</vt:lpstr>
      <vt:lpstr>Makroekonomické a mikroekonomické nástroje regionální politiky</vt:lpstr>
      <vt:lpstr>1) Makroekonomické nástroje</vt:lpstr>
      <vt:lpstr>2) Mikroekonomické nástroje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tur0001</cp:lastModifiedBy>
  <cp:revision>183</cp:revision>
  <cp:lastPrinted>2019-06-27T05:43:46Z</cp:lastPrinted>
  <dcterms:created xsi:type="dcterms:W3CDTF">2017-12-11T08:34:25Z</dcterms:created>
  <dcterms:modified xsi:type="dcterms:W3CDTF">2020-02-13T08:18:10Z</dcterms:modified>
</cp:coreProperties>
</file>