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332" r:id="rId4"/>
    <p:sldId id="335" r:id="rId5"/>
    <p:sldId id="337" r:id="rId6"/>
    <p:sldId id="339" r:id="rId7"/>
    <p:sldId id="340" r:id="rId8"/>
    <p:sldId id="343" r:id="rId9"/>
    <p:sldId id="344" r:id="rId10"/>
    <p:sldId id="345" r:id="rId11"/>
    <p:sldId id="346" r:id="rId12"/>
    <p:sldId id="347" r:id="rId13"/>
    <p:sldId id="348" r:id="rId14"/>
    <p:sldId id="276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EDEAC-34D8-456D-A4F4-1CDA921860E5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87826-4CB8-4E1E-BC4C-C269C1CC57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4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340602" y="4362557"/>
            <a:ext cx="11307651" cy="2349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8500">
                <a:solidFill>
                  <a:schemeClr val="accent2">
                    <a:lumMod val="40000"/>
                    <a:lumOff val="60000"/>
                  </a:schemeClr>
                </a:solidFill>
              </a:rPr>
              <a:t>5b</a:t>
            </a:r>
            <a:endParaRPr lang="cs-CZ" sz="8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6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REGIONÁLNÍ POLITIKA V ČESKÉ REPUBLICE</a:t>
            </a:r>
            <a:endParaRPr lang="en-US" sz="6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působí v oblasti regionální politiky prostřednictvím:</a:t>
            </a:r>
          </a:p>
          <a:p>
            <a:pPr lvl="2"/>
            <a:r>
              <a:rPr lang="cs-CZ" sz="2000" dirty="0"/>
              <a:t>(1) návrhů legislativních opatření, přípravou a realizací strategických a dalších dokumentů sledujících naplňování cílů regionální politiky, </a:t>
            </a:r>
          </a:p>
          <a:p>
            <a:pPr lvl="2"/>
            <a:r>
              <a:rPr lang="cs-CZ" sz="2000" dirty="0"/>
              <a:t>(2) programováním a implementací rozvojových aktivit na národní úrovni, </a:t>
            </a:r>
          </a:p>
          <a:p>
            <a:pPr lvl="2"/>
            <a:r>
              <a:rPr lang="cs-CZ" sz="2000" dirty="0"/>
              <a:t>(3) koordinací rozvojových aktivit se sektorovým zaměřením, které mají významné regionální dopady a </a:t>
            </a:r>
          </a:p>
          <a:p>
            <a:pPr lvl="2"/>
            <a:r>
              <a:rPr lang="cs-CZ" sz="2000" dirty="0"/>
              <a:t>(4) vyhodnocováním regionálních dopadů realizace rozvojových aktivit prostřednictvím monitorovacích a hodnotících mechanismů.</a:t>
            </a:r>
          </a:p>
          <a:p>
            <a:r>
              <a:rPr lang="cs-CZ" sz="2200" dirty="0"/>
              <a:t>MMR nese celkovou odpovědnost za řízení a realizaci Strategie regionálního rozvoje.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65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Dalšími subjekty regionální politiky jsou orgány územní samosprávy, a to na krajské a obecní úrovni.</a:t>
            </a:r>
          </a:p>
          <a:p>
            <a:r>
              <a:rPr lang="cs-CZ" sz="2400" dirty="0"/>
              <a:t>Kraj analyzuje a hodnotí úroveň rozvoje svého územního obvodu, schvaluje a realizuje strategii rozvoje územního obvodu kraje a sleduje a hodnotí její plnění, podporuje rozvoj regionů vymezených ve strategii rozvoje územního obvodu kraje, doporučuje ve vztahu k působnostem správních úřadů a obcí patření pro realizaci priorit a cílů obsažených ve strategii rozvoje územního obvodu kraje a koordinuje ve svém územním obvodu spolupráci v oblasti regionálního rozvoje.</a:t>
            </a:r>
          </a:p>
          <a:p>
            <a:r>
              <a:rPr lang="cs-CZ" sz="2400" dirty="0"/>
              <a:t>Obec spolupracuje s krajem, na jehož území se nachází, při přípravě a realizaci strategie rozvoje územního obvodu kraje, v souladu s místními podmínkami a rozvojovými dokumenty samostatně nebo ve spolupráci s jinými obcemi zabezpečuje nebo podporuje aktivity zaměřené na rozvoj územního obvodu obce. Obecní úřad obce s rozšířenou působností v přenesené působnosti spolupracuje s krajem při přípravě a hodnocení realizace strategie rozvoje územního obvodu kraje a s Ministerstvem při přípravě a hodnocení realizace Strategie regionálního rozvoje.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1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Dalším formálním aktérem regionální rozvoje jsou Regionální rady regionů soudržnosti, které vznikly v roce 2006 novelizací zákona č. 248/2000 Sb. jež fungují pouze za účelem realizace operačních programů. </a:t>
            </a:r>
          </a:p>
          <a:p>
            <a:pPr lvl="1"/>
            <a:r>
              <a:rPr lang="cs-CZ" sz="2200" dirty="0"/>
              <a:t>Rady mají tři orgány, které zajišťují jejich činnost: je jím předseda Regionální rady, výbor Regionální rady a úřad Regionální rady. </a:t>
            </a:r>
          </a:p>
          <a:p>
            <a:pPr lvl="1"/>
            <a:r>
              <a:rPr lang="cs-CZ" sz="2200" dirty="0"/>
              <a:t>Regionální rada je jako řídicí orgán odpovědná za řízení a provádění operačního programu. V souladu se zásadou řádného finančního řízení je také zodpovědná zejména za transparentní výběr projektů, monitorování projektů, zajištění spolufinancování z veřejných zdrojů, řízení činnosti monitorovacího výboru, poskytování informací a zpráv, zajištění publicity atd.</a:t>
            </a:r>
          </a:p>
          <a:p>
            <a:pPr lvl="2"/>
            <a:r>
              <a:rPr lang="cs-CZ" sz="2000" dirty="0"/>
              <a:t>a) Regionální rada regionu soudržnosti Střední Čechy, se sídlem v Praze,</a:t>
            </a:r>
          </a:p>
          <a:p>
            <a:pPr lvl="2"/>
            <a:r>
              <a:rPr lang="cs-CZ" sz="2000" dirty="0"/>
              <a:t>b) Regionální rada regionu soudržnosti Jihozápad, se sídlem v Českých Budějovicích,</a:t>
            </a:r>
          </a:p>
          <a:p>
            <a:pPr lvl="2"/>
            <a:r>
              <a:rPr lang="cs-CZ" sz="2000" dirty="0"/>
              <a:t>c) Regionální rada regionu soudržnosti Severozápad, se sídlem v Ústí nad Labem,</a:t>
            </a:r>
          </a:p>
          <a:p>
            <a:pPr lvl="2"/>
            <a:r>
              <a:rPr lang="cs-CZ" sz="2000" dirty="0"/>
              <a:t>d) Regionální rada regionu soudržnosti Severovýchod, se sídlem v Hradci Králové,</a:t>
            </a:r>
          </a:p>
          <a:p>
            <a:pPr lvl="2"/>
            <a:r>
              <a:rPr lang="cs-CZ" sz="2000" dirty="0"/>
              <a:t>e) Regionální rada regionu soudržnosti Jihovýchod, se sídlem v Brně,</a:t>
            </a:r>
          </a:p>
          <a:p>
            <a:pPr lvl="2"/>
            <a:r>
              <a:rPr lang="cs-CZ" sz="2000" dirty="0"/>
              <a:t>f) Regionální rada regionu soudržnosti Střední Morava, se sídlem v Olomouci,</a:t>
            </a:r>
          </a:p>
          <a:p>
            <a:pPr lvl="2"/>
            <a:r>
              <a:rPr lang="cs-CZ" sz="2000" dirty="0"/>
              <a:t>g) Regionální rada regionu soudržnosti Moravskoslezsko, se sídlem v Ostravě.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99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85000" lnSpcReduction="10000"/>
          </a:bodyPr>
          <a:lstStyle/>
          <a:p>
            <a:r>
              <a:rPr lang="cs-CZ" sz="2000" dirty="0"/>
              <a:t>Zmiňme také rozvojové agentury s regionální a s celostátní působností, které mají své nezastupitelné místo při podpoře regionálního rozvoje v České republice. Regionální rozvojové agentury jsou instituce zaměřené na podporu a koordinaci hospodářského a sociálního rozvoje území. Agentury se orientují na poskytování odborných konzultačních a poradenských služeb veřejným, soukromým a neziskovým subjektům stejně jako realizaci vlastních rozvojových projektů. Svými aktivitami se snaží přispívat k zavedení standardního podnikatelského a občanského prostředí a mobilizaci zdrojů, které podněcují a podporují systematický rozvoj území.</a:t>
            </a:r>
          </a:p>
          <a:p>
            <a:r>
              <a:rPr lang="cs-CZ" sz="2000" dirty="0"/>
              <a:t>Dále uveďme Agenturu pro podporu podnikání a investic (CzechInvest) a Českou agenturu na podporu obchodu (</a:t>
            </a:r>
            <a:r>
              <a:rPr lang="cs-CZ" sz="2000" dirty="0" err="1"/>
              <a:t>CzechTrade</a:t>
            </a:r>
            <a:r>
              <a:rPr lang="cs-CZ" sz="2000" dirty="0"/>
              <a:t>). Agentura pro podporu podnikání a investic CzechInvest dojednává do České republiky tuzemské a zahraniční investice z oblasti výroby, strategických služeb a technologických center. Podporuje malé, střední a začínající inovativní podnikatele, podnikatelskou infrastrukturu a inovace. Při dojednávání investic se CzechInvest soustředí na klíčové sektory české ekonomiky, a to jak v oblasti zpracovatelského průmyslu (výroba), tak výzkumu, vývoje a služeb (technologická centra a strategické služby) (více na https://www.czechinvest.org/</a:t>
            </a:r>
            <a:r>
              <a:rPr lang="cs-CZ" sz="2000" dirty="0" err="1"/>
              <a:t>cz</a:t>
            </a:r>
            <a:r>
              <a:rPr lang="cs-CZ" sz="2000" dirty="0"/>
              <a:t>). </a:t>
            </a:r>
            <a:r>
              <a:rPr lang="cs-CZ" sz="2000" dirty="0" err="1"/>
              <a:t>CzechTrade</a:t>
            </a:r>
            <a:r>
              <a:rPr lang="cs-CZ" sz="2000" dirty="0"/>
              <a:t> je agenturou na podporu exportu, jejímž cílem je usnadnit firmám rozhodování o výběru vhodných teritorií, zkrátit dobu vstupu na daný trh a podpořit aktivity směřující k dalšímu rozvoji firmy v zahraničí (více na https://www.czechtrade.cz/).</a:t>
            </a:r>
          </a:p>
          <a:p>
            <a:r>
              <a:rPr lang="cs-CZ" sz="2000" dirty="0"/>
              <a:t>Mezi další subjekty působící v regionálním rozvoji České republiky lze dále zařadit: Hospodářské a agrární komory, Úřad na ochranu hospodářské soutěže, jiné poradní a koordinační orgány (Řídící a koordinační výbor, Výbory regionálního rozvoje) zájmová sdružení, Místní akční skupiny, Mikroregiony (ve smyslu svazku či sdružení obcí), zaměstnanecké a zaměstnavatelské organizace, agentury, instituce veřejného sektoru (např. </a:t>
            </a:r>
            <a:r>
              <a:rPr lang="cs-CZ" sz="2000"/>
              <a:t>veřejné vysoké školy, kulturní instituce, zdravotní a sociální zařízení apod.) a jiné soukromé tuzemské i zahraniční subjekty.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0134031" cy="1023613"/>
          </a:xfrm>
        </p:spPr>
        <p:txBody>
          <a:bodyPr>
            <a:noAutofit/>
          </a:bodyPr>
          <a:lstStyle/>
          <a:p>
            <a:r>
              <a:rPr lang="pl-PL" sz="3200" b="1" dirty="0"/>
              <a:t>Regionální politika v České republice a její vývoj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682" y="1828800"/>
            <a:ext cx="12012706" cy="5029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Moderní přístup k regionální politice se na našem území prosadil až po roce 1989. Regionální politika se tak až po vzniku samostatné České republiky zařadila mezi vládní politiky a nástroje, které měly přispívat k vyváženému rozvoji území a zajišťovat regionální soudržnost.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Během let 1993–1997 se začínají objevovat regionální problémy, vláda nepřistupovala aktivně ke komplexnímu řešení regionálních diskrepancí a neřešila koordinaci činností odvětvových ministerstev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1600" dirty="0"/>
              <a:t>země ztratila konkurenční výhody v přílivu zahraničních a tvorbě domácích investic.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b="1" dirty="0"/>
              <a:t>1. 1. 1996 vzniká Ministerstvo pro místní rozvoj </a:t>
            </a:r>
            <a:r>
              <a:rPr lang="cs-CZ" sz="1600" dirty="0"/>
              <a:t>(gestor regionální politiky na centrální úrovni)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upravuje se institucionální zajištění regionální politiky také na úrovni místní, kdy jsou o rok později legislativním aktem schváleny vyšší územně samosprávné celky (kraje), jež se staly střední (regionální) úrovní pro českou regionální politiku.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V roce 1998 jsou také přijaty usnesení vlády Zásady regionální politiky, které zohledňují principy regionální politiky Evropské unie.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Regionální politika je tak definována jako koncepční činnost státu, regionálních a místních orgánů, jejímž cílem je efektivní a vyvážený rozvoj všech částí republiky.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Rok 2000 je klíčový z hlediska vydání zásadních zákonů a nařízení vlády.  </a:t>
            </a:r>
            <a:r>
              <a:rPr lang="cs-CZ" dirty="0"/>
              <a:t>Je vydán </a:t>
            </a:r>
            <a:r>
              <a:rPr lang="cs-CZ" b="1" dirty="0"/>
              <a:t>zákon č. 248/2000 Sb., o podpoře regionálního rozvoje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Od roku 2000 je regionální politika České republiky zaměřena na rozvoj podnikání, rozvoj lidských zdrojů, výzkum a technologický vývoj, rozvoj cestovního ruchu, zlepšování regionální infrastruktury, rozvoj občanské vybavenosti, rozvoj služeb sociální a zdravotní péče, opatření k ochraně životního prostředí.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V dalším období je již regionální politika integrovanou aktivní složkou hospodářské politiky České republiky, jež se ve svém jednání a konání snaží reflektovat současný vývoj v regionech a mezi nimi.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23613"/>
          </a:xfrm>
        </p:spPr>
        <p:txBody>
          <a:bodyPr>
            <a:noAutofit/>
          </a:bodyPr>
          <a:lstStyle/>
          <a:p>
            <a:r>
              <a:rPr lang="pt-BR" sz="3200" b="1" dirty="0"/>
              <a:t>Legislativní rámec regionální politiky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19835"/>
            <a:ext cx="11644752" cy="5038165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/>
              <a:t>Základní systémový, legislativní a institucionální rámec regionální politiky v ČR byl vytvořen v roce 2000 souborem zákonů, přijatých v souvislosti se zaváděním krajského zřízení v ČR. Jednalo se o:</a:t>
            </a:r>
          </a:p>
          <a:p>
            <a:pPr lvl="1"/>
            <a:r>
              <a:rPr lang="cs-CZ" sz="2400" b="1" dirty="0"/>
              <a:t>Zákon č. 129/2000 Sb., o krajích </a:t>
            </a:r>
            <a:r>
              <a:rPr lang="cs-CZ" sz="2400" dirty="0"/>
              <a:t>(krajské zřízení), </a:t>
            </a:r>
            <a:r>
              <a:rPr lang="cs-CZ" sz="2000" dirty="0"/>
              <a:t>specifikuje postavení krajů, způsoby jejich fungování, definuje orgány kraje a jejich kompetence, vymezuje spolupráci s jinými subjekty, ministerstvy a vládou České republiky a konkretizuje samostatnou a přenesenou působnost kraje.</a:t>
            </a:r>
          </a:p>
          <a:p>
            <a:pPr lvl="2"/>
            <a:r>
              <a:rPr lang="cs-CZ" sz="2000" dirty="0"/>
              <a:t>Kraj územním společenstvím občanů, které má právo na samosprávu. Kraj je veřejnoprávní korporací, která má vlastní majetek a vlastní příjmy vymezené zákonem a hospodaří za podmínek stanovených zákonem podle vlastního rozpočtu. Kraj pečuje o všestranný rozvoj svého území a o potřeby svých občanů a při výkonu samostatné působnosti a přenesené působnosti chrání veřejný zájem. </a:t>
            </a:r>
          </a:p>
          <a:p>
            <a:pPr lvl="2"/>
            <a:r>
              <a:rPr lang="cs-CZ" sz="2000" dirty="0"/>
              <a:t>Krajskou regionální politiku lze vnímat jako komplexní rozvojovou politiku s konkrétními reakcemi na různé územní dopady národních sektorových politik. Kraj v kontextu regionální politiky formalizuje její tvorbu ve </a:t>
            </a:r>
            <a:r>
              <a:rPr lang="cs-CZ" sz="2000" b="1" dirty="0"/>
              <a:t>Strategii rozvoje kraje </a:t>
            </a:r>
            <a:r>
              <a:rPr lang="cs-CZ" sz="2000" dirty="0"/>
              <a:t>a v </a:t>
            </a:r>
            <a:r>
              <a:rPr lang="cs-CZ" sz="2000" b="1" dirty="0"/>
              <a:t>Programu rozvoje kraje</a:t>
            </a:r>
            <a:r>
              <a:rPr lang="cs-CZ" sz="2000" dirty="0"/>
              <a:t>. </a:t>
            </a:r>
          </a:p>
          <a:p>
            <a:pPr lvl="1"/>
            <a:r>
              <a:rPr lang="cs-CZ" sz="2200" b="1" dirty="0"/>
              <a:t>Zákon č. 128/2000 Sb., o obcích </a:t>
            </a:r>
            <a:r>
              <a:rPr lang="cs-CZ" sz="2200" dirty="0"/>
              <a:t>(obecní zřízení), specifikuje postavení obcí, způsoby jejich fungování, definuje orgány obce a jejich kompe-tence, vymezuje spolupráci s jinými subjekty (spolupráce mezi obcemi, dobrovolné svazky obcí, spolupráce s obcemi jiných států, spolupráce s právnickými a fyzickými osobami), krajem a ministerstvy a konkretizuje samostatnou a přenesenou působnost obce.</a:t>
            </a:r>
          </a:p>
          <a:p>
            <a:pPr lvl="2"/>
            <a:r>
              <a:rPr lang="cs-CZ" sz="2000" dirty="0"/>
              <a:t>Obec základním územním samosprávným společenstvím občanů; tvoří územní celek, který je vymezen hranicí území obce. Každá část území České republiky je součástí území některé obce, nestanoví-li zvláštní zákon jinak. Obec má jedno nebo více katastrálních území. </a:t>
            </a:r>
          </a:p>
          <a:p>
            <a:pPr lvl="2"/>
            <a:r>
              <a:rPr lang="cs-CZ" sz="2000" dirty="0"/>
              <a:t>Obec je veřejnoprávní korporací, má vlastní majetek. Obec vystupuje v právních vztazích svým jménem a nese odpovědnost z těchto vztahů vyplývající. Obec pečuje o všestranný rozvoj svého území a o potřeby svých občanů; při plnění svých úkolů chrání též veřejný zájem. Obec zabezpečuje veřejný pořádek a čistotu veřejných prostranství, ochranu bezpečnosti, zdraví a majetku.</a:t>
            </a:r>
            <a:endParaRPr lang="cs-CZ" sz="2200" dirty="0"/>
          </a:p>
          <a:p>
            <a:pPr lvl="1"/>
            <a:r>
              <a:rPr lang="cs-CZ" sz="2400" b="1" dirty="0"/>
              <a:t>Zákon č. 248/2000 Sb., o podpoře regionálního rozvoje</a:t>
            </a:r>
            <a:r>
              <a:rPr lang="cs-CZ" sz="2400" dirty="0"/>
              <a:t>.</a:t>
            </a:r>
          </a:p>
          <a:p>
            <a:pPr lvl="2"/>
            <a:r>
              <a:rPr lang="cs-CZ" sz="2000" dirty="0"/>
              <a:t>Nejdůležitější normou týkající se regionální politiky v České republice. </a:t>
            </a:r>
          </a:p>
          <a:p>
            <a:pPr lvl="3"/>
            <a:r>
              <a:rPr lang="cs-CZ" sz="2000" dirty="0"/>
              <a:t>Upravuje podmínky pro (1) poskytování podpory regionálnímu rozvoji a s tím související působnost ústředních správních úřadů, krajů a obcí, (2) koordinaci a realizaci podpory hospodářské, sociální a územní soudržnosti a (3) činnost evropského seskupení pro územní spolupráci v návaznosti na přímo použitelný předpis Evropské unie.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5433"/>
            <a:ext cx="11644752" cy="4749553"/>
          </a:xfrm>
        </p:spPr>
        <p:txBody>
          <a:bodyPr>
            <a:normAutofit fontScale="70000" lnSpcReduction="20000"/>
          </a:bodyPr>
          <a:lstStyle/>
          <a:p>
            <a:r>
              <a:rPr lang="cs-CZ" sz="2200" dirty="0"/>
              <a:t>Strategie regionálního rozvoje určuje zaměření a cíle regionálního rozvoje, zejména s ohledem na dynamický a vyvážený rozvoj státu a jeho jednotlivých regionů, a stanoví základní podmínky pro naplňování těchto cílů.</a:t>
            </a:r>
          </a:p>
          <a:p>
            <a:r>
              <a:rPr lang="cs-CZ" sz="2200" dirty="0"/>
              <a:t>Strategie regionálního rozvoje je klíčovým koncepčním dokumentem v oblasti regionálního rozvoje. </a:t>
            </a:r>
          </a:p>
          <a:p>
            <a:r>
              <a:rPr lang="cs-CZ" sz="2200" dirty="0"/>
              <a:t>Strategie regionální rozvoje je nástrojem k realizaci regionální politiky a současně slouží ke koordinaci působení jiných veřejných politik na regionální rozvoj, kdy mimo jiné, propojuje odvětvová hlediska s územními aspekty. </a:t>
            </a:r>
          </a:p>
          <a:p>
            <a:r>
              <a:rPr lang="cs-CZ" sz="2200" dirty="0"/>
              <a:t>V současné době je aktuální Strategie regionální rozvoje na období 2014 – 2020</a:t>
            </a:r>
          </a:p>
          <a:p>
            <a:r>
              <a:rPr lang="cs-CZ" sz="2400" dirty="0"/>
              <a:t>Obsahem Strategie regionálního rozvoje je: </a:t>
            </a:r>
          </a:p>
          <a:p>
            <a:pPr lvl="1"/>
            <a:r>
              <a:rPr lang="cs-CZ" sz="2200" dirty="0"/>
              <a:t>(1) analýza stavu regionální rozvoje ČR v uplynutém období, hodnocení dosavadních odvětvových opatření resortů a přístupů regionů, </a:t>
            </a:r>
          </a:p>
          <a:p>
            <a:pPr lvl="1"/>
            <a:r>
              <a:rPr lang="cs-CZ" sz="2200" dirty="0"/>
              <a:t>(2) stanoví republikové priority a strategické cíle regionální politiky pro zajištění dynamického a vyváženého rozvoje území, </a:t>
            </a:r>
          </a:p>
          <a:p>
            <a:pPr lvl="1"/>
            <a:r>
              <a:rPr lang="cs-CZ" sz="2200" dirty="0"/>
              <a:t>(3) stanoví podklady pro vymezení priorit podpory regionálního rozvoje prostřednictvím fondů EU, </a:t>
            </a:r>
          </a:p>
          <a:p>
            <a:pPr lvl="1"/>
            <a:r>
              <a:rPr lang="cs-CZ" sz="2200" dirty="0"/>
              <a:t>(4) stanoví podmínky pro vymezení státem podporovaných regionů, </a:t>
            </a:r>
          </a:p>
          <a:p>
            <a:pPr lvl="1"/>
            <a:r>
              <a:rPr lang="cs-CZ" sz="2200" dirty="0"/>
              <a:t>(5) vymezuje nástroje k realizaci stanovených priorit a cílů, </a:t>
            </a:r>
          </a:p>
          <a:p>
            <a:pPr lvl="1"/>
            <a:r>
              <a:rPr lang="cs-CZ" sz="2200" dirty="0"/>
              <a:t>(6) stanoví zaměření programu regionálního rozvoje Ministerstva pro místní rozvoj a vymezuje úkoly ostatních dotčených ústředních správních úřadů k zabezpečení realizace stanovených priorit a cílů, </a:t>
            </a:r>
          </a:p>
          <a:p>
            <a:pPr lvl="1"/>
            <a:r>
              <a:rPr lang="cs-CZ" sz="2200" dirty="0"/>
              <a:t>(7) stanoví způsob sledování a vyhodnocování účinnosti Strategie regionálního rozvoje a </a:t>
            </a:r>
          </a:p>
          <a:p>
            <a:pPr lvl="1"/>
            <a:r>
              <a:rPr lang="cs-CZ" sz="2200" dirty="0"/>
              <a:t>(8) obsahuje doporučení krajům pro zaměření jejich rozvoje.</a:t>
            </a:r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5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64659"/>
            <a:ext cx="11644752" cy="4896749"/>
          </a:xfrm>
        </p:spPr>
        <p:txBody>
          <a:bodyPr>
            <a:normAutofit fontScale="70000" lnSpcReduction="20000"/>
          </a:bodyPr>
          <a:lstStyle/>
          <a:p>
            <a:r>
              <a:rPr lang="cs-CZ" sz="2600" dirty="0"/>
              <a:t>Hlavním cílem Strategie regionálního rozvoje na období 2014–2020 odrážejí základní funkce regionální politiky a vycházejí z analytických závěrů a vývojových tendencí v oblasti regionálního rozvoje. </a:t>
            </a:r>
          </a:p>
          <a:p>
            <a:r>
              <a:rPr lang="cs-CZ" sz="2200" dirty="0"/>
              <a:t>Globálním cílem regionální politiky dle Strategie regionálního rozvoje je zajistit dynamický a vyvážený rozvoj území České republiky se zřetelem na kvalitu života a životního prostředí, přispět ke snižování regionálních rozdílů a zároveň umožnit využití místního potenciálu pro posílení konkurenceschopnosti jednotlivých územně správních celků. Globální cíl je rozveden ve čtyřech základních cílech:</a:t>
            </a:r>
          </a:p>
          <a:p>
            <a:pPr lvl="1"/>
            <a:r>
              <a:rPr lang="cs-CZ" sz="2200" dirty="0"/>
              <a:t>1.	Podpořit zvyšování konkurenceschopnosti a využití ekonomického potenciálu regionů (růstový cíl),</a:t>
            </a:r>
          </a:p>
          <a:p>
            <a:pPr lvl="1"/>
            <a:r>
              <a:rPr lang="cs-CZ" sz="2200" dirty="0"/>
              <a:t>2.	Zmírnit prohlubování negativních regionálních rozdílů (vyrovnávací cíl),</a:t>
            </a:r>
          </a:p>
          <a:p>
            <a:pPr lvl="1"/>
            <a:r>
              <a:rPr lang="cs-CZ" sz="2200" dirty="0"/>
              <a:t>3.	Posílit environmentální udržitelnost (preventivní cíl),</a:t>
            </a:r>
          </a:p>
          <a:p>
            <a:pPr lvl="1"/>
            <a:r>
              <a:rPr lang="cs-CZ" sz="2200" dirty="0"/>
              <a:t>4.	Optimalizovat institucionální rámec pro rozvoj regionů (institucionální cíl).</a:t>
            </a:r>
          </a:p>
          <a:p>
            <a:r>
              <a:rPr lang="cs-CZ" sz="2600" dirty="0"/>
              <a:t>Strategie je postavena na upravené typologii území České republiky, která ho člení podle socioekonomických ukazatelů a polohového potenciálu do tří základních typů: </a:t>
            </a:r>
          </a:p>
          <a:p>
            <a:pPr lvl="1"/>
            <a:r>
              <a:rPr lang="cs-CZ" sz="2400" dirty="0"/>
              <a:t>(1) rozvojová, </a:t>
            </a:r>
          </a:p>
          <a:p>
            <a:pPr lvl="1"/>
            <a:r>
              <a:rPr lang="cs-CZ" sz="2400" dirty="0"/>
              <a:t>(2) stabilizovaná,</a:t>
            </a:r>
          </a:p>
          <a:p>
            <a:pPr lvl="1"/>
            <a:r>
              <a:rPr lang="cs-CZ" sz="2400" dirty="0"/>
              <a:t>(3) periferní území. </a:t>
            </a:r>
          </a:p>
          <a:p>
            <a:pPr lvl="4"/>
            <a:r>
              <a:rPr lang="cs-CZ" sz="2200" dirty="0"/>
              <a:t>Ty jsou ještě kombinovány se stupněm urbanizace území.</a:t>
            </a:r>
          </a:p>
          <a:p>
            <a:r>
              <a:rPr lang="cs-CZ" sz="2600" dirty="0"/>
              <a:t>Podle tohoto členění se navrhuje specifické zaměření podpory, která má zohledňovat regionální potřeby a současně plnit hlavní cíle regionální politiky v České republice. 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7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dirty="0"/>
              <a:t>Typologie území České republiky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Zástupný symbol pro obsah 4" descr="http://www.dvs.cz/images/art/6605675_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1828800"/>
            <a:ext cx="788187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1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sz="3200" dirty="0"/>
              <a:t>3)</a:t>
            </a:r>
            <a:r>
              <a:rPr lang="cs-CZ" sz="3200" b="1" dirty="0"/>
              <a:t> </a:t>
            </a:r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2060620"/>
            <a:ext cx="11835684" cy="4700788"/>
          </a:xfrm>
        </p:spPr>
        <p:txBody>
          <a:bodyPr>
            <a:normAutofit fontScale="62500" lnSpcReduction="20000"/>
          </a:bodyPr>
          <a:lstStyle/>
          <a:p>
            <a:r>
              <a:rPr lang="cs-CZ" sz="2900" b="1" dirty="0"/>
              <a:t>Rozvojová území </a:t>
            </a:r>
            <a:r>
              <a:rPr lang="cs-CZ" sz="2900" dirty="0"/>
              <a:t>jsou území, kde jsou koncentrovány funkce nejvyššího řádu (administrativa, finanční sektor, věda a výzkum, vysoké školství, infrastruktura, manažerské struktury). </a:t>
            </a:r>
          </a:p>
          <a:p>
            <a:pPr lvl="1"/>
            <a:r>
              <a:rPr lang="cs-CZ" sz="2600" dirty="0"/>
              <a:t>problém intenzivní </a:t>
            </a:r>
            <a:r>
              <a:rPr lang="cs-CZ" sz="2600" dirty="0" err="1"/>
              <a:t>suburbanizace</a:t>
            </a:r>
            <a:r>
              <a:rPr lang="cs-CZ" sz="2600" dirty="0"/>
              <a:t>, rozdíly mezi jejich centry a zázemím</a:t>
            </a:r>
          </a:p>
          <a:p>
            <a:r>
              <a:rPr lang="cs-CZ" sz="2800" b="1" dirty="0"/>
              <a:t>Stabilizovaná území </a:t>
            </a:r>
            <a:r>
              <a:rPr lang="cs-CZ" sz="2800" dirty="0"/>
              <a:t>se nacházejí mimo aglomerace a regionální centra a jejich zázemí a zároveň netvoří periferní území. </a:t>
            </a:r>
          </a:p>
          <a:p>
            <a:pPr lvl="1"/>
            <a:r>
              <a:rPr lang="cs-CZ" sz="2600" dirty="0"/>
              <a:t>mikroregionální centra – ekonomická a sídelní střediska s omezeným regionálním významem, která tvoří se svým zázemím relativně funkční oblasti</a:t>
            </a:r>
          </a:p>
          <a:p>
            <a:r>
              <a:rPr lang="cs-CZ" sz="2800" b="1" dirty="0"/>
              <a:t>Periferní území </a:t>
            </a:r>
            <a:r>
              <a:rPr lang="cs-CZ" sz="2800" dirty="0"/>
              <a:t>geograficky odlehlá a dlouhodobě se potýkající s kumulací problémů </a:t>
            </a:r>
          </a:p>
          <a:p>
            <a:pPr lvl="1"/>
            <a:r>
              <a:rPr lang="cs-CZ" sz="2600" dirty="0"/>
              <a:t>území, ve kterých se kumulují negativní charakteristiky (nedostatečná vybavenost území, špatná dopravní dostupnost či vysoká nezaměstnanosti, vylidňování)</a:t>
            </a:r>
          </a:p>
          <a:p>
            <a:pPr lvl="1"/>
            <a:endParaRPr lang="cs-CZ" sz="2600" dirty="0"/>
          </a:p>
          <a:p>
            <a:r>
              <a:rPr lang="cs-CZ" sz="3000" dirty="0"/>
              <a:t>Mimo tuto typologii území jsou podle zákona č. 248/2000 Sb., o podpoře regionálního rozvoje, definovány i státem </a:t>
            </a:r>
            <a:r>
              <a:rPr lang="cs-CZ" sz="3000" b="1" dirty="0"/>
              <a:t>podporované regiony</a:t>
            </a:r>
            <a:r>
              <a:rPr lang="cs-CZ" sz="3000" dirty="0"/>
              <a:t>, které procházejí napříč jednotlivými typy území. </a:t>
            </a:r>
          </a:p>
          <a:p>
            <a:pPr lvl="1"/>
            <a:r>
              <a:rPr lang="cs-CZ" sz="2600" dirty="0"/>
              <a:t>zaostávají  ve svém sociálně ekonomickém rozvoji významně za ostatními územními celky</a:t>
            </a:r>
          </a:p>
          <a:p>
            <a:pPr lvl="1"/>
            <a:r>
              <a:rPr lang="cs-CZ" sz="2600" dirty="0"/>
              <a:t>jedná se o (1) </a:t>
            </a:r>
            <a:r>
              <a:rPr lang="cs-CZ" sz="2600" b="1" dirty="0"/>
              <a:t>hospodářsky problémové regiony </a:t>
            </a:r>
            <a:r>
              <a:rPr lang="cs-CZ" sz="2600" dirty="0"/>
              <a:t>a (2) </a:t>
            </a:r>
            <a:r>
              <a:rPr lang="cs-CZ" sz="2600" b="1" dirty="0"/>
              <a:t>ostatní regiony</a:t>
            </a:r>
            <a:r>
              <a:rPr lang="cs-CZ" sz="2600" dirty="0"/>
              <a:t>, které se dále člení na (2a) </a:t>
            </a:r>
            <a:r>
              <a:rPr lang="cs-CZ" sz="2600" b="1" dirty="0"/>
              <a:t>sociálně znevýhodněné oblasti a (2b) současné a bývalé vojenské újezdy.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4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dirty="0"/>
              <a:t>HOSPODÁŘSKY PROBLÉMOVÉ REGIONY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Výsledek obrázku pro hospodářsky problémové region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1" y="1899070"/>
            <a:ext cx="7997120" cy="4823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13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648496"/>
            <a:ext cx="11835684" cy="5209504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Nositeli regionální politiky jsou všichni aktéři, kteří přímo či nepřímo ovlivňují regionální rozvoj. Klíčovým subjektem v regionálním rozvoji České republiky je Ministerstvo pro místní rozvoj, dále krajské a obecní úřady (orgány územní samosprávy), obecně pak zákonodárné (Poslanecká sněmovna a Senát) a výkonné (vláda a ústřední správní úřady a jimi zřízené organizace) složky státu, rozvojové agentury, instituce veřejného sektoru, soukromé subjekty a další.</a:t>
            </a:r>
          </a:p>
          <a:p>
            <a:r>
              <a:rPr lang="cs-CZ" sz="2400" dirty="0"/>
              <a:t>Gestorem regionální politiky v České republice je Ministerstvo pro místní rozvoj:</a:t>
            </a:r>
          </a:p>
          <a:p>
            <a:pPr lvl="1"/>
            <a:r>
              <a:rPr lang="cs-CZ" sz="2200" dirty="0"/>
              <a:t>vypracovává klíčové dokumenty regionálního rozvoje, </a:t>
            </a:r>
          </a:p>
          <a:p>
            <a:pPr lvl="1"/>
            <a:r>
              <a:rPr lang="cs-CZ" sz="2200" dirty="0"/>
              <a:t>je garantem rozvojových strategií na regionální, národní a nadnárodní úrovni a vytváří programy na podporu rozvoje regionů,</a:t>
            </a:r>
          </a:p>
          <a:p>
            <a:pPr lvl="1"/>
            <a:r>
              <a:rPr lang="cs-CZ" sz="2200" dirty="0"/>
              <a:t>je ústředním orgánem státní správy ve věcech regionální politiky, politiky bydlení a dalších vymezených úsecích správy, a vykonává řídící, realizační, koordinační a kontrolní aktivity,</a:t>
            </a:r>
          </a:p>
          <a:p>
            <a:pPr lvl="1"/>
            <a:r>
              <a:rPr lang="cs-CZ" sz="2200" dirty="0"/>
              <a:t>sleduje a vyhodnocuje činnost správních úřadů, krajů a obcí při podpoře regionálního rozvoje a doporučuje ve vztahu k jejich působnostem opatření pro realizaci priorit a cílů obsažených ve Strategii regionálního rozvoje, </a:t>
            </a:r>
          </a:p>
          <a:p>
            <a:pPr lvl="1"/>
            <a:r>
              <a:rPr lang="cs-CZ" sz="2200" dirty="0"/>
              <a:t>koordinuje na celostátní úrovni mezinárodní spolupráci v oblasti podpory regionálního rozvoje a územní spolupráce a napomáhá zapojování územních samosprávných celků do evropských regionálních struktur,</a:t>
            </a:r>
          </a:p>
          <a:p>
            <a:pPr lvl="1"/>
            <a:r>
              <a:rPr lang="cs-CZ" sz="2200" dirty="0"/>
              <a:t>spravuje finanční prostředky určené k zabezpečování regionální politiky státu, koordinuje činnosti ministerstev a jiných ústředních orgánů státní správy při zabezpečování regionální politiky, včetně koordinace financování těchto činností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46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2095</TotalTime>
  <Words>2455</Words>
  <Application>Microsoft Office PowerPoint</Application>
  <PresentationFormat>Širokoúhlá obrazovka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Gill Sans MT</vt:lpstr>
      <vt:lpstr>Wingdings 2</vt:lpstr>
      <vt:lpstr>Dividenda</vt:lpstr>
      <vt:lpstr>Regionální ekonomika a politika</vt:lpstr>
      <vt:lpstr>Regionální politika v České republice a její vývoj</vt:lpstr>
      <vt:lpstr>Legislativní rámec regionální politiky</vt:lpstr>
      <vt:lpstr>Strategie regionálního rozvoje České republiky</vt:lpstr>
      <vt:lpstr>Strategie regionálního rozvoje České republiky</vt:lpstr>
      <vt:lpstr>Typologie území České republiky</vt:lpstr>
      <vt:lpstr>3) Strategie regionálního rozvoje České republiky</vt:lpstr>
      <vt:lpstr>HOSPODÁŘSKY PROBLÉMOVÉ REGIONY</vt:lpstr>
      <vt:lpstr>Nositelé regionální politiky v České republice</vt:lpstr>
      <vt:lpstr>Nositelé regionální politiky v České republice</vt:lpstr>
      <vt:lpstr>Nositelé regionální politiky v České republice</vt:lpstr>
      <vt:lpstr>Nositelé regionální politiky v České republice</vt:lpstr>
      <vt:lpstr>Nositelé regionální politiky v České republice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tur0001</cp:lastModifiedBy>
  <cp:revision>208</cp:revision>
  <cp:lastPrinted>2019-06-27T05:43:46Z</cp:lastPrinted>
  <dcterms:created xsi:type="dcterms:W3CDTF">2017-12-11T08:34:25Z</dcterms:created>
  <dcterms:modified xsi:type="dcterms:W3CDTF">2020-02-13T08:43:00Z</dcterms:modified>
</cp:coreProperties>
</file>