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handoutMasterIdLst>
    <p:handoutMasterId r:id="rId25"/>
  </p:handoutMasterIdLst>
  <p:sldIdLst>
    <p:sldId id="256" r:id="rId2"/>
    <p:sldId id="277" r:id="rId3"/>
    <p:sldId id="287" r:id="rId4"/>
    <p:sldId id="283" r:id="rId5"/>
    <p:sldId id="289" r:id="rId6"/>
    <p:sldId id="291" r:id="rId7"/>
    <p:sldId id="292" r:id="rId8"/>
    <p:sldId id="285" r:id="rId9"/>
    <p:sldId id="294" r:id="rId10"/>
    <p:sldId id="295" r:id="rId11"/>
    <p:sldId id="296" r:id="rId12"/>
    <p:sldId id="297" r:id="rId13"/>
    <p:sldId id="298" r:id="rId14"/>
    <p:sldId id="300" r:id="rId15"/>
    <p:sldId id="278" r:id="rId16"/>
    <p:sldId id="279" r:id="rId17"/>
    <p:sldId id="280" r:id="rId18"/>
    <p:sldId id="281" r:id="rId19"/>
    <p:sldId id="282" r:id="rId20"/>
    <p:sldId id="303" r:id="rId21"/>
    <p:sldId id="304" r:id="rId22"/>
    <p:sldId id="305" r:id="rId2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řední styl 3 – zvýraznění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17.02.2020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EDEAC-34D8-456D-A4F4-1CDA921860E5}" type="datetimeFigureOut">
              <a:rPr lang="cs-CZ" smtClean="0"/>
              <a:t>17.02.2020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7087826-4CB8-4E1E-BC4C-C269C1CC57C7}" type="slidenum">
              <a:rPr lang="cs-CZ" smtClean="0"/>
              <a:t>‹#›</a:t>
            </a:fld>
            <a:endParaRPr lang="cs-CZ"/>
          </a:p>
        </p:txBody>
      </p:sp>
    </p:spTree>
    <p:extLst>
      <p:ext uri="{BB962C8B-B14F-4D97-AF65-F5344CB8AC3E}">
        <p14:creationId xmlns:p14="http://schemas.microsoft.com/office/powerpoint/2010/main" val="49441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E47221B-3450-4466-A490-E0EC82BBA5EB}" type="datetime1">
              <a:rPr lang="en-US" smtClean="0"/>
              <a:t>2/17/2020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ECE4377-41EB-4267-BF49-9DB0F1D83DFE}" type="datetime1">
              <a:rPr lang="en-US" smtClean="0"/>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FF524A7-38CD-4D49-91CB-B0844414D8F7}" type="datetime1">
              <a:rPr lang="en-US" smtClean="0"/>
              <a:t>2/17/2020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05E6B4A-86B3-4DA3-9C9C-71D49B7F04AD}" type="datetime1">
              <a:rPr lang="en-US" smtClean="0"/>
              <a:t>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EB643B-0454-4492-B9F7-BEFAFA1F51F7}" type="datetime1">
              <a:rPr lang="en-US" smtClean="0"/>
              <a:t>2/17/2020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CCE0993-7390-4AE7-B6CA-C7AEAB9DA5EB}" type="datetime1">
              <a:rPr lang="en-US" smtClean="0"/>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9DE9E71-072F-4868-8C44-601CACDE2AA7}" type="datetime1">
              <a:rPr lang="en-US" smtClean="0"/>
              <a:t>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60B5F17-7208-4B0B-B933-C1C2DDA429D1}" type="datetime1">
              <a:rPr lang="en-US" smtClean="0"/>
              <a:t>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5755-A11E-4DD3-8D04-6E321D95181A}" type="datetime1">
              <a:rPr lang="en-US" smtClean="0"/>
              <a:t>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9AF7116-B6F3-45F3-AD26-FEE9DBB79F5E}" type="datetime1">
              <a:rPr lang="en-US" smtClean="0"/>
              <a:t>2/17/2020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BB10B51-9898-4F5C-89CC-67E924DFB987}" type="datetime1">
              <a:rPr lang="en-US" smtClean="0"/>
              <a:t>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468A518-ADFF-4A02-9C02-448EC94B65A2}" type="datetime1">
              <a:rPr lang="en-US" smtClean="0"/>
              <a:t>2/17/2020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Regionální ekonomika a politika</a:t>
            </a:r>
            <a:endParaRPr lang="en-US" sz="4400" dirty="0"/>
          </a:p>
        </p:txBody>
      </p:sp>
      <p:sp>
        <p:nvSpPr>
          <p:cNvPr id="3" name="Podnadpis 2"/>
          <p:cNvSpPr>
            <a:spLocks noGrp="1"/>
          </p:cNvSpPr>
          <p:nvPr>
            <p:ph type="subTitle" idx="1"/>
          </p:nvPr>
        </p:nvSpPr>
        <p:spPr/>
        <p:txBody>
          <a:bodyPr>
            <a:normAutofit/>
          </a:bodyPr>
          <a:lstStyle/>
          <a:p>
            <a:r>
              <a:rPr lang="cs-CZ" sz="2800" dirty="0"/>
              <a:t>Ing. Kamila Turečková, Ph.D.</a:t>
            </a:r>
            <a:endParaRPr lang="en-US"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581191" y="3940936"/>
            <a:ext cx="10993546" cy="2349524"/>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2800" dirty="0">
                <a:solidFill>
                  <a:schemeClr val="accent2">
                    <a:lumMod val="40000"/>
                    <a:lumOff val="60000"/>
                  </a:schemeClr>
                </a:solidFill>
              </a:rPr>
              <a:t> </a:t>
            </a:r>
            <a:r>
              <a:rPr lang="cs-CZ" sz="8500" dirty="0">
                <a:solidFill>
                  <a:schemeClr val="accent2">
                    <a:lumMod val="40000"/>
                    <a:lumOff val="60000"/>
                  </a:schemeClr>
                </a:solidFill>
              </a:rPr>
              <a:t>8</a:t>
            </a:r>
          </a:p>
          <a:p>
            <a:pPr algn="r"/>
            <a:endParaRPr lang="cs-CZ" sz="2800" dirty="0">
              <a:solidFill>
                <a:schemeClr val="accent2">
                  <a:lumMod val="40000"/>
                  <a:lumOff val="60000"/>
                </a:schemeClr>
              </a:solidFill>
            </a:endParaRPr>
          </a:p>
          <a:p>
            <a:pPr algn="r"/>
            <a:r>
              <a:rPr lang="cs-CZ" sz="5600" dirty="0">
                <a:solidFill>
                  <a:schemeClr val="accent2">
                    <a:lumMod val="20000"/>
                    <a:lumOff val="80000"/>
                  </a:schemeClr>
                </a:solidFill>
              </a:rPr>
              <a:t>Sektorová struktura regionů</a:t>
            </a:r>
            <a:endParaRPr lang="en-US" sz="5600" dirty="0">
              <a:solidFill>
                <a:schemeClr val="accent2">
                  <a:lumMod val="20000"/>
                  <a:lumOff val="80000"/>
                </a:schemeClr>
              </a:solidFill>
            </a:endParaRPr>
          </a:p>
        </p:txBody>
      </p:sp>
      <p:sp>
        <p:nvSpPr>
          <p:cNvPr id="5" name="Zástupný symbol pro číslo snímku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HRUBÁ PŘIDANÁ HODNOTA PODLE ODVĚTVÍ (BĚŽNÉ CENY, V MIL. KČ)</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3" name="Obrázek 2">
            <a:extLst>
              <a:ext uri="{FF2B5EF4-FFF2-40B4-BE49-F238E27FC236}">
                <a16:creationId xmlns:a16="http://schemas.microsoft.com/office/drawing/2014/main" id="{0F9BB641-25AB-4D56-80EF-EB67ED99BAF3}"/>
              </a:ext>
            </a:extLst>
          </p:cNvPr>
          <p:cNvPicPr>
            <a:picLocks noChangeAspect="1"/>
          </p:cNvPicPr>
          <p:nvPr/>
        </p:nvPicPr>
        <p:blipFill>
          <a:blip r:embed="rId2"/>
          <a:stretch>
            <a:fillRect/>
          </a:stretch>
        </p:blipFill>
        <p:spPr>
          <a:xfrm>
            <a:off x="589375" y="2606589"/>
            <a:ext cx="10240177" cy="3059105"/>
          </a:xfrm>
          <a:prstGeom prst="rect">
            <a:avLst/>
          </a:prstGeom>
        </p:spPr>
      </p:pic>
    </p:spTree>
    <p:extLst>
      <p:ext uri="{BB962C8B-B14F-4D97-AF65-F5344CB8AC3E}">
        <p14:creationId xmlns:p14="http://schemas.microsoft.com/office/powerpoint/2010/main" val="111353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ROZŠÍŘENÁ SEKTOROVÁ STRUKTURA KRAJŮ ČR (2017, V %)</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5" name="Obrázek 4">
            <a:extLst>
              <a:ext uri="{FF2B5EF4-FFF2-40B4-BE49-F238E27FC236}">
                <a16:creationId xmlns:a16="http://schemas.microsoft.com/office/drawing/2014/main" id="{6CB48B45-7C05-4E62-B3D6-CB117DC4E07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1906" y="2023053"/>
            <a:ext cx="7666149" cy="4834947"/>
          </a:xfrm>
          <a:prstGeom prst="rect">
            <a:avLst/>
          </a:prstGeom>
          <a:noFill/>
          <a:ln w="6350">
            <a:solidFill>
              <a:schemeClr val="tx1"/>
            </a:solidFill>
          </a:ln>
        </p:spPr>
      </p:pic>
    </p:spTree>
    <p:extLst>
      <p:ext uri="{BB962C8B-B14F-4D97-AF65-F5344CB8AC3E}">
        <p14:creationId xmlns:p14="http://schemas.microsoft.com/office/powerpoint/2010/main" val="3628107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PODÍL JEDNOTLIVÝCH SEKTORŮ V CELKOVÉ SEKTOROVÉ STRUKTUŘE KRAJŮ ČR V ROCE 1995 A 2017 (V %) A JEJICH ZMĚNA</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5" name="Obrázek 4">
            <a:extLst>
              <a:ext uri="{FF2B5EF4-FFF2-40B4-BE49-F238E27FC236}">
                <a16:creationId xmlns:a16="http://schemas.microsoft.com/office/drawing/2014/main" id="{8AE8E586-032F-44B2-A175-849317F3704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29026" y="2040334"/>
            <a:ext cx="8370937" cy="4280928"/>
          </a:xfrm>
          <a:prstGeom prst="rect">
            <a:avLst/>
          </a:prstGeom>
          <a:noFill/>
          <a:ln>
            <a:noFill/>
          </a:ln>
        </p:spPr>
      </p:pic>
    </p:spTree>
    <p:extLst>
      <p:ext uri="{BB962C8B-B14F-4D97-AF65-F5344CB8AC3E}">
        <p14:creationId xmlns:p14="http://schemas.microsoft.com/office/powerpoint/2010/main" val="1785237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HRUBÁ PŘIDANÁ HODNOTA V BĚŽNÝCH CENÁCH V ROCE 1995 A 2017 (V MIL. KČ) A JEJICH ZMĚNA (ROZDÍL)</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 name="Obrázek 4">
            <a:extLst>
              <a:ext uri="{FF2B5EF4-FFF2-40B4-BE49-F238E27FC236}">
                <a16:creationId xmlns:a16="http://schemas.microsoft.com/office/drawing/2014/main" id="{E00868CB-BB4C-416F-BB9D-D9A8EEA3BE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29026" y="2178424"/>
            <a:ext cx="8676447" cy="4295237"/>
          </a:xfrm>
          <a:prstGeom prst="rect">
            <a:avLst/>
          </a:prstGeom>
          <a:noFill/>
          <a:ln>
            <a:noFill/>
          </a:ln>
        </p:spPr>
      </p:pic>
    </p:spTree>
    <p:extLst>
      <p:ext uri="{BB962C8B-B14F-4D97-AF65-F5344CB8AC3E}">
        <p14:creationId xmlns:p14="http://schemas.microsoft.com/office/powerpoint/2010/main" val="346617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lgn="r">
              <a:spcBef>
                <a:spcPct val="20000"/>
              </a:spcBef>
              <a:spcAft>
                <a:spcPts val="600"/>
              </a:spcAft>
              <a:buClr>
                <a:srgbClr val="8CB64A"/>
              </a:buClr>
              <a:buSzPct val="92000"/>
              <a:defRPr/>
            </a:pPr>
            <a:r>
              <a:rPr lang="cs-CZ" sz="3600" dirty="0">
                <a:solidFill>
                  <a:srgbClr val="8CB64A">
                    <a:lumMod val="20000"/>
                    <a:lumOff val="80000"/>
                  </a:srgbClr>
                </a:solidFill>
              </a:rPr>
              <a:t>Meziregionální srovnání odvětvových charakteristik v české republice</a:t>
            </a:r>
            <a:endParaRPr lang="en-US" sz="3600" dirty="0">
              <a:solidFill>
                <a:srgbClr val="8CB64A">
                  <a:lumMod val="20000"/>
                  <a:lumOff val="80000"/>
                </a:srgbClr>
              </a:solidFill>
            </a:endParaRPr>
          </a:p>
        </p:txBody>
      </p:sp>
      <p:sp>
        <p:nvSpPr>
          <p:cNvPr id="3" name="Zástupný symbol pro obsah 2"/>
          <p:cNvSpPr>
            <a:spLocks noGrp="1"/>
          </p:cNvSpPr>
          <p:nvPr>
            <p:ph idx="1"/>
          </p:nvPr>
        </p:nvSpPr>
        <p:spPr>
          <a:xfrm>
            <a:off x="476518" y="2099256"/>
            <a:ext cx="11230378" cy="4222006"/>
          </a:xfrm>
        </p:spPr>
        <p:txBody>
          <a:bodyPr>
            <a:normAutofit fontScale="92500" lnSpcReduction="20000"/>
          </a:bodyPr>
          <a:lstStyle/>
          <a:p>
            <a:endParaRPr lang="cs-CZ" sz="2400" dirty="0">
              <a:solidFill>
                <a:schemeClr val="tx1"/>
              </a:solidFill>
            </a:endParaRPr>
          </a:p>
          <a:p>
            <a:r>
              <a:rPr lang="cs-CZ" sz="2400" dirty="0">
                <a:solidFill>
                  <a:schemeClr val="tx1"/>
                </a:solidFill>
              </a:rPr>
              <a:t>Regionální data v odvětvovém členění dle CZ-NACE (resp. pro naše účely jen NACE) jsou k dispozici na stránkách Českého statistického úřadu, v Databázi regionálních účtů (Úvod &gt; Statistiky &gt; HDP, národní účty &gt; Regionální účty &gt; Vybrané ukazatele v odvětvovém členění).</a:t>
            </a:r>
          </a:p>
          <a:p>
            <a:r>
              <a:rPr lang="cs-CZ" sz="2400" dirty="0">
                <a:solidFill>
                  <a:schemeClr val="tx1"/>
                </a:solidFill>
              </a:rPr>
              <a:t>Mezi dostupné ukazatele patří:</a:t>
            </a:r>
          </a:p>
          <a:p>
            <a:pPr lvl="1"/>
            <a:r>
              <a:rPr lang="cs-CZ" sz="2200" dirty="0">
                <a:solidFill>
                  <a:schemeClr val="tx1"/>
                </a:solidFill>
              </a:rPr>
              <a:t>REG_HPH_NACE Hrubá přidaná hodnota v běžných cenách</a:t>
            </a:r>
          </a:p>
          <a:p>
            <a:pPr lvl="1"/>
            <a:r>
              <a:rPr lang="cs-CZ" sz="2200" dirty="0">
                <a:solidFill>
                  <a:schemeClr val="tx1"/>
                </a:solidFill>
              </a:rPr>
              <a:t>REG_ZAMCI_NACE Zaměstnanci (osoby) </a:t>
            </a:r>
          </a:p>
          <a:p>
            <a:pPr lvl="1"/>
            <a:r>
              <a:rPr lang="cs-CZ" sz="2200" dirty="0">
                <a:solidFill>
                  <a:schemeClr val="tx1"/>
                </a:solidFill>
              </a:rPr>
              <a:t>REG_ZAM_NACE Zaměstnanost celkem (osoby) </a:t>
            </a:r>
          </a:p>
          <a:p>
            <a:pPr lvl="1"/>
            <a:r>
              <a:rPr lang="cs-CZ" sz="2200" dirty="0">
                <a:solidFill>
                  <a:schemeClr val="tx1"/>
                </a:solidFill>
              </a:rPr>
              <a:t>REG_ZAM_OH_ NACE Zaměstnanost celkem (odpracované hodiny)</a:t>
            </a:r>
          </a:p>
          <a:p>
            <a:pPr lvl="1"/>
            <a:r>
              <a:rPr lang="cs-CZ" sz="2200" dirty="0">
                <a:solidFill>
                  <a:schemeClr val="tx1"/>
                </a:solidFill>
              </a:rPr>
              <a:t>REG_NZ_ NACE Náhrady zaměstnancům</a:t>
            </a:r>
          </a:p>
          <a:p>
            <a:pPr lvl="1"/>
            <a:r>
              <a:rPr lang="cs-CZ" sz="2200" dirty="0">
                <a:solidFill>
                  <a:schemeClr val="tx1"/>
                </a:solidFill>
              </a:rPr>
              <a:t>REG_THFK_ NACE Tvorba hrubého fixního kapitálu</a:t>
            </a:r>
          </a:p>
          <a:p>
            <a:pPr lvl="1"/>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037421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a:t>Hodnocení velikosti a struktury odvětví v regionech čr - </a:t>
            </a:r>
            <a:r>
              <a:rPr lang="cs-CZ" sz="2400" b="1" dirty="0" err="1"/>
              <a:t>hph</a:t>
            </a:r>
            <a:r>
              <a:rPr lang="cs-CZ" sz="2400" b="1" dirty="0"/>
              <a:t> v běžných cenách (v tis, Kč. 2017)</a:t>
            </a:r>
            <a:endParaRPr lang="cs-CZ" sz="24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5" name="Obrázek 4">
            <a:extLst>
              <a:ext uri="{FF2B5EF4-FFF2-40B4-BE49-F238E27FC236}">
                <a16:creationId xmlns:a16="http://schemas.microsoft.com/office/drawing/2014/main" id="{53B1F4D7-3452-4CC5-88A3-E6BE9C42B4D2}"/>
              </a:ext>
            </a:extLst>
          </p:cNvPr>
          <p:cNvPicPr>
            <a:picLocks noChangeAspect="1"/>
          </p:cNvPicPr>
          <p:nvPr/>
        </p:nvPicPr>
        <p:blipFill>
          <a:blip r:embed="rId2"/>
          <a:stretch>
            <a:fillRect/>
          </a:stretch>
        </p:blipFill>
        <p:spPr>
          <a:xfrm>
            <a:off x="476518" y="1905860"/>
            <a:ext cx="7253471" cy="4851713"/>
          </a:xfrm>
          <a:prstGeom prst="rect">
            <a:avLst/>
          </a:prstGeom>
        </p:spPr>
      </p:pic>
    </p:spTree>
    <p:extLst>
      <p:ext uri="{BB962C8B-B14F-4D97-AF65-F5344CB8AC3E}">
        <p14:creationId xmlns:p14="http://schemas.microsoft.com/office/powerpoint/2010/main" val="4293880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sp>
        <p:nvSpPr>
          <p:cNvPr id="2" name="Nadpis 1"/>
          <p:cNvSpPr>
            <a:spLocks noGrp="1"/>
          </p:cNvSpPr>
          <p:nvPr>
            <p:ph type="title" idx="4294967295"/>
          </p:nvPr>
        </p:nvSpPr>
        <p:spPr>
          <a:xfrm>
            <a:off x="8342426" y="1941513"/>
            <a:ext cx="3849574" cy="3141475"/>
          </a:xfrm>
        </p:spPr>
        <p:txBody>
          <a:bodyPr>
            <a:normAutofit fontScale="90000"/>
          </a:bodyPr>
          <a:lstStyle/>
          <a:p>
            <a:r>
              <a:rPr lang="cs-CZ" sz="3300" b="1" dirty="0">
                <a:solidFill>
                  <a:schemeClr val="tx1"/>
                </a:solidFill>
              </a:rPr>
              <a:t>Hodnocení velikosti a struktury odvětví v regionech čr - zaměstnanci (2000 a 2017)</a:t>
            </a:r>
            <a:endParaRPr lang="cs-CZ" sz="3300" dirty="0">
              <a:solidFill>
                <a:schemeClr val="tx1"/>
              </a:solidFill>
            </a:endParaRPr>
          </a:p>
        </p:txBody>
      </p:sp>
      <p:sp>
        <p:nvSpPr>
          <p:cNvPr id="3" name="Zástupný symbol pro obsah 2"/>
          <p:cNvSpPr>
            <a:spLocks noGrp="1"/>
          </p:cNvSpPr>
          <p:nvPr>
            <p:ph idx="4294967295"/>
          </p:nvPr>
        </p:nvSpPr>
        <p:spPr>
          <a:xfrm>
            <a:off x="0" y="2098675"/>
            <a:ext cx="11229975" cy="4222750"/>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pic>
        <p:nvPicPr>
          <p:cNvPr id="6" name="Obrázek 5">
            <a:extLst>
              <a:ext uri="{FF2B5EF4-FFF2-40B4-BE49-F238E27FC236}">
                <a16:creationId xmlns:a16="http://schemas.microsoft.com/office/drawing/2014/main" id="{60F0D26B-17F9-41D2-90E2-E9618805EF47}"/>
              </a:ext>
            </a:extLst>
          </p:cNvPr>
          <p:cNvPicPr>
            <a:picLocks noChangeAspect="1"/>
          </p:cNvPicPr>
          <p:nvPr/>
        </p:nvPicPr>
        <p:blipFill>
          <a:blip r:embed="rId2"/>
          <a:stretch>
            <a:fillRect/>
          </a:stretch>
        </p:blipFill>
        <p:spPr>
          <a:xfrm>
            <a:off x="223335" y="0"/>
            <a:ext cx="7561385" cy="6858000"/>
          </a:xfrm>
          <a:prstGeom prst="rect">
            <a:avLst/>
          </a:prstGeom>
        </p:spPr>
      </p:pic>
    </p:spTree>
    <p:extLst>
      <p:ext uri="{BB962C8B-B14F-4D97-AF65-F5344CB8AC3E}">
        <p14:creationId xmlns:p14="http://schemas.microsoft.com/office/powerpoint/2010/main" val="1307161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700" b="1" dirty="0"/>
              <a:t>2) Hodnocení velikosti a struktury odvětví v regionech čr - produktivita práce v krajích čr (2017)</a:t>
            </a:r>
            <a:endParaRPr lang="cs-CZ" sz="27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5" name="Obrázek 4">
            <a:extLst>
              <a:ext uri="{FF2B5EF4-FFF2-40B4-BE49-F238E27FC236}">
                <a16:creationId xmlns:a16="http://schemas.microsoft.com/office/drawing/2014/main" id="{86D07A1E-0918-41FD-B263-75A3DCE066DA}"/>
              </a:ext>
            </a:extLst>
          </p:cNvPr>
          <p:cNvPicPr>
            <a:picLocks noChangeAspect="1"/>
          </p:cNvPicPr>
          <p:nvPr/>
        </p:nvPicPr>
        <p:blipFill>
          <a:blip r:embed="rId2"/>
          <a:stretch>
            <a:fillRect/>
          </a:stretch>
        </p:blipFill>
        <p:spPr>
          <a:xfrm>
            <a:off x="259192" y="1918448"/>
            <a:ext cx="11151452" cy="4840940"/>
          </a:xfrm>
          <a:prstGeom prst="rect">
            <a:avLst/>
          </a:prstGeom>
        </p:spPr>
      </p:pic>
    </p:spTree>
    <p:extLst>
      <p:ext uri="{BB962C8B-B14F-4D97-AF65-F5344CB8AC3E}">
        <p14:creationId xmlns:p14="http://schemas.microsoft.com/office/powerpoint/2010/main" val="3830506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500" b="1" dirty="0"/>
              <a:t>Hodnocení velikosti a struktury odvětví v regionech čr - náhrady zaměstnancům v krajích čr (2017)</a:t>
            </a:r>
            <a:endParaRPr lang="cs-CZ" sz="25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7" name="Obrázek 6">
            <a:extLst>
              <a:ext uri="{FF2B5EF4-FFF2-40B4-BE49-F238E27FC236}">
                <a16:creationId xmlns:a16="http://schemas.microsoft.com/office/drawing/2014/main" id="{55DC15CE-3DF8-46BB-B972-4BF7490E51E7}"/>
              </a:ext>
            </a:extLst>
          </p:cNvPr>
          <p:cNvPicPr>
            <a:picLocks noChangeAspect="1"/>
          </p:cNvPicPr>
          <p:nvPr/>
        </p:nvPicPr>
        <p:blipFill>
          <a:blip r:embed="rId2"/>
          <a:stretch>
            <a:fillRect/>
          </a:stretch>
        </p:blipFill>
        <p:spPr>
          <a:xfrm>
            <a:off x="295835" y="1889978"/>
            <a:ext cx="11307831" cy="4896304"/>
          </a:xfrm>
          <a:prstGeom prst="rect">
            <a:avLst/>
          </a:prstGeom>
        </p:spPr>
      </p:pic>
    </p:spTree>
    <p:extLst>
      <p:ext uri="{BB962C8B-B14F-4D97-AF65-F5344CB8AC3E}">
        <p14:creationId xmlns:p14="http://schemas.microsoft.com/office/powerpoint/2010/main" val="4217667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600" b="1" dirty="0"/>
              <a:t>Hodnocení velikosti a struktury odvětví v regionech čr - tvorba hrubého fixního kapitálu (2016)</a:t>
            </a:r>
            <a:endParaRPr lang="cs-CZ" sz="26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5" name="Obrázek 4">
            <a:extLst>
              <a:ext uri="{FF2B5EF4-FFF2-40B4-BE49-F238E27FC236}">
                <a16:creationId xmlns:a16="http://schemas.microsoft.com/office/drawing/2014/main" id="{A8DFB9DE-8E3A-420C-8C28-A8655643334D}"/>
              </a:ext>
            </a:extLst>
          </p:cNvPr>
          <p:cNvPicPr>
            <a:picLocks noChangeAspect="1"/>
          </p:cNvPicPr>
          <p:nvPr/>
        </p:nvPicPr>
        <p:blipFill>
          <a:blip r:embed="rId2"/>
          <a:stretch>
            <a:fillRect/>
          </a:stretch>
        </p:blipFill>
        <p:spPr>
          <a:xfrm>
            <a:off x="765522" y="2100162"/>
            <a:ext cx="10660957" cy="4604400"/>
          </a:xfrm>
          <a:prstGeom prst="rect">
            <a:avLst/>
          </a:prstGeom>
        </p:spPr>
      </p:pic>
    </p:spTree>
    <p:extLst>
      <p:ext uri="{BB962C8B-B14F-4D97-AF65-F5344CB8AC3E}">
        <p14:creationId xmlns:p14="http://schemas.microsoft.com/office/powerpoint/2010/main" val="1447735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Sektorová - </a:t>
            </a:r>
            <a:r>
              <a:rPr lang="cs-CZ" sz="3600" b="1" dirty="0" err="1"/>
              <a:t>odvětová</a:t>
            </a:r>
            <a:r>
              <a:rPr lang="cs-CZ" sz="3600" b="1" dirty="0"/>
              <a:t> struktura regionů</a:t>
            </a:r>
            <a:r>
              <a:rPr lang="cs-CZ" sz="3600" dirty="0"/>
              <a:t> </a:t>
            </a:r>
          </a:p>
        </p:txBody>
      </p:sp>
      <p:sp>
        <p:nvSpPr>
          <p:cNvPr id="3" name="Zástupný symbol pro obsah 2"/>
          <p:cNvSpPr>
            <a:spLocks noGrp="1"/>
          </p:cNvSpPr>
          <p:nvPr>
            <p:ph idx="1"/>
          </p:nvPr>
        </p:nvSpPr>
        <p:spPr>
          <a:xfrm>
            <a:off x="476518" y="2099256"/>
            <a:ext cx="11230378" cy="4222006"/>
          </a:xfrm>
        </p:spPr>
        <p:txBody>
          <a:bodyPr>
            <a:normAutofit/>
          </a:bodyPr>
          <a:lstStyle/>
          <a:p>
            <a:r>
              <a:rPr lang="cs-CZ" sz="2400" dirty="0">
                <a:solidFill>
                  <a:schemeClr val="tx1"/>
                </a:solidFill>
              </a:rPr>
              <a:t>představuje rozložení jednotlivých ekonomických aktivit sloučených do logických skupin (odvětví, sektorů) a jejich vzájemné zastoupení v celku. </a:t>
            </a:r>
          </a:p>
          <a:p>
            <a:pPr lvl="1"/>
            <a:r>
              <a:rPr lang="cs-CZ" sz="2200" dirty="0">
                <a:solidFill>
                  <a:schemeClr val="tx1"/>
                </a:solidFill>
              </a:rPr>
              <a:t>Zkoumáme-li podíl odvětví či jejich skupin (ekonomických sektorů) na území regionu, pak se bavíme o sektorové struktuře regionů, resp. odvětvové struktuře regionů (ve smyslu zemědělství, průmysl a služby).</a:t>
            </a:r>
          </a:p>
          <a:p>
            <a:pPr lvl="1"/>
            <a:r>
              <a:rPr lang="cs-CZ" sz="2200" dirty="0">
                <a:solidFill>
                  <a:schemeClr val="tx1"/>
                </a:solidFill>
              </a:rPr>
              <a:t>Pro regionální ekonomiku tak má strukturální vývoj a jeho sektorová, resp. odvětvová skladba klíčový význam. </a:t>
            </a:r>
          </a:p>
          <a:p>
            <a:r>
              <a:rPr lang="cs-CZ" sz="2400" dirty="0">
                <a:solidFill>
                  <a:schemeClr val="tx1"/>
                </a:solidFill>
              </a:rPr>
              <a:t>Vývoj podílu jednotlivých sektorů na celkové zaměstnanosti a výstupu ekonomiky odráží přechod od „zemědělské“ - tradiční ekonomiky, přes „průmyslové“ - industriální hospodářství k moderní ekonomice, spojené s dominantním podílem služeb.</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100312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300" b="1" dirty="0"/>
              <a:t>koncentrace a specializace ekonomických činností  - index koncentrace (2017)</a:t>
            </a:r>
            <a:endParaRPr lang="cs-CZ" sz="33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5" name="Obrázek 4">
            <a:extLst>
              <a:ext uri="{FF2B5EF4-FFF2-40B4-BE49-F238E27FC236}">
                <a16:creationId xmlns:a16="http://schemas.microsoft.com/office/drawing/2014/main" id="{911D6F82-2FF6-4889-AC83-B1081AE355F7}"/>
              </a:ext>
            </a:extLst>
          </p:cNvPr>
          <p:cNvPicPr>
            <a:picLocks noChangeAspect="1"/>
          </p:cNvPicPr>
          <p:nvPr/>
        </p:nvPicPr>
        <p:blipFill>
          <a:blip r:embed="rId2"/>
          <a:stretch>
            <a:fillRect/>
          </a:stretch>
        </p:blipFill>
        <p:spPr>
          <a:xfrm>
            <a:off x="1486495" y="2054233"/>
            <a:ext cx="9219010" cy="4604400"/>
          </a:xfrm>
          <a:prstGeom prst="rect">
            <a:avLst/>
          </a:prstGeom>
        </p:spPr>
      </p:pic>
    </p:spTree>
    <p:extLst>
      <p:ext uri="{BB962C8B-B14F-4D97-AF65-F5344CB8AC3E}">
        <p14:creationId xmlns:p14="http://schemas.microsoft.com/office/powerpoint/2010/main" val="4274411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300" b="1" dirty="0"/>
              <a:t>koncentrace a specializace ekonomických činností  - index specializace (2017)</a:t>
            </a:r>
            <a:endParaRPr lang="cs-CZ" sz="3300" dirty="0"/>
          </a:p>
        </p:txBody>
      </p:sp>
      <p:sp>
        <p:nvSpPr>
          <p:cNvPr id="3" name="Zástupný symbol pro obsah 2"/>
          <p:cNvSpPr>
            <a:spLocks noGrp="1"/>
          </p:cNvSpPr>
          <p:nvPr>
            <p:ph idx="1"/>
          </p:nvPr>
        </p:nvSpPr>
        <p:spPr>
          <a:xfrm>
            <a:off x="476518" y="2099256"/>
            <a:ext cx="11230378" cy="4222006"/>
          </a:xfrm>
        </p:spPr>
        <p:txBody>
          <a:bodyPr>
            <a:normAutofit/>
          </a:bodyPr>
          <a:lstStyle/>
          <a:p>
            <a:endParaRPr lang="cs-CZ" sz="2400" dirty="0">
              <a:solidFill>
                <a:schemeClr val="tx1"/>
              </a:solidFill>
            </a:endParaRPr>
          </a:p>
          <a:p>
            <a:pPr marL="324000" lvl="1" indent="0">
              <a:buNone/>
            </a:pP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pic>
        <p:nvPicPr>
          <p:cNvPr id="6" name="Obrázek 5">
            <a:extLst>
              <a:ext uri="{FF2B5EF4-FFF2-40B4-BE49-F238E27FC236}">
                <a16:creationId xmlns:a16="http://schemas.microsoft.com/office/drawing/2014/main" id="{91E724BA-EF4A-416C-83AD-98C2252E6A0D}"/>
              </a:ext>
            </a:extLst>
          </p:cNvPr>
          <p:cNvPicPr>
            <a:picLocks noChangeAspect="1"/>
          </p:cNvPicPr>
          <p:nvPr/>
        </p:nvPicPr>
        <p:blipFill>
          <a:blip r:embed="rId2"/>
          <a:stretch>
            <a:fillRect/>
          </a:stretch>
        </p:blipFill>
        <p:spPr>
          <a:xfrm>
            <a:off x="1506071" y="1870133"/>
            <a:ext cx="8764400" cy="4833523"/>
          </a:xfrm>
          <a:prstGeom prst="rect">
            <a:avLst/>
          </a:prstGeom>
        </p:spPr>
      </p:pic>
    </p:spTree>
    <p:extLst>
      <p:ext uri="{BB962C8B-B14F-4D97-AF65-F5344CB8AC3E}">
        <p14:creationId xmlns:p14="http://schemas.microsoft.com/office/powerpoint/2010/main" val="276686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8CB64A"/>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dirty="0">
              <a:ln>
                <a:noFill/>
              </a:ln>
              <a:solidFill>
                <a:srgbClr val="8CB64A"/>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06877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Sektorová struktura regionů</a:t>
            </a:r>
            <a:r>
              <a:rPr lang="cs-CZ" sz="3600" dirty="0"/>
              <a:t> </a:t>
            </a:r>
          </a:p>
        </p:txBody>
      </p:sp>
      <p:sp>
        <p:nvSpPr>
          <p:cNvPr id="3" name="Zástupný symbol pro obsah 2"/>
          <p:cNvSpPr>
            <a:spLocks noGrp="1"/>
          </p:cNvSpPr>
          <p:nvPr>
            <p:ph idx="1"/>
          </p:nvPr>
        </p:nvSpPr>
        <p:spPr>
          <a:xfrm>
            <a:off x="476518" y="2099256"/>
            <a:ext cx="11230378" cy="4222006"/>
          </a:xfrm>
        </p:spPr>
        <p:txBody>
          <a:bodyPr>
            <a:normAutofit/>
          </a:bodyPr>
          <a:lstStyle/>
          <a:p>
            <a:r>
              <a:rPr lang="cs-CZ" sz="2200" dirty="0">
                <a:solidFill>
                  <a:schemeClr val="tx1"/>
                </a:solidFill>
              </a:rPr>
              <a:t>přímo kopíruje vývoj úrovně společnosti během celého období její existence:</a:t>
            </a:r>
          </a:p>
          <a:p>
            <a:pPr lvl="1"/>
            <a:r>
              <a:rPr lang="cs-CZ" sz="2000" dirty="0">
                <a:solidFill>
                  <a:schemeClr val="tx1"/>
                </a:solidFill>
              </a:rPr>
              <a:t>od nejstarších dob (společnost lovců a sběračů, zemědělská revoluce), přes starověk až po středověk (agrární společnost) dominovalo v ekonomických vztazích naturální hospodářství a podíl primárního sektoru byl značný, třebaže pozvolna klesal úměrně růstu sektoru výroby a služeb (zřetelněji v období manufakturní výroby, 15. - 17. století)</a:t>
            </a:r>
          </a:p>
          <a:p>
            <a:pPr lvl="1"/>
            <a:r>
              <a:rPr lang="cs-CZ" sz="2000" dirty="0">
                <a:solidFill>
                  <a:schemeClr val="tx1"/>
                </a:solidFill>
              </a:rPr>
              <a:t>v průběhu 18. století se struktura ekonomiky mění v důsledku průmyslové revoluce a převažujícím se stává sektor sekundární, aby i tento byl o dvě století později překonán rychle se rozvíjejícími se službami</a:t>
            </a:r>
          </a:p>
          <a:p>
            <a:pPr lvl="1"/>
            <a:endParaRPr lang="cs-CZ" sz="2000" dirty="0">
              <a:solidFill>
                <a:schemeClr val="tx1"/>
              </a:solidFill>
            </a:endParaRPr>
          </a:p>
          <a:p>
            <a:r>
              <a:rPr lang="cs-CZ" sz="2200" i="1" dirty="0">
                <a:solidFill>
                  <a:schemeClr val="tx1"/>
                </a:solidFill>
              </a:rPr>
              <a:t>Neplatí doslovně, implicitně typické pouze pro hospodářsky vyspělé země (regiony), a to ještě ne pro všechny.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8509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Tradiční odvětvová struktura ekonomiky a primární sektor</a:t>
            </a:r>
            <a:endParaRPr lang="cs-CZ" sz="3600" dirty="0"/>
          </a:p>
        </p:txBody>
      </p:sp>
      <p:sp>
        <p:nvSpPr>
          <p:cNvPr id="3" name="Zástupný symbol pro obsah 2"/>
          <p:cNvSpPr>
            <a:spLocks noGrp="1"/>
          </p:cNvSpPr>
          <p:nvPr>
            <p:ph idx="1"/>
          </p:nvPr>
        </p:nvSpPr>
        <p:spPr>
          <a:xfrm>
            <a:off x="476518" y="1891553"/>
            <a:ext cx="11230378" cy="4894729"/>
          </a:xfrm>
        </p:spPr>
        <p:txBody>
          <a:bodyPr>
            <a:normAutofit fontScale="70000" lnSpcReduction="20000"/>
          </a:bodyPr>
          <a:lstStyle/>
          <a:p>
            <a:r>
              <a:rPr lang="cs-CZ" sz="3800" dirty="0"/>
              <a:t>Tradičně rozlišujeme tři základní sektory, a to sektor primární, zaměřený na zemědělství, sektor sekundární s činnostmi týkající se oblasti výroby a zpracování a sektor terciární, zahrnující všechny poskytované služby.</a:t>
            </a:r>
          </a:p>
          <a:p>
            <a:endParaRPr lang="cs-CZ" sz="2800" dirty="0"/>
          </a:p>
          <a:p>
            <a:r>
              <a:rPr lang="cs-CZ" sz="2800" b="1" dirty="0"/>
              <a:t>primární sektor </a:t>
            </a:r>
            <a:r>
              <a:rPr lang="cs-CZ" sz="2800" dirty="0"/>
              <a:t>zahrnuje ty ekonomické činnosti, které jsou svou povahou základní a prvotní a lidem vývojově nejbližší</a:t>
            </a:r>
          </a:p>
          <a:p>
            <a:pPr lvl="1"/>
            <a:r>
              <a:rPr lang="cs-CZ" sz="2600" dirty="0"/>
              <a:t>nejstarší činnosti, které, v rámci evoluce člověka, byly na jednu stranu používány jako záměrný prostředek k získávání obživy a uspokojování běžných potřeb, a na druhou stranu se samy o sobě staly podnětem k dalšímu rozvoji lidských schopností a dovedností.</a:t>
            </a:r>
          </a:p>
          <a:p>
            <a:pPr lvl="1"/>
            <a:r>
              <a:rPr lang="cs-CZ" sz="2600" dirty="0"/>
              <a:t>zemědělství a chov dobytka, včelařství, sběr plodů, rybníkářství a rybolov, lov zvěře a lesní hospodářství, pastevectví, těžbu dřeva a těžbu nerostných surovin. </a:t>
            </a:r>
          </a:p>
          <a:p>
            <a:pPr lvl="1"/>
            <a:r>
              <a:rPr lang="cs-CZ" sz="2800" dirty="0"/>
              <a:t>struktura a velikost primárního sektoru zcela závisí na geograficko-biologicko-geologické poloze (lokaci) té či oné konkrétní ekonomiky</a:t>
            </a:r>
          </a:p>
          <a:p>
            <a:pPr lvl="2"/>
            <a:r>
              <a:rPr lang="cs-CZ" sz="2600" dirty="0"/>
              <a:t>bohaté zdroje nerostných surovin, úrodná půda nebo kvalita lesních porostů jsou samy o sobě přirozeným předpokladem k rozvoji tohoto sektoru a současně dávají zemi nespornou konkurenční výhodou vůči jiným státům, které obdobnými zdroji nebo podmínkami nedisponují</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909576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sekundární a terciární sektor</a:t>
            </a:r>
            <a:endParaRPr lang="cs-CZ" sz="3600" dirty="0"/>
          </a:p>
        </p:txBody>
      </p:sp>
      <p:sp>
        <p:nvSpPr>
          <p:cNvPr id="3" name="Zástupný symbol pro obsah 2"/>
          <p:cNvSpPr>
            <a:spLocks noGrp="1"/>
          </p:cNvSpPr>
          <p:nvPr>
            <p:ph idx="1"/>
          </p:nvPr>
        </p:nvSpPr>
        <p:spPr>
          <a:xfrm>
            <a:off x="259975" y="1882587"/>
            <a:ext cx="11645153" cy="4840941"/>
          </a:xfrm>
        </p:spPr>
        <p:txBody>
          <a:bodyPr>
            <a:normAutofit fontScale="70000" lnSpcReduction="20000"/>
          </a:bodyPr>
          <a:lstStyle/>
          <a:p>
            <a:r>
              <a:rPr lang="cs-CZ" sz="2800" dirty="0"/>
              <a:t>Činnosti spadající do </a:t>
            </a:r>
            <a:r>
              <a:rPr lang="cs-CZ" sz="2800" b="1" dirty="0"/>
              <a:t>sekundárního sektoru </a:t>
            </a:r>
            <a:r>
              <a:rPr lang="cs-CZ" sz="2800" dirty="0"/>
              <a:t>přímo souvisí s přeměnou surovin a polotovarů na hotové výrobky. </a:t>
            </a:r>
          </a:p>
          <a:p>
            <a:pPr lvl="1"/>
            <a:r>
              <a:rPr lang="cs-CZ" sz="2600" dirty="0"/>
              <a:t>jedná o proces výroby, zpracování, montáže a výstavby</a:t>
            </a:r>
          </a:p>
          <a:p>
            <a:pPr lvl="1"/>
            <a:r>
              <a:rPr lang="cs-CZ" sz="2600" dirty="0"/>
              <a:t>zpracování kovů a hutní průmysl, automobilový průmysl, výroba vlaků, letadel a lodí, textilní a chemický průmysl, strojírenství, potravinářský průmysl, stavebnictví, rozvody energetických sítí, farmaceutický průmysl a řada dalších. </a:t>
            </a:r>
          </a:p>
          <a:p>
            <a:pPr lvl="2"/>
            <a:r>
              <a:rPr lang="cs-CZ" sz="2400" dirty="0"/>
              <a:t>lokace činností záleží pouze na samotném uvážení podnikatelských subjektů, zda se jim vyplatí přesunout výrobu dále (pryč) od zdrojů či nikoli. Do tohoto procesu rozhodování vstupují takové faktory, jako jsou náklady na dopravu, dostatečná kvalifikovaná pracovní síla, mzdové náklady, právní, bezpečnostní a daňová situace v oblasti, všeobecný přístup k ekologii a ochraně životního prostředí, případně blízkost obchodních partnerů či konečných zákazníků apod.</a:t>
            </a:r>
          </a:p>
          <a:p>
            <a:r>
              <a:rPr lang="cs-CZ" sz="2800" b="1" dirty="0"/>
              <a:t>Terciární sektor </a:t>
            </a:r>
            <a:r>
              <a:rPr lang="cs-CZ" sz="2800" dirty="0"/>
              <a:t>ekonomiky zahrnuje všechny hospodářské činnosti nehmotné podstaty, tedy služby určené pro domácnosti, firmy a stát sloužící k uspokojování potřeb jak individuálních, tak i kolektivních. </a:t>
            </a:r>
          </a:p>
          <a:p>
            <a:pPr lvl="1"/>
            <a:r>
              <a:rPr lang="cs-CZ" sz="2600" dirty="0"/>
              <a:t>maloobchod, velkoobchod, přepravu, distribuci, cestovní ruch a ubytování, stravování, bankovnictví a pojišťovnictví, administrativní, poradenské a právní služby, zdravotnictví, zábavní průmysl, média a telekomunikační služby, školství, vzdělávání, knihovnictví a jiné. </a:t>
            </a:r>
          </a:p>
          <a:p>
            <a:pPr lvl="1"/>
            <a:r>
              <a:rPr lang="cs-CZ" sz="2600" dirty="0"/>
              <a:t>povaha charakteru jednotlivých služeb a jejich enormní variabilita nedovoluje stanovit společná doporučení pro jejich způsob poskytování (lokální vazba na své zákazníky: kadeřnictví, pohostinství, lékárenské služby; globálně distribuce: počítačové služby, tiskařské služby, transport).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366292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rozšířená odvětvová struktura ekonomiky</a:t>
            </a:r>
            <a:endParaRPr lang="cs-CZ" sz="3600" dirty="0"/>
          </a:p>
        </p:txBody>
      </p:sp>
      <p:sp>
        <p:nvSpPr>
          <p:cNvPr id="3" name="Zástupný symbol pro obsah 2"/>
          <p:cNvSpPr>
            <a:spLocks noGrp="1"/>
          </p:cNvSpPr>
          <p:nvPr>
            <p:ph idx="1"/>
          </p:nvPr>
        </p:nvSpPr>
        <p:spPr>
          <a:xfrm>
            <a:off x="476518" y="2099256"/>
            <a:ext cx="11230378" cy="4222006"/>
          </a:xfrm>
        </p:spPr>
        <p:txBody>
          <a:bodyPr>
            <a:normAutofit lnSpcReduction="10000"/>
          </a:bodyPr>
          <a:lstStyle/>
          <a:p>
            <a:r>
              <a:rPr lang="cs-CZ" sz="2400" dirty="0"/>
              <a:t>vývoj v posledních desetiletích vytvořil potřebu rozšířit tento tradičně předkládaný tři - sektorový model o sektor </a:t>
            </a:r>
            <a:r>
              <a:rPr lang="cs-CZ" sz="2400" b="1" dirty="0"/>
              <a:t>čtvrtý - kvartální</a:t>
            </a:r>
            <a:r>
              <a:rPr lang="cs-CZ" sz="2400" dirty="0"/>
              <a:t>, do kterého by se přesunula část služeb spojená s tvorbou a sdílením znalostí a informací, která se svým charakterem týká všech oblastí intelektuálních aktivit a činností</a:t>
            </a:r>
          </a:p>
          <a:p>
            <a:r>
              <a:rPr lang="cs-CZ" sz="2400" dirty="0"/>
              <a:t>Tato nová struktura lépe reflektuje současné změny probíhající v ekonomice, ve které znalosti tvoří základ přidané hodnoty, a kde tvorba a využívání znalostí má podstatný podíl na tvorbě celkového blahobytu společnosti. </a:t>
            </a:r>
          </a:p>
          <a:p>
            <a:r>
              <a:rPr lang="cs-CZ" sz="2400" b="1" dirty="0"/>
              <a:t>Rozšířená odvětvová struktura</a:t>
            </a:r>
            <a:r>
              <a:rPr lang="cs-CZ" sz="2400" dirty="0"/>
              <a:t> rozlišuje čtyři ekonomické sektory, a to sektor primární, sektor sekundární, sektor terciární, zahrnující všeobecné nabízené služby a sektor kvartální, zahrnující specifické, intelektuální služby s vysokou přidanou hodnotou.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71147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2)</a:t>
            </a:r>
            <a:r>
              <a:rPr lang="cs-CZ" sz="3600" b="1" dirty="0"/>
              <a:t> Tradiční a rozšířené vymezení OSE</a:t>
            </a:r>
            <a:br>
              <a:rPr lang="cs-CZ" sz="3600" b="1" dirty="0"/>
            </a:br>
            <a:r>
              <a:rPr lang="cs-CZ" sz="3600" b="1" dirty="0"/>
              <a:t>kvartální sektor</a:t>
            </a:r>
            <a:endParaRPr lang="cs-CZ" sz="3600" dirty="0"/>
          </a:p>
        </p:txBody>
      </p:sp>
      <p:sp>
        <p:nvSpPr>
          <p:cNvPr id="3" name="Zástupný symbol pro obsah 2"/>
          <p:cNvSpPr>
            <a:spLocks noGrp="1"/>
          </p:cNvSpPr>
          <p:nvPr>
            <p:ph idx="1"/>
          </p:nvPr>
        </p:nvSpPr>
        <p:spPr>
          <a:xfrm>
            <a:off x="476518" y="2099256"/>
            <a:ext cx="11230378" cy="4222006"/>
          </a:xfrm>
        </p:spPr>
        <p:txBody>
          <a:bodyPr>
            <a:normAutofit fontScale="62500" lnSpcReduction="20000"/>
          </a:bodyPr>
          <a:lstStyle/>
          <a:p>
            <a:r>
              <a:rPr lang="cs-CZ" sz="2800" dirty="0"/>
              <a:t>Pro kvartální sektor jsou typické služby vztahující se ke generování a sdílení informací, vzdělávání a vědeckému výzkumu, patří zde celá oblast vývoje a využití technologií, ať už se jedná o technologie informační, komunikační, výrobní, výpočetní, environmentální či biotechnologie. Tuto hlavní skupinu doplňuje poradenství, finanční služby a činnosti týkající se zdravotní péče a lékařského výzkumu. </a:t>
            </a:r>
          </a:p>
          <a:p>
            <a:r>
              <a:rPr lang="cs-CZ" sz="2800" dirty="0"/>
              <a:t>Kvartální sektor a jeho podíl na celkové sektorové struktuře ekonomiky je podmíněn vysoce kvalifikovanou a vzdělanou pracovní silou a schopností daných ekonomik tento svůj lidský a intelektuální kapitál efektivně využít. Z toho důvodu je možné předpokládat jeho vyšší zastoupení ve vyspělých zemích a opačně, případně jeho rostoucí význam v průběhu času a do budoucna. Je neoddělitelnou vlastností výstupu kvartálního sektoru, že přímo či nepřímo, záměrně či nechtěně, bezprostředně či se zpožděním, ale zcela jistě, ovlivní dosavadní sektorovou strukturu a produktivitu ve všech sférách hospodářských činností. </a:t>
            </a:r>
          </a:p>
          <a:p>
            <a:r>
              <a:rPr lang="cs-CZ" sz="2800" dirty="0"/>
              <a:t>Kvartální sektor je motorem inovací, vytváří prostor pro vznik nových trhů a odvětví a odráží se v originálních pracovních a řídících postupech a metodách. Z toho důvodu je klíčový pro kvantitativní růst a kvalitativní rozvoj ekonomiky států a celé společnosti.</a:t>
            </a:r>
          </a:p>
          <a:p>
            <a:r>
              <a:rPr lang="cs-CZ" sz="2800" dirty="0"/>
              <a:t>Pro kvartální sektor jsou příznačné služby vztahující se ke generování a sdílení znalostí a informací, vzdělávání a vědeckému výzkumu a vývoji a aplikaci technologií. Tuto hlavní skupinu doplňují služby z oblasti poradenství, finančních služeb a činnosti týkající se zdravotní péče a výzkum.</a:t>
            </a:r>
          </a:p>
          <a:p>
            <a:endParaRPr lang="cs-CZ" sz="28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977445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Rozšířená sektorová struktura regionů České republiky</a:t>
            </a:r>
            <a:endParaRPr lang="cs-CZ" sz="3600" dirty="0"/>
          </a:p>
        </p:txBody>
      </p:sp>
      <p:sp>
        <p:nvSpPr>
          <p:cNvPr id="3" name="Zástupný symbol pro obsah 2"/>
          <p:cNvSpPr>
            <a:spLocks noGrp="1"/>
          </p:cNvSpPr>
          <p:nvPr>
            <p:ph idx="1"/>
          </p:nvPr>
        </p:nvSpPr>
        <p:spPr>
          <a:xfrm>
            <a:off x="476518" y="2099256"/>
            <a:ext cx="3674141" cy="4222006"/>
          </a:xfrm>
        </p:spPr>
        <p:txBody>
          <a:bodyPr>
            <a:normAutofit/>
          </a:bodyPr>
          <a:lstStyle/>
          <a:p>
            <a:r>
              <a:rPr lang="cs-CZ" sz="2400" dirty="0"/>
              <a:t>Zařazení ekonomických činností dle příslušných odvětví vychází z klasifikace NACE </a:t>
            </a:r>
            <a:r>
              <a:rPr lang="cs-CZ" sz="2400" dirty="0" err="1"/>
              <a:t>Rev</a:t>
            </a:r>
            <a:r>
              <a:rPr lang="cs-CZ" sz="2400" dirty="0"/>
              <a:t>. 2., která představuje standardní klasifikaci ekonomických činností, operací a aktivit užívanou v zemích EU.</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6" name="Obrázek 5">
            <a:extLst>
              <a:ext uri="{FF2B5EF4-FFF2-40B4-BE49-F238E27FC236}">
                <a16:creationId xmlns:a16="http://schemas.microsoft.com/office/drawing/2014/main" id="{338CC218-20CF-4705-B0A3-9510A429EE8E}"/>
              </a:ext>
            </a:extLst>
          </p:cNvPr>
          <p:cNvPicPr>
            <a:picLocks noChangeAspect="1"/>
          </p:cNvPicPr>
          <p:nvPr/>
        </p:nvPicPr>
        <p:blipFill>
          <a:blip r:embed="rId2"/>
          <a:stretch>
            <a:fillRect/>
          </a:stretch>
        </p:blipFill>
        <p:spPr>
          <a:xfrm>
            <a:off x="4534753" y="2099256"/>
            <a:ext cx="7180729" cy="5062372"/>
          </a:xfrm>
          <a:prstGeom prst="rect">
            <a:avLst/>
          </a:prstGeom>
        </p:spPr>
      </p:pic>
    </p:spTree>
    <p:extLst>
      <p:ext uri="{BB962C8B-B14F-4D97-AF65-F5344CB8AC3E}">
        <p14:creationId xmlns:p14="http://schemas.microsoft.com/office/powerpoint/2010/main" val="680318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518" y="702156"/>
            <a:ext cx="11134290" cy="1013800"/>
          </a:xfrm>
        </p:spPr>
        <p:txBody>
          <a:bodyPr>
            <a:normAutofit fontScale="90000"/>
          </a:bodyPr>
          <a:lstStyle/>
          <a:p>
            <a:r>
              <a:rPr lang="cs-CZ" sz="2700" b="1" dirty="0"/>
              <a:t>Rozšířená sektorová struktura regionů České republiky</a:t>
            </a:r>
            <a:br>
              <a:rPr lang="cs-CZ" sz="2000" b="1" dirty="0"/>
            </a:br>
            <a:r>
              <a:rPr lang="cs-CZ" sz="2000" b="1" dirty="0"/>
              <a:t>VÝVOJ ROZŠÍŘENÉ SEKTOROVÉ STRUKTURY NAŠÍ EKONOMIKY V LETECH 1993 – 2017 (V %)</a:t>
            </a:r>
            <a:endParaRPr lang="cs-CZ" sz="3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8" name="Obrázek 7">
            <a:extLst>
              <a:ext uri="{FF2B5EF4-FFF2-40B4-BE49-F238E27FC236}">
                <a16:creationId xmlns:a16="http://schemas.microsoft.com/office/drawing/2014/main" id="{4445936A-CDB8-4B8A-8A92-5C3CEBB5C8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29027" y="2275205"/>
            <a:ext cx="8195994" cy="4411182"/>
          </a:xfrm>
          <a:prstGeom prst="rect">
            <a:avLst/>
          </a:prstGeom>
          <a:noFill/>
          <a:ln w="6350">
            <a:solidFill>
              <a:schemeClr val="tx1"/>
            </a:solidFill>
          </a:ln>
        </p:spPr>
      </p:pic>
    </p:spTree>
    <p:extLst>
      <p:ext uri="{BB962C8B-B14F-4D97-AF65-F5344CB8AC3E}">
        <p14:creationId xmlns:p14="http://schemas.microsoft.com/office/powerpoint/2010/main" val="2099690655"/>
      </p:ext>
    </p:extLst>
  </p:cSld>
  <p:clrMapOvr>
    <a:masterClrMapping/>
  </p:clrMapOvr>
</p:sld>
</file>

<file path=ppt/theme/theme1.xml><?xml version="1.0" encoding="utf-8"?>
<a:theme xmlns:a="http://schemas.openxmlformats.org/drawingml/2006/main" name="Div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TM03457464[[fn=Dividendy]]</Template>
  <TotalTime>607</TotalTime>
  <Words>1491</Words>
  <Application>Microsoft Office PowerPoint</Application>
  <PresentationFormat>Širokoúhlá obrazovka</PresentationFormat>
  <Paragraphs>95</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Calibri</vt:lpstr>
      <vt:lpstr>Gill Sans MT</vt:lpstr>
      <vt:lpstr>Wingdings 2</vt:lpstr>
      <vt:lpstr>Dividenda</vt:lpstr>
      <vt:lpstr>Regionální ekonomika a politika</vt:lpstr>
      <vt:lpstr>Sektorová - odvětová struktura regionů </vt:lpstr>
      <vt:lpstr>Sektorová struktura regionů </vt:lpstr>
      <vt:lpstr>Tradiční odvětvová struktura ekonomiky a primární sektor</vt:lpstr>
      <vt:lpstr>sekundární a terciární sektor</vt:lpstr>
      <vt:lpstr>rozšířená odvětvová struktura ekonomiky</vt:lpstr>
      <vt:lpstr>2) Tradiční a rozšířené vymezení OSE kvartální sektor</vt:lpstr>
      <vt:lpstr>Rozšířená sektorová struktura regionů České republiky</vt:lpstr>
      <vt:lpstr>Rozšířená sektorová struktura regionů České republiky VÝVOJ ROZŠÍŘENÉ SEKTOROVÉ STRUKTURY NAŠÍ EKONOMIKY V LETECH 1993 – 2017 (V %)</vt:lpstr>
      <vt:lpstr>Rozšířená sektorová struktura regionů České republiky HRUBÁ PŘIDANÁ HODNOTA PODLE ODVĚTVÍ (BĚŽNÉ CENY, V MIL. KČ)</vt:lpstr>
      <vt:lpstr>Rozšířená sektorová struktura regionů České republiky ROZŠÍŘENÁ SEKTOROVÁ STRUKTURA KRAJŮ ČR (2017, V %)</vt:lpstr>
      <vt:lpstr>Rozšířená sektorová struktura regionů České republiky PODÍL JEDNOTLIVÝCH SEKTORŮ V CELKOVÉ SEKTOROVÉ STRUKTUŘE KRAJŮ ČR V ROCE 1995 A 2017 (V %) A JEJICH ZMĚNA</vt:lpstr>
      <vt:lpstr>Rozšířená sektorová struktura regionů České republiky HRUBÁ PŘIDANÁ HODNOTA V BĚŽNÝCH CENÁCH V ROCE 1995 A 2017 (V MIL. KČ) A JEJICH ZMĚNA (ROZDÍL)</vt:lpstr>
      <vt:lpstr>Meziregionální srovnání odvětvových charakteristik v české republice</vt:lpstr>
      <vt:lpstr>Hodnocení velikosti a struktury odvětví v regionech čr - hph v běžných cenách (v tis, Kč. 2017)</vt:lpstr>
      <vt:lpstr>Hodnocení velikosti a struktury odvětví v regionech čr - zaměstnanci (2000 a 2017)</vt:lpstr>
      <vt:lpstr>2) Hodnocení velikosti a struktury odvětví v regionech čr - produktivita práce v krajích čr (2017)</vt:lpstr>
      <vt:lpstr>Hodnocení velikosti a struktury odvětví v regionech čr - náhrady zaměstnancům v krajích čr (2017)</vt:lpstr>
      <vt:lpstr>Hodnocení velikosti a struktury odvětví v regionech čr - tvorba hrubého fixního kapitálu (2016)</vt:lpstr>
      <vt:lpstr>koncentrace a specializace ekonomických činností  - index koncentrace (2017)</vt:lpstr>
      <vt:lpstr>koncentrace a specializace ekonomických činností  - index specializace (2017)</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tur0001</cp:lastModifiedBy>
  <cp:revision>120</cp:revision>
  <cp:lastPrinted>2018-02-12T08:12:35Z</cp:lastPrinted>
  <dcterms:created xsi:type="dcterms:W3CDTF">2017-12-11T08:34:25Z</dcterms:created>
  <dcterms:modified xsi:type="dcterms:W3CDTF">2020-02-17T08:09:02Z</dcterms:modified>
</cp:coreProperties>
</file>