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7" r:id="rId4"/>
    <p:sldId id="260" r:id="rId5"/>
    <p:sldId id="263" r:id="rId6"/>
    <p:sldId id="276" r:id="rId7"/>
    <p:sldId id="280" r:id="rId8"/>
    <p:sldId id="278" r:id="rId9"/>
    <p:sldId id="279" r:id="rId10"/>
    <p:sldId id="267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707" autoAdjust="0"/>
  </p:normalViewPr>
  <p:slideViewPr>
    <p:cSldViewPr snapToGrid="0">
      <p:cViewPr varScale="1">
        <p:scale>
          <a:sx n="103" d="100"/>
          <a:sy n="103" d="100"/>
        </p:scale>
        <p:origin x="246" y="108"/>
      </p:cViewPr>
      <p:guideLst>
        <p:guide orient="horz" pos="4095"/>
        <p:guide pos="2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03E7A-F743-42B2-BB8C-276484A43311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10FA8-8C46-41C9-890C-802C7CCA13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EA303-B1B2-40E6-A5BD-073689D665B4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BBC7F-A0CC-49EA-A882-0C573499B6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B5B1F-12FA-409C-B231-EDBD419154FF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C65B9-8C18-4151-9B95-DE36BFE42E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EDCD2-1617-479D-8922-38563E45B9E0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4E6D1-8589-4C92-968E-DE0C3AD9A1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9EB75-5515-423D-8B88-96D28269E402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0891B-AC87-4564-A151-C02B780976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18C93-007E-478B-801A-676F3C29B62A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A3D4F-C928-4613-957B-98E455B23F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2F33B-24CC-44F0-8005-627BC093D157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96FF0-4E0B-4923-9621-C7B11EB251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CD5B9-6962-45FE-A04E-02C6AB4BD1AF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278D6-EEE0-41D8-8D93-37FDEF07BE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3B2DD-622B-4B6D-BF95-B2AFC5BAC70A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15D79-257E-4355-859B-889A90DFEE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C1F2B-17F7-41CE-A091-498D868119A4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71120-91BF-421C-B6C7-9DF30BF404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28B33-5014-449B-94C4-027C1A4B2F51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B7697-A82F-4373-90A0-79C2A4ED39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484AFF-1CF1-4AE0-B7C1-3BA33C4A96E0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4E6D32-DA7F-43A7-8FDC-B95E5D7676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4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Strukturně funkcionální pojetí organizace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dirty="0" smtClean="0"/>
              <a:t>Dagmar Svobodová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013255"/>
            <a:ext cx="9144000" cy="914399"/>
          </a:xfrm>
        </p:spPr>
        <p:txBody>
          <a:bodyPr/>
          <a:lstStyle/>
          <a:p>
            <a:r>
              <a:rPr lang="cs-CZ" sz="3200" b="1" dirty="0"/>
              <a:t/>
            </a:r>
            <a:br>
              <a:rPr lang="cs-CZ" sz="3200" b="1" dirty="0"/>
            </a:br>
            <a:r>
              <a:rPr lang="cs-CZ" sz="3200" b="1" dirty="0" err="1" smtClean="0"/>
              <a:t>Gouldner</a:t>
            </a:r>
            <a:r>
              <a:rPr lang="cs-CZ" sz="3200" b="1" dirty="0" smtClean="0"/>
              <a:t> </a:t>
            </a:r>
            <a:r>
              <a:rPr lang="cs-CZ" sz="3200" dirty="0" smtClean="0"/>
              <a:t>se </a:t>
            </a:r>
            <a:r>
              <a:rPr lang="cs-CZ" sz="3200" dirty="0"/>
              <a:t>ztotožňuje se sociologií</a:t>
            </a:r>
            <a:br>
              <a:rPr lang="cs-CZ" sz="3200" dirty="0"/>
            </a:br>
            <a:r>
              <a:rPr lang="cs-CZ" sz="3200" dirty="0"/>
              <a:t>- radikální, reflexivní a morálně orientovanou</a:t>
            </a:r>
            <a:br>
              <a:rPr lang="cs-CZ" sz="3200" dirty="0"/>
            </a:br>
            <a:endParaRPr lang="cs-CZ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6183" y="2088293"/>
            <a:ext cx="7634417" cy="3550508"/>
          </a:xfrm>
        </p:spPr>
        <p:txBody>
          <a:bodyPr/>
          <a:lstStyle/>
          <a:p>
            <a:pPr algn="l"/>
            <a:endParaRPr lang="cs-CZ" sz="2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Sociologie může na jedné straně formulovat konzervativce, ale na straně druhé může produkovat radikály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pPr marL="457200" indent="-457200" algn="l">
              <a:buFontTx/>
              <a:buChar char="-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0" y="915987"/>
            <a:ext cx="9078686" cy="501650"/>
          </a:xfrm>
        </p:spPr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b="1" dirty="0" smtClean="0">
                <a:latin typeface="Arial" pitchFamily="34" charset="0"/>
                <a:cs typeface="Arial" pitchFamily="34" charset="0"/>
              </a:rPr>
            </a:br>
            <a:r>
              <a:rPr lang="cs-CZ" sz="3200" b="1" dirty="0"/>
              <a:t>Strukturně funkcionální pojetí organizace</a:t>
            </a:r>
            <a:r>
              <a:rPr lang="cs-CZ" b="1" dirty="0"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latin typeface="Arial" pitchFamily="34" charset="0"/>
                <a:cs typeface="Arial" pitchFamily="34" charset="0"/>
              </a:rPr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Strukturní funkcionalismus</a:t>
            </a:r>
          </a:p>
          <a:p>
            <a:r>
              <a:rPr lang="cs-CZ" dirty="0" smtClean="0"/>
              <a:t>Strukturní funkcionalismus a T. </a:t>
            </a:r>
            <a:r>
              <a:rPr lang="cs-CZ" dirty="0" err="1" smtClean="0"/>
              <a:t>Parsons</a:t>
            </a:r>
            <a:endParaRPr lang="cs-CZ" dirty="0" smtClean="0"/>
          </a:p>
          <a:p>
            <a:r>
              <a:rPr lang="cs-CZ" dirty="0" smtClean="0"/>
              <a:t>Strukturní funkcionalismus a P. </a:t>
            </a:r>
            <a:r>
              <a:rPr lang="cs-CZ" dirty="0" err="1" smtClean="0"/>
              <a:t>Selznick</a:t>
            </a:r>
            <a:endParaRPr lang="cs-CZ" dirty="0" smtClean="0"/>
          </a:p>
          <a:p>
            <a:r>
              <a:rPr lang="cs-CZ" dirty="0" smtClean="0"/>
              <a:t>Strukturní funkcionalismus a M. Weber</a:t>
            </a:r>
          </a:p>
          <a:p>
            <a:r>
              <a:rPr lang="cs-CZ" dirty="0" err="1" smtClean="0"/>
              <a:t>Gouldner</a:t>
            </a:r>
            <a:r>
              <a:rPr lang="cs-CZ" dirty="0" smtClean="0"/>
              <a:t> a jeho kritika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18866"/>
            <a:ext cx="8229600" cy="598772"/>
          </a:xfrm>
        </p:spPr>
        <p:txBody>
          <a:bodyPr/>
          <a:lstStyle/>
          <a:p>
            <a:r>
              <a:rPr lang="cs-CZ" dirty="0" smtClean="0"/>
              <a:t>Strukturní funkcionalismus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27265"/>
          </a:xfrm>
        </p:spPr>
        <p:txBody>
          <a:bodyPr/>
          <a:lstStyle/>
          <a:p>
            <a:pPr marL="342900" lvl="1" indent="-342900">
              <a:buFont typeface="Arial" charset="0"/>
              <a:buChar char="•"/>
            </a:pPr>
            <a:r>
              <a:rPr lang="cs-CZ" dirty="0" smtClean="0"/>
              <a:t>Chápe </a:t>
            </a:r>
            <a:r>
              <a:rPr lang="cs-CZ" dirty="0"/>
              <a:t>organizace jako zvláštní sociální útvary odlišné od </a:t>
            </a:r>
            <a:r>
              <a:rPr lang="cs-CZ" dirty="0" smtClean="0"/>
              <a:t>svého sociálního </a:t>
            </a:r>
            <a:r>
              <a:rPr lang="cs-CZ" dirty="0"/>
              <a:t>prostředí, jako útvary plnící specifické cíle, k </a:t>
            </a:r>
            <a:r>
              <a:rPr lang="cs-CZ" dirty="0" smtClean="0"/>
              <a:t>jejich dosažení </a:t>
            </a:r>
            <a:r>
              <a:rPr lang="cs-CZ" dirty="0"/>
              <a:t>jsou </a:t>
            </a:r>
            <a:r>
              <a:rPr lang="cs-CZ" dirty="0" smtClean="0"/>
              <a:t>jistým způsobem strukturovány </a:t>
            </a:r>
            <a:endParaRPr lang="cs-CZ" dirty="0"/>
          </a:p>
          <a:p>
            <a:endParaRPr lang="cs-CZ" dirty="0" smtClean="0"/>
          </a:p>
        </p:txBody>
      </p:sp>
      <p:grpSp>
        <p:nvGrpSpPr>
          <p:cNvPr id="13" name="Skupina 12"/>
          <p:cNvGrpSpPr/>
          <p:nvPr/>
        </p:nvGrpSpPr>
        <p:grpSpPr>
          <a:xfrm>
            <a:off x="576689" y="4135272"/>
            <a:ext cx="7627890" cy="1975016"/>
            <a:chOff x="576689" y="3671888"/>
            <a:chExt cx="7627890" cy="2438400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6689" y="3671888"/>
              <a:ext cx="1876425" cy="2438400"/>
            </a:xfrm>
            <a:prstGeom prst="rect">
              <a:avLst/>
            </a:prstGeom>
          </p:spPr>
        </p:pic>
        <p:cxnSp>
          <p:nvCxnSpPr>
            <p:cNvPr id="9" name="Přímá spojnice se šipkou 8"/>
            <p:cNvCxnSpPr/>
            <p:nvPr/>
          </p:nvCxnSpPr>
          <p:spPr>
            <a:xfrm>
              <a:off x="2606722" y="4891088"/>
              <a:ext cx="1009935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se šipkou 11"/>
            <p:cNvCxnSpPr/>
            <p:nvPr/>
          </p:nvCxnSpPr>
          <p:spPr>
            <a:xfrm>
              <a:off x="5515970" y="4884904"/>
              <a:ext cx="1009935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ovéPole 9"/>
            <p:cNvSpPr txBox="1"/>
            <p:nvPr/>
          </p:nvSpPr>
          <p:spPr>
            <a:xfrm>
              <a:off x="3739487" y="4667534"/>
              <a:ext cx="167867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Organizační cíle</a:t>
              </a:r>
              <a:endParaRPr lang="cs-CZ" dirty="0"/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6525905" y="4622194"/>
              <a:ext cx="167867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err="1" smtClean="0"/>
                <a:t>Akterův</a:t>
              </a:r>
              <a:r>
                <a:rPr lang="cs-CZ" dirty="0" smtClean="0"/>
                <a:t> zájem uspokojit potřeby</a:t>
              </a:r>
              <a:endParaRPr lang="cs-CZ" dirty="0"/>
            </a:p>
          </p:txBody>
        </p:sp>
      </p:grpSp>
      <p:sp>
        <p:nvSpPr>
          <p:cNvPr id="14" name="TextovéPole 13"/>
          <p:cNvSpPr txBox="1"/>
          <p:nvPr/>
        </p:nvSpPr>
        <p:spPr>
          <a:xfrm>
            <a:off x="573206" y="3657600"/>
            <a:ext cx="43672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Obrázek č. 1 Strukturně funkcionální příklad</a:t>
            </a:r>
            <a:endParaRPr lang="cs-CZ" sz="1200" b="1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57200" y="6044427"/>
            <a:ext cx="43672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 smtClean="0"/>
              <a:t>Zdroj</a:t>
            </a:r>
            <a:r>
              <a:rPr lang="cs-CZ" sz="1200" dirty="0" smtClean="0"/>
              <a:t>: Novotná 2008, vlastní úprava</a:t>
            </a:r>
            <a:endParaRPr lang="cs-CZ" sz="1200" i="1" dirty="0"/>
          </a:p>
        </p:txBody>
      </p:sp>
    </p:spTree>
    <p:extLst>
      <p:ext uri="{BB962C8B-B14F-4D97-AF65-F5344CB8AC3E}">
        <p14:creationId xmlns:p14="http://schemas.microsoft.com/office/powerpoint/2010/main" val="83486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ovéPole 10"/>
          <p:cNvSpPr txBox="1">
            <a:spLocks noGrp="1" noChangeArrowheads="1"/>
          </p:cNvSpPr>
          <p:nvPr>
            <p:ph idx="1"/>
          </p:nvPr>
        </p:nvSpPr>
        <p:spPr bwMode="auto">
          <a:xfrm>
            <a:off x="381000" y="1046957"/>
            <a:ext cx="8229600" cy="5029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/>
              <a:t>Všechny umělé vytvořené organizace se </a:t>
            </a:r>
            <a:r>
              <a:rPr lang="cs-CZ" dirty="0" smtClean="0"/>
              <a:t>vyznačují </a:t>
            </a:r>
            <a:r>
              <a:rPr lang="cs-CZ" dirty="0"/>
              <a:t>následujícími vlastnostmi:</a:t>
            </a:r>
          </a:p>
          <a:p>
            <a:pPr lvl="1"/>
            <a:r>
              <a:rPr lang="cs-CZ" dirty="0"/>
              <a:t>Dělbou práce, dělbou moci a dělbou zodpovědnosti, které jsou stanoveny způsobem podporujícím dosažení stanovených </a:t>
            </a:r>
            <a:r>
              <a:rPr lang="cs-CZ" dirty="0" smtClean="0"/>
              <a:t>cílů</a:t>
            </a:r>
            <a:endParaRPr lang="cs-CZ" dirty="0"/>
          </a:p>
          <a:p>
            <a:pPr lvl="1"/>
            <a:r>
              <a:rPr lang="cs-CZ" dirty="0"/>
              <a:t>Existencí jednoho či většího počtu rozhodovacích center, </a:t>
            </a:r>
            <a:r>
              <a:rPr lang="cs-CZ" dirty="0" smtClean="0"/>
              <a:t>které </a:t>
            </a:r>
            <a:r>
              <a:rPr lang="cs-CZ" dirty="0"/>
              <a:t>orientují úsilí </a:t>
            </a:r>
            <a:r>
              <a:rPr lang="cs-CZ" dirty="0" smtClean="0"/>
              <a:t>členů </a:t>
            </a:r>
            <a:r>
              <a:rPr lang="cs-CZ" dirty="0"/>
              <a:t>organizace k </a:t>
            </a:r>
            <a:r>
              <a:rPr lang="cs-CZ" dirty="0" smtClean="0"/>
              <a:t>dosažení cílů </a:t>
            </a:r>
            <a:endParaRPr lang="cs-CZ" dirty="0"/>
          </a:p>
          <a:p>
            <a:r>
              <a:rPr lang="cs-CZ" dirty="0"/>
              <a:t>Zakladatel </a:t>
            </a:r>
            <a:r>
              <a:rPr lang="cs-CZ" dirty="0" err="1"/>
              <a:t>Talcott</a:t>
            </a:r>
            <a:r>
              <a:rPr lang="cs-CZ" dirty="0"/>
              <a:t> </a:t>
            </a:r>
            <a:r>
              <a:rPr lang="cs-CZ" dirty="0" err="1"/>
              <a:t>Parsons</a:t>
            </a:r>
            <a:r>
              <a:rPr lang="cs-CZ" dirty="0"/>
              <a:t> (1902 – 1979)</a:t>
            </a:r>
          </a:p>
          <a:p>
            <a:pPr algn="just"/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ovéPole 8"/>
          <p:cNvSpPr txBox="1">
            <a:spLocks noChangeArrowheads="1"/>
          </p:cNvSpPr>
          <p:nvPr/>
        </p:nvSpPr>
        <p:spPr bwMode="auto">
          <a:xfrm>
            <a:off x="370795" y="777422"/>
            <a:ext cx="84597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 smtClean="0"/>
              <a:t>Strukturní funkcionalismus podle </a:t>
            </a:r>
            <a:r>
              <a:rPr lang="cs-CZ" sz="2800" b="1" dirty="0" err="1" smtClean="0"/>
              <a:t>Parsonse</a:t>
            </a:r>
            <a:endParaRPr lang="cs-CZ" sz="2800" b="1" dirty="0"/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62063" y="1732669"/>
            <a:ext cx="847725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 Odlišení </a:t>
            </a:r>
            <a:r>
              <a:rPr lang="cs-CZ" sz="2400" dirty="0"/>
              <a:t>formální </a:t>
            </a:r>
            <a:r>
              <a:rPr lang="cs-CZ" sz="2400" dirty="0" smtClean="0"/>
              <a:t>organizace </a:t>
            </a:r>
            <a:r>
              <a:rPr lang="cs-CZ" sz="2400" dirty="0"/>
              <a:t>od ostatních sociálních útvarů </a:t>
            </a:r>
            <a:r>
              <a:rPr lang="cs-CZ" sz="2400" dirty="0" smtClean="0"/>
              <a:t>orientací </a:t>
            </a:r>
            <a:r>
              <a:rPr lang="cs-CZ" sz="2400" dirty="0"/>
              <a:t>na </a:t>
            </a:r>
            <a:r>
              <a:rPr lang="cs-CZ" sz="2400" dirty="0" smtClean="0"/>
              <a:t>dosažení </a:t>
            </a:r>
            <a:r>
              <a:rPr lang="cs-CZ" sz="2400" dirty="0"/>
              <a:t>specifického </a:t>
            </a:r>
            <a:r>
              <a:rPr lang="cs-CZ" sz="2400" dirty="0" smtClean="0"/>
              <a:t>cíle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Odvození vztahu formální organizace k </a:t>
            </a:r>
            <a:r>
              <a:rPr lang="cs-CZ" sz="2400" dirty="0"/>
              <a:t>vnějšímu prostředí a </a:t>
            </a:r>
            <a:r>
              <a:rPr lang="cs-CZ" sz="2400" dirty="0" smtClean="0"/>
              <a:t>její </a:t>
            </a:r>
            <a:r>
              <a:rPr lang="cs-CZ" sz="2400" dirty="0"/>
              <a:t>vnitřní </a:t>
            </a:r>
            <a:r>
              <a:rPr lang="cs-CZ" sz="2400" dirty="0" smtClean="0"/>
              <a:t>struktuře</a:t>
            </a:r>
          </a:p>
          <a:p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/>
              <a:t> Specializované organizace </a:t>
            </a:r>
            <a:r>
              <a:rPr lang="cs-CZ" sz="2400" dirty="0" smtClean="0"/>
              <a:t>nejrůznějšího typu </a:t>
            </a:r>
            <a:r>
              <a:rPr lang="cs-CZ" sz="2400" dirty="0"/>
              <a:t>jsou nutností </a:t>
            </a:r>
            <a:r>
              <a:rPr lang="cs-CZ" sz="2400" dirty="0" smtClean="0"/>
              <a:t>všude, </a:t>
            </a:r>
            <a:r>
              <a:rPr lang="cs-CZ" sz="2400" dirty="0"/>
              <a:t>kde produkce a </a:t>
            </a:r>
            <a:r>
              <a:rPr lang="cs-CZ" sz="2400" dirty="0" smtClean="0"/>
              <a:t>spotřeba komodit </a:t>
            </a:r>
            <a:r>
              <a:rPr lang="cs-CZ" sz="2400" dirty="0"/>
              <a:t>a </a:t>
            </a:r>
            <a:r>
              <a:rPr lang="cs-CZ" sz="2400" dirty="0" smtClean="0"/>
              <a:t>služeb </a:t>
            </a:r>
            <a:r>
              <a:rPr lang="cs-CZ" sz="2400" dirty="0"/>
              <a:t>neprobíhá </a:t>
            </a:r>
            <a:r>
              <a:rPr lang="cs-CZ" sz="2400" dirty="0" smtClean="0"/>
              <a:t>uvnitř stejné jednotky</a:t>
            </a:r>
            <a:r>
              <a:rPr lang="cs-CZ" sz="2400" dirty="0"/>
              <a:t>, tedy ve všech společnostech, </a:t>
            </a:r>
            <a:r>
              <a:rPr lang="cs-CZ" sz="2400" dirty="0" smtClean="0"/>
              <a:t>které </a:t>
            </a:r>
            <a:r>
              <a:rPr lang="cs-CZ" sz="2400" dirty="0"/>
              <a:t>dosáhly určitého stupně dělby </a:t>
            </a:r>
            <a:r>
              <a:rPr lang="cs-CZ" sz="2400" dirty="0" smtClean="0"/>
              <a:t>práce</a:t>
            </a:r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57200" y="1077686"/>
            <a:ext cx="8316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Strukturní funkcionalismus </a:t>
            </a:r>
            <a:r>
              <a:rPr lang="cs-CZ" sz="2800" b="1" dirty="0" smtClean="0"/>
              <a:t>podle </a:t>
            </a:r>
            <a:r>
              <a:rPr lang="cs-CZ" sz="2800" b="1" dirty="0" err="1" smtClean="0"/>
              <a:t>Selznicka</a:t>
            </a:r>
            <a:endParaRPr lang="cs-CZ" sz="2800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organizace jako kooperativní systémy </a:t>
            </a:r>
            <a:r>
              <a:rPr lang="cs-CZ" dirty="0" smtClean="0"/>
              <a:t>složené </a:t>
            </a:r>
            <a:r>
              <a:rPr lang="cs-CZ" dirty="0"/>
              <a:t>z individuí, která jsou ve vzájemné interakci a </a:t>
            </a:r>
            <a:r>
              <a:rPr lang="cs-CZ" dirty="0" smtClean="0"/>
              <a:t>současně </a:t>
            </a:r>
            <a:r>
              <a:rPr lang="cs-CZ" dirty="0"/>
              <a:t>ve vztahu k formálnímu systému </a:t>
            </a:r>
            <a:r>
              <a:rPr lang="cs-CZ" dirty="0" smtClean="0"/>
              <a:t>koordinace</a:t>
            </a:r>
          </a:p>
          <a:p>
            <a:r>
              <a:rPr lang="cs-CZ" dirty="0" smtClean="0"/>
              <a:t>Vzájemné ovlivňování </a:t>
            </a:r>
            <a:r>
              <a:rPr lang="cs-CZ" dirty="0"/>
              <a:t>formálních a neformálních aspektů </a:t>
            </a:r>
            <a:r>
              <a:rPr lang="cs-CZ" dirty="0" smtClean="0"/>
              <a:t>organizace </a:t>
            </a:r>
          </a:p>
          <a:p>
            <a:r>
              <a:rPr lang="cs-CZ" dirty="0"/>
              <a:t>S</a:t>
            </a:r>
            <a:r>
              <a:rPr lang="cs-CZ" dirty="0" smtClean="0"/>
              <a:t>truktura </a:t>
            </a:r>
            <a:r>
              <a:rPr lang="cs-CZ" dirty="0"/>
              <a:t>jako celek </a:t>
            </a:r>
            <a:r>
              <a:rPr lang="cs-CZ" dirty="0" smtClean="0"/>
              <a:t>současně reaguje </a:t>
            </a:r>
            <a:r>
              <a:rPr lang="cs-CZ" dirty="0"/>
              <a:t>na vlivy přicházející z vnějšího </a:t>
            </a:r>
            <a:r>
              <a:rPr lang="cs-CZ" dirty="0" smtClean="0"/>
              <a:t>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195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8"/>
          <p:cNvSpPr txBox="1">
            <a:spLocks noChangeArrowheads="1"/>
          </p:cNvSpPr>
          <p:nvPr/>
        </p:nvSpPr>
        <p:spPr bwMode="auto">
          <a:xfrm>
            <a:off x="0" y="777422"/>
            <a:ext cx="91439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dirty="0"/>
              <a:t>Strukturně funkcionální pojetí </a:t>
            </a:r>
            <a:r>
              <a:rPr lang="cs-CZ" sz="2400" b="1" dirty="0" smtClean="0"/>
              <a:t>organizace podle Webera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pro obsah 3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 smtClean="0"/>
              <a:t>Zakladatel sociologie organizace</a:t>
            </a:r>
          </a:p>
          <a:p>
            <a:pPr marL="0" indent="0">
              <a:buNone/>
            </a:pPr>
            <a:r>
              <a:rPr lang="cs-CZ" sz="2800" dirty="0" smtClean="0"/>
              <a:t>Protestanská etika a duch kapitalismu</a:t>
            </a:r>
          </a:p>
          <a:p>
            <a:pPr marL="0" indent="0">
              <a:buNone/>
            </a:pPr>
            <a:r>
              <a:rPr lang="cs-CZ" sz="2800" dirty="0" smtClean="0"/>
              <a:t>Spoluzakladatel Německé sociologické společnosti</a:t>
            </a:r>
          </a:p>
          <a:p>
            <a:pPr marL="0" indent="0">
              <a:buNone/>
            </a:pPr>
            <a:r>
              <a:rPr lang="cs-CZ" sz="2800" dirty="0"/>
              <a:t>Jeho sociologické úvahy se věnují </a:t>
            </a:r>
            <a:r>
              <a:rPr lang="cs-CZ" sz="2800" dirty="0" smtClean="0"/>
              <a:t>náboženství</a:t>
            </a:r>
            <a:r>
              <a:rPr lang="cs-CZ" sz="2800" dirty="0"/>
              <a:t>, moci a</a:t>
            </a:r>
            <a:r>
              <a:rPr lang="cs-CZ" sz="2800" dirty="0" smtClean="0"/>
              <a:t> byrokracii</a:t>
            </a:r>
          </a:p>
          <a:p>
            <a:r>
              <a:rPr lang="cs-CZ" sz="2800" dirty="0"/>
              <a:t>Racionalistické chápání organizace</a:t>
            </a:r>
          </a:p>
          <a:p>
            <a:r>
              <a:rPr lang="cs-CZ" sz="2800" dirty="0"/>
              <a:t>Pravidla nevznikají spontánně</a:t>
            </a:r>
          </a:p>
          <a:p>
            <a:r>
              <a:rPr lang="cs-CZ" sz="2800" dirty="0"/>
              <a:t>Odlidšťující charakter byrokratické mašinerie</a:t>
            </a:r>
          </a:p>
          <a:p>
            <a:pPr marL="0" indent="0"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07568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02044"/>
            <a:ext cx="7772400" cy="778476"/>
          </a:xfrm>
        </p:spPr>
        <p:txBody>
          <a:bodyPr/>
          <a:lstStyle/>
          <a:p>
            <a:r>
              <a:rPr lang="cs-CZ" sz="3200" b="1" dirty="0" err="1" smtClean="0"/>
              <a:t>Gouldnerova</a:t>
            </a:r>
            <a:r>
              <a:rPr lang="cs-CZ" sz="3200" b="1" dirty="0" smtClean="0"/>
              <a:t> kritika</a:t>
            </a:r>
            <a:endParaRPr lang="cs-CZ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67265" y="1767015"/>
            <a:ext cx="7687748" cy="4554409"/>
          </a:xfrm>
        </p:spPr>
        <p:txBody>
          <a:bodyPr/>
          <a:lstStyle/>
          <a:p>
            <a:pPr algn="l"/>
            <a:r>
              <a:rPr lang="cs-CZ" dirty="0" smtClean="0">
                <a:solidFill>
                  <a:schemeClr val="tx1"/>
                </a:solidFill>
              </a:rPr>
              <a:t>V 60. – 70. letech 20. století jsou kritizovány dosavadní sociologické teorie, zejména strukturální funkcionalismus </a:t>
            </a:r>
            <a:r>
              <a:rPr lang="cs-CZ" dirty="0" err="1" smtClean="0">
                <a:solidFill>
                  <a:schemeClr val="tx1"/>
                </a:solidFill>
              </a:rPr>
              <a:t>Parsonse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endParaRPr lang="cs-CZ" dirty="0" smtClean="0">
              <a:solidFill>
                <a:schemeClr val="tx1"/>
              </a:solidFill>
            </a:endParaRP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Důvody spočívaly v: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odosobnění empirických výzkumů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p</a:t>
            </a:r>
            <a:r>
              <a:rPr lang="cs-CZ" dirty="0" smtClean="0">
                <a:solidFill>
                  <a:schemeClr val="tx1"/>
                </a:solidFill>
              </a:rPr>
              <a:t>referování objektivní pravdy v sociologii 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k</a:t>
            </a:r>
            <a:r>
              <a:rPr lang="cs-CZ" dirty="0" smtClean="0">
                <a:solidFill>
                  <a:schemeClr val="tx1"/>
                </a:solidFill>
              </a:rPr>
              <a:t>ritika stávajících poměrů v sociologii</a:t>
            </a:r>
          </a:p>
          <a:p>
            <a:pPr marL="800100" lvl="1" indent="-342900" algn="l">
              <a:buFontTx/>
              <a:buChar char="-"/>
            </a:pPr>
            <a:endParaRPr lang="cs-CZ" sz="2000" dirty="0" smtClean="0">
              <a:solidFill>
                <a:schemeClr val="tx1"/>
              </a:solidFill>
            </a:endParaRPr>
          </a:p>
          <a:p>
            <a:pPr marL="342900" indent="-342900" algn="l">
              <a:buFontTx/>
              <a:buChar char="-"/>
            </a:pPr>
            <a:endParaRPr lang="cs-CZ" sz="2400" dirty="0" smtClean="0">
              <a:solidFill>
                <a:schemeClr val="tx1"/>
              </a:solidFill>
            </a:endParaRP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978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0" y="1050324"/>
            <a:ext cx="9144000" cy="741406"/>
          </a:xfrm>
        </p:spPr>
        <p:txBody>
          <a:bodyPr/>
          <a:lstStyle/>
          <a:p>
            <a:r>
              <a:rPr lang="cs-CZ" sz="3200" dirty="0" smtClean="0"/>
              <a:t>„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/>
              <a:t>coming</a:t>
            </a:r>
            <a:r>
              <a:rPr lang="cs-CZ" sz="3200" dirty="0"/>
              <a:t> </a:t>
            </a:r>
            <a:r>
              <a:rPr lang="cs-CZ" sz="3200" dirty="0" err="1"/>
              <a:t>crisis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western </a:t>
            </a:r>
            <a:r>
              <a:rPr lang="cs-CZ" sz="3200" dirty="0" smtClean="0"/>
              <a:t>sociology“ </a:t>
            </a:r>
            <a:r>
              <a:rPr lang="cs-CZ" sz="3200" dirty="0"/>
              <a:t>(1971)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  </a:t>
            </a:r>
            <a:r>
              <a:rPr lang="cs-CZ" sz="2800" dirty="0" smtClean="0"/>
              <a:t>(</a:t>
            </a:r>
            <a:r>
              <a:rPr lang="cs-CZ" sz="2800" b="1" dirty="0" smtClean="0"/>
              <a:t>krize </a:t>
            </a:r>
            <a:r>
              <a:rPr lang="cs-CZ" sz="2800" b="1" dirty="0"/>
              <a:t>západní sociologie</a:t>
            </a:r>
            <a:r>
              <a:rPr lang="cs-CZ" sz="2800" dirty="0" smtClean="0"/>
              <a:t>)</a:t>
            </a:r>
            <a:endParaRPr lang="cs-CZ" sz="32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790831" y="1989438"/>
            <a:ext cx="7819769" cy="4028303"/>
          </a:xfrm>
        </p:spPr>
        <p:txBody>
          <a:bodyPr/>
          <a:lstStyle/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Oslabení teorie </a:t>
            </a:r>
            <a:r>
              <a:rPr lang="cs-CZ" sz="2400" dirty="0" err="1" smtClean="0">
                <a:solidFill>
                  <a:schemeClr val="tx1"/>
                </a:solidFill>
              </a:rPr>
              <a:t>Parsonse</a:t>
            </a:r>
            <a:r>
              <a:rPr lang="cs-CZ" sz="2400" dirty="0" smtClean="0">
                <a:solidFill>
                  <a:schemeClr val="tx1"/>
                </a:solidFill>
              </a:rPr>
              <a:t> a hledání alternativ 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Spjatost kritiky sociologie a kritiky společnosti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Neexistuje čistá ideologická sociologie</a:t>
            </a:r>
          </a:p>
          <a:p>
            <a:pPr algn="l"/>
            <a:r>
              <a:rPr lang="cs-CZ" sz="2400" dirty="0" err="1" smtClean="0">
                <a:solidFill>
                  <a:schemeClr val="tx1"/>
                </a:solidFill>
              </a:rPr>
              <a:t>Parsons</a:t>
            </a:r>
            <a:r>
              <a:rPr lang="cs-CZ" sz="2400" dirty="0" smtClean="0">
                <a:solidFill>
                  <a:schemeClr val="tx1"/>
                </a:solidFill>
              </a:rPr>
              <a:t> ignoroval aktuální problémy americké společnosti </a:t>
            </a:r>
            <a:r>
              <a:rPr lang="cs-CZ" sz="2400" dirty="0">
                <a:solidFill>
                  <a:schemeClr val="tx1"/>
                </a:solidFill>
              </a:rPr>
              <a:t>(</a:t>
            </a:r>
            <a:r>
              <a:rPr lang="cs-CZ" sz="2400" dirty="0" smtClean="0">
                <a:solidFill>
                  <a:schemeClr val="tx1"/>
                </a:solidFill>
              </a:rPr>
              <a:t>chudoba, občanské protesty a nepokoje)</a:t>
            </a:r>
          </a:p>
          <a:p>
            <a:pPr algn="l"/>
            <a:endParaRPr lang="cs-CZ" sz="2400" dirty="0" smtClean="0">
              <a:solidFill>
                <a:schemeClr val="tx1"/>
              </a:solidFill>
            </a:endParaRPr>
          </a:p>
          <a:p>
            <a:pPr algn="l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2822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</TotalTime>
  <Words>348</Words>
  <Application>Microsoft Office PowerPoint</Application>
  <PresentationFormat>Předvádění na obrazovce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sady Office</vt:lpstr>
      <vt:lpstr>Prezentace aplikace PowerPoint</vt:lpstr>
      <vt:lpstr> Strukturně funkcionální pojetí organizace </vt:lpstr>
      <vt:lpstr>Strukturní funkcionalismus</vt:lpstr>
      <vt:lpstr>Prezentace aplikace PowerPoint</vt:lpstr>
      <vt:lpstr>Prezentace aplikace PowerPoint</vt:lpstr>
      <vt:lpstr>Prezentace aplikace PowerPoint</vt:lpstr>
      <vt:lpstr>Prezentace aplikace PowerPoint</vt:lpstr>
      <vt:lpstr>Gouldnerova kritika</vt:lpstr>
      <vt:lpstr>„The coming crisis of western sociology“ (1971)   (krize západní sociologie)</vt:lpstr>
      <vt:lpstr> Gouldner se ztotožňuje se sociologií - radikální, reflexivní a morálně orientovanou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Štefan</dc:creator>
  <cp:lastModifiedBy>svobodovad</cp:lastModifiedBy>
  <cp:revision>113</cp:revision>
  <dcterms:created xsi:type="dcterms:W3CDTF">2008-12-30T09:11:17Z</dcterms:created>
  <dcterms:modified xsi:type="dcterms:W3CDTF">2018-02-14T19:26:08Z</dcterms:modified>
</cp:coreProperties>
</file>