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312" r:id="rId4"/>
    <p:sldId id="296" r:id="rId5"/>
    <p:sldId id="297" r:id="rId6"/>
    <p:sldId id="298" r:id="rId7"/>
    <p:sldId id="313" r:id="rId8"/>
    <p:sldId id="314" r:id="rId9"/>
    <p:sldId id="315" r:id="rId10"/>
    <p:sldId id="316" r:id="rId11"/>
    <p:sldId id="318" r:id="rId12"/>
    <p:sldId id="317" r:id="rId13"/>
    <p:sldId id="319" r:id="rId14"/>
    <p:sldId id="320" r:id="rId15"/>
    <p:sldId id="321" r:id="rId16"/>
    <p:sldId id="330" r:id="rId17"/>
    <p:sldId id="329" r:id="rId18"/>
    <p:sldId id="324" r:id="rId19"/>
    <p:sldId id="331"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57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Střední styl 3 – zvýraznění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Střední styl 4 – zvýraznění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87A566-C3EC-4915-BAA8-B506C9D05494}" type="datetimeFigureOut">
              <a:rPr lang="en-US" smtClean="0"/>
              <a:pPr/>
              <a:t>5/13/2020</a:t>
            </a:fld>
            <a:endParaRPr lang="en-US"/>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106180-B3CF-4931-B398-D398504599E7}" type="slidenum">
              <a:rPr lang="en-US" smtClean="0"/>
              <a:pPr/>
              <a:t>‹#›</a:t>
            </a:fld>
            <a:endParaRPr lang="en-US"/>
          </a:p>
        </p:txBody>
      </p:sp>
    </p:spTree>
    <p:extLst>
      <p:ext uri="{BB962C8B-B14F-4D97-AF65-F5344CB8AC3E}">
        <p14:creationId xmlns:p14="http://schemas.microsoft.com/office/powerpoint/2010/main" val="7834352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42F855-2B55-492F-855C-B832003C3688}" type="datetimeFigureOut">
              <a:rPr lang="en-US" smtClean="0"/>
              <a:pPr/>
              <a:t>5/13/2020</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C8E789-7880-43B8-B74F-511BC5EB40A9}" type="slidenum">
              <a:rPr lang="en-US" smtClean="0"/>
              <a:pPr/>
              <a:t>‹#›</a:t>
            </a:fld>
            <a:endParaRPr lang="en-US"/>
          </a:p>
        </p:txBody>
      </p:sp>
    </p:spTree>
    <p:extLst>
      <p:ext uri="{BB962C8B-B14F-4D97-AF65-F5344CB8AC3E}">
        <p14:creationId xmlns:p14="http://schemas.microsoft.com/office/powerpoint/2010/main" val="6470459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9EC8E789-7880-43B8-B74F-511BC5EB40A9}" type="slidenum">
              <a:rPr lang="en-US" smtClean="0"/>
              <a:pPr/>
              <a:t>1</a:t>
            </a:fld>
            <a:endParaRPr lang="en-US"/>
          </a:p>
        </p:txBody>
      </p:sp>
    </p:spTree>
    <p:extLst>
      <p:ext uri="{BB962C8B-B14F-4D97-AF65-F5344CB8AC3E}">
        <p14:creationId xmlns:p14="http://schemas.microsoft.com/office/powerpoint/2010/main" val="2966465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EB56618B-8FD4-47D3-8E6F-A20A48F255B5}" type="datetime1">
              <a:rPr lang="cs-CZ" smtClean="0"/>
              <a:pPr/>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1995803835"/>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4A4CCED-7AB6-4693-ACE9-11C83A1ACAD2}" type="datetime1">
              <a:rPr lang="cs-CZ" smtClean="0"/>
              <a:pPr/>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452386066"/>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403F8F0-3738-4BDC-B943-217F8AB8EEEB}" type="datetime1">
              <a:rPr lang="cs-CZ" smtClean="0"/>
              <a:pPr/>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312537942"/>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14A33B4-7EEA-44A1-A0C6-874A4885E8F8}" type="datetime1">
              <a:rPr lang="cs-CZ" smtClean="0"/>
              <a:pPr/>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21850419"/>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9B6AF6FA-F5F4-4FC6-979E-B759708BE3DD}" type="datetime1">
              <a:rPr lang="cs-CZ" smtClean="0"/>
              <a:pPr/>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3292820374"/>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4F979FCD-7609-4500-AF90-494C30021613}" type="datetime1">
              <a:rPr lang="cs-CZ" smtClean="0"/>
              <a:pPr/>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813433669"/>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EC7DB631-3814-447C-A5AE-E0FDD2869CD2}" type="datetime1">
              <a:rPr lang="cs-CZ" smtClean="0"/>
              <a:pPr/>
              <a:t>13.05.2020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4164281227"/>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4E9A9B1-4ECA-444E-9840-7A38EBC4F143}" type="datetime1">
              <a:rPr lang="cs-CZ" smtClean="0"/>
              <a:pPr/>
              <a:t>13.05.2020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1198010476"/>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6AB6B2C-4F31-4900-ADAD-0E3BA4B08FAE}" type="datetime1">
              <a:rPr lang="cs-CZ" smtClean="0"/>
              <a:pPr/>
              <a:t>13.05.2020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2361872902"/>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0630C51-CDDB-4216-B50F-6AB0B8D95F15}" type="datetime1">
              <a:rPr lang="cs-CZ" smtClean="0"/>
              <a:pPr/>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609581902"/>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244393A-A73A-45F8-9911-A1CAF288FF32}" type="datetime1">
              <a:rPr lang="cs-CZ" smtClean="0"/>
              <a:pPr/>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C2CABFB-8079-4C86-B22E-35B5FE224DEB}" type="slidenum">
              <a:rPr lang="cs-CZ" smtClean="0"/>
              <a:pPr/>
              <a:t>‹#›</a:t>
            </a:fld>
            <a:endParaRPr lang="cs-CZ"/>
          </a:p>
        </p:txBody>
      </p:sp>
    </p:spTree>
    <p:extLst>
      <p:ext uri="{BB962C8B-B14F-4D97-AF65-F5344CB8AC3E}">
        <p14:creationId xmlns:p14="http://schemas.microsoft.com/office/powerpoint/2010/main" val="3377718946"/>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0DAFEC-AED5-4B6A-AE0A-F0B019155AED}" type="datetime1">
              <a:rPr lang="cs-CZ" smtClean="0"/>
              <a:pPr/>
              <a:t>13.05.2020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CABFB-8079-4C86-B22E-35B5FE224DEB}" type="slidenum">
              <a:rPr lang="cs-CZ" smtClean="0"/>
              <a:pPr/>
              <a:t>‹#›</a:t>
            </a:fld>
            <a:endParaRPr lang="cs-CZ"/>
          </a:p>
        </p:txBody>
      </p:sp>
    </p:spTree>
    <p:extLst>
      <p:ext uri="{BB962C8B-B14F-4D97-AF65-F5344CB8AC3E}">
        <p14:creationId xmlns:p14="http://schemas.microsoft.com/office/powerpoint/2010/main" val="2774925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17426" y="2759830"/>
            <a:ext cx="9144000" cy="1937370"/>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4000" b="1" dirty="0">
                <a:effectLst>
                  <a:outerShdw blurRad="38100" dist="38100" dir="2700000" algn="tl">
                    <a:srgbClr val="000000">
                      <a:alpha val="43137"/>
                    </a:srgbClr>
                  </a:outerShdw>
                </a:effectLst>
                <a:latin typeface="Book Antiqua" pitchFamily="18" charset="0"/>
              </a:rPr>
              <a:t>Pohledy na povahu organizací</a:t>
            </a:r>
            <a:endParaRPr lang="cs-CZ" sz="4000" b="1" dirty="0">
              <a:effectLst>
                <a:outerShdw blurRad="38100" dist="38100" dir="2700000" algn="tl">
                  <a:srgbClr val="000000">
                    <a:alpha val="43137"/>
                  </a:srgbClr>
                </a:outerShdw>
              </a:effectLst>
              <a:latin typeface="Book Antiqua" pitchFamily="18" charset="0"/>
              <a:cs typeface="Times New Roman" panose="02020603050405020304" pitchFamily="18" charset="0"/>
            </a:endParaRPr>
          </a:p>
          <a:p>
            <a:pPr algn="ctr" fontAlgn="auto">
              <a:spcBef>
                <a:spcPts val="0"/>
              </a:spcBef>
              <a:spcAft>
                <a:spcPts val="0"/>
              </a:spcAft>
              <a:defRPr/>
            </a:pPr>
            <a:endParaRPr lang="cs-CZ" sz="2000" b="1" dirty="0">
              <a:effectLst>
                <a:outerShdw blurRad="38100" dist="38100" dir="2700000" algn="tl">
                  <a:srgbClr val="000000">
                    <a:alpha val="43137"/>
                  </a:srgbClr>
                </a:outerShdw>
              </a:effectLst>
              <a:latin typeface="Book Antiqua" pitchFamily="18" charset="0"/>
              <a:cs typeface="Times New Roman" panose="02020603050405020304" pitchFamily="18" charset="0"/>
            </a:endParaRPr>
          </a:p>
        </p:txBody>
      </p:sp>
      <p:sp>
        <p:nvSpPr>
          <p:cNvPr id="7" name="TextovéPole 6"/>
          <p:cNvSpPr txBox="1"/>
          <p:nvPr/>
        </p:nvSpPr>
        <p:spPr>
          <a:xfrm>
            <a:off x="251520" y="5157192"/>
            <a:ext cx="8208912" cy="400110"/>
          </a:xfrm>
          <a:prstGeom prst="rect">
            <a:avLst/>
          </a:prstGeom>
          <a:noFill/>
        </p:spPr>
        <p:txBody>
          <a:bodyPr wrap="square" rtlCol="0">
            <a:spAutoFit/>
          </a:bodyPr>
          <a:lstStyle/>
          <a:p>
            <a:pPr algn="ctr"/>
            <a:r>
              <a:rPr lang="cs-CZ" sz="2000" b="1" dirty="0">
                <a:effectLst>
                  <a:outerShdw blurRad="38100" dist="38100" dir="2700000" algn="tl">
                    <a:srgbClr val="000000">
                      <a:alpha val="43137"/>
                    </a:srgbClr>
                  </a:outerShdw>
                </a:effectLst>
                <a:latin typeface="Book Antiqua" pitchFamily="18" charset="0"/>
                <a:cs typeface="Times New Roman" panose="02020603050405020304" pitchFamily="18" charset="0"/>
              </a:rPr>
              <a:t>Dagmar Svobodová</a:t>
            </a:r>
          </a:p>
        </p:txBody>
      </p:sp>
    </p:spTree>
    <p:extLst>
      <p:ext uri="{BB962C8B-B14F-4D97-AF65-F5344CB8AC3E}">
        <p14:creationId xmlns:p14="http://schemas.microsoft.com/office/powerpoint/2010/main" val="3307986103"/>
      </p:ext>
    </p:extLst>
  </p:cSld>
  <p:clrMapOvr>
    <a:masterClrMapping/>
  </p:clrMapOvr>
  <p:transition spd="slow">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8219256" cy="868958"/>
          </a:xfrm>
        </p:spPr>
        <p:txBody>
          <a:bodyPr>
            <a:normAutofit/>
          </a:bodyPr>
          <a:lstStyle/>
          <a:p>
            <a:pPr algn="l"/>
            <a:r>
              <a:rPr lang="cs-CZ" sz="4000" b="1" dirty="0">
                <a:effectLst>
                  <a:outerShdw blurRad="38100" dist="38100" dir="2700000" algn="tl">
                    <a:srgbClr val="000000">
                      <a:alpha val="43137"/>
                    </a:srgbClr>
                  </a:outerShdw>
                </a:effectLst>
                <a:latin typeface="Book Antiqua" pitchFamily="18" charset="0"/>
                <a:cs typeface="Times New Roman" panose="02020603050405020304" pitchFamily="18" charset="0"/>
              </a:rPr>
              <a:t>2) </a:t>
            </a:r>
            <a:r>
              <a:rPr lang="cs-CZ" sz="4000" b="1" dirty="0">
                <a:effectLst>
                  <a:outerShdw blurRad="38100" dist="38100" dir="2700000" algn="tl">
                    <a:srgbClr val="000000">
                      <a:alpha val="43137"/>
                    </a:srgbClr>
                  </a:outerShdw>
                </a:effectLst>
                <a:latin typeface="Book Antiqua" pitchFamily="18" charset="0"/>
              </a:rPr>
              <a:t>Novost Crozierova přístupu</a:t>
            </a:r>
            <a:endParaRPr lang="cs-CZ" sz="4200" b="1" dirty="0">
              <a:effectLst>
                <a:outerShdw blurRad="38100" dist="38100" dir="2700000" algn="tl">
                  <a:srgbClr val="000000">
                    <a:alpha val="43137"/>
                  </a:srgbClr>
                </a:outerShdw>
              </a:effectLst>
              <a:latin typeface="Book Antiqua" pitchFamily="18" charset="0"/>
              <a:cs typeface="Times New Roman" panose="02020603050405020304" pitchFamily="18" charset="0"/>
            </a:endParaRPr>
          </a:p>
        </p:txBody>
      </p:sp>
      <p:sp>
        <p:nvSpPr>
          <p:cNvPr id="3" name="Zástupný symbol pro obsah 2"/>
          <p:cNvSpPr>
            <a:spLocks noGrp="1"/>
          </p:cNvSpPr>
          <p:nvPr>
            <p:ph idx="1"/>
          </p:nvPr>
        </p:nvSpPr>
        <p:spPr>
          <a:xfrm>
            <a:off x="215516" y="1484784"/>
            <a:ext cx="8820980" cy="5069160"/>
          </a:xfrm>
        </p:spPr>
        <p:txBody>
          <a:bodyPr anchor="ctr">
            <a:normAutofit/>
          </a:bodyPr>
          <a:lstStyle/>
          <a:p>
            <a:r>
              <a:rPr lang="cs-CZ" sz="2800" dirty="0">
                <a:latin typeface="Book Antiqua" pitchFamily="18" charset="0"/>
              </a:rPr>
              <a:t>Východiskem analýzy bludného kruhu byly Mertonovy a Gouldnerovy závěry, avšak Crozier zdůraznil, nakolik jsou dysfunkčnosti byrokratické organizaci dovedně využívány jejich členy.</a:t>
            </a:r>
          </a:p>
          <a:p>
            <a:r>
              <a:rPr lang="cs-CZ" sz="2800" dirty="0">
                <a:latin typeface="Book Antiqua" pitchFamily="18" charset="0"/>
              </a:rPr>
              <a:t>Crozier vidí v rituálním chování promyšlenou taktiku aktérů k dosažení svých cílů.</a:t>
            </a:r>
            <a:endParaRPr lang="cs-CZ" sz="2800" dirty="0">
              <a:latin typeface="Book Antiqua" pitchFamily="18" charset="0"/>
              <a:cs typeface="Times New Roman" panose="02020603050405020304"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10</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980728"/>
            <a:ext cx="8219256" cy="868958"/>
          </a:xfrm>
        </p:spPr>
        <p:txBody>
          <a:bodyPr>
            <a:noAutofit/>
          </a:bodyPr>
          <a:lstStyle/>
          <a:p>
            <a:pPr algn="l"/>
            <a:r>
              <a:rPr lang="cs-CZ" sz="4000" b="1" dirty="0">
                <a:effectLst>
                  <a:outerShdw blurRad="38100" dist="38100" dir="2700000" algn="tl">
                    <a:srgbClr val="000000">
                      <a:alpha val="43137"/>
                    </a:srgbClr>
                  </a:outerShdw>
                </a:effectLst>
                <a:latin typeface="Book Antiqua" pitchFamily="18" charset="0"/>
                <a:cs typeface="Times New Roman" panose="02020603050405020304" pitchFamily="18" charset="0"/>
              </a:rPr>
              <a:t>3) </a:t>
            </a:r>
            <a:r>
              <a:rPr lang="cs-CZ" sz="4000" b="1" dirty="0">
                <a:effectLst>
                  <a:outerShdw blurRad="38100" dist="38100" dir="2700000" algn="tl">
                    <a:srgbClr val="000000">
                      <a:alpha val="43137"/>
                    </a:srgbClr>
                  </a:outerShdw>
                </a:effectLst>
                <a:latin typeface="Book Antiqua" pitchFamily="18" charset="0"/>
              </a:rPr>
              <a:t>Crozierovo pojetí byrokratické osobnosti</a:t>
            </a:r>
            <a:endParaRPr lang="cs-CZ" sz="4000" b="1" dirty="0">
              <a:effectLst>
                <a:outerShdw blurRad="38100" dist="38100" dir="2700000" algn="tl">
                  <a:srgbClr val="000000">
                    <a:alpha val="43137"/>
                  </a:srgbClr>
                </a:outerShdw>
              </a:effectLst>
              <a:latin typeface="Book Antiqua" pitchFamily="18" charset="0"/>
              <a:cs typeface="Times New Roman" panose="02020603050405020304" pitchFamily="18" charset="0"/>
            </a:endParaRPr>
          </a:p>
        </p:txBody>
      </p:sp>
      <p:sp>
        <p:nvSpPr>
          <p:cNvPr id="3" name="Zástupný symbol pro obsah 2"/>
          <p:cNvSpPr>
            <a:spLocks noGrp="1"/>
          </p:cNvSpPr>
          <p:nvPr>
            <p:ph idx="1"/>
          </p:nvPr>
        </p:nvSpPr>
        <p:spPr>
          <a:xfrm>
            <a:off x="179512" y="1788840"/>
            <a:ext cx="8820980" cy="5069160"/>
          </a:xfrm>
        </p:spPr>
        <p:txBody>
          <a:bodyPr anchor="ctr">
            <a:normAutofit/>
          </a:bodyPr>
          <a:lstStyle/>
          <a:p>
            <a:r>
              <a:rPr lang="cs-CZ" sz="2800" dirty="0">
                <a:latin typeface="Book Antiqua" pitchFamily="18" charset="0"/>
              </a:rPr>
              <a:t>Přehodnocení obrazu řadového člena byrokratické organizace.</a:t>
            </a:r>
          </a:p>
          <a:p>
            <a:r>
              <a:rPr lang="cs-CZ" sz="2800" dirty="0">
                <a:latin typeface="Book Antiqua" pitchFamily="18" charset="0"/>
              </a:rPr>
              <a:t>Namísto pasivního zaměstnance nastupuje poměrně agresivní aktér disponující svou vlastní strategií, který se snaží za všech okolností vytěžit ze situací maximum pro sebe bez ohledu na cíle a zájmy anonymní organizace.</a:t>
            </a:r>
            <a:endParaRPr lang="cs-CZ" sz="2800" dirty="0">
              <a:latin typeface="Book Antiqua" pitchFamily="18" charset="0"/>
              <a:cs typeface="Times New Roman" panose="02020603050405020304"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11</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836712"/>
            <a:ext cx="8219256" cy="868958"/>
          </a:xfrm>
        </p:spPr>
        <p:txBody>
          <a:bodyPr>
            <a:noAutofit/>
          </a:bodyPr>
          <a:lstStyle/>
          <a:p>
            <a:pPr algn="l"/>
            <a:r>
              <a:rPr lang="cs-CZ" sz="4000" b="1" dirty="0">
                <a:effectLst>
                  <a:outerShdw blurRad="38100" dist="38100" dir="2700000" algn="tl">
                    <a:srgbClr val="000000">
                      <a:alpha val="43137"/>
                    </a:srgbClr>
                  </a:outerShdw>
                </a:effectLst>
                <a:latin typeface="Book Antiqua" pitchFamily="18" charset="0"/>
                <a:cs typeface="Times New Roman" panose="02020603050405020304" pitchFamily="18" charset="0"/>
              </a:rPr>
              <a:t>4) </a:t>
            </a:r>
            <a:r>
              <a:rPr lang="cs-CZ" sz="4000" b="1" dirty="0">
                <a:effectLst>
                  <a:outerShdw blurRad="38100" dist="38100" dir="2700000" algn="tl">
                    <a:srgbClr val="000000">
                      <a:alpha val="43137"/>
                    </a:srgbClr>
                  </a:outerShdw>
                </a:effectLst>
                <a:latin typeface="Book Antiqua" pitchFamily="18" charset="0"/>
              </a:rPr>
              <a:t>Problém změny byrokratické organizace</a:t>
            </a:r>
            <a:endParaRPr lang="cs-CZ" sz="4000" b="1" dirty="0">
              <a:effectLst>
                <a:outerShdw blurRad="38100" dist="38100" dir="2700000" algn="tl">
                  <a:srgbClr val="000000">
                    <a:alpha val="43137"/>
                  </a:srgbClr>
                </a:outerShdw>
              </a:effectLst>
              <a:latin typeface="Book Antiqua" pitchFamily="18" charset="0"/>
              <a:cs typeface="Times New Roman" panose="02020603050405020304" pitchFamily="18" charset="0"/>
            </a:endParaRPr>
          </a:p>
        </p:txBody>
      </p:sp>
      <p:sp>
        <p:nvSpPr>
          <p:cNvPr id="3" name="Zástupný symbol pro obsah 2"/>
          <p:cNvSpPr>
            <a:spLocks noGrp="1"/>
          </p:cNvSpPr>
          <p:nvPr>
            <p:ph idx="1"/>
          </p:nvPr>
        </p:nvSpPr>
        <p:spPr>
          <a:xfrm>
            <a:off x="179512" y="1788840"/>
            <a:ext cx="8820980" cy="5069160"/>
          </a:xfrm>
        </p:spPr>
        <p:txBody>
          <a:bodyPr>
            <a:normAutofit/>
          </a:bodyPr>
          <a:lstStyle/>
          <a:p>
            <a:r>
              <a:rPr lang="cs-CZ" sz="2800" dirty="0">
                <a:latin typeface="Book Antiqua" pitchFamily="18" charset="0"/>
              </a:rPr>
              <a:t>Byr. systém se začíná orientovat na problémy změny, teprve když jsou dysfunkce již značné. Jakmile je o provedení nutných změn rozhodnuto, postupuje byr. organizace následovně:</a:t>
            </a:r>
          </a:p>
          <a:p>
            <a:pPr marL="514350" lvl="0" indent="-514350">
              <a:buFont typeface="+mj-lt"/>
              <a:buAutoNum type="arabicParenR"/>
            </a:pPr>
            <a:r>
              <a:rPr lang="cs-CZ" sz="2800" dirty="0">
                <a:latin typeface="Book Antiqua" pitchFamily="18" charset="0"/>
              </a:rPr>
              <a:t>Každá změna se uskutečňuje zásadně směrem odshora dolů.</a:t>
            </a:r>
          </a:p>
          <a:p>
            <a:pPr marL="514350" lvl="0" indent="-514350">
              <a:buFont typeface="+mj-lt"/>
              <a:buAutoNum type="arabicParenR"/>
            </a:pPr>
            <a:r>
              <a:rPr lang="cs-CZ" sz="2800" dirty="0">
                <a:latin typeface="Book Antiqua" pitchFamily="18" charset="0"/>
              </a:rPr>
              <a:t>Každé přijaté opatření se týká všech částí organizace, tedy i těch, které nebyly dysfunkcí příliš zasaženy.</a:t>
            </a:r>
          </a:p>
          <a:p>
            <a:pPr marL="514350" lvl="0" indent="-514350">
              <a:buFont typeface="+mj-lt"/>
              <a:buAutoNum type="arabicParenR"/>
            </a:pPr>
            <a:r>
              <a:rPr lang="cs-CZ" sz="2800" dirty="0">
                <a:latin typeface="Book Antiqua" pitchFamily="18" charset="0"/>
              </a:rPr>
              <a:t>Nařízení ohledně náprav posilují centralizaci, neboť ve své univerzálnosti ničí lokální zvláštnosti.</a:t>
            </a:r>
            <a:endParaRPr lang="en-US" sz="2800" dirty="0">
              <a:latin typeface="Book Antiqua" pitchFamily="18" charset="0"/>
            </a:endParaRPr>
          </a:p>
          <a:p>
            <a:endParaRPr lang="cs-CZ" sz="2800" dirty="0">
              <a:latin typeface="Times New Roman" panose="02020603050405020304" pitchFamily="18" charset="0"/>
              <a:cs typeface="Times New Roman" panose="02020603050405020304"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12</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8219256" cy="868958"/>
          </a:xfrm>
        </p:spPr>
        <p:txBody>
          <a:bodyPr>
            <a:normAutofit/>
          </a:bodyPr>
          <a:lstStyle/>
          <a:p>
            <a:pPr algn="l"/>
            <a:r>
              <a:rPr lang="cs-CZ" sz="4000" b="1" dirty="0">
                <a:effectLst>
                  <a:outerShdw blurRad="38100" dist="38100" dir="2700000" algn="tl">
                    <a:srgbClr val="000000">
                      <a:alpha val="43137"/>
                    </a:srgbClr>
                  </a:outerShdw>
                </a:effectLst>
                <a:latin typeface="Book Antiqua" pitchFamily="18" charset="0"/>
                <a:cs typeface="Times New Roman" panose="02020603050405020304" pitchFamily="18" charset="0"/>
              </a:rPr>
              <a:t>Byrokracie</a:t>
            </a:r>
          </a:p>
        </p:txBody>
      </p:sp>
      <p:sp>
        <p:nvSpPr>
          <p:cNvPr id="3" name="Zástupný symbol pro obsah 2"/>
          <p:cNvSpPr>
            <a:spLocks noGrp="1"/>
          </p:cNvSpPr>
          <p:nvPr>
            <p:ph idx="1"/>
          </p:nvPr>
        </p:nvSpPr>
        <p:spPr>
          <a:xfrm>
            <a:off x="215516" y="1484784"/>
            <a:ext cx="8820980" cy="5069160"/>
          </a:xfrm>
        </p:spPr>
        <p:txBody>
          <a:bodyPr anchor="ctr">
            <a:normAutofit/>
          </a:bodyPr>
          <a:lstStyle/>
          <a:p>
            <a:r>
              <a:rPr lang="cs-CZ" sz="2800" dirty="0">
                <a:latin typeface="Book Antiqua" pitchFamily="18" charset="0"/>
              </a:rPr>
              <a:t>Jako byrokracie je označována systematická administrativní činnost, pro níž je charakteristické hierarchické uspořádání, specializace funkcí, objektivní předpoklady pro výkon správy a činnost podle pevných pravidel.</a:t>
            </a:r>
          </a:p>
          <a:p>
            <a:r>
              <a:rPr lang="cs-CZ" sz="2800" dirty="0">
                <a:latin typeface="Book Antiqua" pitchFamily="18" charset="0"/>
              </a:rPr>
              <a:t>Pojem poprvé použil v roce 1745 </a:t>
            </a:r>
            <a:r>
              <a:rPr lang="cs-CZ" sz="2800" b="1" dirty="0">
                <a:latin typeface="Book Antiqua" pitchFamily="18" charset="0"/>
              </a:rPr>
              <a:t>Vincent de Gournay</a:t>
            </a:r>
            <a:r>
              <a:rPr lang="cs-CZ" sz="2800" dirty="0">
                <a:latin typeface="Book Antiqua" pitchFamily="18" charset="0"/>
              </a:rPr>
              <a:t>, vznikl jako složenina slov francouzského </a:t>
            </a:r>
            <a:r>
              <a:rPr lang="cs-CZ" sz="2800" i="1" dirty="0">
                <a:latin typeface="Book Antiqua" pitchFamily="18" charset="0"/>
              </a:rPr>
              <a:t>bureau</a:t>
            </a:r>
            <a:r>
              <a:rPr lang="cs-CZ" sz="2800" dirty="0">
                <a:latin typeface="Book Antiqua" pitchFamily="18" charset="0"/>
              </a:rPr>
              <a:t> (úřad, psací stůl) a řeckého </a:t>
            </a:r>
            <a:r>
              <a:rPr lang="cs-CZ" sz="2800" i="1" dirty="0">
                <a:latin typeface="Book Antiqua" pitchFamily="18" charset="0"/>
              </a:rPr>
              <a:t>kratein</a:t>
            </a:r>
            <a:r>
              <a:rPr lang="cs-CZ" sz="2800" dirty="0">
                <a:latin typeface="Book Antiqua" pitchFamily="18" charset="0"/>
              </a:rPr>
              <a:t> (vládnout).</a:t>
            </a: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13</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836712"/>
            <a:ext cx="8219256" cy="868958"/>
          </a:xfrm>
        </p:spPr>
        <p:txBody>
          <a:bodyPr>
            <a:noAutofit/>
          </a:bodyPr>
          <a:lstStyle/>
          <a:p>
            <a:pPr algn="l"/>
            <a:r>
              <a:rPr lang="cs-CZ" sz="4000" b="1" dirty="0">
                <a:effectLst>
                  <a:outerShdw blurRad="38100" dist="38100" dir="2700000" algn="tl">
                    <a:srgbClr val="000000">
                      <a:alpha val="43137"/>
                    </a:srgbClr>
                  </a:outerShdw>
                </a:effectLst>
                <a:latin typeface="Book Antiqua" pitchFamily="18" charset="0"/>
                <a:cs typeface="Times New Roman" panose="02020603050405020304" pitchFamily="18" charset="0"/>
              </a:rPr>
              <a:t>Alternativa k byrokracii – klady a zápory</a:t>
            </a:r>
          </a:p>
        </p:txBody>
      </p:sp>
      <p:sp>
        <p:nvSpPr>
          <p:cNvPr id="3" name="Zástupný symbol pro obsah 2"/>
          <p:cNvSpPr>
            <a:spLocks noGrp="1"/>
          </p:cNvSpPr>
          <p:nvPr>
            <p:ph idx="1"/>
          </p:nvPr>
        </p:nvSpPr>
        <p:spPr>
          <a:xfrm>
            <a:off x="179512" y="1788840"/>
            <a:ext cx="8820980" cy="5069160"/>
          </a:xfrm>
        </p:spPr>
        <p:txBody>
          <a:bodyPr anchor="ctr">
            <a:normAutofit/>
          </a:bodyPr>
          <a:lstStyle/>
          <a:p>
            <a:r>
              <a:rPr lang="cs-CZ" sz="2800" dirty="0">
                <a:latin typeface="Book Antiqua" pitchFamily="18" charset="0"/>
                <a:cs typeface="Times New Roman" panose="02020603050405020304" pitchFamily="18" charset="0"/>
              </a:rPr>
              <a:t>Moderní společnost využívá formálních organizací ke koordinaci aktivit velkého množství lidí v nejrůznějších oblastech činnosti.</a:t>
            </a:r>
          </a:p>
          <a:p>
            <a:r>
              <a:rPr lang="cs-CZ" sz="2800" dirty="0">
                <a:latin typeface="Book Antiqua" pitchFamily="18" charset="0"/>
                <a:cs typeface="Times New Roman" panose="02020603050405020304" pitchFamily="18" charset="0"/>
              </a:rPr>
              <a:t>Výsledky inovací na poli organizačním shrnul přehlednou formou americký sociolog </a:t>
            </a:r>
            <a:r>
              <a:rPr lang="cs-CZ" sz="2800" b="1" dirty="0">
                <a:latin typeface="Book Antiqua" pitchFamily="18" charset="0"/>
                <a:cs typeface="Times New Roman" panose="02020603050405020304" pitchFamily="18" charset="0"/>
              </a:rPr>
              <a:t>Joyce Rothschild – </a:t>
            </a:r>
            <a:r>
              <a:rPr lang="cs-CZ" sz="2800" b="1" dirty="0" err="1">
                <a:latin typeface="Book Antiqua" pitchFamily="18" charset="0"/>
                <a:cs typeface="Times New Roman" panose="02020603050405020304" pitchFamily="18" charset="0"/>
              </a:rPr>
              <a:t>Whitt</a:t>
            </a:r>
            <a:r>
              <a:rPr lang="cs-CZ" sz="2800" dirty="0">
                <a:latin typeface="Book Antiqua" pitchFamily="18" charset="0"/>
                <a:cs typeface="Times New Roman" panose="02020603050405020304" pitchFamily="18" charset="0"/>
              </a:rPr>
              <a:t>.</a:t>
            </a: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14</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8219256" cy="868958"/>
          </a:xfrm>
        </p:spPr>
        <p:txBody>
          <a:bodyPr>
            <a:noAutofit/>
          </a:bodyPr>
          <a:lstStyle/>
          <a:p>
            <a:r>
              <a:rPr lang="cs-CZ" sz="2800" dirty="0">
                <a:latin typeface="Book Antiqua" pitchFamily="18" charset="0"/>
                <a:cs typeface="Times New Roman" panose="02020603050405020304" pitchFamily="18" charset="0"/>
              </a:rPr>
              <a:t>Alternativní organizace se liší od organizací formálně byrokratických v řadě podstatných rysů </a:t>
            </a:r>
          </a:p>
        </p:txBody>
      </p:sp>
      <p:sp>
        <p:nvSpPr>
          <p:cNvPr id="3" name="Zástupný symbol pro obsah 2"/>
          <p:cNvSpPr>
            <a:spLocks noGrp="1"/>
          </p:cNvSpPr>
          <p:nvPr>
            <p:ph idx="1"/>
          </p:nvPr>
        </p:nvSpPr>
        <p:spPr>
          <a:xfrm>
            <a:off x="215516" y="1484784"/>
            <a:ext cx="8820980" cy="5069160"/>
          </a:xfrm>
        </p:spPr>
        <p:txBody>
          <a:bodyPr anchor="ctr">
            <a:normAutofit/>
          </a:bodyPr>
          <a:lstStyle/>
          <a:p>
            <a:r>
              <a:rPr lang="cs-CZ" sz="2800" dirty="0">
                <a:latin typeface="Book Antiqua" pitchFamily="18" charset="0"/>
                <a:cs typeface="Times New Roman" panose="02020603050405020304" pitchFamily="18" charset="0"/>
              </a:rPr>
              <a:t>1) Charakter moci</a:t>
            </a:r>
          </a:p>
          <a:p>
            <a:r>
              <a:rPr lang="cs-CZ" sz="2800" dirty="0">
                <a:latin typeface="Book Antiqua" pitchFamily="18" charset="0"/>
                <a:cs typeface="Times New Roman" panose="02020603050405020304" pitchFamily="18" charset="0"/>
              </a:rPr>
              <a:t>2) Povaha pravidel</a:t>
            </a:r>
          </a:p>
          <a:p>
            <a:r>
              <a:rPr lang="cs-CZ" sz="2800" dirty="0">
                <a:latin typeface="Book Antiqua" pitchFamily="18" charset="0"/>
                <a:cs typeface="Times New Roman" panose="02020603050405020304" pitchFamily="18" charset="0"/>
              </a:rPr>
              <a:t>3) Sociální kontrola</a:t>
            </a:r>
          </a:p>
          <a:p>
            <a:r>
              <a:rPr lang="cs-CZ" sz="2800" dirty="0">
                <a:latin typeface="Book Antiqua" pitchFamily="18" charset="0"/>
                <a:cs typeface="Times New Roman" panose="02020603050405020304" pitchFamily="18" charset="0"/>
              </a:rPr>
              <a:t>4) Sociální vztahy</a:t>
            </a:r>
          </a:p>
          <a:p>
            <a:r>
              <a:rPr lang="cs-CZ" sz="2800" dirty="0">
                <a:latin typeface="Book Antiqua" pitchFamily="18" charset="0"/>
                <a:cs typeface="Times New Roman" panose="02020603050405020304" pitchFamily="18" charset="0"/>
              </a:rPr>
              <a:t>5) Rekrutace (</a:t>
            </a:r>
            <a:r>
              <a:rPr lang="cs-CZ" sz="2800" dirty="0">
                <a:latin typeface="Book Antiqua" pitchFamily="18" charset="0"/>
              </a:rPr>
              <a:t>pocházet) členů a jejich kariéra</a:t>
            </a:r>
            <a:endParaRPr lang="cs-CZ" sz="2800" dirty="0">
              <a:latin typeface="Book Antiqua" pitchFamily="18" charset="0"/>
              <a:cs typeface="Times New Roman" panose="02020603050405020304" pitchFamily="18" charset="0"/>
            </a:endParaRPr>
          </a:p>
          <a:p>
            <a:r>
              <a:rPr lang="cs-CZ" sz="2800" dirty="0">
                <a:latin typeface="Book Antiqua" pitchFamily="18" charset="0"/>
                <a:cs typeface="Times New Roman" panose="02020603050405020304" pitchFamily="18" charset="0"/>
              </a:rPr>
              <a:t>6) Způsob motivace</a:t>
            </a:r>
          </a:p>
          <a:p>
            <a:r>
              <a:rPr lang="cs-CZ" sz="2800" dirty="0">
                <a:latin typeface="Book Antiqua" pitchFamily="18" charset="0"/>
                <a:cs typeface="Times New Roman" panose="02020603050405020304" pitchFamily="18" charset="0"/>
              </a:rPr>
              <a:t>7) Sociální rozvrstvení</a:t>
            </a:r>
          </a:p>
          <a:p>
            <a:r>
              <a:rPr lang="cs-CZ" sz="2800" dirty="0">
                <a:latin typeface="Book Antiqua" pitchFamily="18" charset="0"/>
                <a:cs typeface="Times New Roman" panose="02020603050405020304" pitchFamily="18" charset="0"/>
              </a:rPr>
              <a:t>8) Horizontální diferenciace (</a:t>
            </a:r>
            <a:r>
              <a:rPr lang="cs-CZ" sz="2800" dirty="0">
                <a:latin typeface="Book Antiqua" pitchFamily="18" charset="0"/>
              </a:rPr>
              <a:t>odlišení)</a:t>
            </a:r>
            <a:endParaRPr lang="cs-CZ" sz="2800" dirty="0">
              <a:latin typeface="Book Antiqua" pitchFamily="18" charset="0"/>
              <a:cs typeface="Times New Roman" panose="02020603050405020304"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15</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8219256" cy="868958"/>
          </a:xfrm>
        </p:spPr>
        <p:txBody>
          <a:bodyPr>
            <a:normAutofit/>
          </a:bodyPr>
          <a:lstStyle/>
          <a:p>
            <a:pPr algn="l"/>
            <a:r>
              <a:rPr lang="cs-CZ" sz="4000" b="1" dirty="0">
                <a:effectLst>
                  <a:outerShdw blurRad="38100" dist="38100" dir="2700000" algn="tl">
                    <a:srgbClr val="000000">
                      <a:alpha val="43137"/>
                    </a:srgbClr>
                  </a:outerShdw>
                </a:effectLst>
                <a:latin typeface="Book Antiqua" pitchFamily="18" charset="0"/>
              </a:rPr>
              <a:t>Zablokovaná společnost</a:t>
            </a:r>
            <a:endParaRPr lang="cs-CZ" sz="4200" b="1" dirty="0">
              <a:solidFill>
                <a:schemeClr val="accent5">
                  <a:lumMod val="50000"/>
                </a:schemeClr>
              </a:solidFill>
              <a:effectLst>
                <a:outerShdw blurRad="38100" dist="38100" dir="2700000" algn="tl">
                  <a:srgbClr val="000000">
                    <a:alpha val="43137"/>
                  </a:srgbClr>
                </a:outerShdw>
              </a:effectLst>
              <a:latin typeface="Book Antiqua" pitchFamily="18" charset="0"/>
              <a:cs typeface="Times New Roman" panose="02020603050405020304" pitchFamily="18" charset="0"/>
            </a:endParaRPr>
          </a:p>
        </p:txBody>
      </p:sp>
      <p:sp>
        <p:nvSpPr>
          <p:cNvPr id="3" name="Zástupný symbol pro obsah 2"/>
          <p:cNvSpPr>
            <a:spLocks noGrp="1"/>
          </p:cNvSpPr>
          <p:nvPr>
            <p:ph idx="1"/>
          </p:nvPr>
        </p:nvSpPr>
        <p:spPr>
          <a:xfrm>
            <a:off x="215516" y="1484784"/>
            <a:ext cx="8820980" cy="5069160"/>
          </a:xfrm>
        </p:spPr>
        <p:txBody>
          <a:bodyPr anchor="ctr">
            <a:normAutofit/>
          </a:bodyPr>
          <a:lstStyle/>
          <a:p>
            <a:r>
              <a:rPr lang="cs-CZ" sz="2800" dirty="0">
                <a:latin typeface="Book Antiqua" pitchFamily="18" charset="0"/>
              </a:rPr>
              <a:t>Termín "zablokovaná společnost" je sociologický termín se kterým přišel </a:t>
            </a:r>
            <a:r>
              <a:rPr lang="cs-CZ" sz="2800" b="1" dirty="0">
                <a:latin typeface="Book Antiqua" pitchFamily="18" charset="0"/>
              </a:rPr>
              <a:t>Michel Crozier </a:t>
            </a:r>
            <a:r>
              <a:rPr lang="cs-CZ" sz="2800" dirty="0">
                <a:latin typeface="Book Antiqua" pitchFamily="18" charset="0"/>
              </a:rPr>
              <a:t>už roku 1970.</a:t>
            </a:r>
          </a:p>
          <a:p>
            <a:r>
              <a:rPr lang="cs-CZ" sz="2800" dirty="0">
                <a:latin typeface="Book Antiqua" pitchFamily="18" charset="0"/>
              </a:rPr>
              <a:t>Jeho pojem se týká obecně byrokratických organizací.</a:t>
            </a:r>
          </a:p>
          <a:p>
            <a:r>
              <a:rPr lang="cs-CZ" sz="2800" dirty="0">
                <a:latin typeface="Book Antiqua" pitchFamily="18" charset="0"/>
              </a:rPr>
              <a:t>Je to model "</a:t>
            </a:r>
            <a:r>
              <a:rPr lang="cs-CZ" sz="2800" b="1" dirty="0">
                <a:latin typeface="Book Antiqua" pitchFamily="18" charset="0"/>
              </a:rPr>
              <a:t>institucionalizované ne-komunikace</a:t>
            </a:r>
            <a:r>
              <a:rPr lang="cs-CZ" sz="2800" dirty="0">
                <a:latin typeface="Book Antiqua" pitchFamily="18" charset="0"/>
              </a:rPr>
              <a:t>", díky kterému se všichni zúčastnění úředníci (od ministerstva až po obecní úřad) zbavují odpovědnosti za chybná rozhodnutí.</a:t>
            </a:r>
            <a:endParaRPr lang="cs-CZ" sz="2800" dirty="0">
              <a:latin typeface="Book Antiqua" pitchFamily="18" charset="0"/>
              <a:cs typeface="Times New Roman" panose="02020603050405020304"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16</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9144000" cy="868958"/>
          </a:xfrm>
        </p:spPr>
        <p:txBody>
          <a:bodyPr>
            <a:noAutofit/>
          </a:bodyPr>
          <a:lstStyle/>
          <a:p>
            <a:pPr algn="l"/>
            <a:br>
              <a:rPr lang="cs-CZ" sz="2400" dirty="0">
                <a:latin typeface="Book Antiqua" pitchFamily="18" charset="0"/>
              </a:rPr>
            </a:br>
            <a:r>
              <a:rPr lang="cs-CZ" sz="2800" dirty="0" err="1">
                <a:latin typeface="Book Antiqua" pitchFamily="18" charset="0"/>
              </a:rPr>
              <a:t>Crozier</a:t>
            </a:r>
            <a:r>
              <a:rPr lang="cs-CZ" sz="2800" dirty="0">
                <a:latin typeface="Book Antiqua" pitchFamily="18" charset="0"/>
              </a:rPr>
              <a:t> vyčleňuje </a:t>
            </a:r>
            <a:r>
              <a:rPr lang="cs-CZ" sz="2800" b="1" dirty="0">
                <a:latin typeface="Book Antiqua" pitchFamily="18" charset="0"/>
              </a:rPr>
              <a:t>dva hlavní znaky </a:t>
            </a:r>
            <a:r>
              <a:rPr lang="cs-CZ" sz="2800" dirty="0">
                <a:latin typeface="Book Antiqua" pitchFamily="18" charset="0"/>
              </a:rPr>
              <a:t>byrokratické správy</a:t>
            </a:r>
            <a:endParaRPr lang="cs-CZ" sz="28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215516" y="1772816"/>
            <a:ext cx="8820980" cy="4781128"/>
          </a:xfrm>
        </p:spPr>
        <p:txBody>
          <a:bodyPr>
            <a:normAutofit fontScale="92500"/>
          </a:bodyPr>
          <a:lstStyle/>
          <a:p>
            <a:pPr marL="514350" indent="-514350">
              <a:buFont typeface="+mj-lt"/>
              <a:buAutoNum type="arabicParenR"/>
            </a:pPr>
            <a:endParaRPr lang="cs-CZ" sz="2800" dirty="0">
              <a:latin typeface="Book Antiqua" pitchFamily="18" charset="0"/>
            </a:endParaRPr>
          </a:p>
          <a:p>
            <a:pPr marL="514350" indent="-514350">
              <a:buFont typeface="+mj-lt"/>
              <a:buAutoNum type="arabicParenR"/>
            </a:pPr>
            <a:r>
              <a:rPr lang="cs-CZ" sz="2800" dirty="0">
                <a:latin typeface="Book Antiqua" pitchFamily="18" charset="0"/>
              </a:rPr>
              <a:t>Jde vždy o systém extrémně centralizovaný.</a:t>
            </a:r>
            <a:br>
              <a:rPr lang="cs-CZ" sz="2800" dirty="0">
                <a:latin typeface="Book Antiqua" pitchFamily="18" charset="0"/>
              </a:rPr>
            </a:br>
            <a:r>
              <a:rPr lang="cs-CZ" sz="2800" dirty="0">
                <a:latin typeface="Book Antiqua" pitchFamily="18" charset="0"/>
              </a:rPr>
              <a:t>Nejvyšší moc je soustavně paralyzována nedostatkem pravdivých informací a živých kontaktů se skutečnou realitou. </a:t>
            </a:r>
          </a:p>
          <a:p>
            <a:pPr marL="514350" indent="-514350">
              <a:buFont typeface="+mj-lt"/>
              <a:buAutoNum type="arabicParenR"/>
            </a:pPr>
            <a:endParaRPr lang="cs-CZ" sz="2800" dirty="0">
              <a:latin typeface="Book Antiqua" pitchFamily="18" charset="0"/>
            </a:endParaRPr>
          </a:p>
          <a:p>
            <a:pPr marL="514350" indent="-514350">
              <a:buFont typeface="+mj-lt"/>
              <a:buAutoNum type="arabicParenR"/>
            </a:pPr>
            <a:r>
              <a:rPr lang="cs-CZ" sz="2800" dirty="0">
                <a:latin typeface="Book Antiqua" pitchFamily="18" charset="0"/>
              </a:rPr>
              <a:t>Tento systém je zároveň značně hierarchizovaný.</a:t>
            </a:r>
            <a:br>
              <a:rPr lang="cs-CZ" sz="2800" dirty="0">
                <a:latin typeface="Book Antiqua" pitchFamily="18" charset="0"/>
              </a:rPr>
            </a:br>
            <a:r>
              <a:rPr lang="cs-CZ" sz="2800" dirty="0">
                <a:latin typeface="Book Antiqua" pitchFamily="18" charset="0"/>
              </a:rPr>
              <a:t>Komunikace mezi kategoriemi je špatná.</a:t>
            </a:r>
            <a:br>
              <a:rPr lang="cs-CZ" sz="2800" dirty="0">
                <a:latin typeface="Book Antiqua" pitchFamily="18" charset="0"/>
              </a:rPr>
            </a:br>
            <a:br>
              <a:rPr lang="cs-CZ" sz="2800" dirty="0">
                <a:latin typeface="Book Antiqua" pitchFamily="18" charset="0"/>
              </a:rPr>
            </a:br>
            <a:r>
              <a:rPr lang="cs-CZ" sz="2800" dirty="0">
                <a:latin typeface="Book Antiqua" pitchFamily="18" charset="0"/>
              </a:rPr>
              <a:t>Zablokovaná administrativa se vyznačuje metodou rozhodování, která je založena na špatné komunikaci. </a:t>
            </a:r>
            <a:endParaRPr lang="en-US" sz="2800" dirty="0">
              <a:latin typeface="Book Antiqua" pitchFamily="18" charset="0"/>
            </a:endParaRPr>
          </a:p>
          <a:p>
            <a:pPr marL="514350" lvl="0" indent="-514350">
              <a:buFont typeface="+mj-lt"/>
              <a:buAutoNum type="arabicParenR"/>
            </a:pPr>
            <a:endParaRPr lang="en-US" sz="2800" dirty="0">
              <a:latin typeface="Book Antiqua" pitchFamily="18" charset="0"/>
            </a:endParaRPr>
          </a:p>
          <a:p>
            <a:pPr marL="514350" indent="-514350">
              <a:buFont typeface="+mj-lt"/>
              <a:buAutoNum type="arabicParenR"/>
            </a:pPr>
            <a:endParaRPr lang="cs-CZ" sz="2800" dirty="0">
              <a:latin typeface="Book Antiqua" pitchFamily="18" charset="0"/>
              <a:cs typeface="Times New Roman" panose="02020603050405020304"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17</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9144000" cy="868958"/>
          </a:xfrm>
        </p:spPr>
        <p:txBody>
          <a:bodyPr>
            <a:normAutofit fontScale="90000"/>
          </a:bodyPr>
          <a:lstStyle/>
          <a:p>
            <a:pPr algn="l"/>
            <a:br>
              <a:rPr lang="cs-CZ" sz="4000" dirty="0">
                <a:latin typeface="Book Antiqua" pitchFamily="18" charset="0"/>
              </a:rPr>
            </a:br>
            <a:r>
              <a:rPr lang="cs-CZ" sz="4000" dirty="0">
                <a:latin typeface="Book Antiqua" pitchFamily="18" charset="0"/>
              </a:rPr>
              <a:t>Hierarchickou strukturu si lze </a:t>
            </a:r>
            <a:r>
              <a:rPr lang="cs-CZ" sz="2700" dirty="0">
                <a:latin typeface="Book Antiqua" pitchFamily="18" charset="0"/>
              </a:rPr>
              <a:t>představit v podobě </a:t>
            </a:r>
            <a:r>
              <a:rPr lang="cs-CZ" sz="2700" b="1" dirty="0">
                <a:latin typeface="Book Antiqua" pitchFamily="18" charset="0"/>
              </a:rPr>
              <a:t>tří nad sebou umístěných vrstev</a:t>
            </a:r>
            <a:br>
              <a:rPr lang="cs-CZ" sz="4000" dirty="0">
                <a:latin typeface="Book Antiqua" pitchFamily="18" charset="0"/>
              </a:rPr>
            </a:br>
            <a:endParaRPr lang="cs-CZ" sz="42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0" y="1484784"/>
            <a:ext cx="8820980" cy="4205064"/>
          </a:xfrm>
        </p:spPr>
        <p:txBody>
          <a:bodyPr>
            <a:noAutofit/>
          </a:bodyPr>
          <a:lstStyle/>
          <a:p>
            <a:pPr marL="514350" indent="-514350">
              <a:buFont typeface="+mj-lt"/>
              <a:buAutoNum type="alphaLcParenR"/>
            </a:pPr>
            <a:r>
              <a:rPr lang="cs-CZ" sz="2400" dirty="0">
                <a:latin typeface="Book Antiqua" pitchFamily="18" charset="0"/>
              </a:rPr>
              <a:t>vrstvy zaměstnanců</a:t>
            </a:r>
          </a:p>
          <a:p>
            <a:pPr marL="514350" indent="-514350">
              <a:buFont typeface="+mj-lt"/>
              <a:buAutoNum type="alphaLcParenR"/>
            </a:pPr>
            <a:r>
              <a:rPr lang="cs-CZ" sz="2400" dirty="0">
                <a:latin typeface="Book Antiqua" pitchFamily="18" charset="0"/>
              </a:rPr>
              <a:t>vrstvy podřízených kádrů (skupina osob tvořící základ celku)</a:t>
            </a:r>
          </a:p>
          <a:p>
            <a:pPr marL="514350" indent="-514350">
              <a:buFont typeface="+mj-lt"/>
              <a:buAutoNum type="alphaLcParenR"/>
            </a:pPr>
            <a:r>
              <a:rPr lang="cs-CZ" sz="2400" dirty="0">
                <a:latin typeface="Book Antiqua" pitchFamily="18" charset="0"/>
              </a:rPr>
              <a:t>vrstvy řídících pracovníků</a:t>
            </a:r>
          </a:p>
          <a:p>
            <a:pPr marL="514350" indent="-514350">
              <a:buFont typeface="+mj-lt"/>
              <a:buAutoNum type="alphaLcParenR"/>
            </a:pPr>
            <a:endParaRPr lang="cs-CZ" sz="2400" dirty="0">
              <a:latin typeface="Book Antiqua" pitchFamily="18" charset="0"/>
            </a:endParaRPr>
          </a:p>
          <a:p>
            <a:r>
              <a:rPr lang="cs-CZ" sz="2400" dirty="0">
                <a:latin typeface="Book Antiqua" pitchFamily="18" charset="0"/>
              </a:rPr>
              <a:t>Řídící pracovníci jsou závislí na informacích, které jim poskytují střední kádry. Ti je však ve svých zprávách klamou, protože při celkovém nedostatku zdrojů mají přirozený zájem zajistit co nejvíce zdrojů právě pro své oddělení.</a:t>
            </a: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18</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8219256" cy="868958"/>
          </a:xfrm>
        </p:spPr>
        <p:txBody>
          <a:bodyPr>
            <a:normAutofit/>
          </a:bodyPr>
          <a:lstStyle/>
          <a:p>
            <a:pPr algn="l"/>
            <a:r>
              <a:rPr lang="cs-CZ" sz="42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Hierarchická struktura byrokracie</a:t>
            </a:r>
          </a:p>
        </p:txBody>
      </p:sp>
      <p:sp>
        <p:nvSpPr>
          <p:cNvPr id="3" name="Zástupný symbol pro obsah 2"/>
          <p:cNvSpPr>
            <a:spLocks noGrp="1"/>
          </p:cNvSpPr>
          <p:nvPr>
            <p:ph idx="1"/>
          </p:nvPr>
        </p:nvSpPr>
        <p:spPr>
          <a:xfrm>
            <a:off x="215516" y="1700808"/>
            <a:ext cx="8820980" cy="4853136"/>
          </a:xfrm>
        </p:spPr>
        <p:txBody>
          <a:bodyPr anchor="ctr">
            <a:normAutofit/>
          </a:bodyPr>
          <a:lstStyle/>
          <a:p>
            <a:r>
              <a:rPr lang="cs-CZ" sz="2800" dirty="0">
                <a:latin typeface="Book Antiqua" pitchFamily="18" charset="0"/>
              </a:rPr>
              <a:t>Všichni zúčastnění preferují zablokovanost, která je všechny zbavuje nutnosti riskovat a nést zodpovědnost. Jde o model dokonalé institucionalizované ne-komunikace.</a:t>
            </a:r>
          </a:p>
          <a:p>
            <a:pPr>
              <a:buNone/>
            </a:pPr>
            <a:endParaRPr lang="cs-CZ" sz="2800" dirty="0">
              <a:latin typeface="Book Antiqua" pitchFamily="18" charset="0"/>
            </a:endParaRPr>
          </a:p>
          <a:p>
            <a:r>
              <a:rPr lang="cs-CZ" sz="2800" dirty="0">
                <a:latin typeface="Book Antiqua" pitchFamily="18" charset="0"/>
              </a:rPr>
              <a:t>Řídící pracovníci tuší, že nejsou schopni přinutit své podřízené k poskytování pravdivějších informací, proto se snaží ve svém rozhodování co nejvíce abstrahovat a přidržují se pouze obsahově prázdných formálních předpisů.</a:t>
            </a:r>
            <a:endParaRPr lang="en-US" sz="2800" dirty="0">
              <a:latin typeface="Book Antiqua" pitchFamily="18" charset="0"/>
            </a:endParaRPr>
          </a:p>
          <a:p>
            <a:pPr>
              <a:buNone/>
            </a:pPr>
            <a:endParaRPr lang="en-US" sz="2800" dirty="0">
              <a:latin typeface="Book Antiqua"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19</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637" y="548680"/>
            <a:ext cx="8229600" cy="898948"/>
          </a:xfrm>
        </p:spPr>
        <p:txBody>
          <a:bodyPr>
            <a:normAutofit/>
          </a:bodyPr>
          <a:lstStyle/>
          <a:p>
            <a:pPr algn="l"/>
            <a:r>
              <a:rPr lang="cs-CZ" sz="4000" b="1" dirty="0">
                <a:effectLst>
                  <a:outerShdw blurRad="38100" dist="38100" dir="2700000" algn="tl">
                    <a:srgbClr val="000000">
                      <a:alpha val="43137"/>
                    </a:srgbClr>
                  </a:outerShdw>
                </a:effectLst>
                <a:latin typeface="Book Antiqua" pitchFamily="18" charset="0"/>
                <a:cs typeface="Times New Roman" panose="02020603050405020304" pitchFamily="18" charset="0"/>
              </a:rPr>
              <a:t>Obsah</a:t>
            </a:r>
          </a:p>
        </p:txBody>
      </p:sp>
      <p:sp>
        <p:nvSpPr>
          <p:cNvPr id="3" name="Zástupný symbol pro obsah 2"/>
          <p:cNvSpPr>
            <a:spLocks noGrp="1"/>
          </p:cNvSpPr>
          <p:nvPr>
            <p:ph idx="1"/>
          </p:nvPr>
        </p:nvSpPr>
        <p:spPr>
          <a:xfrm>
            <a:off x="143508" y="1412776"/>
            <a:ext cx="8856984" cy="5256584"/>
          </a:xfrm>
        </p:spPr>
        <p:txBody>
          <a:bodyPr anchor="ctr">
            <a:normAutofit/>
          </a:bodyPr>
          <a:lstStyle/>
          <a:p>
            <a:pPr marL="0" indent="0">
              <a:buFont typeface="Wingdings" pitchFamily="2" charset="2"/>
              <a:buChar char="q"/>
            </a:pPr>
            <a:r>
              <a:rPr lang="cs-CZ" sz="2800" dirty="0">
                <a:latin typeface="Times New Roman" panose="02020603050405020304" pitchFamily="18" charset="0"/>
                <a:cs typeface="Times New Roman" panose="02020603050405020304" pitchFamily="18" charset="0"/>
              </a:rPr>
              <a:t> </a:t>
            </a:r>
            <a:r>
              <a:rPr lang="cs-CZ" b="1" dirty="0">
                <a:effectLst>
                  <a:outerShdw blurRad="38100" dist="38100" dir="2700000" algn="tl">
                    <a:srgbClr val="000000">
                      <a:alpha val="43137"/>
                    </a:srgbClr>
                  </a:outerShdw>
                </a:effectLst>
                <a:latin typeface="Book Antiqua" pitchFamily="18" charset="0"/>
              </a:rPr>
              <a:t>Pohledy na povahu organizací</a:t>
            </a:r>
          </a:p>
          <a:p>
            <a:pPr marL="0" indent="0">
              <a:buFont typeface="Wingdings" pitchFamily="2" charset="2"/>
              <a:buChar char="q"/>
            </a:pPr>
            <a:r>
              <a:rPr lang="cs-CZ" b="1" dirty="0">
                <a:effectLst>
                  <a:outerShdw blurRad="38100" dist="38100" dir="2700000" algn="tl">
                    <a:srgbClr val="000000">
                      <a:alpha val="43137"/>
                    </a:srgbClr>
                  </a:outerShdw>
                </a:effectLst>
                <a:latin typeface="Book Antiqua" pitchFamily="18" charset="0"/>
              </a:rPr>
              <a:t> Nové pohledy na povahu organizací</a:t>
            </a:r>
            <a:br>
              <a:rPr lang="cs-CZ" b="1" dirty="0">
                <a:effectLst>
                  <a:outerShdw blurRad="38100" dist="38100" dir="2700000" algn="tl">
                    <a:srgbClr val="000000">
                      <a:alpha val="43137"/>
                    </a:srgbClr>
                  </a:outerShdw>
                </a:effectLst>
                <a:latin typeface="Book Antiqua" pitchFamily="18" charset="0"/>
              </a:rPr>
            </a:br>
            <a:r>
              <a:rPr lang="cs-CZ" b="1" dirty="0">
                <a:effectLst>
                  <a:outerShdw blurRad="38100" dist="38100" dir="2700000" algn="tl">
                    <a:srgbClr val="000000">
                      <a:alpha val="43137"/>
                    </a:srgbClr>
                  </a:outerShdw>
                </a:effectLst>
                <a:latin typeface="Book Antiqua" pitchFamily="18" charset="0"/>
              </a:rPr>
              <a:t>    (čtyři fáze dysfunkce)</a:t>
            </a:r>
          </a:p>
          <a:p>
            <a:pPr marL="0" indent="0">
              <a:buFont typeface="Wingdings" pitchFamily="2" charset="2"/>
              <a:buChar char="q"/>
            </a:pPr>
            <a:r>
              <a:rPr lang="cs-CZ" b="1" dirty="0">
                <a:effectLst>
                  <a:outerShdw blurRad="38100" dist="38100" dir="2700000" algn="tl">
                    <a:srgbClr val="000000">
                      <a:alpha val="43137"/>
                    </a:srgbClr>
                  </a:outerShdw>
                </a:effectLst>
                <a:latin typeface="Book Antiqua" pitchFamily="18" charset="0"/>
                <a:cs typeface="Times New Roman" panose="02020603050405020304" pitchFamily="18" charset="0"/>
              </a:rPr>
              <a:t> Byrokracie v kostce</a:t>
            </a:r>
          </a:p>
          <a:p>
            <a:pPr marL="0" indent="0">
              <a:buFont typeface="Wingdings" pitchFamily="2" charset="2"/>
              <a:buChar char="q"/>
            </a:pPr>
            <a:r>
              <a:rPr lang="cs-CZ" b="1" dirty="0">
                <a:effectLst>
                  <a:outerShdw blurRad="38100" dist="38100" dir="2700000" algn="tl">
                    <a:srgbClr val="000000">
                      <a:alpha val="43137"/>
                    </a:srgbClr>
                  </a:outerShdw>
                </a:effectLst>
                <a:latin typeface="Book Antiqua" pitchFamily="18" charset="0"/>
                <a:cs typeface="Times New Roman" panose="02020603050405020304" pitchFamily="18" charset="0"/>
              </a:rPr>
              <a:t> </a:t>
            </a:r>
            <a:r>
              <a:rPr lang="cs-CZ" b="1" dirty="0">
                <a:effectLst>
                  <a:outerShdw blurRad="38100" dist="38100" dir="2700000" algn="tl">
                    <a:srgbClr val="000000">
                      <a:alpha val="43137"/>
                    </a:srgbClr>
                  </a:outerShdw>
                </a:effectLst>
                <a:latin typeface="Book Antiqua" pitchFamily="18" charset="0"/>
              </a:rPr>
              <a:t>Alternativa k byrokracii</a:t>
            </a:r>
          </a:p>
          <a:p>
            <a:pPr marL="0" indent="0">
              <a:buFont typeface="Wingdings" pitchFamily="2" charset="2"/>
              <a:buChar char="q"/>
            </a:pPr>
            <a:r>
              <a:rPr lang="cs-CZ" b="1" dirty="0">
                <a:effectLst>
                  <a:outerShdw blurRad="38100" dist="38100" dir="2700000" algn="tl">
                    <a:srgbClr val="000000">
                      <a:alpha val="43137"/>
                    </a:srgbClr>
                  </a:outerShdw>
                </a:effectLst>
                <a:latin typeface="Book Antiqua" pitchFamily="18" charset="0"/>
              </a:rPr>
              <a:t> Zablokovaná společnost</a:t>
            </a: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Tree>
    <p:extLst>
      <p:ext uri="{BB962C8B-B14F-4D97-AF65-F5344CB8AC3E}">
        <p14:creationId xmlns:p14="http://schemas.microsoft.com/office/powerpoint/2010/main" val="3003719987"/>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8219256" cy="868958"/>
          </a:xfrm>
        </p:spPr>
        <p:txBody>
          <a:bodyPr>
            <a:normAutofit/>
          </a:bodyPr>
          <a:lstStyle/>
          <a:p>
            <a:pPr algn="l"/>
            <a:r>
              <a:rPr lang="cs-CZ" sz="4000" b="1" dirty="0">
                <a:effectLst>
                  <a:outerShdw blurRad="38100" dist="38100" dir="2700000" algn="tl">
                    <a:srgbClr val="000000">
                      <a:alpha val="43137"/>
                    </a:srgbClr>
                  </a:outerShdw>
                </a:effectLst>
                <a:latin typeface="Book Antiqua" pitchFamily="18" charset="0"/>
              </a:rPr>
              <a:t>Pohledy na povahu organizací</a:t>
            </a:r>
            <a:endParaRPr lang="cs-CZ" sz="42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215516" y="1484784"/>
            <a:ext cx="8820980" cy="5069160"/>
          </a:xfrm>
        </p:spPr>
        <p:txBody>
          <a:bodyPr anchor="ctr">
            <a:normAutofit/>
          </a:bodyPr>
          <a:lstStyle/>
          <a:p>
            <a:pPr>
              <a:buNone/>
            </a:pPr>
            <a:r>
              <a:rPr lang="cs-CZ" sz="2800" b="1" dirty="0">
                <a:latin typeface="Book Antiqua" pitchFamily="18" charset="0"/>
              </a:rPr>
              <a:t>Tři organizační paradigmata:</a:t>
            </a:r>
          </a:p>
          <a:p>
            <a:pPr>
              <a:buFont typeface="Wingdings" pitchFamily="2" charset="2"/>
              <a:buChar char="Ø"/>
            </a:pPr>
            <a:r>
              <a:rPr lang="cs-CZ" sz="2800" b="1" dirty="0">
                <a:latin typeface="Book Antiqua" pitchFamily="18" charset="0"/>
              </a:rPr>
              <a:t>Racionální systém: </a:t>
            </a:r>
            <a:r>
              <a:rPr lang="cs-CZ" sz="2800" dirty="0">
                <a:latin typeface="Book Antiqua" pitchFamily="18" charset="0"/>
              </a:rPr>
              <a:t>organizace jako racionálně zkonstruovaný systém</a:t>
            </a:r>
          </a:p>
          <a:p>
            <a:pPr>
              <a:buFont typeface="Wingdings" pitchFamily="2" charset="2"/>
              <a:buChar char="Ø"/>
            </a:pPr>
            <a:r>
              <a:rPr lang="cs-CZ" sz="2800" b="1" dirty="0">
                <a:latin typeface="Book Antiqua" pitchFamily="18" charset="0"/>
              </a:rPr>
              <a:t>Přirozený systém: </a:t>
            </a:r>
            <a:r>
              <a:rPr lang="cs-CZ" sz="2800" dirty="0">
                <a:latin typeface="Book Antiqua" pitchFamily="18" charset="0"/>
              </a:rPr>
              <a:t>organizace jako přirozeně vzniklý a rozvíjející se systém</a:t>
            </a:r>
          </a:p>
          <a:p>
            <a:pPr>
              <a:buFont typeface="Wingdings" pitchFamily="2" charset="2"/>
              <a:buChar char="Ø"/>
            </a:pPr>
            <a:r>
              <a:rPr lang="cs-CZ" sz="2800" b="1" dirty="0">
                <a:latin typeface="Book Antiqua" pitchFamily="18" charset="0"/>
              </a:rPr>
              <a:t>Otevřený systém: </a:t>
            </a:r>
            <a:r>
              <a:rPr lang="cs-CZ" sz="2800" dirty="0">
                <a:latin typeface="Book Antiqua" pitchFamily="18" charset="0"/>
              </a:rPr>
              <a:t>organizace jako otevřený systém vůči svému prostředí</a:t>
            </a:r>
            <a:endParaRPr lang="cs-CZ" sz="2800" b="1" dirty="0">
              <a:latin typeface="Book Antiqua"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3</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836712"/>
            <a:ext cx="8219256" cy="868958"/>
          </a:xfrm>
        </p:spPr>
        <p:txBody>
          <a:bodyPr>
            <a:normAutofit fontScale="90000"/>
          </a:bodyPr>
          <a:lstStyle/>
          <a:p>
            <a:pPr algn="l"/>
            <a:r>
              <a:rPr lang="cs-CZ" sz="4000" b="1" dirty="0">
                <a:effectLst>
                  <a:outerShdw blurRad="38100" dist="38100" dir="2700000" algn="tl">
                    <a:srgbClr val="000000">
                      <a:alpha val="43137"/>
                    </a:srgbClr>
                  </a:outerShdw>
                </a:effectLst>
                <a:latin typeface="Book Antiqua" pitchFamily="18" charset="0"/>
              </a:rPr>
              <a:t>Nové pohledy na povahu organizací</a:t>
            </a:r>
            <a:br>
              <a:rPr lang="cs-CZ" sz="4000" b="1" dirty="0">
                <a:effectLst>
                  <a:outerShdw blurRad="38100" dist="38100" dir="2700000" algn="tl">
                    <a:srgbClr val="000000">
                      <a:alpha val="43137"/>
                    </a:srgbClr>
                  </a:outerShdw>
                </a:effectLst>
                <a:latin typeface="Book Antiqua" pitchFamily="18" charset="0"/>
              </a:rPr>
            </a:br>
            <a:r>
              <a:rPr lang="cs-CZ" sz="4000" b="1" dirty="0">
                <a:effectLst>
                  <a:outerShdw blurRad="38100" dist="38100" dir="2700000" algn="tl">
                    <a:srgbClr val="000000">
                      <a:alpha val="43137"/>
                    </a:srgbClr>
                  </a:outerShdw>
                </a:effectLst>
                <a:latin typeface="Book Antiqua" pitchFamily="18" charset="0"/>
              </a:rPr>
              <a:t>(fenomén byrokracie)</a:t>
            </a:r>
            <a:endParaRPr lang="cs-CZ" sz="42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215516" y="1484784"/>
            <a:ext cx="8820980" cy="5069160"/>
          </a:xfrm>
        </p:spPr>
        <p:txBody>
          <a:bodyPr anchor="ctr">
            <a:normAutofit/>
          </a:bodyPr>
          <a:lstStyle/>
          <a:p>
            <a:endParaRPr lang="cs-CZ" sz="2800" b="1" dirty="0">
              <a:latin typeface="Book Antiqua" pitchFamily="18" charset="0"/>
            </a:endParaRPr>
          </a:p>
          <a:p>
            <a:r>
              <a:rPr lang="cs-CZ" sz="2800" b="1" dirty="0">
                <a:latin typeface="Book Antiqua" pitchFamily="18" charset="0"/>
              </a:rPr>
              <a:t>Michel Crozier </a:t>
            </a:r>
            <a:r>
              <a:rPr lang="cs-CZ" sz="2800" dirty="0">
                <a:latin typeface="Book Antiqua" pitchFamily="18" charset="0"/>
              </a:rPr>
              <a:t>představuje ve své práci pojem „</a:t>
            </a:r>
            <a:r>
              <a:rPr lang="cs-CZ" sz="2800" b="1" dirty="0">
                <a:latin typeface="Book Antiqua" pitchFamily="18" charset="0"/>
              </a:rPr>
              <a:t>Byrokratický fenomén“.</a:t>
            </a:r>
          </a:p>
          <a:p>
            <a:r>
              <a:rPr lang="cs-CZ" sz="2800" dirty="0">
                <a:latin typeface="Book Antiqua" pitchFamily="18" charset="0"/>
              </a:rPr>
              <a:t>Toto označení rezervuje Crozier pro zjevné maladaptace (nepřizpůsobení novým životním podmínkám), které jsou podle jeho názoru nutným doprovodným jevem fungování formálních organizací.</a:t>
            </a:r>
          </a:p>
          <a:p>
            <a:r>
              <a:rPr lang="cs-CZ" sz="2800" dirty="0">
                <a:latin typeface="Book Antiqua" pitchFamily="18" charset="0"/>
              </a:rPr>
              <a:t>Jedná se o </a:t>
            </a:r>
            <a:r>
              <a:rPr lang="cs-CZ" sz="2800" b="1" dirty="0">
                <a:latin typeface="Book Antiqua" pitchFamily="18" charset="0"/>
              </a:rPr>
              <a:t>Mertonovy dysfunkce.</a:t>
            </a:r>
            <a:endParaRPr lang="en-US" sz="2800" dirty="0">
              <a:latin typeface="Book Antiqua" pitchFamily="18" charset="0"/>
            </a:endParaRPr>
          </a:p>
          <a:p>
            <a:pPr lvl="0"/>
            <a:endParaRPr lang="en-US" sz="2800" dirty="0"/>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4</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8219256" cy="868958"/>
          </a:xfrm>
        </p:spPr>
        <p:txBody>
          <a:bodyPr>
            <a:normAutofit/>
          </a:bodyPr>
          <a:lstStyle/>
          <a:p>
            <a:pPr algn="l"/>
            <a:r>
              <a:rPr lang="cs-CZ" sz="4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Nové pohledy na formu byrokracie</a:t>
            </a:r>
          </a:p>
        </p:txBody>
      </p:sp>
      <p:sp>
        <p:nvSpPr>
          <p:cNvPr id="3" name="Zástupný symbol pro obsah 2"/>
          <p:cNvSpPr>
            <a:spLocks noGrp="1"/>
          </p:cNvSpPr>
          <p:nvPr>
            <p:ph idx="1"/>
          </p:nvPr>
        </p:nvSpPr>
        <p:spPr>
          <a:xfrm>
            <a:off x="215516" y="1484784"/>
            <a:ext cx="8820980" cy="5069160"/>
          </a:xfrm>
        </p:spPr>
        <p:txBody>
          <a:bodyPr anchor="ctr">
            <a:normAutofit/>
          </a:bodyPr>
          <a:lstStyle/>
          <a:p>
            <a:r>
              <a:rPr lang="cs-CZ" sz="2800" dirty="0">
                <a:latin typeface="Book Antiqua" pitchFamily="18" charset="0"/>
              </a:rPr>
              <a:t>Crozier zde navazuje na kritiku weberovské ideje racionálně fungující byrokracie.</a:t>
            </a:r>
          </a:p>
          <a:p>
            <a:r>
              <a:rPr lang="cs-CZ" sz="2800" dirty="0">
                <a:latin typeface="Book Antiqua" pitchFamily="18" charset="0"/>
              </a:rPr>
              <a:t>Hlavním problémem veškeré sociologie organizace je podle Croziera prostý fakt, že každá kooperace činností většího počtu lidí vyžaduje docílení nezbytné míry konformity ze strany všech zúčastněných, tedy i těch, kdo z koordinace profitují nejméně a pro dosažení stanoveného cíle je nezbytné, aby všichni stejně respektovali pravidla, jež organizace zadává.</a:t>
            </a: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5</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9144000" cy="868958"/>
          </a:xfrm>
        </p:spPr>
        <p:txBody>
          <a:bodyPr>
            <a:noAutofit/>
          </a:bodyPr>
          <a:lstStyle/>
          <a:p>
            <a:pPr algn="l"/>
            <a:br>
              <a:rPr lang="cs-CZ" sz="2800" dirty="0">
                <a:latin typeface="Book Antiqua" pitchFamily="18" charset="0"/>
                <a:cs typeface="Times New Roman" panose="02020603050405020304" pitchFamily="18" charset="0"/>
              </a:rPr>
            </a:br>
            <a:r>
              <a:rPr lang="cs-CZ" sz="2800" dirty="0" err="1">
                <a:latin typeface="Book Antiqua" pitchFamily="18" charset="0"/>
                <a:cs typeface="Times New Roman" panose="02020603050405020304" pitchFamily="18" charset="0"/>
              </a:rPr>
              <a:t>Crozier</a:t>
            </a:r>
            <a:r>
              <a:rPr lang="cs-CZ" sz="2800" dirty="0">
                <a:latin typeface="Book Antiqua" pitchFamily="18" charset="0"/>
                <a:cs typeface="Times New Roman" panose="02020603050405020304" pitchFamily="18" charset="0"/>
              </a:rPr>
              <a:t> analyzuje </a:t>
            </a:r>
            <a:r>
              <a:rPr lang="cs-CZ" sz="2800" b="1" dirty="0">
                <a:latin typeface="Book Antiqua" pitchFamily="18" charset="0"/>
                <a:cs typeface="Times New Roman" panose="02020603050405020304" pitchFamily="18" charset="0"/>
              </a:rPr>
              <a:t>mechanismus organizačních dysfunkcí</a:t>
            </a:r>
            <a:br>
              <a:rPr lang="cs-CZ" sz="2800" dirty="0">
                <a:latin typeface="Book Antiqua" pitchFamily="18" charset="0"/>
                <a:cs typeface="Times New Roman" panose="02020603050405020304" pitchFamily="18" charset="0"/>
              </a:rPr>
            </a:br>
            <a:endParaRPr lang="cs-CZ"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215516" y="1484784"/>
            <a:ext cx="8820980" cy="5069160"/>
          </a:xfrm>
        </p:spPr>
        <p:txBody>
          <a:bodyPr anchor="ctr">
            <a:normAutofit/>
          </a:bodyPr>
          <a:lstStyle/>
          <a:p>
            <a:pPr lvl="0"/>
            <a:endParaRPr lang="cs-CZ" sz="2800" dirty="0">
              <a:latin typeface="Book Antiqua" pitchFamily="18" charset="0"/>
            </a:endParaRPr>
          </a:p>
          <a:p>
            <a:pPr lvl="0"/>
            <a:r>
              <a:rPr lang="cs-CZ" sz="2800" dirty="0">
                <a:latin typeface="Book Antiqua" pitchFamily="18" charset="0"/>
              </a:rPr>
              <a:t>Byrokratický systém je systémem, který ztratil schopnost korigovat své fungování na základě informací o svých omylech (lpí na dodržování často i nefunkčních pravidel).</a:t>
            </a:r>
          </a:p>
          <a:p>
            <a:pPr lvl="0"/>
            <a:r>
              <a:rPr lang="cs-CZ" sz="2800" dirty="0">
                <a:latin typeface="Book Antiqua" pitchFamily="18" charset="0"/>
              </a:rPr>
              <a:t> </a:t>
            </a:r>
          </a:p>
          <a:p>
            <a:r>
              <a:rPr lang="cs-CZ" sz="2800" dirty="0">
                <a:latin typeface="Book Antiqua" pitchFamily="18" charset="0"/>
              </a:rPr>
              <a:t>Neosobnost pravidel a centralizace rozhodování vedou k nastoupení </a:t>
            </a:r>
            <a:r>
              <a:rPr lang="cs-CZ" sz="2800" b="1" dirty="0">
                <a:latin typeface="Book Antiqua" pitchFamily="18" charset="0"/>
              </a:rPr>
              <a:t>bludného kruhu </a:t>
            </a:r>
            <a:r>
              <a:rPr lang="cs-CZ" sz="2800" dirty="0">
                <a:latin typeface="Book Antiqua" pitchFamily="18" charset="0"/>
              </a:rPr>
              <a:t>byrokratických dysfunkcí.</a:t>
            </a:r>
            <a:endParaRPr lang="en-US" sz="2800" dirty="0">
              <a:latin typeface="Book Antiqua" pitchFamily="18" charset="0"/>
            </a:endParaRPr>
          </a:p>
          <a:p>
            <a:pPr lvl="0"/>
            <a:endParaRPr lang="en-US" sz="2800" dirty="0">
              <a:latin typeface="Book Antiqua" pitchFamily="18" charset="0"/>
            </a:endParaRPr>
          </a:p>
          <a:p>
            <a:endParaRPr lang="cs-CZ" sz="2800" dirty="0">
              <a:latin typeface="Times New Roman" panose="02020603050405020304" pitchFamily="18" charset="0"/>
              <a:cs typeface="Times New Roman" panose="02020603050405020304"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6</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8219256" cy="868958"/>
          </a:xfrm>
        </p:spPr>
        <p:txBody>
          <a:bodyPr>
            <a:normAutofit fontScale="90000"/>
          </a:bodyPr>
          <a:lstStyle/>
          <a:p>
            <a:pPr algn="l"/>
            <a:r>
              <a:rPr lang="cs-CZ" sz="42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Dysfunkce se vyznačují čtyřmi fázemi</a:t>
            </a:r>
          </a:p>
        </p:txBody>
      </p:sp>
      <p:sp>
        <p:nvSpPr>
          <p:cNvPr id="3" name="Zástupný symbol pro obsah 2"/>
          <p:cNvSpPr>
            <a:spLocks noGrp="1"/>
          </p:cNvSpPr>
          <p:nvPr>
            <p:ph idx="1"/>
          </p:nvPr>
        </p:nvSpPr>
        <p:spPr>
          <a:xfrm>
            <a:off x="215516" y="1916832"/>
            <a:ext cx="8820980" cy="4637112"/>
          </a:xfrm>
        </p:spPr>
        <p:txBody>
          <a:bodyPr anchor="ctr">
            <a:normAutofit/>
          </a:bodyPr>
          <a:lstStyle/>
          <a:p>
            <a:pPr marL="514350" indent="-514350">
              <a:buFont typeface="+mj-lt"/>
              <a:buAutoNum type="arabicParenR"/>
            </a:pPr>
            <a:r>
              <a:rPr lang="cs-CZ" sz="2800" dirty="0">
                <a:latin typeface="Book Antiqua" pitchFamily="18" charset="0"/>
              </a:rPr>
              <a:t>Bludný kruh byrokracie</a:t>
            </a:r>
          </a:p>
          <a:p>
            <a:pPr marL="514350" indent="-514350">
              <a:buFont typeface="+mj-lt"/>
              <a:buAutoNum type="arabicParenR"/>
            </a:pPr>
            <a:endParaRPr lang="cs-CZ" sz="2800" dirty="0">
              <a:latin typeface="Book Antiqua" pitchFamily="18" charset="0"/>
            </a:endParaRPr>
          </a:p>
          <a:p>
            <a:pPr marL="514350" indent="-514350">
              <a:buFont typeface="+mj-lt"/>
              <a:buAutoNum type="arabicParenR"/>
            </a:pPr>
            <a:r>
              <a:rPr lang="cs-CZ" sz="2800" dirty="0">
                <a:latin typeface="Book Antiqua" pitchFamily="18" charset="0"/>
              </a:rPr>
              <a:t>Novost </a:t>
            </a:r>
            <a:r>
              <a:rPr lang="cs-CZ" sz="2800" dirty="0" err="1">
                <a:latin typeface="Book Antiqua" pitchFamily="18" charset="0"/>
              </a:rPr>
              <a:t>Crozierova</a:t>
            </a:r>
            <a:r>
              <a:rPr lang="cs-CZ" sz="2800" dirty="0">
                <a:latin typeface="Book Antiqua" pitchFamily="18" charset="0"/>
              </a:rPr>
              <a:t> přístupu</a:t>
            </a:r>
          </a:p>
          <a:p>
            <a:pPr marL="514350" indent="-514350">
              <a:buFont typeface="+mj-lt"/>
              <a:buAutoNum type="arabicParenR"/>
            </a:pPr>
            <a:endParaRPr lang="cs-CZ" sz="2800" dirty="0">
              <a:latin typeface="Book Antiqua" pitchFamily="18" charset="0"/>
            </a:endParaRPr>
          </a:p>
          <a:p>
            <a:pPr marL="514350" indent="-514350">
              <a:buFont typeface="+mj-lt"/>
              <a:buAutoNum type="arabicParenR"/>
            </a:pPr>
            <a:r>
              <a:rPr lang="cs-CZ" sz="2800" dirty="0">
                <a:latin typeface="Book Antiqua" pitchFamily="18" charset="0"/>
              </a:rPr>
              <a:t>Crozierovo pojetí byrokratické osobnosti</a:t>
            </a:r>
          </a:p>
          <a:p>
            <a:pPr marL="514350" indent="-514350">
              <a:buFont typeface="+mj-lt"/>
              <a:buAutoNum type="arabicParenR"/>
            </a:pPr>
            <a:endParaRPr lang="cs-CZ" sz="2800" dirty="0">
              <a:latin typeface="Book Antiqua" pitchFamily="18" charset="0"/>
            </a:endParaRPr>
          </a:p>
          <a:p>
            <a:pPr marL="514350" indent="-514350">
              <a:buFont typeface="+mj-lt"/>
              <a:buAutoNum type="arabicParenR"/>
            </a:pPr>
            <a:r>
              <a:rPr lang="cs-CZ" sz="2800" dirty="0">
                <a:latin typeface="Book Antiqua" pitchFamily="18" charset="0"/>
              </a:rPr>
              <a:t>Problém změny byrokratické organizace</a:t>
            </a:r>
            <a:endParaRPr lang="cs-CZ" sz="2800" dirty="0">
              <a:latin typeface="Book Antiqua" pitchFamily="18" charset="0"/>
              <a:cs typeface="Times New Roman" panose="02020603050405020304"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7</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8219256" cy="868958"/>
          </a:xfrm>
        </p:spPr>
        <p:txBody>
          <a:bodyPr>
            <a:normAutofit/>
          </a:bodyPr>
          <a:lstStyle/>
          <a:p>
            <a:pPr algn="l"/>
            <a:r>
              <a:rPr lang="cs-CZ" sz="4000" b="1" dirty="0">
                <a:effectLst>
                  <a:outerShdw blurRad="38100" dist="38100" dir="2700000" algn="tl">
                    <a:srgbClr val="000000">
                      <a:alpha val="43137"/>
                    </a:srgbClr>
                  </a:outerShdw>
                </a:effectLst>
                <a:latin typeface="Book Antiqua" pitchFamily="18" charset="0"/>
              </a:rPr>
              <a:t>1) Bludný kruh byrokracie</a:t>
            </a:r>
            <a:endParaRPr lang="cs-CZ" sz="42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215516" y="1484784"/>
            <a:ext cx="8820980" cy="5069160"/>
          </a:xfrm>
        </p:spPr>
        <p:txBody>
          <a:bodyPr>
            <a:normAutofit/>
          </a:bodyPr>
          <a:lstStyle/>
          <a:p>
            <a:r>
              <a:rPr lang="cs-CZ" sz="2800" dirty="0">
                <a:latin typeface="Book Antiqua" pitchFamily="18" charset="0"/>
              </a:rPr>
              <a:t>Čím více situací je v organizaci upravováno pomocí </a:t>
            </a:r>
            <a:r>
              <a:rPr lang="cs-CZ" sz="2800" b="1" dirty="0">
                <a:latin typeface="Book Antiqua" pitchFamily="18" charset="0"/>
              </a:rPr>
              <a:t>neosobních pravidel</a:t>
            </a:r>
            <a:r>
              <a:rPr lang="cs-CZ" sz="2800" dirty="0">
                <a:latin typeface="Book Antiqua" pitchFamily="18" charset="0"/>
              </a:rPr>
              <a:t>, tím více moci paradoxně ztrácejí nadřízení nad svými podřízenými.</a:t>
            </a:r>
          </a:p>
          <a:p>
            <a:r>
              <a:rPr lang="cs-CZ" sz="2800" dirty="0">
                <a:latin typeface="Book Antiqua" pitchFamily="18" charset="0"/>
              </a:rPr>
              <a:t>Každý člen je tak chráněn před libovůlí svých nadřízených i před tlaky svých podřízených. Na druhou stranu je však těmito pravidly od druhých také izolován.</a:t>
            </a:r>
          </a:p>
          <a:p>
            <a:r>
              <a:rPr lang="cs-CZ" sz="2800" dirty="0">
                <a:latin typeface="Book Antiqua" pitchFamily="18" charset="0"/>
              </a:rPr>
              <a:t>Existence neosobních pravidel a hierarchického uspořádání způsobují, že jediná neformální skupina, která může vykonávat tlak na každého člena organizace, je skupina jemu rovných. </a:t>
            </a:r>
            <a:endParaRPr lang="cs-CZ" sz="2800" dirty="0">
              <a:latin typeface="Book Antiqua" pitchFamily="18" charset="0"/>
              <a:cs typeface="Times New Roman" panose="02020603050405020304" pitchFamily="18" charset="0"/>
            </a:endParaRP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8</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709210"/>
            <a:ext cx="8219256" cy="868958"/>
          </a:xfrm>
        </p:spPr>
        <p:txBody>
          <a:bodyPr>
            <a:normAutofit/>
          </a:bodyPr>
          <a:lstStyle/>
          <a:p>
            <a:pPr algn="l"/>
            <a:r>
              <a:rPr lang="cs-CZ" sz="42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Byrokratický ritualismus</a:t>
            </a:r>
          </a:p>
        </p:txBody>
      </p:sp>
      <p:sp>
        <p:nvSpPr>
          <p:cNvPr id="3" name="Zástupný symbol pro obsah 2"/>
          <p:cNvSpPr>
            <a:spLocks noGrp="1"/>
          </p:cNvSpPr>
          <p:nvPr>
            <p:ph idx="1"/>
          </p:nvPr>
        </p:nvSpPr>
        <p:spPr>
          <a:xfrm>
            <a:off x="215516" y="1484784"/>
            <a:ext cx="8820980" cy="5069160"/>
          </a:xfrm>
        </p:spPr>
        <p:txBody>
          <a:bodyPr>
            <a:normAutofit/>
          </a:bodyPr>
          <a:lstStyle/>
          <a:p>
            <a:pPr>
              <a:buNone/>
            </a:pPr>
            <a:endParaRPr lang="cs-CZ" sz="2800" b="1" dirty="0">
              <a:latin typeface="Book Antiqua" pitchFamily="18" charset="0"/>
            </a:endParaRPr>
          </a:p>
          <a:p>
            <a:r>
              <a:rPr lang="cs-CZ" sz="2800" dirty="0">
                <a:latin typeface="Book Antiqua" pitchFamily="18" charset="0"/>
              </a:rPr>
              <a:t>Je významným prvkem skupinové strategie.</a:t>
            </a:r>
          </a:p>
          <a:p>
            <a:r>
              <a:rPr lang="cs-CZ" sz="2800" dirty="0">
                <a:latin typeface="Book Antiqua" pitchFamily="18" charset="0"/>
              </a:rPr>
              <a:t>Dovoluje skupině se utvrzovat ve své výjimečnosti a posiluje solidaritu mezi členy skupiny.</a:t>
            </a:r>
          </a:p>
          <a:p>
            <a:r>
              <a:rPr lang="cs-CZ" sz="2800" dirty="0">
                <a:latin typeface="Book Antiqua" pitchFamily="18" charset="0"/>
              </a:rPr>
              <a:t>Fungování organizace obsahuje řadu </a:t>
            </a:r>
            <a:r>
              <a:rPr lang="cs-CZ" sz="2800" b="1" dirty="0">
                <a:latin typeface="Book Antiqua" pitchFamily="18" charset="0"/>
              </a:rPr>
              <a:t>zdrojů nejistoty</a:t>
            </a:r>
            <a:r>
              <a:rPr lang="cs-CZ" sz="2800" dirty="0">
                <a:latin typeface="Book Antiqua" pitchFamily="18" charset="0"/>
              </a:rPr>
              <a:t>, tzn. místa, v nichž je zapotřebí samostatně rozhodovat. </a:t>
            </a:r>
          </a:p>
          <a:p>
            <a:r>
              <a:rPr lang="cs-CZ" sz="2800" dirty="0">
                <a:latin typeface="Book Antiqua" pitchFamily="18" charset="0"/>
              </a:rPr>
              <a:t>Skupiny kontrolující některých ze zdrojů nejistoty jsou mocensky zvýhodněny.</a:t>
            </a:r>
          </a:p>
        </p:txBody>
      </p:sp>
      <p:sp>
        <p:nvSpPr>
          <p:cNvPr id="4" name="Obdélník 3"/>
          <p:cNvSpPr/>
          <p:nvPr/>
        </p:nvSpPr>
        <p:spPr>
          <a:xfrm>
            <a:off x="0" y="-1"/>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b="1" dirty="0">
              <a:latin typeface="Arial" pitchFamily="34" charset="0"/>
              <a:cs typeface="Arial" pitchFamily="34" charset="0"/>
            </a:endParaRPr>
          </a:p>
        </p:txBody>
      </p:sp>
      <p:sp>
        <p:nvSpPr>
          <p:cNvPr id="5" name="Zástupný symbol pro číslo snímku 4"/>
          <p:cNvSpPr>
            <a:spLocks noGrp="1"/>
          </p:cNvSpPr>
          <p:nvPr>
            <p:ph type="sldNum" sz="quarter" idx="12"/>
          </p:nvPr>
        </p:nvSpPr>
        <p:spPr/>
        <p:txBody>
          <a:bodyPr/>
          <a:lstStyle/>
          <a:p>
            <a:fld id="{5C2CABFB-8079-4C86-B22E-35B5FE224DEB}" type="slidenum">
              <a:rPr lang="cs-CZ" sz="1600" b="1" smtClean="0">
                <a:latin typeface="Book Antiqua" pitchFamily="18" charset="0"/>
              </a:rPr>
              <a:pPr/>
              <a:t>9</a:t>
            </a:fld>
            <a:endParaRPr lang="cs-CZ" sz="1600" b="1" dirty="0">
              <a:latin typeface="Book Antiqua" pitchFamily="18" charset="0"/>
            </a:endParaRPr>
          </a:p>
        </p:txBody>
      </p:sp>
    </p:spTree>
    <p:extLst>
      <p:ext uri="{BB962C8B-B14F-4D97-AF65-F5344CB8AC3E}">
        <p14:creationId xmlns:p14="http://schemas.microsoft.com/office/powerpoint/2010/main" val="2416944738"/>
      </p:ext>
    </p:extLst>
  </p:cSld>
  <p:clrMapOvr>
    <a:masterClrMapping/>
  </p:clrMapOvr>
  <p:transition spd="slow">
    <p:fade thruBlk="1"/>
  </p:transition>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1171</TotalTime>
  <Words>974</Words>
  <Application>Microsoft Office PowerPoint</Application>
  <PresentationFormat>Předvádění na obrazovce (4:3)</PresentationFormat>
  <Paragraphs>107</Paragraphs>
  <Slides>19</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Arial</vt:lpstr>
      <vt:lpstr>Book Antiqua</vt:lpstr>
      <vt:lpstr>Calibri</vt:lpstr>
      <vt:lpstr>Times New Roman</vt:lpstr>
      <vt:lpstr>Wingdings</vt:lpstr>
      <vt:lpstr>Motiv systému Office</vt:lpstr>
      <vt:lpstr>Prezentace aplikace PowerPoint</vt:lpstr>
      <vt:lpstr>Obsah</vt:lpstr>
      <vt:lpstr>Pohledy na povahu organizací</vt:lpstr>
      <vt:lpstr>Nové pohledy na povahu organizací (fenomén byrokracie)</vt:lpstr>
      <vt:lpstr>Nové pohledy na formu byrokracie</vt:lpstr>
      <vt:lpstr> Crozier analyzuje mechanismus organizačních dysfunkcí </vt:lpstr>
      <vt:lpstr>Dysfunkce se vyznačují čtyřmi fázemi</vt:lpstr>
      <vt:lpstr>1) Bludný kruh byrokracie</vt:lpstr>
      <vt:lpstr>Byrokratický ritualismus</vt:lpstr>
      <vt:lpstr>2) Novost Crozierova přístupu</vt:lpstr>
      <vt:lpstr>3) Crozierovo pojetí byrokratické osobnosti</vt:lpstr>
      <vt:lpstr>4) Problém změny byrokratické organizace</vt:lpstr>
      <vt:lpstr>Byrokracie</vt:lpstr>
      <vt:lpstr>Alternativa k byrokracii – klady a zápory</vt:lpstr>
      <vt:lpstr>Alternativní organizace se liší od organizací formálně byrokratických v řadě podstatných rysů </vt:lpstr>
      <vt:lpstr>Zablokovaná společnost</vt:lpstr>
      <vt:lpstr> Crozier vyčleňuje dva hlavní znaky byrokratické správy</vt:lpstr>
      <vt:lpstr> Hierarchickou strukturu si lze představit v podobě tří nad sebou umístěných vrstev </vt:lpstr>
      <vt:lpstr>Hierarchická struktura byrokracie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Gia</dc:creator>
  <cp:lastModifiedBy>svo0002</cp:lastModifiedBy>
  <cp:revision>86</cp:revision>
  <dcterms:created xsi:type="dcterms:W3CDTF">2014-05-19T18:54:12Z</dcterms:created>
  <dcterms:modified xsi:type="dcterms:W3CDTF">2020-05-13T06:27:32Z</dcterms:modified>
</cp:coreProperties>
</file>