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301" r:id="rId4"/>
    <p:sldId id="269" r:id="rId5"/>
    <p:sldId id="286" r:id="rId6"/>
    <p:sldId id="271" r:id="rId7"/>
    <p:sldId id="270" r:id="rId8"/>
    <p:sldId id="296" r:id="rId9"/>
    <p:sldId id="294" r:id="rId10"/>
    <p:sldId id="295" r:id="rId11"/>
    <p:sldId id="274" r:id="rId12"/>
    <p:sldId id="272" r:id="rId13"/>
    <p:sldId id="289" r:id="rId14"/>
    <p:sldId id="288" r:id="rId15"/>
    <p:sldId id="300" r:id="rId16"/>
    <p:sldId id="298" r:id="rId17"/>
    <p:sldId id="299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3333" autoAdjust="0"/>
  </p:normalViewPr>
  <p:slideViewPr>
    <p:cSldViewPr snapToGrid="0">
      <p:cViewPr varScale="1">
        <p:scale>
          <a:sx n="102" d="100"/>
          <a:sy n="102" d="100"/>
        </p:scale>
        <p:origin x="264" y="114"/>
      </p:cViewPr>
      <p:guideLst>
        <p:guide orient="horz" pos="4095"/>
        <p:guide pos="2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428BB-61AA-4ABF-8C57-5AEC03B9B704}" type="datetimeFigureOut">
              <a:rPr lang="cs-CZ" smtClean="0"/>
              <a:pPr/>
              <a:t>14.2.2018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A3DB0-ABA9-4CA2-AA39-51BE6035D6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981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A3DB0-ABA9-4CA2-AA39-51BE6035D69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502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A3DB0-ABA9-4CA2-AA39-51BE6035D69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05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A3DB0-ABA9-4CA2-AA39-51BE6035D69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617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A3DB0-ABA9-4CA2-AA39-51BE6035D69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025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A3DB0-ABA9-4CA2-AA39-51BE6035D69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915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A3DB0-ABA9-4CA2-AA39-51BE6035D691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869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3E7A-F743-42B2-BB8C-276484A43311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0FA8-8C46-41C9-890C-802C7CCA1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EA303-B1B2-40E6-A5BD-073689D665B4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7F-A0CC-49EA-A882-0C573499B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5B1F-12FA-409C-B231-EDBD419154FF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C65B9-8C18-4151-9B95-DE36BFE42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DCD2-1617-479D-8922-38563E45B9E0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E6D1-8589-4C92-968E-DE0C3AD9A1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EB75-5515-423D-8B88-96D28269E402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891B-AC87-4564-A151-C02B780976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18C93-007E-478B-801A-676F3C29B62A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A3D4F-C928-4613-957B-98E455B23F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F33B-24CC-44F0-8005-627BC093D157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6FF0-4E0B-4923-9621-C7B11EB251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D5B9-6962-45FE-A04E-02C6AB4BD1AF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78D6-EEE0-41D8-8D93-37FDEF07B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B2DD-622B-4B6D-BF95-B2AFC5BAC70A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5D79-257E-4355-859B-889A90DFE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1F2B-17F7-41CE-A091-498D868119A4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1120-91BF-421C-B6C7-9DF30BF404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8B33-5014-449B-94C4-027C1A4B2F51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7697-A82F-4373-90A0-79C2A4ED39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484AFF-1CF1-4AE0-B7C1-3BA33C4A96E0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4E6D32-DA7F-43A7-8FDC-B95E5D7676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3600" dirty="0" smtClean="0"/>
              <a:t>Sociální interakce v organizaci a týmu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TextovéPole 7"/>
          <p:cNvSpPr txBox="1">
            <a:spLocks noChangeArrowheads="1"/>
          </p:cNvSpPr>
          <p:nvPr/>
        </p:nvSpPr>
        <p:spPr bwMode="auto">
          <a:xfrm>
            <a:off x="0" y="4729162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dirty="0" smtClean="0"/>
              <a:t>Dagmar Svobodová</a:t>
            </a:r>
            <a:endParaRPr lang="cs-CZ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338138" y="947492"/>
            <a:ext cx="6586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/>
            <a:r>
              <a:rPr lang="cs-CZ" sz="2000" b="1" dirty="0" smtClean="0"/>
              <a:t>Struktura organizace a týmu</a:t>
            </a:r>
          </a:p>
          <a:p>
            <a:pPr marL="457200" indent="-457200"/>
            <a:endParaRPr lang="cs-CZ" sz="2000" b="1" u="sng" dirty="0" smtClean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85592" y="1542045"/>
            <a:ext cx="8390418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ociální </a:t>
            </a:r>
            <a:r>
              <a:rPr lang="cs-CZ" b="1" dirty="0" smtClean="0"/>
              <a:t>hierarchie </a:t>
            </a:r>
            <a:r>
              <a:rPr lang="cs-CZ" dirty="0" smtClean="0"/>
              <a:t>členů</a:t>
            </a:r>
          </a:p>
          <a:p>
            <a:pPr>
              <a:spcAft>
                <a:spcPts val="600"/>
              </a:spcAft>
            </a:pPr>
            <a:r>
              <a:rPr lang="cs-CZ" b="1" dirty="0" smtClean="0"/>
              <a:t>Pozice</a:t>
            </a:r>
            <a:r>
              <a:rPr lang="cs-CZ" dirty="0" smtClean="0"/>
              <a:t>: kdo je komu nadřízený</a:t>
            </a:r>
          </a:p>
          <a:p>
            <a:pPr>
              <a:spcAft>
                <a:spcPts val="600"/>
              </a:spcAft>
            </a:pPr>
            <a:r>
              <a:rPr lang="cs-CZ" b="1" dirty="0" smtClean="0"/>
              <a:t>Status</a:t>
            </a:r>
            <a:r>
              <a:rPr lang="cs-CZ" dirty="0" smtClean="0"/>
              <a:t>: jakou hodnotu má daná pozice ve skupině</a:t>
            </a:r>
          </a:p>
          <a:p>
            <a:pPr>
              <a:spcAft>
                <a:spcPts val="600"/>
              </a:spcAft>
            </a:pPr>
            <a:r>
              <a:rPr lang="cs-CZ" b="1" dirty="0" smtClean="0"/>
              <a:t>Role</a:t>
            </a:r>
            <a:r>
              <a:rPr lang="cs-CZ" dirty="0" smtClean="0"/>
              <a:t>, které členové ve skupině mají</a:t>
            </a:r>
          </a:p>
          <a:p>
            <a:pPr>
              <a:spcAft>
                <a:spcPts val="600"/>
              </a:spcAft>
            </a:pPr>
            <a:r>
              <a:rPr lang="cs-CZ" b="1" dirty="0" smtClean="0"/>
              <a:t>Skupinové normy</a:t>
            </a:r>
            <a:r>
              <a:rPr lang="cs-CZ" dirty="0"/>
              <a:t>,</a:t>
            </a:r>
            <a:r>
              <a:rPr lang="cs-CZ" dirty="0" smtClean="0"/>
              <a:t> soubor nepsaných pravidel, závazný pro chování členů skupiny</a:t>
            </a:r>
            <a:endParaRPr lang="cs-CZ" dirty="0"/>
          </a:p>
        </p:txBody>
      </p:sp>
      <p:pic>
        <p:nvPicPr>
          <p:cNvPr id="7" name="Picture 2" descr="http://www.myslenkove-mapy.cz/res/WLX.Content.Library/img/PHZXVtRb/1134525-205386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881" y="3537220"/>
            <a:ext cx="3789128" cy="304199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265906" y="927004"/>
            <a:ext cx="84597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cs-CZ" sz="2000" b="1" dirty="0" smtClean="0"/>
              <a:t>Sociální role</a:t>
            </a:r>
          </a:p>
          <a:p>
            <a:pPr marL="457200" indent="-457200"/>
            <a:endParaRPr lang="cs-CZ" sz="2000" b="1" dirty="0" smtClean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Podnadpis 1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57725"/>
          </a:xfrm>
        </p:spPr>
        <p:txBody>
          <a:bodyPr/>
          <a:lstStyle/>
          <a:p>
            <a:pPr>
              <a:buNone/>
            </a:pPr>
            <a:endParaRPr lang="cs-CZ" sz="1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1200" dirty="0" smtClean="0">
                <a:solidFill>
                  <a:schemeClr val="tx1"/>
                </a:solidFill>
              </a:rPr>
              <a:t> 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301083" y="1589183"/>
            <a:ext cx="8699697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čekávaný způsob chování, který se váže k určitému sociálnímu statusu</a:t>
            </a:r>
          </a:p>
          <a:p>
            <a:pPr algn="just"/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Každá osoba hraje více rolí, jak nezávisle (student ve škole, zákazník v obchodě, zaměstnanec v práci), tak souběžně (otec a manžel v rodině) 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 Základní role</a:t>
            </a:r>
          </a:p>
          <a:p>
            <a:pPr lvl="1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1. nadřízené (matka, učitelka, lékař)</a:t>
            </a:r>
          </a:p>
          <a:p>
            <a:pPr lvl="1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2. podřízené (syn, žák, pacient)</a:t>
            </a:r>
          </a:p>
          <a:p>
            <a:pPr lvl="1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3. souřadné (kolega, spolužák, kamarádka)</a:t>
            </a:r>
          </a:p>
          <a:p>
            <a:pPr lvl="1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4. role sexuálního partnerství</a:t>
            </a:r>
          </a:p>
          <a:p>
            <a:pPr>
              <a:buNone/>
            </a:pP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269912" y="1360113"/>
            <a:ext cx="8271922" cy="4756532"/>
          </a:xfrm>
        </p:spPr>
        <p:txBody>
          <a:bodyPr/>
          <a:lstStyle/>
          <a:p>
            <a:pPr>
              <a:buNone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Z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ákladní přístupy jedince k sociální roli: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ztotožnění/identifikace</a:t>
            </a:r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distanc/odstup (jedinec roli navenek hraje, avšak vnitřně se s ní neztotožní)</a:t>
            </a:r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odmítnutí role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Konflikt rolí</a:t>
            </a:r>
          </a:p>
          <a:p>
            <a:pPr marL="0" indent="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V některých situacích dochází ke konfliktu rolí, kdy jsou očekávání spojená s jednou z rolí jedince v rozporu s očekáváními, která se vážou k roli jiné.</a:t>
            </a:r>
          </a:p>
          <a:p>
            <a:pPr>
              <a:buNone/>
            </a:pPr>
            <a:endParaRPr lang="cs-CZ" sz="1200" dirty="0" smtClean="0"/>
          </a:p>
        </p:txBody>
      </p:sp>
      <p:sp>
        <p:nvSpPr>
          <p:cNvPr id="9" name="TextovéPole 8"/>
          <p:cNvSpPr txBox="1"/>
          <p:nvPr/>
        </p:nvSpPr>
        <p:spPr>
          <a:xfrm>
            <a:off x="223024" y="936702"/>
            <a:ext cx="8106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Přístup k roli</a:t>
            </a:r>
            <a:endParaRPr lang="cs-CZ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79318" y="2821258"/>
            <a:ext cx="8251367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dirty="0" err="1" smtClean="0"/>
              <a:t>Belbinovy</a:t>
            </a:r>
            <a:r>
              <a:rPr lang="cs-CZ" b="1" dirty="0" smtClean="0"/>
              <a:t> týmové role</a:t>
            </a:r>
          </a:p>
          <a:p>
            <a:pPr algn="just"/>
            <a:r>
              <a:rPr lang="cs-CZ" dirty="0" err="1" smtClean="0"/>
              <a:t>Belbinova</a:t>
            </a:r>
            <a:r>
              <a:rPr lang="cs-CZ" dirty="0" smtClean="0"/>
              <a:t> typologie ukazuje, jaké typy a vlastnosti musí být obsaženy v efektivním týmu.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Tyto role nemusí být naplněny stejnou měrou a nejsou všechny potřebné po celou dobu činnosti, ale jestliže některá chybí, tým nebude pracovat tak efektivně, jak by mohl. 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To neznamená, že v každém týmu musí být devět lidí. Členové týmu mohou zastávat víc než jednu roli.</a:t>
            </a:r>
          </a:p>
          <a:p>
            <a:endParaRPr lang="cs-CZ" dirty="0" smtClean="0"/>
          </a:p>
          <a:p>
            <a:r>
              <a:rPr lang="cs-CZ" dirty="0" smtClean="0"/>
              <a:t>Všechny role jsou stejně hodnotné. </a:t>
            </a:r>
            <a:endParaRPr lang="cs-CZ" sz="1600" dirty="0" smtClean="0"/>
          </a:p>
        </p:txBody>
      </p:sp>
      <p:sp>
        <p:nvSpPr>
          <p:cNvPr id="7170" name="AutoShape 2" descr="Výsledek obrázku pro Belbin"/>
          <p:cNvSpPr>
            <a:spLocks noChangeAspect="1" noChangeArrowheads="1"/>
          </p:cNvSpPr>
          <p:nvPr/>
        </p:nvSpPr>
        <p:spPr bwMode="auto">
          <a:xfrm>
            <a:off x="155575" y="-846138"/>
            <a:ext cx="1333500" cy="1771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2" name="AutoShape 4" descr="Výsledek obrázku pro Belbin"/>
          <p:cNvSpPr>
            <a:spLocks noChangeAspect="1" noChangeArrowheads="1"/>
          </p:cNvSpPr>
          <p:nvPr/>
        </p:nvSpPr>
        <p:spPr bwMode="auto">
          <a:xfrm>
            <a:off x="155575" y="-846138"/>
            <a:ext cx="1333500" cy="1771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34536" y="847492"/>
            <a:ext cx="8218449" cy="1754326"/>
          </a:xfrm>
          <a:prstGeom prst="rect">
            <a:avLst/>
          </a:prstGeom>
          <a:ln>
            <a:solidFill>
              <a:srgbClr val="0070C0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u="sng" dirty="0" err="1" smtClean="0"/>
              <a:t>Meredith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Belbin</a:t>
            </a:r>
            <a:endParaRPr lang="cs-CZ" b="1" u="sng" dirty="0" smtClean="0"/>
          </a:p>
          <a:p>
            <a:pPr>
              <a:buFontTx/>
              <a:buChar char="-"/>
            </a:pPr>
            <a:r>
              <a:rPr lang="cs-CZ" dirty="0" smtClean="0"/>
              <a:t> britský výzkumník a teoretik managementu </a:t>
            </a:r>
          </a:p>
          <a:p>
            <a:pPr>
              <a:buFontTx/>
              <a:buChar char="-"/>
            </a:pPr>
            <a:r>
              <a:rPr lang="cs-CZ" dirty="0" smtClean="0"/>
              <a:t> hostujícím profesorem a čestným členem Management College </a:t>
            </a:r>
          </a:p>
          <a:p>
            <a:r>
              <a:rPr lang="cs-CZ" dirty="0" smtClean="0"/>
              <a:t>  ve Velké Británii.</a:t>
            </a:r>
          </a:p>
          <a:p>
            <a:r>
              <a:rPr lang="cs-CZ" dirty="0" smtClean="0"/>
              <a:t>- nejvíce známý pro jeho práci o manažerských týmech</a:t>
            </a:r>
          </a:p>
          <a:p>
            <a:endParaRPr lang="cs-CZ" dirty="0"/>
          </a:p>
        </p:txBody>
      </p:sp>
      <p:pic>
        <p:nvPicPr>
          <p:cNvPr id="7174" name="Picture 6" descr="http://www.nndb.com/people/937/000030847/mbelbi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4554" y="881955"/>
            <a:ext cx="1257973" cy="16605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173899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02114" y="819046"/>
            <a:ext cx="75079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/>
            <a:r>
              <a:rPr lang="cs-CZ" b="1" dirty="0" err="1" smtClean="0"/>
              <a:t>Belbinovy</a:t>
            </a:r>
            <a:r>
              <a:rPr lang="cs-CZ" b="1" dirty="0" smtClean="0"/>
              <a:t> týmové role</a:t>
            </a:r>
            <a:endParaRPr lang="cs-CZ" b="1" u="sng" dirty="0" smtClean="0"/>
          </a:p>
        </p:txBody>
      </p:sp>
      <p:pic>
        <p:nvPicPr>
          <p:cNvPr id="1026" name="Picture 2" descr="http://poradna.cooperation.cz/images/belbi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841" y="1281390"/>
            <a:ext cx="4839784" cy="4906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73899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01084" y="796743"/>
            <a:ext cx="838571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cs-CZ" sz="2000" b="1" dirty="0" smtClean="0"/>
              <a:t>Sociální komunikace</a:t>
            </a:r>
          </a:p>
          <a:p>
            <a:pPr marL="457200" lvl="0" indent="-457200">
              <a:buAutoNum type="arabicParenR" startAt="6"/>
            </a:pPr>
            <a:endParaRPr lang="cs-CZ" sz="2000" b="1" u="sng" dirty="0" smtClean="0"/>
          </a:p>
          <a:p>
            <a:pPr lvl="0" indent="-457200"/>
            <a:r>
              <a:rPr lang="cs-CZ" b="1" dirty="0" smtClean="0"/>
              <a:t>Sociální komunikací</a:t>
            </a:r>
            <a:r>
              <a:rPr lang="cs-CZ" dirty="0" smtClean="0"/>
              <a:t> je sdělení, které chceme předat okolnímu světu a okolní svět na to reaguje svou přítomností. Je podmínkou a předpokladem existence jakéhokoliv lidského společenství. </a:t>
            </a:r>
          </a:p>
          <a:p>
            <a:pPr marL="457200" lvl="0" indent="-457200"/>
            <a:endParaRPr lang="cs-CZ" b="1" u="sng" dirty="0" smtClean="0"/>
          </a:p>
          <a:p>
            <a:pPr marL="457200" lvl="0" indent="-457200"/>
            <a:endParaRPr lang="cs-CZ" b="1" u="sng" dirty="0" smtClean="0"/>
          </a:p>
        </p:txBody>
      </p:sp>
      <p:sp>
        <p:nvSpPr>
          <p:cNvPr id="32770" name="AutoShape 2" descr="Výsledek obrázku pro komunika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01083" y="2580938"/>
            <a:ext cx="5374887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>
              <a:spcAft>
                <a:spcPts val="600"/>
              </a:spcAft>
            </a:pPr>
            <a:r>
              <a:rPr lang="cs-CZ" sz="2000" b="1" dirty="0" smtClean="0"/>
              <a:t>Druhy komunikace</a:t>
            </a:r>
          </a:p>
          <a:p>
            <a:pPr algn="ctr">
              <a:spcAft>
                <a:spcPts val="600"/>
              </a:spcAft>
            </a:pPr>
            <a:r>
              <a:rPr lang="cs-CZ" dirty="0" smtClean="0"/>
              <a:t>přímá – zprostředkovaná</a:t>
            </a:r>
          </a:p>
          <a:p>
            <a:pPr algn="ctr">
              <a:spcAft>
                <a:spcPts val="600"/>
              </a:spcAft>
            </a:pPr>
            <a:r>
              <a:rPr lang="cs-CZ" dirty="0" smtClean="0"/>
              <a:t>interpersonální – skupinová</a:t>
            </a:r>
          </a:p>
          <a:p>
            <a:pPr algn="ctr">
              <a:spcAft>
                <a:spcPts val="600"/>
              </a:spcAft>
            </a:pPr>
            <a:r>
              <a:rPr lang="cs-CZ" dirty="0" smtClean="0"/>
              <a:t>verbální – neverbální</a:t>
            </a:r>
          </a:p>
          <a:p>
            <a:pPr algn="ctr">
              <a:spcAft>
                <a:spcPts val="600"/>
              </a:spcAft>
            </a:pPr>
            <a:r>
              <a:rPr lang="cs-CZ" dirty="0" smtClean="0"/>
              <a:t>formální – neformální</a:t>
            </a:r>
          </a:p>
          <a:p>
            <a:pPr algn="ctr">
              <a:spcAft>
                <a:spcPts val="600"/>
              </a:spcAft>
            </a:pPr>
            <a:r>
              <a:rPr lang="cs-CZ" dirty="0" smtClean="0"/>
              <a:t>záměrná – nezáměrná</a:t>
            </a:r>
          </a:p>
          <a:p>
            <a:pPr algn="ctr">
              <a:spcAft>
                <a:spcPts val="600"/>
              </a:spcAft>
            </a:pPr>
            <a:r>
              <a:rPr lang="cs-CZ" dirty="0" smtClean="0"/>
              <a:t>ústní – písemná – obrazová – symbolická</a:t>
            </a:r>
          </a:p>
          <a:p>
            <a:pPr algn="ctr">
              <a:spcAft>
                <a:spcPts val="600"/>
              </a:spcAft>
            </a:pPr>
            <a:r>
              <a:rPr lang="cs-CZ" dirty="0" smtClean="0"/>
              <a:t>osobní – neosobní</a:t>
            </a:r>
          </a:p>
          <a:p>
            <a:pPr algn="ctr">
              <a:spcAft>
                <a:spcPts val="600"/>
              </a:spcAft>
            </a:pPr>
            <a:r>
              <a:rPr lang="cs-CZ" dirty="0" smtClean="0"/>
              <a:t>běžná – vědecká – lidská – technická </a:t>
            </a:r>
          </a:p>
          <a:p>
            <a:pPr marL="457200" lvl="0" indent="-457200"/>
            <a:endParaRPr lang="cs-CZ" b="1" u="sng" dirty="0" smtClean="0"/>
          </a:p>
        </p:txBody>
      </p:sp>
      <p:pic>
        <p:nvPicPr>
          <p:cNvPr id="13" name="Picture 4" descr="http://v-roli.cz/files/12_dilny_podzim_obr_web/komunikujem_spolu_lepe_obraz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674" y="2759509"/>
            <a:ext cx="3306825" cy="29608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173899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412" y="3245005"/>
            <a:ext cx="7983187" cy="3111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89932" y="796743"/>
            <a:ext cx="8385717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/>
              <a:t>Komunikační prostor je tvořen</a:t>
            </a:r>
          </a:p>
          <a:p>
            <a:endParaRPr lang="cs-CZ" sz="1000" b="1" u="sng" dirty="0" smtClean="0"/>
          </a:p>
          <a:p>
            <a:pPr lvl="0">
              <a:spcAft>
                <a:spcPts val="300"/>
              </a:spcAft>
              <a:buFont typeface="Arial" pitchFamily="34" charset="0"/>
              <a:buChar char="•"/>
            </a:pPr>
            <a:r>
              <a:rPr lang="cs-CZ" dirty="0" smtClean="0"/>
              <a:t> komunikátor je osoba, která zprávu odeslala</a:t>
            </a:r>
          </a:p>
          <a:p>
            <a:pPr lvl="0">
              <a:spcAft>
                <a:spcPts val="300"/>
              </a:spcAft>
              <a:buFont typeface="Arial" pitchFamily="34" charset="0"/>
              <a:buChar char="•"/>
            </a:pPr>
            <a:r>
              <a:rPr lang="cs-CZ" dirty="0" smtClean="0"/>
              <a:t> komunikant je osoba, která zprávu přijímá</a:t>
            </a:r>
          </a:p>
          <a:p>
            <a:pPr lvl="0">
              <a:spcAft>
                <a:spcPts val="300"/>
              </a:spcAft>
              <a:buFont typeface="Arial" pitchFamily="34" charset="0"/>
              <a:buChar char="•"/>
            </a:pPr>
            <a:r>
              <a:rPr lang="cs-CZ" dirty="0" smtClean="0"/>
              <a:t> komuniké je obsah odeslané zprávy</a:t>
            </a:r>
          </a:p>
          <a:p>
            <a:pPr lvl="0">
              <a:spcAft>
                <a:spcPts val="300"/>
              </a:spcAft>
              <a:buFont typeface="Arial" pitchFamily="34" charset="0"/>
              <a:buChar char="•"/>
            </a:pPr>
            <a:r>
              <a:rPr lang="cs-CZ" dirty="0" smtClean="0"/>
              <a:t> komunikační kanál jsou prostředky (média) k přednosu komuniké</a:t>
            </a:r>
          </a:p>
          <a:p>
            <a:pPr lvl="0">
              <a:spcAft>
                <a:spcPts val="300"/>
              </a:spcAft>
              <a:buFont typeface="Arial" pitchFamily="34" charset="0"/>
              <a:buChar char="•"/>
            </a:pPr>
            <a:r>
              <a:rPr lang="cs-CZ" dirty="0" smtClean="0"/>
              <a:t> komunikační šumy jsou jevy, které mohou rušit komunikaci</a:t>
            </a:r>
          </a:p>
          <a:p>
            <a:pPr lvl="0">
              <a:spcAft>
                <a:spcPts val="300"/>
              </a:spcAft>
              <a:buFont typeface="Arial" pitchFamily="34" charset="0"/>
              <a:buChar char="•"/>
            </a:pPr>
            <a:r>
              <a:rPr lang="cs-CZ" dirty="0" smtClean="0"/>
              <a:t> efekt je účinkem komunikace</a:t>
            </a:r>
          </a:p>
          <a:p>
            <a:pPr marL="457200" lvl="0" indent="-457200"/>
            <a:endParaRPr lang="cs-CZ" b="1" u="sng" dirty="0" smtClean="0"/>
          </a:p>
        </p:txBody>
      </p:sp>
      <p:sp>
        <p:nvSpPr>
          <p:cNvPr id="32770" name="AutoShape 2" descr="Výsledek obrázku pro komunika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73899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orientka.cz/fotografie/foto-288-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5591" y="1623583"/>
            <a:ext cx="5533483" cy="4152021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01446" y="941710"/>
            <a:ext cx="8028876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K</a:t>
            </a:r>
            <a:r>
              <a:rPr lang="cs-CZ" b="1" dirty="0" smtClean="0"/>
              <a:t>omunikační pravidla podle </a:t>
            </a:r>
            <a:r>
              <a:rPr lang="cs-CZ" b="1" dirty="0" err="1" smtClean="0"/>
              <a:t>Watzlawick</a:t>
            </a:r>
            <a:r>
              <a:rPr lang="cs-CZ" b="1" dirty="0" err="1"/>
              <a:t>a</a:t>
            </a:r>
            <a:r>
              <a:rPr lang="cs-CZ" b="1" dirty="0" smtClean="0"/>
              <a:t> </a:t>
            </a:r>
          </a:p>
          <a:p>
            <a:endParaRPr lang="cs-CZ" b="1" u="sng" dirty="0" smtClean="0"/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vysílaná zpráva nikdy není zprávou přijatou (pomocí je zpětná vazba)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komunikace je mnoho úrovňový jev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nemůžeme nekomunikovat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cs-CZ" dirty="0" smtClean="0"/>
          </a:p>
          <a:p>
            <a:pPr marL="342900" indent="-342900">
              <a:spcAft>
                <a:spcPts val="600"/>
              </a:spcAft>
            </a:pPr>
            <a:endParaRPr lang="cs-CZ" dirty="0" smtClean="0"/>
          </a:p>
          <a:p>
            <a:pPr marL="457200" lvl="0" indent="-457200"/>
            <a:endParaRPr lang="cs-CZ" b="1" u="sng" dirty="0" smtClean="0"/>
          </a:p>
          <a:p>
            <a:pPr marL="457200" lvl="0" indent="-457200"/>
            <a:endParaRPr lang="cs-CZ" b="1" u="sng" dirty="0" smtClean="0"/>
          </a:p>
        </p:txBody>
      </p:sp>
      <p:sp>
        <p:nvSpPr>
          <p:cNvPr id="32770" name="AutoShape 2" descr="Výsledek obrázku pro komunika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0" y="4616604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Karl </a:t>
            </a:r>
            <a:r>
              <a:rPr lang="cs-CZ" b="1" dirty="0" err="1" smtClean="0"/>
              <a:t>Jaspers</a:t>
            </a:r>
            <a:r>
              <a:rPr lang="cs-CZ" dirty="0" smtClean="0"/>
              <a:t> – člověk by měl být v komunikaci přesvědčivý, měl by jít do sebe (hluboké sebepoznání), pak má následovat sebevyjádření.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73899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205542" y="953692"/>
            <a:ext cx="84597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 dirty="0" smtClean="0"/>
              <a:t>Sociální interakce</a:t>
            </a:r>
            <a:endParaRPr lang="cs-CZ" sz="2000" b="1" dirty="0"/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0" y="1408332"/>
            <a:ext cx="8311964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Sociální interakce spočívá v působení jedince nebo skupiny na jiného jedince nebo skupinu. Tento proces může mít podobu verbální i neverbální. Jde o jakoukoliv formu setkání mezi jedinci, která má význam pro vytvoření lidských charakteristik (vědomí sebe sama, myšlení, řeč, prožívání, sebehodnocení).</a:t>
            </a:r>
          </a:p>
          <a:p>
            <a:endParaRPr lang="cs-CZ" dirty="0" smtClean="0"/>
          </a:p>
          <a:p>
            <a:pPr algn="just"/>
            <a:r>
              <a:rPr lang="cs-CZ" sz="1700" b="1" dirty="0" err="1" smtClean="0"/>
              <a:t>Giddens</a:t>
            </a:r>
            <a:r>
              <a:rPr lang="cs-CZ" sz="1700" dirty="0" smtClean="0"/>
              <a:t> popisuje sociální interakci jako jakoukoliv formu setkání mezi jedinci. Může mít povahu </a:t>
            </a:r>
            <a:r>
              <a:rPr lang="cs-CZ" sz="1700" i="1" dirty="0" smtClean="0"/>
              <a:t>formální</a:t>
            </a:r>
            <a:r>
              <a:rPr lang="cs-CZ" sz="1700" dirty="0" smtClean="0"/>
              <a:t> (hosté na večírku) či </a:t>
            </a:r>
            <a:r>
              <a:rPr lang="cs-CZ" sz="1700" i="1" dirty="0" smtClean="0"/>
              <a:t>neformální</a:t>
            </a:r>
            <a:r>
              <a:rPr lang="cs-CZ" sz="1700" dirty="0" smtClean="0"/>
              <a:t> (komunikace dětí ve školní třídě).</a:t>
            </a:r>
          </a:p>
          <a:p>
            <a:r>
              <a:rPr lang="cs-CZ" sz="1700" dirty="0" smtClean="0"/>
              <a:t> </a:t>
            </a:r>
          </a:p>
          <a:p>
            <a:pPr algn="just"/>
            <a:r>
              <a:rPr lang="cs-CZ" sz="1700" b="1" dirty="0" err="1" smtClean="0"/>
              <a:t>Jandourek</a:t>
            </a:r>
            <a:r>
              <a:rPr lang="cs-CZ" sz="1700" dirty="0" smtClean="0"/>
              <a:t> hovoří o jednání, jehož důsledkem je vzájemné ovlivňování jedinců nebo skupin. K sociální interakci dochází, když jednání jedné osoby (skupiny) vyvolá jednání jiné osoby (skupiny). </a:t>
            </a:r>
          </a:p>
          <a:p>
            <a:endParaRPr lang="cs-CZ" sz="1700" dirty="0" smtClean="0"/>
          </a:p>
          <a:p>
            <a:r>
              <a:rPr lang="cs-CZ" sz="1700" dirty="0" smtClean="0"/>
              <a:t>K základním formám sociální interakce pak patří </a:t>
            </a:r>
            <a:r>
              <a:rPr lang="cs-CZ" sz="1700" dirty="0" smtClean="0">
                <a:solidFill>
                  <a:srgbClr val="FF0000"/>
                </a:solidFill>
              </a:rPr>
              <a:t>kooperace</a:t>
            </a:r>
            <a:r>
              <a:rPr lang="cs-CZ" sz="1700" dirty="0" smtClean="0"/>
              <a:t> nebo </a:t>
            </a:r>
            <a:r>
              <a:rPr lang="cs-CZ" sz="1700" dirty="0" err="1" smtClean="0">
                <a:solidFill>
                  <a:srgbClr val="FF0000"/>
                </a:solidFill>
              </a:rPr>
              <a:t>kompetice</a:t>
            </a:r>
            <a:r>
              <a:rPr lang="cs-CZ" sz="1700" dirty="0" smtClean="0"/>
              <a:t>.</a:t>
            </a:r>
          </a:p>
          <a:p>
            <a:endParaRPr lang="cs-CZ" sz="1700" dirty="0" smtClean="0"/>
          </a:p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497920" y="1099992"/>
            <a:ext cx="3828753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 smtClean="0"/>
              <a:t>Kooperace (spolupráce)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- vzniká na základě společných cílů</a:t>
            </a:r>
          </a:p>
          <a:p>
            <a:pPr>
              <a:buFontTx/>
              <a:buChar char="-"/>
            </a:pPr>
            <a:r>
              <a:rPr lang="cs-CZ" dirty="0" smtClean="0"/>
              <a:t> při kooperativních činnostech jde </a:t>
            </a:r>
          </a:p>
          <a:p>
            <a:r>
              <a:rPr lang="cs-CZ" dirty="0" smtClean="0"/>
              <a:t>  o </a:t>
            </a:r>
            <a:r>
              <a:rPr lang="cs-CZ" i="1" dirty="0" smtClean="0"/>
              <a:t>nenulovou činnost</a:t>
            </a:r>
            <a:r>
              <a:rPr lang="cs-CZ" dirty="0" smtClean="0"/>
              <a:t> – všichni </a:t>
            </a:r>
          </a:p>
          <a:p>
            <a:r>
              <a:rPr lang="cs-CZ" dirty="0" smtClean="0"/>
              <a:t>  zúčastnění něco získávají </a:t>
            </a:r>
          </a:p>
          <a:p>
            <a:r>
              <a:rPr lang="cs-CZ" dirty="0" smtClean="0"/>
              <a:t>  (milenecké vztah, pracovní týmy)</a:t>
            </a:r>
          </a:p>
          <a:p>
            <a:pPr>
              <a:buFontTx/>
              <a:buChar char="-"/>
            </a:pPr>
            <a:r>
              <a:rPr lang="cs-CZ" dirty="0" smtClean="0"/>
              <a:t> předpokladem kooperativního  </a:t>
            </a:r>
          </a:p>
          <a:p>
            <a:r>
              <a:rPr lang="cs-CZ" dirty="0" smtClean="0"/>
              <a:t>  jednání je oboustranná důvěra, </a:t>
            </a:r>
          </a:p>
          <a:p>
            <a:r>
              <a:rPr lang="cs-CZ" dirty="0" smtClean="0"/>
              <a:t>  podpora, připravenost k oběti a </a:t>
            </a:r>
          </a:p>
          <a:p>
            <a:r>
              <a:rPr lang="cs-CZ" dirty="0" smtClean="0"/>
              <a:t>  rezignace na egoistický zisk</a:t>
            </a:r>
          </a:p>
          <a:p>
            <a:r>
              <a:rPr lang="cs-CZ" dirty="0" smtClean="0"/>
              <a:t> 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928839" y="1081668"/>
            <a:ext cx="40367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 smtClean="0"/>
              <a:t>Kompetice</a:t>
            </a:r>
            <a:r>
              <a:rPr lang="cs-CZ" b="1" dirty="0" smtClean="0"/>
              <a:t> (soupeření)</a:t>
            </a:r>
            <a:endParaRPr lang="cs-CZ" dirty="0" smtClean="0"/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vzniká při usilování o vlastní zisky </a:t>
            </a:r>
          </a:p>
          <a:p>
            <a:r>
              <a:rPr lang="cs-CZ" dirty="0" smtClean="0"/>
              <a:t>  (prostředí konkurence, soutěživosti)</a:t>
            </a:r>
          </a:p>
          <a:p>
            <a:pPr>
              <a:buFontTx/>
              <a:buChar char="-"/>
            </a:pPr>
            <a:r>
              <a:rPr lang="cs-CZ" dirty="0" smtClean="0"/>
              <a:t> povaha vztahu je </a:t>
            </a:r>
            <a:r>
              <a:rPr lang="cs-CZ" i="1" dirty="0" smtClean="0"/>
              <a:t>nulová</a:t>
            </a:r>
            <a:r>
              <a:rPr lang="cs-CZ" dirty="0" smtClean="0"/>
              <a:t>, někdo  </a:t>
            </a:r>
          </a:p>
          <a:p>
            <a:r>
              <a:rPr lang="cs-CZ" dirty="0" smtClean="0"/>
              <a:t>  získá, co jiný ztratí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kompetice</a:t>
            </a:r>
            <a:r>
              <a:rPr lang="cs-CZ" dirty="0" smtClean="0"/>
              <a:t> může být agresivní, </a:t>
            </a:r>
          </a:p>
          <a:p>
            <a:r>
              <a:rPr lang="cs-CZ" dirty="0" smtClean="0"/>
              <a:t>  neagresivní</a:t>
            </a:r>
          </a:p>
          <a:p>
            <a:pPr>
              <a:buFontTx/>
              <a:buChar char="-"/>
            </a:pPr>
            <a:r>
              <a:rPr lang="cs-CZ" dirty="0" smtClean="0"/>
              <a:t> uplatňují se zde různé strategie </a:t>
            </a:r>
          </a:p>
          <a:p>
            <a:r>
              <a:rPr lang="cs-CZ" dirty="0" smtClean="0"/>
              <a:t>  (přelstění, podvádění, poranění) </a:t>
            </a:r>
          </a:p>
          <a:p>
            <a:r>
              <a:rPr lang="cs-CZ" dirty="0" smtClean="0"/>
              <a:t>  a taktika (odvedení soupeřovy </a:t>
            </a:r>
          </a:p>
          <a:p>
            <a:r>
              <a:rPr lang="cs-CZ" dirty="0" smtClean="0"/>
              <a:t>  pozornosti, vyprovokování soupeře)</a:t>
            </a:r>
          </a:p>
        </p:txBody>
      </p:sp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1796" y="4550279"/>
            <a:ext cx="2677974" cy="196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1" name="Picture 9" descr="http://www.ekookna.pl/uploads/image/grafika_wspolpra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85" y="4616683"/>
            <a:ext cx="4238292" cy="1293464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172743" y="978406"/>
            <a:ext cx="84597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 dirty="0" smtClean="0"/>
              <a:t>Typy sociální interakce</a:t>
            </a:r>
            <a:endParaRPr lang="cs-CZ" sz="2000" b="1" dirty="0"/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255559" y="1443754"/>
            <a:ext cx="8572351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endParaRPr lang="cs-CZ" b="1" dirty="0" smtClean="0"/>
          </a:p>
          <a:p>
            <a:pPr marL="342900" indent="-342900"/>
            <a:r>
              <a:rPr lang="cs-CZ" b="1" i="1" dirty="0"/>
              <a:t>P</a:t>
            </a:r>
            <a:r>
              <a:rPr lang="cs-CZ" b="1" i="1" dirty="0" smtClean="0"/>
              <a:t>římá interakce:  </a:t>
            </a:r>
            <a:r>
              <a:rPr lang="cs-CZ" dirty="0" smtClean="0"/>
              <a:t>uskutečňuje se přímým kontaktem tváří v tvář</a:t>
            </a:r>
          </a:p>
          <a:p>
            <a:pPr marL="342900" indent="-342900"/>
            <a:endParaRPr lang="cs-CZ" dirty="0" smtClean="0"/>
          </a:p>
          <a:p>
            <a:pPr marL="342900" indent="-342900"/>
            <a:endParaRPr lang="cs-CZ" sz="1400" dirty="0" smtClean="0"/>
          </a:p>
          <a:p>
            <a:r>
              <a:rPr lang="cs-CZ" b="1" i="1" dirty="0"/>
              <a:t>N</a:t>
            </a:r>
            <a:r>
              <a:rPr lang="cs-CZ" b="1" i="1" dirty="0" smtClean="0"/>
              <a:t>epřímá interakce:  </a:t>
            </a:r>
            <a:r>
              <a:rPr lang="cs-CZ" dirty="0" smtClean="0"/>
              <a:t>probíhá zprostředkovaně třetí osobou či komunikačními </a:t>
            </a:r>
          </a:p>
          <a:p>
            <a:r>
              <a:rPr lang="cs-CZ" dirty="0" smtClean="0"/>
              <a:t>                                      prostředky, médii či mluvčími</a:t>
            </a:r>
          </a:p>
          <a:p>
            <a:endParaRPr lang="cs-CZ" dirty="0" smtClean="0"/>
          </a:p>
          <a:p>
            <a:r>
              <a:rPr lang="cs-CZ" b="1" i="1" dirty="0" smtClean="0"/>
              <a:t>Záměrná interakce:  </a:t>
            </a:r>
            <a:r>
              <a:rPr lang="cs-CZ" dirty="0" smtClean="0"/>
              <a:t>úsilí, nejčastěji rodičů a učitelů, ovlivňovat, vyučovat a </a:t>
            </a:r>
          </a:p>
          <a:p>
            <a:r>
              <a:rPr lang="cs-CZ" dirty="0" smtClean="0"/>
              <a:t>                                       vychovávat dítě</a:t>
            </a:r>
          </a:p>
          <a:p>
            <a:endParaRPr lang="cs-CZ" dirty="0" smtClean="0"/>
          </a:p>
          <a:p>
            <a:endParaRPr lang="cs-CZ" sz="1400" dirty="0" smtClean="0"/>
          </a:p>
          <a:p>
            <a:r>
              <a:rPr lang="cs-CZ" b="1" i="1" dirty="0"/>
              <a:t>N</a:t>
            </a:r>
            <a:r>
              <a:rPr lang="cs-CZ" b="1" i="1" dirty="0" smtClean="0"/>
              <a:t>ezáměrná interakce:  </a:t>
            </a:r>
            <a:r>
              <a:rPr lang="cs-CZ" dirty="0" smtClean="0"/>
              <a:t>probíhá každodenním vlivem osob v neformálních    </a:t>
            </a:r>
          </a:p>
          <a:p>
            <a:r>
              <a:rPr lang="cs-CZ" dirty="0" smtClean="0"/>
              <a:t>                                           situacích, kdy jedinec pozoruje sociální model a s ním                                    </a:t>
            </a:r>
          </a:p>
          <a:p>
            <a:r>
              <a:rPr lang="cs-CZ" dirty="0" smtClean="0"/>
              <a:t>                                           se ztotožňuje</a:t>
            </a:r>
            <a:endParaRPr lang="cs-CZ" i="1" dirty="0" smtClean="0"/>
          </a:p>
          <a:p>
            <a:endParaRPr lang="cs-CZ" sz="2000" dirty="0" smtClean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TextovéPole 10"/>
          <p:cNvSpPr txBox="1">
            <a:spLocks noChangeArrowheads="1"/>
          </p:cNvSpPr>
          <p:nvPr/>
        </p:nvSpPr>
        <p:spPr bwMode="auto">
          <a:xfrm>
            <a:off x="1" y="1436595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cs-CZ" sz="1600" b="1" i="1" dirty="0" smtClean="0"/>
              <a:t>Haló efekt:</a:t>
            </a:r>
            <a:r>
              <a:rPr lang="cs-CZ" sz="1600" dirty="0" smtClean="0"/>
              <a:t> zaujetí postoje k člověku podle jednoho převažujícího rysu, špatné známky, neupravenosti</a:t>
            </a:r>
          </a:p>
          <a:p>
            <a:pPr marL="342900" indent="-342900"/>
            <a:endParaRPr lang="cs-CZ" sz="1600" dirty="0" smtClean="0"/>
          </a:p>
          <a:p>
            <a:pPr>
              <a:spcAft>
                <a:spcPts val="600"/>
              </a:spcAft>
            </a:pPr>
            <a:r>
              <a:rPr lang="cs-CZ" sz="1600" b="1" i="1" dirty="0" smtClean="0"/>
              <a:t>První dojem: </a:t>
            </a:r>
            <a:r>
              <a:rPr lang="cs-CZ" sz="1600" dirty="0" smtClean="0"/>
              <a:t>zmýlení prvním osobním kontaktem, podle upravenosti vyvozujeme dokonalost i v chování</a:t>
            </a:r>
          </a:p>
          <a:p>
            <a:endParaRPr lang="cs-CZ" sz="1600" dirty="0" smtClean="0"/>
          </a:p>
          <a:p>
            <a:pPr>
              <a:spcAft>
                <a:spcPts val="600"/>
              </a:spcAft>
            </a:pPr>
            <a:r>
              <a:rPr lang="cs-CZ" sz="1600" b="1" i="1" dirty="0" smtClean="0"/>
              <a:t>Efekt sociálního postavení: </a:t>
            </a:r>
            <a:r>
              <a:rPr lang="cs-CZ" sz="1600" dirty="0" smtClean="0"/>
              <a:t>odlišnost chování k lidem z vyšší a nižší společnosti, profesor vzbuzuje větší důvěru než jeho asistent</a:t>
            </a:r>
          </a:p>
          <a:p>
            <a:endParaRPr lang="cs-CZ" sz="1600" dirty="0" smtClean="0"/>
          </a:p>
          <a:p>
            <a:pPr>
              <a:spcAft>
                <a:spcPts val="600"/>
              </a:spcAft>
            </a:pPr>
            <a:r>
              <a:rPr lang="cs-CZ" sz="1600" b="1" i="1" dirty="0" smtClean="0"/>
              <a:t>Projekce</a:t>
            </a:r>
            <a:r>
              <a:rPr lang="cs-CZ" sz="1600" dirty="0" smtClean="0"/>
              <a:t>: promítání sebe sama do druhého, rodiče své sny promítají do svých dětí </a:t>
            </a:r>
          </a:p>
          <a:p>
            <a:endParaRPr lang="cs-CZ" sz="1600" dirty="0" smtClean="0"/>
          </a:p>
          <a:p>
            <a:pPr>
              <a:spcAft>
                <a:spcPts val="600"/>
              </a:spcAft>
            </a:pPr>
            <a:r>
              <a:rPr lang="cs-CZ" sz="1600" b="1" i="1" dirty="0" smtClean="0"/>
              <a:t>Předsudky a stereotypy:</a:t>
            </a:r>
            <a:r>
              <a:rPr lang="cs-CZ" sz="1600" dirty="0" smtClean="0"/>
              <a:t> zaběhnuté nepravdivé názory zkreslující skutečnost, zaostalost východu</a:t>
            </a:r>
          </a:p>
          <a:p>
            <a:r>
              <a:rPr lang="cs-CZ" sz="1200" dirty="0" smtClean="0"/>
              <a:t>              </a:t>
            </a:r>
          </a:p>
          <a:p>
            <a:endParaRPr lang="cs-CZ" sz="1100" dirty="0" smtClean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17899" y="978406"/>
            <a:ext cx="84597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 dirty="0" smtClean="0"/>
              <a:t>Chyby v sociální interakci</a:t>
            </a:r>
            <a:endParaRPr lang="cs-CZ" sz="20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173533" y="904265"/>
            <a:ext cx="84597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cs-CZ" sz="2000" b="1" dirty="0" smtClean="0"/>
              <a:t>Organizace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45691" y="1469474"/>
            <a:ext cx="8218446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Skupina lidí spojených společným cílem nebo zájmem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Formálnější charakter, více pravidel, méně pravomocí, pracovní skupiny  </a:t>
            </a:r>
          </a:p>
          <a:p>
            <a:r>
              <a:rPr lang="cs-CZ" dirty="0" smtClean="0"/>
              <a:t>  dlouhodobější, respektují více organizační řád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Organizací je řada druhů, od komerčních firem přes vládní, mezinárodní </a:t>
            </a:r>
          </a:p>
          <a:p>
            <a:r>
              <a:rPr lang="cs-CZ" dirty="0" smtClean="0"/>
              <a:t>  organizace a politické strany až po občanské spolky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spcAft>
                <a:spcPts val="600"/>
              </a:spcAft>
            </a:pPr>
            <a:r>
              <a:rPr lang="cs-CZ" sz="2000" b="1" dirty="0" smtClean="0"/>
              <a:t>Rysy organizací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000" dirty="0" smtClean="0"/>
              <a:t> dělba práce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000" dirty="0" smtClean="0"/>
              <a:t> spolupráce = koordinace úsilí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000" dirty="0" smtClean="0"/>
              <a:t> společný cíl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endParaRPr lang="cs-CZ" sz="1200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8196" name="Picture 4" descr="http://www.hrkavarna.cz/fileadmin/user_upload/gallery/internikomunika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0170" y="3769111"/>
            <a:ext cx="3228278" cy="215218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368620" y="966346"/>
            <a:ext cx="6586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/>
            <a:r>
              <a:rPr lang="cs-CZ" sz="2000" b="1" dirty="0" smtClean="0"/>
              <a:t>Pracovní tým</a:t>
            </a:r>
          </a:p>
          <a:p>
            <a:pPr marL="457200" indent="-457200"/>
            <a:endParaRPr lang="cs-CZ" sz="2000" b="1" u="sng" dirty="0" smtClean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85592" y="1542045"/>
            <a:ext cx="8758408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 smtClean="0"/>
              <a:t> Vytváří se k řešení konkrétních úkolů, výběr členů je podřízen    </a:t>
            </a:r>
          </a:p>
          <a:p>
            <a:pPr algn="just">
              <a:lnSpc>
                <a:spcPct val="80000"/>
              </a:lnSpc>
            </a:pPr>
            <a:r>
              <a:rPr lang="cs-CZ" dirty="0" smtClean="0"/>
              <a:t>  požadavkům, které úkol klade na členy týmu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 smtClean="0"/>
              <a:t> Lidé v týmu nesoupeří, spolupracují, vzájemně se inspirují, podporují a 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  doplňují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/>
              <a:t> Tým je sestaven z odborníků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cs-CZ" dirty="0" smtClean="0"/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/>
              <a:t> Délka spolupráce je dána trváním úkolu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cs-CZ" dirty="0" smtClean="0"/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/>
              <a:t> Větší zodpovědnost za společný výsledek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endParaRPr lang="cs-CZ" dirty="0" smtClean="0"/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/>
              <a:t> Respekt k ostatním členům týmu</a:t>
            </a:r>
            <a:endParaRPr lang="cs-CZ" dirty="0"/>
          </a:p>
        </p:txBody>
      </p:sp>
      <p:pic>
        <p:nvPicPr>
          <p:cNvPr id="12" name="Picture 5" descr="teamwork_teamwork_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63015" y="2975095"/>
            <a:ext cx="3670767" cy="275785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346317" y="787927"/>
            <a:ext cx="6586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/>
            <a:r>
              <a:rPr lang="cs-CZ" sz="2000" b="1" dirty="0" smtClean="0"/>
              <a:t>Jak být dobrým členem týmu</a:t>
            </a:r>
          </a:p>
          <a:p>
            <a:pPr marL="457200" indent="-457200"/>
            <a:endParaRPr lang="cs-CZ" sz="2000" b="1" u="sng" dirty="0" smtClean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969064" y="1441684"/>
            <a:ext cx="5268076" cy="46156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cs-CZ" dirty="0" smtClean="0"/>
              <a:t>Sdílejte odpovědnost za efektivitu skupiny</a:t>
            </a:r>
          </a:p>
          <a:p>
            <a:pPr>
              <a:lnSpc>
                <a:spcPct val="90000"/>
              </a:lnSpc>
              <a:spcAft>
                <a:spcPts val="800"/>
              </a:spcAft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cs-CZ" dirty="0" smtClean="0"/>
              <a:t>Připravte se na schůzku</a:t>
            </a:r>
          </a:p>
          <a:p>
            <a:pPr>
              <a:lnSpc>
                <a:spcPct val="90000"/>
              </a:lnSpc>
              <a:spcAft>
                <a:spcPts val="800"/>
              </a:spcAft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cs-CZ" dirty="0" smtClean="0"/>
              <a:t>Omluvte se, pokud se nemůžete zúčastnit</a:t>
            </a:r>
          </a:p>
          <a:p>
            <a:pPr>
              <a:lnSpc>
                <a:spcPct val="90000"/>
              </a:lnSpc>
              <a:spcAft>
                <a:spcPts val="800"/>
              </a:spcAft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cs-CZ" dirty="0" smtClean="0"/>
              <a:t>Praktikujte sebedisciplinu</a:t>
            </a:r>
          </a:p>
          <a:p>
            <a:pPr>
              <a:lnSpc>
                <a:spcPct val="90000"/>
              </a:lnSpc>
              <a:spcAft>
                <a:spcPts val="800"/>
              </a:spcAft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cs-CZ" dirty="0" smtClean="0"/>
              <a:t>Buďte si vědomi svých neverbálních projevů</a:t>
            </a:r>
          </a:p>
          <a:p>
            <a:pPr>
              <a:lnSpc>
                <a:spcPct val="90000"/>
              </a:lnSpc>
              <a:spcAft>
                <a:spcPts val="800"/>
              </a:spcAft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cs-CZ" dirty="0" smtClean="0"/>
              <a:t>Berte na vědomí názory ostatních</a:t>
            </a:r>
          </a:p>
          <a:p>
            <a:pPr>
              <a:lnSpc>
                <a:spcPct val="90000"/>
              </a:lnSpc>
              <a:spcAft>
                <a:spcPts val="800"/>
              </a:spcAft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cs-CZ" dirty="0" smtClean="0"/>
              <a:t>Plňte své úkoly</a:t>
            </a:r>
          </a:p>
          <a:p>
            <a:pPr>
              <a:lnSpc>
                <a:spcPct val="90000"/>
              </a:lnSpc>
              <a:spcAft>
                <a:spcPts val="800"/>
              </a:spcAft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cs-CZ" dirty="0" smtClean="0"/>
              <a:t>Cvičte dobré komunikační schopnosti</a:t>
            </a:r>
          </a:p>
          <a:p>
            <a:pPr>
              <a:lnSpc>
                <a:spcPct val="90000"/>
              </a:lnSpc>
              <a:spcAft>
                <a:spcPts val="800"/>
              </a:spcAft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cs-CZ" dirty="0" smtClean="0"/>
              <a:t>Nechte si vysvětlit nejasné body</a:t>
            </a:r>
          </a:p>
          <a:p>
            <a:pPr>
              <a:lnSpc>
                <a:spcPct val="90000"/>
              </a:lnSpc>
              <a:spcAft>
                <a:spcPts val="800"/>
              </a:spcAft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cs-CZ" dirty="0" smtClean="0"/>
              <a:t>Řešte spory na základě rozumu</a:t>
            </a:r>
          </a:p>
          <a:p>
            <a:pPr>
              <a:lnSpc>
                <a:spcPct val="90000"/>
              </a:lnSpc>
              <a:spcAft>
                <a:spcPts val="800"/>
              </a:spcAft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cs-CZ" dirty="0" smtClean="0"/>
              <a:t>Nezapojujte do debaty osobní otázky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cs-CZ" dirty="0" smtClean="0"/>
              <a:t>Buďte dobrý pozorovatel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FF0000"/>
              </a:buClr>
              <a:buSzTx/>
              <a:buFont typeface="Wingdings" pitchFamily="2" charset="2"/>
              <a:buChar char="ü"/>
            </a:pPr>
            <a:r>
              <a:rPr lang="cs-CZ" dirty="0" smtClean="0"/>
              <a:t>Spolupracujte s členy týmu=kooperace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368620" y="966346"/>
            <a:ext cx="6586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/>
            <a:r>
              <a:rPr lang="cs-CZ" sz="2000" b="1" dirty="0" smtClean="0"/>
              <a:t>Rozdělení organizace a týmu</a:t>
            </a:r>
          </a:p>
          <a:p>
            <a:pPr marL="457200" indent="-457200"/>
            <a:endParaRPr lang="cs-CZ" sz="2000" b="1" u="sng" dirty="0" smtClean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85592" y="1542045"/>
            <a:ext cx="83904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b="1" dirty="0" smtClean="0"/>
          </a:p>
          <a:p>
            <a:pPr>
              <a:lnSpc>
                <a:spcPct val="80000"/>
              </a:lnSpc>
            </a:pPr>
            <a:r>
              <a:rPr lang="cs-CZ" b="1" dirty="0" smtClean="0"/>
              <a:t>Formální </a:t>
            </a:r>
            <a:r>
              <a:rPr lang="cs-CZ" dirty="0" smtClean="0"/>
              <a:t>(organizovaná pravidly) x </a:t>
            </a:r>
            <a:r>
              <a:rPr lang="cs-CZ" b="1" dirty="0" smtClean="0"/>
              <a:t>neformální</a:t>
            </a:r>
            <a:r>
              <a:rPr lang="cs-CZ" dirty="0" smtClean="0"/>
              <a:t> (samoorganizovaná na základě vzájemné sympatie a nesympatie členů)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b="1" dirty="0" smtClean="0"/>
              <a:t>Členská </a:t>
            </a:r>
            <a:r>
              <a:rPr lang="cs-CZ" dirty="0" smtClean="0"/>
              <a:t>(do které jedinec patří) x </a:t>
            </a:r>
            <a:r>
              <a:rPr lang="cs-CZ" b="1" dirty="0" smtClean="0"/>
              <a:t>referenční </a:t>
            </a:r>
            <a:r>
              <a:rPr lang="cs-CZ" dirty="0" smtClean="0"/>
              <a:t>(se kterou se jedinec identifikuje, do které by chtěl patřit)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b="1" dirty="0" smtClean="0"/>
              <a:t>Otevřená</a:t>
            </a:r>
            <a:r>
              <a:rPr lang="cs-CZ" dirty="0" smtClean="0"/>
              <a:t> (s propustnými hranicemi, jejíž členové se průběžně mění) x </a:t>
            </a:r>
            <a:r>
              <a:rPr lang="cs-CZ" b="1" dirty="0" smtClean="0"/>
              <a:t>uzavřená </a:t>
            </a:r>
            <a:r>
              <a:rPr lang="cs-CZ" dirty="0" smtClean="0"/>
              <a:t>(s pevnými hranicemi a relativně stálými členy)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b="1" dirty="0" smtClean="0"/>
              <a:t>Primární </a:t>
            </a:r>
            <a:r>
              <a:rPr lang="cs-CZ" dirty="0" smtClean="0"/>
              <a:t>(do které se člověk narodí) x </a:t>
            </a:r>
            <a:r>
              <a:rPr lang="cs-CZ" b="1" dirty="0" smtClean="0"/>
              <a:t>sekundární </a:t>
            </a:r>
            <a:r>
              <a:rPr lang="cs-CZ" dirty="0" smtClean="0"/>
              <a:t>(kterou si člověk volí nebo je do ní zařazen)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1143</Words>
  <Application>Microsoft Office PowerPoint</Application>
  <PresentationFormat>Předvádění na obrazovce (4:3)</PresentationFormat>
  <Paragraphs>215</Paragraphs>
  <Slides>17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Štefan</dc:creator>
  <cp:lastModifiedBy>svobodovad</cp:lastModifiedBy>
  <cp:revision>185</cp:revision>
  <dcterms:created xsi:type="dcterms:W3CDTF">2008-12-30T09:11:17Z</dcterms:created>
  <dcterms:modified xsi:type="dcterms:W3CDTF">2018-02-14T19:23:21Z</dcterms:modified>
</cp:coreProperties>
</file>