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82" r:id="rId3"/>
    <p:sldId id="283" r:id="rId4"/>
    <p:sldId id="265" r:id="rId5"/>
    <p:sldId id="288" r:id="rId6"/>
    <p:sldId id="284" r:id="rId7"/>
    <p:sldId id="285" r:id="rId8"/>
    <p:sldId id="286" r:id="rId9"/>
    <p:sldId id="287" r:id="rId10"/>
    <p:sldId id="260" r:id="rId11"/>
    <p:sldId id="279" r:id="rId12"/>
    <p:sldId id="280" r:id="rId13"/>
    <p:sldId id="293" r:id="rId14"/>
    <p:sldId id="281" r:id="rId15"/>
    <p:sldId id="294" r:id="rId16"/>
    <p:sldId id="278" r:id="rId17"/>
    <p:sldId id="295" r:id="rId18"/>
    <p:sldId id="273" r:id="rId1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707" autoAdjust="0"/>
  </p:normalViewPr>
  <p:slideViewPr>
    <p:cSldViewPr snapToGrid="0">
      <p:cViewPr varScale="1">
        <p:scale>
          <a:sx n="103" d="100"/>
          <a:sy n="103" d="100"/>
        </p:scale>
        <p:origin x="216" y="108"/>
      </p:cViewPr>
      <p:guideLst>
        <p:guide orient="horz" pos="4095"/>
        <p:guide pos="21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2FC203-4732-41AA-8B39-4CFF4CC013A0}" type="datetimeFigureOut">
              <a:rPr lang="cs-CZ" smtClean="0"/>
              <a:t>27.2.2019</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474907-0A2C-489F-9A25-7B396BC9DBBB}" type="slidenum">
              <a:rPr lang="cs-CZ" smtClean="0"/>
              <a:t>‹#›</a:t>
            </a:fld>
            <a:endParaRPr lang="cs-CZ"/>
          </a:p>
        </p:txBody>
      </p:sp>
    </p:spTree>
    <p:extLst>
      <p:ext uri="{BB962C8B-B14F-4D97-AF65-F5344CB8AC3E}">
        <p14:creationId xmlns:p14="http://schemas.microsoft.com/office/powerpoint/2010/main" val="3333999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474907-0A2C-489F-9A25-7B396BC9DBBB}" type="slidenum">
              <a:rPr lang="cs-CZ" smtClean="0"/>
              <a:t>17</a:t>
            </a:fld>
            <a:endParaRPr lang="cs-CZ"/>
          </a:p>
        </p:txBody>
      </p:sp>
    </p:spTree>
    <p:extLst>
      <p:ext uri="{BB962C8B-B14F-4D97-AF65-F5344CB8AC3E}">
        <p14:creationId xmlns:p14="http://schemas.microsoft.com/office/powerpoint/2010/main" val="1441656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F5D03E7A-F743-42B2-BB8C-276484A43311}" type="datetimeFigureOut">
              <a:rPr lang="cs-CZ"/>
              <a:pPr>
                <a:defRPr/>
              </a:pPr>
              <a:t>27.2.2019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DC10FA8-8C46-41C9-890C-802C7CCA1332}"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347EA303-B1B2-40E6-A5BD-073689D665B4}" type="datetimeFigureOut">
              <a:rPr lang="cs-CZ"/>
              <a:pPr>
                <a:defRPr/>
              </a:pPr>
              <a:t>27.2.2019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95BBC7F-A0CC-49EA-A882-0C573499B6C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DB4B5B1F-12FA-409C-B231-EDBD419154FF}" type="datetimeFigureOut">
              <a:rPr lang="cs-CZ"/>
              <a:pPr>
                <a:defRPr/>
              </a:pPr>
              <a:t>27.2.2019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67C65B9-8C18-4151-9B95-DE36BFE42EF5}"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42FEDCD2-1617-479D-8922-38563E45B9E0}" type="datetimeFigureOut">
              <a:rPr lang="cs-CZ"/>
              <a:pPr>
                <a:defRPr/>
              </a:pPr>
              <a:t>27.2.2019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254E6D1-8589-4C92-968E-DE0C3AD9A1A2}"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3059EB75-5515-423D-8B88-96D28269E402}" type="datetimeFigureOut">
              <a:rPr lang="cs-CZ"/>
              <a:pPr>
                <a:defRPr/>
              </a:pPr>
              <a:t>27.2.2019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C30891B-AC87-4564-A151-C02B7809764B}"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F7E18C93-007E-478B-801A-676F3C29B62A}" type="datetimeFigureOut">
              <a:rPr lang="cs-CZ"/>
              <a:pPr>
                <a:defRPr/>
              </a:pPr>
              <a:t>27.2.2019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C45A3D4F-C928-4613-957B-98E455B23FF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F92F33B-24CC-44F0-8005-627BC093D157}" type="datetimeFigureOut">
              <a:rPr lang="cs-CZ"/>
              <a:pPr>
                <a:defRPr/>
              </a:pPr>
              <a:t>27.2.2019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EFA96FF0-4E0B-4923-9621-C7B11EB25102}"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C4DCD5B9-6962-45FE-A04E-02C6AB4BD1AF}" type="datetimeFigureOut">
              <a:rPr lang="cs-CZ"/>
              <a:pPr>
                <a:defRPr/>
              </a:pPr>
              <a:t>27.2.2019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CA278D6-EEE0-41D8-8D93-37FDEF07BED1}"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BE83B2DD-622B-4B6D-BF95-B2AFC5BAC70A}" type="datetimeFigureOut">
              <a:rPr lang="cs-CZ"/>
              <a:pPr>
                <a:defRPr/>
              </a:pPr>
              <a:t>27.2.2019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AEE15D79-257E-4355-859B-889A90DFEEC1}"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28C1F2B-17F7-41CE-A091-498D868119A4}" type="datetimeFigureOut">
              <a:rPr lang="cs-CZ"/>
              <a:pPr>
                <a:defRPr/>
              </a:pPr>
              <a:t>27.2.2019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1A71120-91BF-421C-B6C7-9DF30BF4043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5F28B33-5014-449B-94C4-027C1A4B2F51}" type="datetimeFigureOut">
              <a:rPr lang="cs-CZ"/>
              <a:pPr>
                <a:defRPr/>
              </a:pPr>
              <a:t>27.2.2019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813B7697-A82F-4373-90A0-79C2A4ED399B}"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9484AFF-1CF1-4AE0-B7C1-3BA33C4A96E0}" type="datetimeFigureOut">
              <a:rPr lang="cs-CZ"/>
              <a:pPr>
                <a:defRPr/>
              </a:pPr>
              <a:t>27.2.2019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F4E6D32-DA7F-43A7-8FDC-B95E5D7676D3}"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613025"/>
            <a:ext cx="9144000" cy="18002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b="1" dirty="0" smtClean="0">
              <a:latin typeface="Arial" pitchFamily="34" charset="0"/>
              <a:cs typeface="Arial" pitchFamily="34" charset="0"/>
            </a:endParaRPr>
          </a:p>
          <a:p>
            <a:pPr algn="ctr" fontAlgn="auto">
              <a:spcBef>
                <a:spcPts val="0"/>
              </a:spcBef>
              <a:spcAft>
                <a:spcPts val="0"/>
              </a:spcAft>
              <a:defRPr/>
            </a:pPr>
            <a:r>
              <a:rPr lang="cs-CZ" b="1" dirty="0" smtClean="0">
                <a:latin typeface="Arial" pitchFamily="34" charset="0"/>
                <a:cs typeface="Arial" pitchFamily="34" charset="0"/>
              </a:rPr>
              <a:t>Změny v chápání organizační společnosti</a:t>
            </a:r>
            <a:endParaRPr lang="cs-CZ" b="1" dirty="0">
              <a:latin typeface="Arial" pitchFamily="34" charset="0"/>
              <a:cs typeface="Arial" pitchFamily="34" charset="0"/>
            </a:endParaRPr>
          </a:p>
        </p:txBody>
      </p:sp>
      <p:sp>
        <p:nvSpPr>
          <p:cNvPr id="2052" name="TextovéPole 7"/>
          <p:cNvSpPr txBox="1">
            <a:spLocks noChangeArrowheads="1"/>
          </p:cNvSpPr>
          <p:nvPr/>
        </p:nvSpPr>
        <p:spPr bwMode="auto">
          <a:xfrm>
            <a:off x="0" y="4811713"/>
            <a:ext cx="9144000" cy="369332"/>
          </a:xfrm>
          <a:prstGeom prst="rect">
            <a:avLst/>
          </a:prstGeom>
          <a:noFill/>
          <a:ln w="9525">
            <a:noFill/>
            <a:miter lim="800000"/>
            <a:headEnd/>
            <a:tailEnd/>
          </a:ln>
        </p:spPr>
        <p:txBody>
          <a:bodyPr>
            <a:spAutoFit/>
          </a:bodyPr>
          <a:lstStyle/>
          <a:p>
            <a:pPr algn="ctr"/>
            <a:r>
              <a:rPr lang="cs-CZ" dirty="0" smtClean="0"/>
              <a:t>Dagmar Svobodová</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cs-CZ" b="1" dirty="0">
                <a:latin typeface="Arial" pitchFamily="34" charset="0"/>
                <a:cs typeface="Arial" pitchFamily="34" charset="0"/>
              </a:rPr>
              <a:t>    </a:t>
            </a:r>
          </a:p>
        </p:txBody>
      </p:sp>
      <p:sp>
        <p:nvSpPr>
          <p:cNvPr id="7" name="Zástupný symbol pro obsah 6"/>
          <p:cNvSpPr>
            <a:spLocks noGrp="1"/>
          </p:cNvSpPr>
          <p:nvPr>
            <p:ph idx="1"/>
          </p:nvPr>
        </p:nvSpPr>
        <p:spPr>
          <a:xfrm>
            <a:off x="125413" y="720726"/>
            <a:ext cx="8229600" cy="4680972"/>
          </a:xfrm>
        </p:spPr>
        <p:txBody>
          <a:bodyPr/>
          <a:lstStyle/>
          <a:p>
            <a:pPr marL="0" indent="0" algn="ctr">
              <a:buNone/>
            </a:pPr>
            <a:r>
              <a:rPr lang="cs-CZ" b="1" dirty="0" smtClean="0"/>
              <a:t>Pyramidální tvar formálních organizací</a:t>
            </a:r>
            <a:endParaRPr lang="cs-CZ" b="1" dirty="0"/>
          </a:p>
        </p:txBody>
      </p:sp>
      <p:pic>
        <p:nvPicPr>
          <p:cNvPr id="9" name="Obrázek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01163"/>
            <a:ext cx="9162360" cy="3943294"/>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cs-CZ" b="1" dirty="0">
                <a:latin typeface="Arial" pitchFamily="34" charset="0"/>
                <a:cs typeface="Arial" pitchFamily="34" charset="0"/>
              </a:rPr>
              <a:t>     </a:t>
            </a:r>
          </a:p>
        </p:txBody>
      </p:sp>
      <p:sp>
        <p:nvSpPr>
          <p:cNvPr id="2" name="Zástupný symbol pro obsah 1"/>
          <p:cNvSpPr>
            <a:spLocks noGrp="1"/>
          </p:cNvSpPr>
          <p:nvPr>
            <p:ph idx="1"/>
          </p:nvPr>
        </p:nvSpPr>
        <p:spPr>
          <a:xfrm>
            <a:off x="0" y="720726"/>
            <a:ext cx="9144000" cy="5405438"/>
          </a:xfrm>
        </p:spPr>
        <p:txBody>
          <a:bodyPr/>
          <a:lstStyle/>
          <a:p>
            <a:pPr marL="0" indent="0">
              <a:buNone/>
            </a:pPr>
            <a:r>
              <a:rPr lang="cs-CZ" sz="2400" b="1" dirty="0" smtClean="0"/>
              <a:t>Organizační člověk </a:t>
            </a:r>
            <a:r>
              <a:rPr lang="cs-CZ" sz="2400" dirty="0" smtClean="0"/>
              <a:t>je moderní člověk, </a:t>
            </a:r>
            <a:r>
              <a:rPr lang="cs-CZ" sz="2400" dirty="0"/>
              <a:t>jehož </a:t>
            </a:r>
            <a:r>
              <a:rPr lang="cs-CZ" sz="2400" dirty="0" smtClean="0"/>
              <a:t>pocity </a:t>
            </a:r>
            <a:r>
              <a:rPr lang="cs-CZ" sz="2400" dirty="0"/>
              <a:t>osobní identity </a:t>
            </a:r>
            <a:r>
              <a:rPr lang="cs-CZ" sz="2400" dirty="0" smtClean="0"/>
              <a:t>jsou odvozeny </a:t>
            </a:r>
            <a:r>
              <a:rPr lang="cs-CZ" sz="2400" dirty="0"/>
              <a:t>od příslušnosti k mocné organizaci, </a:t>
            </a:r>
            <a:r>
              <a:rPr lang="cs-CZ" sz="2400" dirty="0" smtClean="0"/>
              <a:t>která </a:t>
            </a:r>
            <a:r>
              <a:rPr lang="cs-CZ" sz="2400" dirty="0"/>
              <a:t>ho v jeho životě chrání</a:t>
            </a:r>
            <a:r>
              <a:rPr lang="cs-CZ" sz="2400" dirty="0" smtClean="0"/>
              <a:t>. </a:t>
            </a:r>
          </a:p>
          <a:p>
            <a:pPr marL="0" indent="0">
              <a:buNone/>
            </a:pPr>
            <a:endParaRPr lang="cs-CZ" sz="2400" dirty="0" smtClean="0"/>
          </a:p>
          <a:p>
            <a:pPr marL="0" indent="0">
              <a:buNone/>
            </a:pPr>
            <a:r>
              <a:rPr lang="cs-CZ" sz="2400" dirty="0" smtClean="0"/>
              <a:t>Organizace</a:t>
            </a:r>
            <a:r>
              <a:rPr lang="cs-CZ" sz="2400" dirty="0"/>
              <a:t>, </a:t>
            </a:r>
            <a:r>
              <a:rPr lang="cs-CZ" sz="2400" dirty="0" smtClean="0"/>
              <a:t>ke které organizační člověk náleží</a:t>
            </a:r>
            <a:r>
              <a:rPr lang="cs-CZ" sz="2400" dirty="0"/>
              <a:t>, modeluje svými tlaky a požadavky i jeho soukromí. </a:t>
            </a:r>
            <a:endParaRPr lang="cs-CZ" sz="2400" dirty="0" smtClean="0"/>
          </a:p>
          <a:p>
            <a:pPr marL="0" indent="0">
              <a:buNone/>
            </a:pPr>
            <a:endParaRPr lang="cs-CZ" sz="2400" dirty="0" smtClean="0"/>
          </a:p>
          <a:p>
            <a:pPr marL="0" indent="0">
              <a:buNone/>
            </a:pPr>
            <a:r>
              <a:rPr lang="cs-CZ" sz="2400" b="1" dirty="0"/>
              <a:t>Konec organizačního člověka</a:t>
            </a:r>
          </a:p>
          <a:p>
            <a:r>
              <a:rPr lang="cs-CZ" sz="2400" dirty="0"/>
              <a:t>80. léta 20. století</a:t>
            </a:r>
          </a:p>
          <a:p>
            <a:r>
              <a:rPr lang="cs-CZ" sz="2400" dirty="0" smtClean="0">
                <a:sym typeface="Wingdings" panose="05000000000000000000" pitchFamily="2" charset="2"/>
              </a:rPr>
              <a:t>Propuštění </a:t>
            </a:r>
            <a:r>
              <a:rPr lang="cs-CZ" sz="2400" dirty="0">
                <a:sym typeface="Wingdings" panose="05000000000000000000" pitchFamily="2" charset="2"/>
              </a:rPr>
              <a:t>zaměstnanci</a:t>
            </a:r>
          </a:p>
          <a:p>
            <a:r>
              <a:rPr lang="cs-CZ" sz="2400" dirty="0">
                <a:sym typeface="Wingdings" panose="05000000000000000000" pitchFamily="2" charset="2"/>
              </a:rPr>
              <a:t>Zaměstnanci, kteří </a:t>
            </a:r>
            <a:r>
              <a:rPr lang="cs-CZ" sz="2400" dirty="0" smtClean="0">
                <a:sym typeface="Wingdings" panose="05000000000000000000" pitchFamily="2" charset="2"/>
              </a:rPr>
              <a:t>v organizaci zůstali</a:t>
            </a:r>
          </a:p>
          <a:p>
            <a:endParaRPr lang="cs-CZ" sz="2400" dirty="0">
              <a:sym typeface="Wingdings" panose="05000000000000000000" pitchFamily="2" charset="2"/>
            </a:endParaRPr>
          </a:p>
          <a:p>
            <a:pPr marL="0" indent="0">
              <a:buNone/>
            </a:pPr>
            <a:r>
              <a:rPr lang="cs-CZ" sz="2400" b="1" dirty="0" smtClean="0">
                <a:sym typeface="Wingdings" panose="05000000000000000000" pitchFamily="2" charset="2"/>
              </a:rPr>
              <a:t>Konec </a:t>
            </a:r>
            <a:r>
              <a:rPr lang="cs-CZ" sz="2400" b="1" dirty="0">
                <a:sym typeface="Wingdings" panose="05000000000000000000" pitchFamily="2" charset="2"/>
              </a:rPr>
              <a:t>organizačního </a:t>
            </a:r>
            <a:r>
              <a:rPr lang="cs-CZ" sz="2400" b="1" dirty="0" smtClean="0">
                <a:sym typeface="Wingdings" panose="05000000000000000000" pitchFamily="2" charset="2"/>
              </a:rPr>
              <a:t>člověka </a:t>
            </a:r>
            <a:r>
              <a:rPr lang="cs-CZ" sz="2400" dirty="0">
                <a:sym typeface="Wingdings" panose="05000000000000000000" pitchFamily="2" charset="2"/>
              </a:rPr>
              <a:t> n</a:t>
            </a:r>
            <a:r>
              <a:rPr lang="cs-CZ" sz="2400" dirty="0" smtClean="0">
                <a:sym typeface="Wingdings" panose="05000000000000000000" pitchFamily="2" charset="2"/>
              </a:rPr>
              <a:t>edůvěra </a:t>
            </a:r>
            <a:r>
              <a:rPr lang="cs-CZ" sz="2400" dirty="0">
                <a:sym typeface="Wingdings" panose="05000000000000000000" pitchFamily="2" charset="2"/>
              </a:rPr>
              <a:t>v organizaci, všudypřítomné podezřívání, </a:t>
            </a:r>
            <a:r>
              <a:rPr lang="cs-CZ" sz="2400" dirty="0" smtClean="0">
                <a:sym typeface="Wingdings" panose="05000000000000000000" pitchFamily="2" charset="2"/>
              </a:rPr>
              <a:t>zatrpklost</a:t>
            </a:r>
            <a:endParaRPr lang="cs-CZ" sz="2400" b="1" dirty="0"/>
          </a:p>
        </p:txBody>
      </p:sp>
    </p:spTree>
    <p:extLst>
      <p:ext uri="{BB962C8B-B14F-4D97-AF65-F5344CB8AC3E}">
        <p14:creationId xmlns:p14="http://schemas.microsoft.com/office/powerpoint/2010/main" val="4017970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cs-CZ" b="1" dirty="0">
                <a:latin typeface="Arial" pitchFamily="34" charset="0"/>
                <a:cs typeface="Arial" pitchFamily="34" charset="0"/>
              </a:rPr>
              <a:t>     </a:t>
            </a:r>
          </a:p>
        </p:txBody>
      </p:sp>
      <p:sp>
        <p:nvSpPr>
          <p:cNvPr id="2" name="Zástupný symbol pro obsah 1"/>
          <p:cNvSpPr>
            <a:spLocks noGrp="1"/>
          </p:cNvSpPr>
          <p:nvPr>
            <p:ph idx="1"/>
          </p:nvPr>
        </p:nvSpPr>
        <p:spPr>
          <a:xfrm>
            <a:off x="0" y="720726"/>
            <a:ext cx="9144000" cy="4838304"/>
          </a:xfrm>
        </p:spPr>
        <p:txBody>
          <a:bodyPr/>
          <a:lstStyle/>
          <a:p>
            <a:pPr marL="0" indent="0">
              <a:buNone/>
            </a:pPr>
            <a:r>
              <a:rPr lang="cs-CZ" sz="2800" b="1" dirty="0" smtClean="0"/>
              <a:t>Společnost sítí mezi jádrem a periferií organizace</a:t>
            </a:r>
          </a:p>
          <a:p>
            <a:pPr marL="0" indent="0">
              <a:buNone/>
            </a:pPr>
            <a:r>
              <a:rPr lang="cs-CZ" sz="2400" dirty="0"/>
              <a:t>Síť mezi jádrem organizací a periferií dodavatelů a subdodavatelů</a:t>
            </a:r>
          </a:p>
          <a:p>
            <a:pPr marL="0" indent="0">
              <a:buNone/>
            </a:pPr>
            <a:r>
              <a:rPr lang="cs-CZ" sz="2400" dirty="0"/>
              <a:t>Síť neformálních vztahů navazovaných mezi členy organizace (v jádru) </a:t>
            </a:r>
            <a:endParaRPr lang="cs-CZ" sz="2800" b="1" dirty="0" smtClean="0"/>
          </a:p>
          <a:p>
            <a:pPr marL="0" indent="0">
              <a:buNone/>
            </a:pPr>
            <a:r>
              <a:rPr lang="cs-CZ" sz="2400" dirty="0" smtClean="0"/>
              <a:t>Firmy ztrácejí pyramidový tvar </a:t>
            </a:r>
            <a:r>
              <a:rPr lang="cs-CZ" sz="2400" dirty="0" smtClean="0">
                <a:sym typeface="Wingdings" panose="05000000000000000000" pitchFamily="2" charset="2"/>
              </a:rPr>
              <a:t> získávají formu volných a pružných uskupení</a:t>
            </a:r>
          </a:p>
          <a:p>
            <a:r>
              <a:rPr lang="cs-CZ" sz="2400" dirty="0" smtClean="0">
                <a:sym typeface="Wingdings" panose="05000000000000000000" pitchFamily="2" charset="2"/>
              </a:rPr>
              <a:t>V centru sítě zůstává pouze jádro firmy</a:t>
            </a:r>
          </a:p>
          <a:p>
            <a:r>
              <a:rPr lang="cs-CZ" sz="2400" dirty="0" smtClean="0">
                <a:sym typeface="Wingdings" panose="05000000000000000000" pitchFamily="2" charset="2"/>
              </a:rPr>
              <a:t>Výrobní a servisní činnosti jsou oddělené od jádra</a:t>
            </a:r>
            <a:endParaRPr lang="cs-CZ" sz="2400" dirty="0">
              <a:sym typeface="Wingdings" panose="05000000000000000000" pitchFamily="2" charset="2"/>
            </a:endParaRPr>
          </a:p>
          <a:p>
            <a:pPr marL="0" indent="0">
              <a:buNone/>
            </a:pPr>
            <a:r>
              <a:rPr lang="cs-CZ" sz="2400" dirty="0" smtClean="0">
                <a:sym typeface="Wingdings" panose="05000000000000000000" pitchFamily="2" charset="2"/>
              </a:rPr>
              <a:t>Smysl = vztahy mezi subjektem, který rozhoduje a kdo dodává zboží a služby, podléhají obchodnímu zákoníku.</a:t>
            </a:r>
          </a:p>
          <a:p>
            <a:pPr marL="0" indent="0">
              <a:buNone/>
            </a:pPr>
            <a:endParaRPr lang="cs-CZ" sz="2400" dirty="0" smtClean="0">
              <a:sym typeface="Wingdings" panose="05000000000000000000" pitchFamily="2" charset="2"/>
            </a:endParaRPr>
          </a:p>
          <a:p>
            <a:pPr marL="0" indent="0">
              <a:buNone/>
            </a:pPr>
            <a:r>
              <a:rPr lang="cs-CZ" sz="2400" dirty="0" smtClean="0">
                <a:sym typeface="Wingdings" panose="05000000000000000000" pitchFamily="2" charset="2"/>
              </a:rPr>
              <a:t>Důsledky:</a:t>
            </a:r>
          </a:p>
          <a:p>
            <a:r>
              <a:rPr lang="cs-CZ" sz="2400" dirty="0">
                <a:sym typeface="Wingdings" panose="05000000000000000000" pitchFamily="2" charset="2"/>
              </a:rPr>
              <a:t>s</a:t>
            </a:r>
            <a:r>
              <a:rPr lang="cs-CZ" sz="2400" dirty="0" smtClean="0">
                <a:sym typeface="Wingdings" panose="05000000000000000000" pitchFamily="2" charset="2"/>
              </a:rPr>
              <a:t>nižovat náklady a dosahovat úspor z odbourávání nižších článků organizace</a:t>
            </a:r>
          </a:p>
          <a:p>
            <a:r>
              <a:rPr lang="cs-CZ" sz="2400" dirty="0">
                <a:sym typeface="Wingdings" panose="05000000000000000000" pitchFamily="2" charset="2"/>
              </a:rPr>
              <a:t>p</a:t>
            </a:r>
            <a:r>
              <a:rPr lang="cs-CZ" sz="2400" dirty="0" smtClean="0">
                <a:sym typeface="Wingdings" panose="05000000000000000000" pitchFamily="2" charset="2"/>
              </a:rPr>
              <a:t>řenášet tržní nejistoty na periferní články sítě</a:t>
            </a:r>
            <a:endParaRPr lang="cs-CZ" sz="2400" dirty="0" smtClean="0"/>
          </a:p>
        </p:txBody>
      </p:sp>
    </p:spTree>
    <p:extLst>
      <p:ext uri="{BB962C8B-B14F-4D97-AF65-F5344CB8AC3E}">
        <p14:creationId xmlns:p14="http://schemas.microsoft.com/office/powerpoint/2010/main" val="42945942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funguje strategická síť</a:t>
            </a:r>
          </a:p>
        </p:txBody>
      </p:sp>
      <p:sp>
        <p:nvSpPr>
          <p:cNvPr id="3" name="Zástupný symbol pro obsah 2"/>
          <p:cNvSpPr>
            <a:spLocks noGrp="1"/>
          </p:cNvSpPr>
          <p:nvPr>
            <p:ph idx="1"/>
          </p:nvPr>
        </p:nvSpPr>
        <p:spPr/>
        <p:txBody>
          <a:bodyPr/>
          <a:lstStyle/>
          <a:p>
            <a:pPr marL="0" indent="0" algn="just">
              <a:buNone/>
            </a:pPr>
            <a:r>
              <a:rPr lang="cs-CZ" sz="2800" b="1" dirty="0">
                <a:effectLst/>
              </a:rPr>
              <a:t>Výzvou pro dnešní lídry je, jak zůstat konkurenceschopní uprostřed stálého neklidu a zvratů. Většina firem je optimalizována spíše z hlediska efektivnosti než strategické hbitosti - schopnosti využívat příležitosti a vyhýbat se hrozbám. A i když občas vidí potřebu strategické změny a zkusí ji provést, zpravidla neuspějí. Udržovat tempo se změnami totiž nestačí, musíme jim předcházet. A tomu hierarchické struktury a organizační procesy, které jsme používali po desetiletí, už nevyhovují.</a:t>
            </a:r>
            <a:endParaRPr lang="cs-CZ" sz="2800" dirty="0"/>
          </a:p>
        </p:txBody>
      </p:sp>
    </p:spTree>
    <p:extLst>
      <p:ext uri="{BB962C8B-B14F-4D97-AF65-F5344CB8AC3E}">
        <p14:creationId xmlns:p14="http://schemas.microsoft.com/office/powerpoint/2010/main" val="1375259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cs-CZ" b="1" dirty="0">
                <a:latin typeface="Arial" pitchFamily="34" charset="0"/>
                <a:cs typeface="Arial" pitchFamily="34" charset="0"/>
              </a:rPr>
              <a:t>     </a:t>
            </a:r>
          </a:p>
        </p:txBody>
      </p:sp>
      <p:sp>
        <p:nvSpPr>
          <p:cNvPr id="2" name="Zástupný symbol pro obsah 1"/>
          <p:cNvSpPr>
            <a:spLocks noGrp="1"/>
          </p:cNvSpPr>
          <p:nvPr>
            <p:ph idx="1"/>
          </p:nvPr>
        </p:nvSpPr>
        <p:spPr>
          <a:xfrm>
            <a:off x="101600" y="720726"/>
            <a:ext cx="8466138" cy="4838304"/>
          </a:xfrm>
        </p:spPr>
        <p:txBody>
          <a:bodyPr/>
          <a:lstStyle/>
          <a:p>
            <a:pPr marL="0" indent="0" algn="ctr">
              <a:buNone/>
            </a:pPr>
            <a:r>
              <a:rPr lang="cs-CZ" sz="2400" b="1" dirty="0" smtClean="0">
                <a:latin typeface="Arial" charset="0"/>
                <a:cs typeface="Arial" charset="0"/>
              </a:rPr>
              <a:t>Sítě mezi jádrem a periferií organizace</a:t>
            </a:r>
            <a:endParaRPr lang="cs-CZ" sz="2400" b="1" dirty="0">
              <a:latin typeface="Arial" charset="0"/>
              <a:cs typeface="Arial" charset="0"/>
            </a:endParaRPr>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2269" y="1283910"/>
            <a:ext cx="6208865" cy="5216903"/>
          </a:xfrm>
          <a:prstGeom prst="rect">
            <a:avLst/>
          </a:prstGeom>
        </p:spPr>
      </p:pic>
    </p:spTree>
    <p:extLst>
      <p:ext uri="{BB962C8B-B14F-4D97-AF65-F5344CB8AC3E}">
        <p14:creationId xmlns:p14="http://schemas.microsoft.com/office/powerpoint/2010/main" val="36032795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effectLst/>
              </a:rPr>
              <a:t>Duální systém</a:t>
            </a:r>
            <a:r>
              <a:rPr lang="cs-CZ" altLang="cs-CZ" dirty="0"/>
              <a:t/>
            </a:r>
            <a:br>
              <a:rPr lang="cs-CZ" altLang="cs-CZ" dirty="0"/>
            </a:br>
            <a:endParaRPr lang="cs-CZ" dirty="0"/>
          </a:p>
        </p:txBody>
      </p:sp>
      <p:sp>
        <p:nvSpPr>
          <p:cNvPr id="3" name="Zástupný symbol pro obsah 2"/>
          <p:cNvSpPr>
            <a:spLocks noGrp="1"/>
          </p:cNvSpPr>
          <p:nvPr>
            <p:ph idx="1"/>
          </p:nvPr>
        </p:nvSpPr>
        <p:spPr>
          <a:xfrm>
            <a:off x="0" y="942393"/>
            <a:ext cx="9144000" cy="4689248"/>
          </a:xfrm>
        </p:spPr>
        <p:txBody>
          <a:bodyPr/>
          <a:lstStyle/>
          <a:p>
            <a:pPr marL="0" indent="0" algn="just">
              <a:buNone/>
            </a:pPr>
            <a:endParaRPr lang="cs-CZ" sz="2800" dirty="0" smtClean="0">
              <a:effectLst/>
            </a:endParaRPr>
          </a:p>
          <a:p>
            <a:pPr marL="0" indent="0" algn="just">
              <a:buNone/>
            </a:pPr>
            <a:r>
              <a:rPr lang="cs-CZ" sz="2800" dirty="0" err="1" smtClean="0">
                <a:effectLst/>
              </a:rPr>
              <a:t>radiční</a:t>
            </a:r>
            <a:r>
              <a:rPr lang="cs-CZ" sz="2800" dirty="0" smtClean="0">
                <a:effectLst/>
              </a:rPr>
              <a:t> </a:t>
            </a:r>
            <a:r>
              <a:rPr lang="cs-CZ" sz="2800" dirty="0">
                <a:effectLst/>
              </a:rPr>
              <a:t>struktury a procesy, které dohromady tvoří operační systém firmy, potřebují další prvek, aby dokázaly čelit výzvám vyplývajícím z rostoucí komplexity a rychlých změn. Řešením může být podle Johna P. </a:t>
            </a:r>
            <a:r>
              <a:rPr lang="cs-CZ" sz="2800" dirty="0" err="1" smtClean="0">
                <a:effectLst/>
              </a:rPr>
              <a:t>Kottera</a:t>
            </a:r>
            <a:r>
              <a:rPr lang="cs-CZ" sz="2800" dirty="0" smtClean="0">
                <a:effectLst/>
              </a:rPr>
              <a:t> </a:t>
            </a:r>
            <a:r>
              <a:rPr lang="cs-CZ" sz="2800" dirty="0">
                <a:effectLst/>
              </a:rPr>
              <a:t>druhý operační systém zaměřený na strategii, který využívá pružnou, jakoby síťovou strukturu a odlišné procesy a reaguje tak s větší hbitostí, rychlostí a kreativitou než ten stávající. Doplňuje tradiční hierarchii a v podstatě umožňuje firmu snáze řídit a rychleji provádět strategické změny. Není to tedy "buď a nebo". Jde o dva procesy, které fungují ve shodě.</a:t>
            </a:r>
            <a:endParaRPr lang="cs-CZ" sz="2800" dirty="0"/>
          </a:p>
        </p:txBody>
      </p:sp>
    </p:spTree>
    <p:extLst>
      <p:ext uri="{BB962C8B-B14F-4D97-AF65-F5344CB8AC3E}">
        <p14:creationId xmlns:p14="http://schemas.microsoft.com/office/powerpoint/2010/main" val="4278556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cs-CZ" b="1" dirty="0">
                <a:latin typeface="Arial" pitchFamily="34" charset="0"/>
                <a:cs typeface="Arial" pitchFamily="34" charset="0"/>
              </a:rPr>
              <a:t>     </a:t>
            </a:r>
          </a:p>
        </p:txBody>
      </p:sp>
      <p:sp>
        <p:nvSpPr>
          <p:cNvPr id="2" name="Zástupný symbol pro obsah 1"/>
          <p:cNvSpPr>
            <a:spLocks noGrp="1"/>
          </p:cNvSpPr>
          <p:nvPr>
            <p:ph idx="1"/>
          </p:nvPr>
        </p:nvSpPr>
        <p:spPr>
          <a:xfrm>
            <a:off x="381000" y="720725"/>
            <a:ext cx="8229600" cy="5063331"/>
          </a:xfrm>
        </p:spPr>
        <p:txBody>
          <a:bodyPr/>
          <a:lstStyle/>
          <a:p>
            <a:pPr marL="0" indent="0" algn="just">
              <a:buNone/>
            </a:pPr>
            <a:r>
              <a:rPr lang="cs-CZ" sz="2400" b="1" dirty="0" smtClean="0"/>
              <a:t>Sociální kapitál </a:t>
            </a:r>
            <a:r>
              <a:rPr lang="cs-CZ" sz="2400" dirty="0" smtClean="0"/>
              <a:t>jsou</a:t>
            </a:r>
            <a:r>
              <a:rPr lang="cs-CZ" sz="2400" b="1" dirty="0" smtClean="0"/>
              <a:t> </a:t>
            </a:r>
            <a:r>
              <a:rPr lang="cs-CZ" sz="2400" dirty="0" smtClean="0"/>
              <a:t>sítě, které fungují mezi kmenovými zaměstnanci</a:t>
            </a:r>
          </a:p>
          <a:p>
            <a:pPr marL="0" indent="0">
              <a:buNone/>
            </a:pPr>
            <a:endParaRPr lang="cs-CZ" sz="2400" dirty="0" smtClean="0"/>
          </a:p>
          <a:p>
            <a:pPr marL="0" indent="0">
              <a:buNone/>
            </a:pPr>
            <a:r>
              <a:rPr lang="cs-CZ" sz="2400" dirty="0" smtClean="0"/>
              <a:t>Výhody:</a:t>
            </a:r>
          </a:p>
          <a:p>
            <a:r>
              <a:rPr lang="cs-CZ" sz="2400" dirty="0"/>
              <a:t>p</a:t>
            </a:r>
            <a:r>
              <a:rPr lang="cs-CZ" sz="2400" dirty="0" smtClean="0"/>
              <a:t>odporují spolupráci</a:t>
            </a:r>
          </a:p>
          <a:p>
            <a:r>
              <a:rPr lang="cs-CZ" sz="2400" dirty="0"/>
              <a:t>p</a:t>
            </a:r>
            <a:r>
              <a:rPr lang="cs-CZ" sz="2400" dirty="0" smtClean="0"/>
              <a:t>řispívají k lepší cirkulaci informací</a:t>
            </a:r>
          </a:p>
          <a:p>
            <a:r>
              <a:rPr lang="cs-CZ" sz="2400" dirty="0"/>
              <a:t>v</a:t>
            </a:r>
            <a:r>
              <a:rPr lang="cs-CZ" sz="2400" dirty="0" smtClean="0"/>
              <a:t>edou k poklesu fluktuace</a:t>
            </a:r>
          </a:p>
          <a:p>
            <a:endParaRPr lang="cs-CZ" sz="2400" dirty="0" smtClean="0"/>
          </a:p>
          <a:p>
            <a:pPr marL="0" indent="0">
              <a:buNone/>
            </a:pPr>
            <a:r>
              <a:rPr lang="cs-CZ" sz="2400" dirty="0" smtClean="0"/>
              <a:t>Nevýhody:</a:t>
            </a:r>
          </a:p>
          <a:p>
            <a:r>
              <a:rPr lang="cs-CZ" sz="2400" dirty="0"/>
              <a:t>v</a:t>
            </a:r>
            <a:r>
              <a:rPr lang="cs-CZ" sz="2400" dirty="0" smtClean="0"/>
              <a:t>ytváří až příliš útulné prostředí</a:t>
            </a:r>
          </a:p>
          <a:p>
            <a:r>
              <a:rPr lang="cs-CZ" sz="2400" dirty="0" smtClean="0"/>
              <a:t>vedou k tvorbě klanů a podpoře korupce</a:t>
            </a:r>
          </a:p>
          <a:p>
            <a:r>
              <a:rPr lang="cs-CZ" sz="2400" dirty="0" smtClean="0"/>
              <a:t>nedůvěřují všemu cizímu</a:t>
            </a:r>
          </a:p>
          <a:p>
            <a:pPr marL="0" indent="0">
              <a:buNone/>
            </a:pPr>
            <a:endParaRPr lang="cs-CZ" sz="2400" dirty="0" smtClean="0"/>
          </a:p>
          <a:p>
            <a:endParaRPr lang="cs-CZ" sz="2400" b="1" dirty="0" smtClean="0"/>
          </a:p>
          <a:p>
            <a:endParaRPr lang="cs-CZ" sz="2400" dirty="0" smtClean="0"/>
          </a:p>
          <a:p>
            <a:pPr marL="0" indent="0">
              <a:buNone/>
            </a:pPr>
            <a:endParaRPr lang="cs-CZ" sz="2400" b="1" dirty="0" smtClean="0"/>
          </a:p>
        </p:txBody>
      </p:sp>
    </p:spTree>
    <p:extLst>
      <p:ext uri="{BB962C8B-B14F-4D97-AF65-F5344CB8AC3E}">
        <p14:creationId xmlns:p14="http://schemas.microsoft.com/office/powerpoint/2010/main" val="3937955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Změny ve firmě</a:t>
            </a:r>
            <a:br>
              <a:rPr lang="cs-CZ" dirty="0"/>
            </a:br>
            <a:endParaRPr lang="cs-CZ" dirty="0"/>
          </a:p>
        </p:txBody>
      </p:sp>
      <p:sp>
        <p:nvSpPr>
          <p:cNvPr id="3" name="Zástupný symbol pro obsah 2"/>
          <p:cNvSpPr>
            <a:spLocks noGrp="1"/>
          </p:cNvSpPr>
          <p:nvPr>
            <p:ph idx="1"/>
          </p:nvPr>
        </p:nvSpPr>
        <p:spPr>
          <a:xfrm>
            <a:off x="0" y="900405"/>
            <a:ext cx="9144000" cy="4525963"/>
          </a:xfrm>
        </p:spPr>
        <p:txBody>
          <a:bodyPr/>
          <a:lstStyle/>
          <a:p>
            <a:pPr marL="0" indent="0" algn="just">
              <a:buNone/>
            </a:pPr>
            <a:r>
              <a:rPr lang="cs-CZ" sz="2800" dirty="0">
                <a:effectLst/>
              </a:rPr>
              <a:t>Jak změny ve společnosti správně implementovat? Čeho se vyvarovat a na co nezapomenout? Jak úspěšně prosazovat a řídit změny, a být tak dobrým </a:t>
            </a:r>
            <a:r>
              <a:rPr lang="cs-CZ" sz="2800" dirty="0" err="1">
                <a:effectLst/>
              </a:rPr>
              <a:t>change</a:t>
            </a:r>
            <a:r>
              <a:rPr lang="cs-CZ" sz="2800" dirty="0">
                <a:effectLst/>
              </a:rPr>
              <a:t> manažerem? Zásadní jsou dvě věci - mít sestavený detailní plán a nezapomenout do něj zapojit i komunikaci</a:t>
            </a:r>
            <a:r>
              <a:rPr lang="cs-CZ" sz="2800" dirty="0" smtClean="0">
                <a:effectLst/>
              </a:rPr>
              <a:t>.</a:t>
            </a:r>
          </a:p>
          <a:p>
            <a:pPr marL="0" indent="0" algn="just">
              <a:buNone/>
            </a:pPr>
            <a:endParaRPr lang="cs-CZ" sz="2800" dirty="0" smtClean="0">
              <a:effectLst/>
            </a:endParaRPr>
          </a:p>
          <a:p>
            <a:pPr marL="0" indent="0" algn="just">
              <a:buNone/>
            </a:pPr>
            <a:r>
              <a:rPr lang="cs-CZ" sz="2800" dirty="0">
                <a:effectLst/>
              </a:rPr>
              <a:t>Ať už </a:t>
            </a:r>
            <a:r>
              <a:rPr lang="cs-CZ" sz="2800" dirty="0" smtClean="0">
                <a:effectLst/>
              </a:rPr>
              <a:t>se ke </a:t>
            </a:r>
            <a:r>
              <a:rPr lang="cs-CZ" sz="2800" dirty="0">
                <a:effectLst/>
              </a:rPr>
              <a:t>změnám </a:t>
            </a:r>
            <a:r>
              <a:rPr lang="cs-CZ" sz="2800" dirty="0" smtClean="0">
                <a:effectLst/>
              </a:rPr>
              <a:t>přistoupí </a:t>
            </a:r>
            <a:r>
              <a:rPr lang="cs-CZ" sz="2800" dirty="0">
                <a:effectLst/>
              </a:rPr>
              <a:t>z důvodu restrukturalizace, organizačních změn, úsporných opatření, nebo ať už se firma mění zásahem zvenku, například vstupuje-li do ní investor a mění se podílové vlastnictví, nebo existuje jiná zásadní příčina, je potřeba celý proces důsledně promyslet, naplánovat a systematicky řídit.</a:t>
            </a:r>
            <a:endParaRPr lang="cs-CZ" sz="2800" dirty="0"/>
          </a:p>
        </p:txBody>
      </p:sp>
    </p:spTree>
    <p:extLst>
      <p:ext uri="{BB962C8B-B14F-4D97-AF65-F5344CB8AC3E}">
        <p14:creationId xmlns:p14="http://schemas.microsoft.com/office/powerpoint/2010/main" val="11976860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cs-CZ" b="1" dirty="0">
                <a:latin typeface="Arial" pitchFamily="34" charset="0"/>
                <a:cs typeface="Arial" pitchFamily="34" charset="0"/>
              </a:rPr>
              <a:t> </a:t>
            </a:r>
          </a:p>
        </p:txBody>
      </p:sp>
      <p:sp>
        <p:nvSpPr>
          <p:cNvPr id="4" name="Zástupný symbol pro obsah 3"/>
          <p:cNvSpPr>
            <a:spLocks noGrp="1"/>
          </p:cNvSpPr>
          <p:nvPr>
            <p:ph idx="1"/>
          </p:nvPr>
        </p:nvSpPr>
        <p:spPr>
          <a:xfrm>
            <a:off x="0" y="720726"/>
            <a:ext cx="9144000" cy="5405438"/>
          </a:xfrm>
        </p:spPr>
        <p:txBody>
          <a:bodyPr/>
          <a:lstStyle/>
          <a:p>
            <a:pPr marL="0" indent="0" algn="ctr">
              <a:buNone/>
            </a:pPr>
            <a:r>
              <a:rPr lang="cs-CZ" b="1" dirty="0" smtClean="0"/>
              <a:t>Změny v pohledu na řídící pracovníky</a:t>
            </a:r>
          </a:p>
          <a:p>
            <a:pPr algn="just"/>
            <a:r>
              <a:rPr lang="cs-CZ" dirty="0" smtClean="0"/>
              <a:t>Formování </a:t>
            </a:r>
            <a:r>
              <a:rPr lang="cs-CZ" dirty="0" smtClean="0">
                <a:sym typeface="Wingdings" panose="05000000000000000000" pitchFamily="2" charset="2"/>
              </a:rPr>
              <a:t> rytíř průmyslu, odvážný dobyvatel, laskavý zaměstnavatel, věřil v pokrok, sázel na vědu a techniku </a:t>
            </a:r>
            <a:r>
              <a:rPr lang="cs-CZ" b="1" dirty="0" smtClean="0">
                <a:sym typeface="Wingdings" panose="05000000000000000000" pitchFamily="2" charset="2"/>
              </a:rPr>
              <a:t> v centru je sám podnikatel</a:t>
            </a:r>
          </a:p>
          <a:p>
            <a:pPr algn="just"/>
            <a:r>
              <a:rPr lang="cs-CZ" dirty="0" smtClean="0">
                <a:sym typeface="Wingdings" panose="05000000000000000000" pitchFamily="2" charset="2"/>
              </a:rPr>
              <a:t>Rozkvět  dlouhodobé plánování, pečlivý průzkum trhu, starostlivá personální politika  </a:t>
            </a:r>
            <a:r>
              <a:rPr lang="cs-CZ" b="1" dirty="0" smtClean="0">
                <a:sym typeface="Wingdings" panose="05000000000000000000" pitchFamily="2" charset="2"/>
              </a:rPr>
              <a:t>v centru již není podnikatel, ale organizace</a:t>
            </a:r>
          </a:p>
          <a:p>
            <a:pPr algn="just"/>
            <a:r>
              <a:rPr lang="cs-CZ" dirty="0"/>
              <a:t>Síť </a:t>
            </a:r>
            <a:r>
              <a:rPr lang="cs-CZ" dirty="0">
                <a:sym typeface="Wingdings" panose="05000000000000000000" pitchFamily="2" charset="2"/>
              </a:rPr>
              <a:t>štíhlé, odlehčené organizace, zbavené zbytečných funkcí, zaměřují se na krátkodobé projekty  </a:t>
            </a:r>
            <a:r>
              <a:rPr lang="cs-CZ" b="1" dirty="0">
                <a:sym typeface="Wingdings" panose="05000000000000000000" pitchFamily="2" charset="2"/>
              </a:rPr>
              <a:t>dříve pevné organizace stále více připomínají sumu dočasných kontraktů</a:t>
            </a:r>
            <a:endParaRPr lang="cs-CZ" sz="2400" b="1" dirty="0"/>
          </a:p>
          <a:p>
            <a:pPr algn="just"/>
            <a:endParaRPr lang="cs-CZ" b="1" dirty="0" smtClean="0">
              <a:sym typeface="Wingdings" panose="05000000000000000000" pitchFamily="2" charset="2"/>
            </a:endParaRPr>
          </a:p>
          <a:p>
            <a:endParaRPr lang="cs-CZ" dirty="0">
              <a:sym typeface="Wingdings" panose="05000000000000000000" pitchFamily="2" charset="2"/>
            </a:endParaRPr>
          </a:p>
        </p:txBody>
      </p:sp>
    </p:spTree>
    <p:extLst>
      <p:ext uri="{BB962C8B-B14F-4D97-AF65-F5344CB8AC3E}">
        <p14:creationId xmlns:p14="http://schemas.microsoft.com/office/powerpoint/2010/main" val="2120567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Obsah</a:t>
            </a:r>
            <a:endParaRPr lang="cs-CZ" dirty="0"/>
          </a:p>
        </p:txBody>
      </p:sp>
      <p:sp>
        <p:nvSpPr>
          <p:cNvPr id="3" name="Zástupný symbol pro obsah 2"/>
          <p:cNvSpPr>
            <a:spLocks noGrp="1"/>
          </p:cNvSpPr>
          <p:nvPr>
            <p:ph idx="1"/>
          </p:nvPr>
        </p:nvSpPr>
        <p:spPr/>
        <p:txBody>
          <a:bodyPr>
            <a:normAutofit lnSpcReduction="10000"/>
          </a:bodyPr>
          <a:lstStyle/>
          <a:p>
            <a:pPr>
              <a:buFont typeface="Arial" panose="020B0604020202020204" pitchFamily="34" charset="0"/>
              <a:buChar char="•"/>
            </a:pPr>
            <a:r>
              <a:rPr lang="cs-CZ" altLang="cs-CZ" b="1" dirty="0"/>
              <a:t>Důvody organizační změny</a:t>
            </a:r>
          </a:p>
          <a:p>
            <a:pPr>
              <a:buFont typeface="Arial" panose="020B0604020202020204" pitchFamily="34" charset="0"/>
              <a:buChar char="•"/>
            </a:pPr>
            <a:r>
              <a:rPr lang="cs-CZ" altLang="cs-CZ" b="1" dirty="0"/>
              <a:t>Vnitřními podněty pro organizační změnu</a:t>
            </a:r>
          </a:p>
          <a:p>
            <a:pPr>
              <a:buFont typeface="Arial" panose="020B0604020202020204" pitchFamily="34" charset="0"/>
              <a:buChar char="•"/>
            </a:pPr>
            <a:r>
              <a:rPr lang="cs-CZ" altLang="cs-CZ" b="1" dirty="0" smtClean="0"/>
              <a:t>Vnější </a:t>
            </a:r>
            <a:r>
              <a:rPr lang="cs-CZ" altLang="cs-CZ" b="1" dirty="0"/>
              <a:t>podněty organizační </a:t>
            </a:r>
            <a:r>
              <a:rPr lang="cs-CZ" altLang="cs-CZ" b="1" dirty="0" smtClean="0"/>
              <a:t>změny</a:t>
            </a:r>
          </a:p>
          <a:p>
            <a:pPr>
              <a:buFont typeface="Arial" panose="020B0604020202020204" pitchFamily="34" charset="0"/>
              <a:buChar char="•"/>
            </a:pPr>
            <a:r>
              <a:rPr lang="cs-CZ" altLang="cs-CZ" b="1" dirty="0" smtClean="0"/>
              <a:t>Vývoj organizace</a:t>
            </a:r>
          </a:p>
          <a:p>
            <a:pPr>
              <a:buFont typeface="Arial" panose="020B0604020202020204" pitchFamily="34" charset="0"/>
              <a:buChar char="•"/>
            </a:pPr>
            <a:r>
              <a:rPr lang="cs-CZ" b="1" dirty="0"/>
              <a:t>Organizační </a:t>
            </a:r>
            <a:r>
              <a:rPr lang="cs-CZ" b="1" dirty="0" smtClean="0"/>
              <a:t>struktura</a:t>
            </a:r>
          </a:p>
          <a:p>
            <a:pPr>
              <a:buFont typeface="Arial" panose="020B0604020202020204" pitchFamily="34" charset="0"/>
              <a:buChar char="•"/>
            </a:pPr>
            <a:r>
              <a:rPr lang="cs-CZ" b="1" dirty="0"/>
              <a:t>Jak funguje strategická </a:t>
            </a:r>
            <a:r>
              <a:rPr lang="cs-CZ" b="1" dirty="0" smtClean="0"/>
              <a:t>síť</a:t>
            </a:r>
          </a:p>
          <a:p>
            <a:pPr>
              <a:buFont typeface="Arial" panose="020B0604020202020204" pitchFamily="34" charset="0"/>
              <a:buChar char="•"/>
            </a:pPr>
            <a:r>
              <a:rPr lang="cs-CZ" b="1" dirty="0" smtClean="0">
                <a:effectLst/>
              </a:rPr>
              <a:t>Duální systém</a:t>
            </a:r>
          </a:p>
          <a:p>
            <a:pPr>
              <a:buFont typeface="Arial" panose="020B0604020202020204" pitchFamily="34" charset="0"/>
              <a:buChar char="•"/>
            </a:pPr>
            <a:r>
              <a:rPr lang="cs-CZ" b="1" dirty="0"/>
              <a:t>Změny ve firmě</a:t>
            </a:r>
            <a:endParaRPr lang="cs-CZ" dirty="0"/>
          </a:p>
          <a:p>
            <a:pPr>
              <a:buFont typeface="Wingdings" panose="05000000000000000000" pitchFamily="2" charset="2"/>
              <a:buChar char="v"/>
            </a:pPr>
            <a:endParaRPr lang="cs-CZ" altLang="cs-CZ" b="1" dirty="0"/>
          </a:p>
          <a:p>
            <a:pPr>
              <a:buFont typeface="Wingdings" panose="05000000000000000000" pitchFamily="2" charset="2"/>
              <a:buChar char="v"/>
            </a:pPr>
            <a:endParaRPr lang="cs-CZ" altLang="cs-CZ" b="1" dirty="0"/>
          </a:p>
          <a:p>
            <a:pPr>
              <a:buFont typeface="Wingdings" panose="05000000000000000000" pitchFamily="2" charset="2"/>
              <a:buChar char="v"/>
            </a:pPr>
            <a:endParaRPr lang="cs-CZ" dirty="0"/>
          </a:p>
        </p:txBody>
      </p:sp>
    </p:spTree>
    <p:extLst>
      <p:ext uri="{BB962C8B-B14F-4D97-AF65-F5344CB8AC3E}">
        <p14:creationId xmlns:p14="http://schemas.microsoft.com/office/powerpoint/2010/main" val="3845512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smtClean="0"/>
              <a:t/>
            </a:r>
            <a:br>
              <a:rPr lang="cs-CZ" altLang="cs-CZ" dirty="0" smtClean="0"/>
            </a:br>
            <a:r>
              <a:rPr lang="cs-CZ" altLang="cs-CZ" dirty="0" smtClean="0"/>
              <a:t>Důvody </a:t>
            </a:r>
            <a:r>
              <a:rPr lang="cs-CZ" altLang="cs-CZ" dirty="0"/>
              <a:t>organizační změny</a:t>
            </a:r>
            <a:br>
              <a:rPr lang="cs-CZ" altLang="cs-CZ" dirty="0"/>
            </a:br>
            <a:endParaRPr lang="cs-CZ" dirty="0"/>
          </a:p>
        </p:txBody>
      </p:sp>
      <p:sp>
        <p:nvSpPr>
          <p:cNvPr id="3" name="Zástupný symbol pro obsah 2"/>
          <p:cNvSpPr>
            <a:spLocks noGrp="1"/>
          </p:cNvSpPr>
          <p:nvPr>
            <p:ph idx="1"/>
          </p:nvPr>
        </p:nvSpPr>
        <p:spPr/>
        <p:txBody>
          <a:bodyPr>
            <a:normAutofit fontScale="85000" lnSpcReduction="10000"/>
          </a:bodyPr>
          <a:lstStyle/>
          <a:p>
            <a:pPr>
              <a:buFont typeface="Arial" panose="020B0604020202020204" pitchFamily="34" charset="0"/>
              <a:buChar char="•"/>
            </a:pPr>
            <a:r>
              <a:rPr lang="cs-CZ" dirty="0" smtClean="0">
                <a:effectLst/>
              </a:rPr>
              <a:t>Za organizační změny se označují organizačně-technické</a:t>
            </a:r>
            <a:r>
              <a:rPr lang="cs-CZ" dirty="0">
                <a:effectLst/>
              </a:rPr>
              <a:t>, </a:t>
            </a:r>
            <a:r>
              <a:rPr lang="cs-CZ" dirty="0" smtClean="0">
                <a:effectLst/>
              </a:rPr>
              <a:t>technologické a ekonomické okolnosti, </a:t>
            </a:r>
            <a:r>
              <a:rPr lang="cs-CZ" dirty="0">
                <a:effectLst/>
              </a:rPr>
              <a:t>které mají vliv na provoz zaměstnavatelova podniku </a:t>
            </a:r>
            <a:r>
              <a:rPr lang="cs-CZ" dirty="0" smtClean="0">
                <a:effectLst/>
              </a:rPr>
              <a:t>a na </a:t>
            </a:r>
            <a:r>
              <a:rPr lang="cs-CZ" dirty="0">
                <a:effectLst/>
              </a:rPr>
              <a:t>výkon </a:t>
            </a:r>
            <a:r>
              <a:rPr lang="cs-CZ" dirty="0" smtClean="0">
                <a:effectLst/>
              </a:rPr>
              <a:t>jeho činností, </a:t>
            </a:r>
          </a:p>
          <a:p>
            <a:pPr>
              <a:buFont typeface="Arial" panose="020B0604020202020204" pitchFamily="34" charset="0"/>
              <a:buChar char="•"/>
            </a:pPr>
            <a:r>
              <a:rPr lang="cs-CZ" dirty="0" smtClean="0">
                <a:effectLst/>
              </a:rPr>
              <a:t>kvůli </a:t>
            </a:r>
            <a:r>
              <a:rPr lang="cs-CZ" dirty="0">
                <a:effectLst/>
              </a:rPr>
              <a:t>nimž zaměstnává fyzické osoby v pracovněprávním </a:t>
            </a:r>
            <a:r>
              <a:rPr lang="cs-CZ" dirty="0" smtClean="0">
                <a:effectLst/>
              </a:rPr>
              <a:t>vztahu</a:t>
            </a:r>
            <a:r>
              <a:rPr lang="cs-CZ" dirty="0"/>
              <a:t>,</a:t>
            </a:r>
            <a:endParaRPr lang="cs-CZ" dirty="0" smtClean="0">
              <a:effectLst/>
            </a:endParaRPr>
          </a:p>
          <a:p>
            <a:pPr>
              <a:buFont typeface="Arial" panose="020B0604020202020204" pitchFamily="34" charset="0"/>
              <a:buChar char="•"/>
            </a:pPr>
            <a:r>
              <a:rPr lang="cs-CZ" dirty="0" smtClean="0">
                <a:effectLst/>
              </a:rPr>
              <a:t>výpovědním důvodem </a:t>
            </a:r>
            <a:r>
              <a:rPr lang="cs-CZ" dirty="0">
                <a:effectLst/>
              </a:rPr>
              <a:t>jsou tehdy, mají-li za následek, že zaměstnavatel nemá </a:t>
            </a:r>
            <a:r>
              <a:rPr lang="cs-CZ" dirty="0" smtClean="0">
                <a:effectLst/>
              </a:rPr>
              <a:t>možnost </a:t>
            </a:r>
            <a:r>
              <a:rPr lang="cs-CZ" dirty="0">
                <a:effectLst/>
              </a:rPr>
              <a:t>přidělovat zaměstnancům </a:t>
            </a:r>
            <a:r>
              <a:rPr lang="cs-CZ" dirty="0" smtClean="0">
                <a:effectLst/>
              </a:rPr>
              <a:t>práci </a:t>
            </a:r>
            <a:r>
              <a:rPr lang="cs-CZ" dirty="0">
                <a:effectLst/>
              </a:rPr>
              <a:t>podle pracovní </a:t>
            </a:r>
            <a:r>
              <a:rPr lang="cs-CZ" dirty="0" smtClean="0">
                <a:effectLst/>
              </a:rPr>
              <a:t>smlouvy, </a:t>
            </a:r>
          </a:p>
          <a:p>
            <a:pPr>
              <a:buFont typeface="Arial" panose="020B0604020202020204" pitchFamily="34" charset="0"/>
              <a:buChar char="•"/>
            </a:pPr>
            <a:r>
              <a:rPr lang="cs-CZ" dirty="0" smtClean="0">
                <a:effectLst/>
              </a:rPr>
              <a:t>nebo </a:t>
            </a:r>
            <a:r>
              <a:rPr lang="cs-CZ" dirty="0">
                <a:effectLst/>
              </a:rPr>
              <a:t>že se jeden nebo více zaměstnanců pro něho stalo </a:t>
            </a:r>
            <a:r>
              <a:rPr lang="cs-CZ" dirty="0" smtClean="0">
                <a:effectLst/>
              </a:rPr>
              <a:t>nadbytečnými.</a:t>
            </a:r>
            <a:endParaRPr lang="cs-CZ" dirty="0"/>
          </a:p>
        </p:txBody>
      </p:sp>
    </p:spTree>
    <p:extLst>
      <p:ext uri="{BB962C8B-B14F-4D97-AF65-F5344CB8AC3E}">
        <p14:creationId xmlns:p14="http://schemas.microsoft.com/office/powerpoint/2010/main" val="1155767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0" y="-58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cs-CZ" b="1" dirty="0">
                <a:latin typeface="Arial" pitchFamily="34" charset="0"/>
                <a:cs typeface="Arial" pitchFamily="34" charset="0"/>
              </a:rPr>
              <a:t>    </a:t>
            </a:r>
          </a:p>
        </p:txBody>
      </p:sp>
      <p:sp>
        <p:nvSpPr>
          <p:cNvPr id="3" name="Zástupný symbol pro obsah 2"/>
          <p:cNvSpPr>
            <a:spLocks noGrp="1"/>
          </p:cNvSpPr>
          <p:nvPr>
            <p:ph idx="1"/>
          </p:nvPr>
        </p:nvSpPr>
        <p:spPr>
          <a:xfrm>
            <a:off x="457200" y="720146"/>
            <a:ext cx="8229600" cy="5406018"/>
          </a:xfrm>
        </p:spPr>
        <p:txBody>
          <a:bodyPr/>
          <a:lstStyle/>
          <a:p>
            <a:pPr marL="0" indent="0" algn="ctr">
              <a:buNone/>
            </a:pPr>
            <a:r>
              <a:rPr lang="cs-CZ" b="1" dirty="0" smtClean="0"/>
              <a:t>Velké formální organizace</a:t>
            </a:r>
          </a:p>
          <a:p>
            <a:pPr marL="0" indent="0" algn="just">
              <a:buNone/>
            </a:pPr>
            <a:r>
              <a:rPr lang="cs-CZ" dirty="0" smtClean="0">
                <a:sym typeface="Wingdings" panose="05000000000000000000" pitchFamily="2" charset="2"/>
              </a:rPr>
              <a:t>Vysoce stabilní uspořádání, které je buďto zcela nemožné opustit, anebo je nemyslitelné z něho vystoupit, aniž by to mělo krajně destruktivní důsledky pro celou společnost.</a:t>
            </a:r>
          </a:p>
          <a:p>
            <a:pPr marL="0" indent="0" algn="just">
              <a:buNone/>
            </a:pPr>
            <a:endParaRPr lang="cs-CZ" dirty="0" smtClean="0">
              <a:sym typeface="Wingdings" panose="05000000000000000000" pitchFamily="2" charset="2"/>
            </a:endParaRPr>
          </a:p>
          <a:p>
            <a:pPr marL="0" indent="0" algn="just">
              <a:buNone/>
            </a:pPr>
            <a:r>
              <a:rPr lang="cs-CZ" dirty="0" err="1">
                <a:sym typeface="Wingdings" panose="05000000000000000000" pitchFamily="2" charset="2"/>
              </a:rPr>
              <a:t>Lester</a:t>
            </a:r>
            <a:r>
              <a:rPr lang="cs-CZ" dirty="0">
                <a:sym typeface="Wingdings" panose="05000000000000000000" pitchFamily="2" charset="2"/>
              </a:rPr>
              <a:t> </a:t>
            </a:r>
            <a:r>
              <a:rPr lang="cs-CZ" dirty="0" err="1">
                <a:sym typeface="Wingdings" panose="05000000000000000000" pitchFamily="2" charset="2"/>
              </a:rPr>
              <a:t>Ward</a:t>
            </a:r>
            <a:r>
              <a:rPr lang="cs-CZ" dirty="0">
                <a:sym typeface="Wingdings" panose="05000000000000000000" pitchFamily="2" charset="2"/>
              </a:rPr>
              <a:t>  v</a:t>
            </a:r>
            <a:r>
              <a:rPr lang="cs-CZ" dirty="0" smtClean="0"/>
              <a:t>yvrcholení </a:t>
            </a:r>
            <a:r>
              <a:rPr lang="cs-CZ" dirty="0"/>
              <a:t>dlouhé evoluční cesty k sociálně ustavené nadosobní inteligenci. </a:t>
            </a:r>
            <a:endParaRPr lang="cs-CZ" dirty="0" smtClean="0"/>
          </a:p>
          <a:p>
            <a:pPr marL="0" indent="0" algn="just">
              <a:buNone/>
            </a:pPr>
            <a:endParaRPr lang="cs-CZ" dirty="0"/>
          </a:p>
          <a:p>
            <a:pPr marL="0" indent="0" algn="just">
              <a:buNone/>
            </a:pPr>
            <a:r>
              <a:rPr lang="cs-CZ" dirty="0"/>
              <a:t>Max </a:t>
            </a:r>
            <a:r>
              <a:rPr lang="cs-CZ" dirty="0" smtClean="0"/>
              <a:t>Weber </a:t>
            </a:r>
            <a:r>
              <a:rPr lang="cs-CZ" dirty="0">
                <a:sym typeface="Wingdings" panose="05000000000000000000" pitchFamily="2" charset="2"/>
              </a:rPr>
              <a:t> </a:t>
            </a:r>
            <a:r>
              <a:rPr lang="cs-CZ" dirty="0" smtClean="0">
                <a:sym typeface="Wingdings" panose="05000000000000000000" pitchFamily="2" charset="2"/>
              </a:rPr>
              <a:t>železná </a:t>
            </a:r>
            <a:r>
              <a:rPr lang="cs-CZ" dirty="0">
                <a:sym typeface="Wingdings" panose="05000000000000000000" pitchFamily="2" charset="2"/>
              </a:rPr>
              <a:t>klec nutnosti, z níž není </a:t>
            </a:r>
            <a:r>
              <a:rPr lang="cs-CZ" dirty="0" smtClean="0">
                <a:sym typeface="Wingdings" panose="05000000000000000000" pitchFamily="2" charset="2"/>
              </a:rPr>
              <a:t>úniku</a:t>
            </a:r>
            <a:r>
              <a:rPr lang="cs-CZ" dirty="0">
                <a:sym typeface="Wingdings" panose="05000000000000000000" pitchFamily="2" charset="2"/>
              </a:rPr>
              <a:t>.</a:t>
            </a:r>
          </a:p>
          <a:p>
            <a:endParaRPr lang="cs-CZ" dirty="0" smtClean="0"/>
          </a:p>
          <a:p>
            <a:pPr marL="0" indent="0">
              <a:buNone/>
            </a:pPr>
            <a:endParaRPr lang="cs-CZ" dirty="0"/>
          </a:p>
        </p:txBody>
      </p:sp>
    </p:spTree>
    <p:extLst>
      <p:ext uri="{BB962C8B-B14F-4D97-AF65-F5344CB8AC3E}">
        <p14:creationId xmlns:p14="http://schemas.microsoft.com/office/powerpoint/2010/main" val="3955343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Organizační struktura</a:t>
            </a:r>
          </a:p>
        </p:txBody>
      </p:sp>
      <p:sp>
        <p:nvSpPr>
          <p:cNvPr id="3" name="Zástupný symbol pro obsah 2"/>
          <p:cNvSpPr>
            <a:spLocks noGrp="1"/>
          </p:cNvSpPr>
          <p:nvPr>
            <p:ph idx="1"/>
          </p:nvPr>
        </p:nvSpPr>
        <p:spPr/>
        <p:txBody>
          <a:bodyPr/>
          <a:lstStyle/>
          <a:p>
            <a:pPr>
              <a:buFont typeface="Arial" panose="020B0604020202020204" pitchFamily="34" charset="0"/>
              <a:buChar char="•"/>
            </a:pPr>
            <a:r>
              <a:rPr lang="cs-CZ" sz="2800" b="1" dirty="0">
                <a:effectLst/>
              </a:rPr>
              <a:t>Organizační struktura je oficiálně kodifikované hierarchické uspořádání vztahů mezi jednotlivými pracovními místy v rámci organizačních útvarů a vztahů mezi útvary v rámci organizace. Zahrnuje vztahy nadřízenosti a podřízenosti a řeší vzájemné pravomoci (kompetence), vazby a odpovědnost.</a:t>
            </a:r>
            <a:endParaRPr lang="cs-CZ" sz="28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9004" y="4627983"/>
            <a:ext cx="7240555" cy="1698171"/>
          </a:xfrm>
          <a:prstGeom prst="rect">
            <a:avLst/>
          </a:prstGeom>
        </p:spPr>
      </p:pic>
    </p:spTree>
    <p:extLst>
      <p:ext uri="{BB962C8B-B14F-4D97-AF65-F5344CB8AC3E}">
        <p14:creationId xmlns:p14="http://schemas.microsoft.com/office/powerpoint/2010/main" val="259645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sz="2700" b="1" dirty="0"/>
              <a:t>Vnitřními podněty pro organizační změnu</a:t>
            </a:r>
            <a:br>
              <a:rPr lang="cs-CZ" altLang="cs-CZ" sz="2700" b="1" dirty="0"/>
            </a:br>
            <a:endParaRPr lang="cs-CZ" b="1" dirty="0"/>
          </a:p>
        </p:txBody>
      </p:sp>
      <p:sp>
        <p:nvSpPr>
          <p:cNvPr id="3" name="Zástupný symbol pro obsah 2"/>
          <p:cNvSpPr>
            <a:spLocks noGrp="1"/>
          </p:cNvSpPr>
          <p:nvPr>
            <p:ph idx="1"/>
          </p:nvPr>
        </p:nvSpPr>
        <p:spPr>
          <a:xfrm>
            <a:off x="401217" y="872412"/>
            <a:ext cx="8229600" cy="4525963"/>
          </a:xfrm>
        </p:spPr>
        <p:txBody>
          <a:bodyPr/>
          <a:lstStyle/>
          <a:p>
            <a:pPr marL="0" indent="0" algn="just">
              <a:buNone/>
            </a:pPr>
            <a:r>
              <a:rPr lang="cs-CZ" sz="2400" dirty="0">
                <a:effectLst/>
              </a:rPr>
              <a:t>Vnitřními podněty pro organizační změnu se opírají o dvě empiricky ověřené </a:t>
            </a:r>
            <a:r>
              <a:rPr lang="cs-CZ" sz="2400" dirty="0" smtClean="0">
                <a:effectLst/>
              </a:rPr>
              <a:t>hypotézy:</a:t>
            </a:r>
          </a:p>
          <a:p>
            <a:pPr lvl="1" algn="just">
              <a:buFont typeface="Wingdings" panose="05000000000000000000" pitchFamily="2" charset="2"/>
              <a:buChar char="§"/>
            </a:pPr>
            <a:r>
              <a:rPr lang="cs-CZ" sz="2400" dirty="0" err="1" smtClean="0">
                <a:effectLst/>
              </a:rPr>
              <a:t>Kongruence</a:t>
            </a:r>
            <a:r>
              <a:rPr lang="cs-CZ" sz="2400" dirty="0" smtClean="0">
                <a:effectLst/>
              </a:rPr>
              <a:t> </a:t>
            </a:r>
            <a:r>
              <a:rPr lang="cs-CZ" sz="2400" dirty="0">
                <a:effectLst/>
              </a:rPr>
              <a:t>(soulad), vyjadřuje základní podmínku efektivního fungování organizační struktury. </a:t>
            </a:r>
            <a:r>
              <a:rPr lang="cs-CZ" sz="2400" dirty="0" smtClean="0">
                <a:effectLst/>
              </a:rPr>
              <a:t>Tím </a:t>
            </a:r>
            <a:r>
              <a:rPr lang="cs-CZ" sz="2400" dirty="0">
                <a:effectLst/>
              </a:rPr>
              <a:t>je dosažení těsné shody mezi situačními faktory a projektovými parametry </a:t>
            </a:r>
            <a:r>
              <a:rPr lang="cs-CZ" sz="2400" dirty="0" smtClean="0">
                <a:effectLst/>
              </a:rPr>
              <a:t>. </a:t>
            </a:r>
            <a:endParaRPr lang="cs-CZ" sz="2400" dirty="0" smtClean="0">
              <a:effectLst/>
            </a:endParaRPr>
          </a:p>
          <a:p>
            <a:pPr lvl="1" algn="just">
              <a:buFont typeface="Wingdings" panose="05000000000000000000" pitchFamily="2" charset="2"/>
              <a:buChar char="§"/>
            </a:pPr>
            <a:endParaRPr lang="cs-CZ" sz="2400" dirty="0" smtClean="0">
              <a:effectLst/>
            </a:endParaRPr>
          </a:p>
          <a:p>
            <a:pPr lvl="1" algn="just">
              <a:buFont typeface="Wingdings" panose="05000000000000000000" pitchFamily="2" charset="2"/>
              <a:buChar char="§"/>
            </a:pPr>
            <a:r>
              <a:rPr lang="cs-CZ" sz="2400" dirty="0" smtClean="0">
                <a:effectLst/>
              </a:rPr>
              <a:t>Konzistence </a:t>
            </a:r>
            <a:r>
              <a:rPr lang="cs-CZ" sz="2400" dirty="0">
                <a:effectLst/>
              </a:rPr>
              <a:t>mezi jednotlivými projektovými parametry vychází z požadavku na jejich konfiguraci </a:t>
            </a:r>
            <a:r>
              <a:rPr lang="cs-CZ" sz="2400" dirty="0" smtClean="0">
                <a:effectLst/>
              </a:rPr>
              <a:t> </a:t>
            </a:r>
            <a:r>
              <a:rPr lang="cs-CZ" sz="2400" dirty="0">
                <a:effectLst/>
              </a:rPr>
              <a:t>- účelně strukturovat znamená dosáhnout vnitřní konzistence všech projektových parametrů. Konzistence zde zastupuje požadavek zkontrolovat bezespornost požadavků na velikosti dílčích projektových </a:t>
            </a:r>
            <a:r>
              <a:rPr lang="cs-CZ" sz="2400" dirty="0" smtClean="0">
                <a:effectLst/>
              </a:rPr>
              <a:t>parametrů.</a:t>
            </a:r>
            <a:endParaRPr lang="cs-CZ" sz="2400" dirty="0"/>
          </a:p>
        </p:txBody>
      </p:sp>
    </p:spTree>
    <p:extLst>
      <p:ext uri="{BB962C8B-B14F-4D97-AF65-F5344CB8AC3E}">
        <p14:creationId xmlns:p14="http://schemas.microsoft.com/office/powerpoint/2010/main" val="3215857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sz="2700" b="1" dirty="0"/>
              <a:t>Vnější podněty organizační změny </a:t>
            </a:r>
            <a:r>
              <a:rPr lang="cs-CZ" altLang="cs-CZ" sz="2700" dirty="0"/>
              <a:t/>
            </a:r>
            <a:br>
              <a:rPr lang="cs-CZ" altLang="cs-CZ" sz="2700" dirty="0"/>
            </a:b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smtClean="0">
                <a:effectLst/>
              </a:rPr>
              <a:t>Mezi </a:t>
            </a:r>
            <a:r>
              <a:rPr lang="cs-CZ" dirty="0">
                <a:effectLst/>
              </a:rPr>
              <a:t>vnější podněty pro provedení organizační změny se řadí: </a:t>
            </a:r>
            <a:endParaRPr lang="cs-CZ" dirty="0" smtClean="0">
              <a:effectLst/>
            </a:endParaRPr>
          </a:p>
          <a:p>
            <a:pPr lvl="1">
              <a:buFont typeface="Arial" panose="020B0604020202020204" pitchFamily="34" charset="0"/>
              <a:buChar char="•"/>
            </a:pPr>
            <a:r>
              <a:rPr lang="cs-CZ" dirty="0" smtClean="0">
                <a:effectLst/>
              </a:rPr>
              <a:t>změna </a:t>
            </a:r>
            <a:r>
              <a:rPr lang="cs-CZ" dirty="0">
                <a:effectLst/>
              </a:rPr>
              <a:t>organizační </a:t>
            </a:r>
            <a:r>
              <a:rPr lang="cs-CZ" dirty="0" smtClean="0">
                <a:effectLst/>
              </a:rPr>
              <a:t>strategie</a:t>
            </a:r>
          </a:p>
          <a:p>
            <a:pPr lvl="1">
              <a:buFont typeface="Arial" panose="020B0604020202020204" pitchFamily="34" charset="0"/>
              <a:buChar char="•"/>
            </a:pPr>
            <a:r>
              <a:rPr lang="cs-CZ" dirty="0" smtClean="0">
                <a:effectLst/>
              </a:rPr>
              <a:t>vznik </a:t>
            </a:r>
            <a:r>
              <a:rPr lang="cs-CZ" dirty="0">
                <a:effectLst/>
              </a:rPr>
              <a:t>nových modelů organizačního </a:t>
            </a:r>
            <a:r>
              <a:rPr lang="cs-CZ" dirty="0" smtClean="0">
                <a:effectLst/>
              </a:rPr>
              <a:t>uspořádání </a:t>
            </a:r>
          </a:p>
          <a:p>
            <a:pPr lvl="1">
              <a:buFont typeface="Arial" panose="020B0604020202020204" pitchFamily="34" charset="0"/>
              <a:buChar char="•"/>
            </a:pPr>
            <a:r>
              <a:rPr lang="cs-CZ" dirty="0" smtClean="0">
                <a:effectLst/>
              </a:rPr>
              <a:t>změna </a:t>
            </a:r>
            <a:r>
              <a:rPr lang="cs-CZ" dirty="0">
                <a:effectLst/>
              </a:rPr>
              <a:t>pojetí a výkonu rolí </a:t>
            </a:r>
            <a:r>
              <a:rPr lang="cs-CZ" dirty="0" smtClean="0">
                <a:effectLst/>
              </a:rPr>
              <a:t>manažerů</a:t>
            </a:r>
          </a:p>
          <a:p>
            <a:pPr lvl="1">
              <a:buFont typeface="Arial" panose="020B0604020202020204" pitchFamily="34" charset="0"/>
              <a:buChar char="•"/>
            </a:pPr>
            <a:r>
              <a:rPr lang="cs-CZ" dirty="0" smtClean="0">
                <a:effectLst/>
              </a:rPr>
              <a:t>vyšší </a:t>
            </a:r>
            <a:r>
              <a:rPr lang="cs-CZ" dirty="0">
                <a:effectLst/>
              </a:rPr>
              <a:t>kvalifikace </a:t>
            </a:r>
            <a:r>
              <a:rPr lang="cs-CZ" dirty="0" smtClean="0">
                <a:effectLst/>
              </a:rPr>
              <a:t>pracovníků</a:t>
            </a:r>
          </a:p>
          <a:p>
            <a:pPr lvl="1">
              <a:buFont typeface="Arial" panose="020B0604020202020204" pitchFamily="34" charset="0"/>
              <a:buChar char="•"/>
            </a:pPr>
            <a:r>
              <a:rPr lang="cs-CZ" dirty="0" smtClean="0">
                <a:effectLst/>
              </a:rPr>
              <a:t> </a:t>
            </a:r>
            <a:r>
              <a:rPr lang="cs-CZ" dirty="0">
                <a:effectLst/>
              </a:rPr>
              <a:t>nutnost specifikovat nově cíle i poslání </a:t>
            </a:r>
            <a:r>
              <a:rPr lang="cs-CZ" dirty="0" smtClean="0">
                <a:effectLst/>
              </a:rPr>
              <a:t>firmy</a:t>
            </a:r>
          </a:p>
          <a:p>
            <a:pPr lvl="1">
              <a:buFont typeface="Arial" panose="020B0604020202020204" pitchFamily="34" charset="0"/>
              <a:buChar char="•"/>
            </a:pPr>
            <a:r>
              <a:rPr lang="cs-CZ" dirty="0" smtClean="0">
                <a:effectLst/>
              </a:rPr>
              <a:t>změna </a:t>
            </a:r>
            <a:r>
              <a:rPr lang="cs-CZ" dirty="0">
                <a:effectLst/>
              </a:rPr>
              <a:t>společenských </a:t>
            </a:r>
            <a:r>
              <a:rPr lang="cs-CZ" dirty="0" smtClean="0">
                <a:effectLst/>
              </a:rPr>
              <a:t>vztahů</a:t>
            </a:r>
          </a:p>
          <a:p>
            <a:pPr marL="0" lvl="1" indent="0">
              <a:buNone/>
            </a:pPr>
            <a:endParaRPr lang="cs-CZ" dirty="0" smtClean="0">
              <a:effectLst/>
            </a:endParaRPr>
          </a:p>
          <a:p>
            <a:pPr marL="0" lvl="1" indent="0">
              <a:buNone/>
            </a:pPr>
            <a:r>
              <a:rPr lang="cs-CZ" dirty="0" smtClean="0">
                <a:effectLst/>
              </a:rPr>
              <a:t>Organizační </a:t>
            </a:r>
            <a:r>
              <a:rPr lang="cs-CZ" dirty="0">
                <a:effectLst/>
              </a:rPr>
              <a:t>změny jsou nejenom důsledkem působení vnějšího prostředí, ale jsou také důsledkem řešení krizí, které vznikají při rozvoji a zvětšování organizace.</a:t>
            </a:r>
            <a:endParaRPr lang="cs-CZ" dirty="0"/>
          </a:p>
        </p:txBody>
      </p:sp>
    </p:spTree>
    <p:extLst>
      <p:ext uri="{BB962C8B-B14F-4D97-AF65-F5344CB8AC3E}">
        <p14:creationId xmlns:p14="http://schemas.microsoft.com/office/powerpoint/2010/main" val="2561307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49093"/>
          </a:xfrm>
        </p:spPr>
        <p:txBody>
          <a:bodyPr/>
          <a:lstStyle/>
          <a:p>
            <a:r>
              <a:rPr lang="cs-CZ" altLang="cs-CZ" sz="2700" dirty="0"/>
              <a:t>Vývoj organizace</a:t>
            </a:r>
            <a:br>
              <a:rPr lang="cs-CZ" altLang="cs-CZ" sz="2700" dirty="0"/>
            </a:br>
            <a:endParaRPr lang="cs-CZ" dirty="0"/>
          </a:p>
        </p:txBody>
      </p:sp>
      <p:sp>
        <p:nvSpPr>
          <p:cNvPr id="3" name="Zástupný symbol pro obsah 2"/>
          <p:cNvSpPr>
            <a:spLocks noGrp="1"/>
          </p:cNvSpPr>
          <p:nvPr>
            <p:ph idx="1"/>
          </p:nvPr>
        </p:nvSpPr>
        <p:spPr>
          <a:xfrm>
            <a:off x="401216" y="648478"/>
            <a:ext cx="8229600" cy="4525963"/>
          </a:xfrm>
        </p:spPr>
        <p:txBody>
          <a:bodyPr/>
          <a:lstStyle/>
          <a:p>
            <a:pPr marL="0" indent="0" algn="just">
              <a:lnSpc>
                <a:spcPct val="80000"/>
              </a:lnSpc>
              <a:buNone/>
            </a:pPr>
            <a:r>
              <a:rPr lang="cs-CZ" altLang="cs-CZ" sz="2800" b="1" dirty="0"/>
              <a:t>Krize managementu </a:t>
            </a:r>
            <a:endParaRPr lang="cs-CZ" altLang="cs-CZ" sz="2800" dirty="0"/>
          </a:p>
          <a:p>
            <a:pPr marL="0" indent="0" algn="just">
              <a:lnSpc>
                <a:spcPct val="80000"/>
              </a:lnSpc>
              <a:buNone/>
            </a:pPr>
            <a:r>
              <a:rPr lang="cs-CZ" altLang="cs-CZ" sz="2800" dirty="0" smtClean="0"/>
              <a:t>Vznik </a:t>
            </a:r>
            <a:r>
              <a:rPr lang="cs-CZ" altLang="cs-CZ" sz="2800" dirty="0"/>
              <a:t>nové firmy je obvykle iniciován snahou realizovat určitý podnikatelský nápad, který se uvede do chodu z iniciativy zakladatelů (většinou i vlastníků firmy). Po určité velikosti již zakladatelé nestačí koordinovat výkon zaměstnanců. </a:t>
            </a:r>
            <a:endParaRPr lang="cs-CZ" altLang="cs-CZ" sz="2800" dirty="0" smtClean="0"/>
          </a:p>
          <a:p>
            <a:pPr lvl="1" algn="just">
              <a:lnSpc>
                <a:spcPct val="80000"/>
              </a:lnSpc>
              <a:buFont typeface="Wingdings" panose="05000000000000000000" pitchFamily="2" charset="2"/>
              <a:buChar char="v"/>
            </a:pPr>
            <a:endParaRPr lang="cs-CZ" altLang="cs-CZ" dirty="0"/>
          </a:p>
          <a:p>
            <a:pPr marL="0" indent="0" algn="just">
              <a:lnSpc>
                <a:spcPct val="80000"/>
              </a:lnSpc>
              <a:buNone/>
            </a:pPr>
            <a:r>
              <a:rPr lang="cs-CZ" altLang="cs-CZ" sz="2800" b="1" dirty="0"/>
              <a:t>Krize autonomnosti </a:t>
            </a:r>
            <a:endParaRPr lang="cs-CZ" altLang="cs-CZ" sz="2800" dirty="0"/>
          </a:p>
          <a:p>
            <a:pPr marL="0" indent="0" algn="just">
              <a:lnSpc>
                <a:spcPct val="80000"/>
              </a:lnSpc>
              <a:buNone/>
            </a:pPr>
            <a:r>
              <a:rPr lang="cs-CZ" altLang="cs-CZ" sz="2800" dirty="0" smtClean="0"/>
              <a:t>Vyřešení </a:t>
            </a:r>
            <a:r>
              <a:rPr lang="cs-CZ" altLang="cs-CZ" sz="2800" dirty="0"/>
              <a:t>první krize s sebou přináší časově negativní dopad na přílišnou centralizaci rozhodování, která se v čase nových podnikatelských příležitostí stává brzdou inovačních iniciativ podřízených složek. Je to způsobenou snahou profesionálního managementu zlepšit řídící výkonnost tím, že vnáší do organizace řád a pořádek. </a:t>
            </a:r>
          </a:p>
        </p:txBody>
      </p:sp>
    </p:spTree>
    <p:extLst>
      <p:ext uri="{BB962C8B-B14F-4D97-AF65-F5344CB8AC3E}">
        <p14:creationId xmlns:p14="http://schemas.microsoft.com/office/powerpoint/2010/main" val="1151128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organizace</a:t>
            </a:r>
            <a:endParaRPr lang="cs-CZ" dirty="0"/>
          </a:p>
        </p:txBody>
      </p:sp>
      <p:sp>
        <p:nvSpPr>
          <p:cNvPr id="3" name="Zástupný symbol pro obsah 2"/>
          <p:cNvSpPr>
            <a:spLocks noGrp="1"/>
          </p:cNvSpPr>
          <p:nvPr>
            <p:ph idx="1"/>
          </p:nvPr>
        </p:nvSpPr>
        <p:spPr>
          <a:xfrm>
            <a:off x="447869" y="1600200"/>
            <a:ext cx="8229600" cy="4525963"/>
          </a:xfrm>
        </p:spPr>
        <p:txBody>
          <a:bodyPr>
            <a:normAutofit fontScale="77500" lnSpcReduction="20000"/>
          </a:bodyPr>
          <a:lstStyle/>
          <a:p>
            <a:pPr marL="0" indent="0" algn="just">
              <a:lnSpc>
                <a:spcPct val="80000"/>
              </a:lnSpc>
              <a:buNone/>
            </a:pPr>
            <a:r>
              <a:rPr lang="cs-CZ" altLang="cs-CZ" b="1" dirty="0"/>
              <a:t>Krize řízení </a:t>
            </a:r>
            <a:endParaRPr lang="cs-CZ" altLang="cs-CZ" dirty="0"/>
          </a:p>
          <a:p>
            <a:pPr marL="0" indent="0" algn="just">
              <a:lnSpc>
                <a:spcPct val="80000"/>
              </a:lnSpc>
              <a:buNone/>
            </a:pPr>
            <a:r>
              <a:rPr lang="cs-CZ" altLang="cs-CZ" dirty="0" smtClean="0"/>
              <a:t>Delegace </a:t>
            </a:r>
            <a:r>
              <a:rPr lang="cs-CZ" altLang="cs-CZ" dirty="0"/>
              <a:t>rozhodovacích pravomocí na nižší úrovně podporuje rozvoj iniciativ zaměstnanců a tím další rozvoj firmy. Vše je, ale vykoupeno ztrátou kontroly nad některými rozhodnutími, což v určité fázi zralosti firmy vede ke ztrátě kontroly nad dosahováním jednotícího cíle. Řešení této krize je důsledná koordinace manažerských funkcí. Tato koordinace s sebou přináší centralizaci manažerské kontroly při zachování decentralizace rozhodování.</a:t>
            </a:r>
          </a:p>
          <a:p>
            <a:pPr algn="just">
              <a:lnSpc>
                <a:spcPct val="80000"/>
              </a:lnSpc>
              <a:buFont typeface="Wingdings" panose="05000000000000000000" pitchFamily="2" charset="2"/>
              <a:buNone/>
            </a:pPr>
            <a:endParaRPr lang="cs-CZ" altLang="cs-CZ" dirty="0"/>
          </a:p>
          <a:p>
            <a:pPr marL="0" indent="0" algn="just">
              <a:lnSpc>
                <a:spcPct val="80000"/>
              </a:lnSpc>
              <a:buNone/>
            </a:pPr>
            <a:r>
              <a:rPr lang="cs-CZ" altLang="cs-CZ" b="1" dirty="0"/>
              <a:t>Informační </a:t>
            </a:r>
            <a:r>
              <a:rPr lang="cs-CZ" altLang="cs-CZ" b="1" dirty="0" smtClean="0"/>
              <a:t>krize</a:t>
            </a:r>
            <a:endParaRPr lang="cs-CZ" altLang="cs-CZ" dirty="0"/>
          </a:p>
          <a:p>
            <a:pPr marL="0" indent="0" algn="just">
              <a:lnSpc>
                <a:spcPct val="80000"/>
              </a:lnSpc>
              <a:buNone/>
            </a:pPr>
            <a:r>
              <a:rPr lang="cs-CZ" altLang="cs-CZ" dirty="0" smtClean="0"/>
              <a:t>Další </a:t>
            </a:r>
            <a:r>
              <a:rPr lang="cs-CZ" altLang="cs-CZ" dirty="0"/>
              <a:t>růst organizace je doprovázen nárůstem informací potřebných pro manažerské rozhodování. Nemožnost efektivně zpracovat velký objem dat uzavře management do pasti informačního přehlcení. Řešení této krize je spojeno se zaváděním počítačových manažerských informačních systémů.</a:t>
            </a:r>
          </a:p>
        </p:txBody>
      </p:sp>
    </p:spTree>
    <p:extLst>
      <p:ext uri="{BB962C8B-B14F-4D97-AF65-F5344CB8AC3E}">
        <p14:creationId xmlns:p14="http://schemas.microsoft.com/office/powerpoint/2010/main" val="1556684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928</Words>
  <Application>Microsoft Office PowerPoint</Application>
  <PresentationFormat>Předvádění na obrazovce (4:3)</PresentationFormat>
  <Paragraphs>110</Paragraphs>
  <Slides>18</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Wingdings</vt:lpstr>
      <vt:lpstr>Motiv sady Office</vt:lpstr>
      <vt:lpstr>Prezentace aplikace PowerPoint</vt:lpstr>
      <vt:lpstr>Obsah</vt:lpstr>
      <vt:lpstr> Důvody organizační změny </vt:lpstr>
      <vt:lpstr>Prezentace aplikace PowerPoint</vt:lpstr>
      <vt:lpstr>Organizační struktura</vt:lpstr>
      <vt:lpstr>Vnitřními podněty pro organizační změnu </vt:lpstr>
      <vt:lpstr>Vnější podněty organizační změny  </vt:lpstr>
      <vt:lpstr>Vývoj organizace </vt:lpstr>
      <vt:lpstr>Vývoj organizace</vt:lpstr>
      <vt:lpstr>Prezentace aplikace PowerPoint</vt:lpstr>
      <vt:lpstr>Prezentace aplikace PowerPoint</vt:lpstr>
      <vt:lpstr>Prezentace aplikace PowerPoint</vt:lpstr>
      <vt:lpstr>Jak funguje strategická síť</vt:lpstr>
      <vt:lpstr>Prezentace aplikace PowerPoint</vt:lpstr>
      <vt:lpstr>Duální systém </vt:lpstr>
      <vt:lpstr>Prezentace aplikace PowerPoint</vt:lpstr>
      <vt:lpstr>Změny ve firmě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Štefan</dc:creator>
  <cp:lastModifiedBy>svobodovad</cp:lastModifiedBy>
  <cp:revision>163</cp:revision>
  <dcterms:created xsi:type="dcterms:W3CDTF">2008-12-30T09:11:17Z</dcterms:created>
  <dcterms:modified xsi:type="dcterms:W3CDTF">2019-02-27T17:33:39Z</dcterms:modified>
</cp:coreProperties>
</file>