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6" r:id="rId3"/>
    <p:sldId id="287" r:id="rId4"/>
    <p:sldId id="288" r:id="rId5"/>
    <p:sldId id="289" r:id="rId6"/>
    <p:sldId id="290" r:id="rId7"/>
    <p:sldId id="283" r:id="rId8"/>
    <p:sldId id="272" r:id="rId9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4095">
          <p15:clr>
            <a:srgbClr val="A4A3A4"/>
          </p15:clr>
        </p15:guide>
        <p15:guide id="2" pos="213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44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242" autoAdjust="0"/>
    <p:restoredTop sz="94707" autoAdjust="0"/>
  </p:normalViewPr>
  <p:slideViewPr>
    <p:cSldViewPr snapToGrid="0">
      <p:cViewPr varScale="1">
        <p:scale>
          <a:sx n="102" d="100"/>
          <a:sy n="102" d="100"/>
        </p:scale>
        <p:origin x="126" y="126"/>
      </p:cViewPr>
      <p:guideLst>
        <p:guide orient="horz" pos="4095"/>
        <p:guide pos="21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D03E7A-F743-42B2-BB8C-276484A43311}" type="datetimeFigureOut">
              <a:rPr lang="cs-CZ"/>
              <a:pPr>
                <a:defRPr/>
              </a:pPr>
              <a:t>14.2.2018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C10FA8-8C46-41C9-890C-802C7CCA1332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  <p:transition spd="slow">
    <p:pull dir="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7EA303-B1B2-40E6-A5BD-073689D665B4}" type="datetimeFigureOut">
              <a:rPr lang="cs-CZ"/>
              <a:pPr>
                <a:defRPr/>
              </a:pPr>
              <a:t>14.2.2018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5BBC7F-A0CC-49EA-A882-0C573499B6C4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  <p:transition spd="slow">
    <p:pull dir="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4B5B1F-12FA-409C-B231-EDBD419154FF}" type="datetimeFigureOut">
              <a:rPr lang="cs-CZ"/>
              <a:pPr>
                <a:defRPr/>
              </a:pPr>
              <a:t>14.2.2018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7C65B9-8C18-4151-9B95-DE36BFE42EF5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  <p:transition spd="slow">
    <p:pull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FEDCD2-1617-479D-8922-38563E45B9E0}" type="datetimeFigureOut">
              <a:rPr lang="cs-CZ"/>
              <a:pPr>
                <a:defRPr/>
              </a:pPr>
              <a:t>14.2.2018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54E6D1-8589-4C92-968E-DE0C3AD9A1A2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  <p:transition spd="slow">
    <p:pull dir="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59EB75-5515-423D-8B88-96D28269E402}" type="datetimeFigureOut">
              <a:rPr lang="cs-CZ"/>
              <a:pPr>
                <a:defRPr/>
              </a:pPr>
              <a:t>14.2.2018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30891B-AC87-4564-A151-C02B7809764B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  <p:transition spd="slow">
    <p:pull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E18C93-007E-478B-801A-676F3C29B62A}" type="datetimeFigureOut">
              <a:rPr lang="cs-CZ"/>
              <a:pPr>
                <a:defRPr/>
              </a:pPr>
              <a:t>14.2.2018</a:t>
            </a:fld>
            <a:endParaRPr lang="cs-CZ" dirty="0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5A3D4F-C928-4613-957B-98E455B23FFF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  <p:transition spd="slow">
    <p:pull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92F33B-24CC-44F0-8005-627BC093D157}" type="datetimeFigureOut">
              <a:rPr lang="cs-CZ"/>
              <a:pPr>
                <a:defRPr/>
              </a:pPr>
              <a:t>14.2.2018</a:t>
            </a:fld>
            <a:endParaRPr lang="cs-CZ" dirty="0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A96FF0-4E0B-4923-9621-C7B11EB25102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  <p:transition spd="slow">
    <p:pull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DCD5B9-6962-45FE-A04E-02C6AB4BD1AF}" type="datetimeFigureOut">
              <a:rPr lang="cs-CZ"/>
              <a:pPr>
                <a:defRPr/>
              </a:pPr>
              <a:t>14.2.2018</a:t>
            </a:fld>
            <a:endParaRPr lang="cs-CZ" dirty="0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A278D6-EEE0-41D8-8D93-37FDEF07BED1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  <p:transition spd="slow">
    <p:pull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83B2DD-622B-4B6D-BF95-B2AFC5BAC70A}" type="datetimeFigureOut">
              <a:rPr lang="cs-CZ"/>
              <a:pPr>
                <a:defRPr/>
              </a:pPr>
              <a:t>14.2.2018</a:t>
            </a:fld>
            <a:endParaRPr lang="cs-CZ" dirty="0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E15D79-257E-4355-859B-889A90DFEEC1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  <p:transition spd="slow">
    <p:pull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8C1F2B-17F7-41CE-A091-498D868119A4}" type="datetimeFigureOut">
              <a:rPr lang="cs-CZ"/>
              <a:pPr>
                <a:defRPr/>
              </a:pPr>
              <a:t>14.2.2018</a:t>
            </a:fld>
            <a:endParaRPr lang="cs-CZ" dirty="0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A71120-91BF-421C-B6C7-9DF30BF4043A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  <p:transition spd="slow">
    <p:pull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dirty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F28B33-5014-449B-94C4-027C1A4B2F51}" type="datetimeFigureOut">
              <a:rPr lang="cs-CZ"/>
              <a:pPr>
                <a:defRPr/>
              </a:pPr>
              <a:t>14.2.2018</a:t>
            </a:fld>
            <a:endParaRPr lang="cs-CZ" dirty="0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3B7697-A82F-4373-90A0-79C2A4ED399B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  <p:transition spd="slow">
    <p:pull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9484AFF-1CF1-4AE0-B7C1-3BA33C4A96E0}" type="datetimeFigureOut">
              <a:rPr lang="cs-CZ"/>
              <a:pPr>
                <a:defRPr/>
              </a:pPr>
              <a:t>14.2.2018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F4E6D32-DA7F-43A7-8FDC-B95E5D7676D3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pull dir="d"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2571750"/>
            <a:ext cx="9144000" cy="180022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 sz="1400" b="1" dirty="0">
              <a:latin typeface="Arial" pitchFamily="34" charset="0"/>
              <a:cs typeface="Arial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Osobnost člověka v organizaci</a:t>
            </a:r>
            <a:endParaRPr lang="cs-CZ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052" name="TextovéPole 7"/>
          <p:cNvSpPr txBox="1">
            <a:spLocks noChangeArrowheads="1"/>
          </p:cNvSpPr>
          <p:nvPr/>
        </p:nvSpPr>
        <p:spPr bwMode="auto">
          <a:xfrm>
            <a:off x="0" y="4811713"/>
            <a:ext cx="9144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dirty="0" smtClean="0"/>
              <a:t>Dagmar Svobodová</a:t>
            </a:r>
            <a:endParaRPr lang="cs-CZ" dirty="0"/>
          </a:p>
        </p:txBody>
      </p:sp>
    </p:spTree>
  </p:cSld>
  <p:clrMapOvr>
    <a:masterClrMapping/>
  </p:clrMapOvr>
  <p:transition spd="slow">
    <p:pull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9" name="TextovéPole 10"/>
          <p:cNvSpPr txBox="1">
            <a:spLocks noChangeArrowheads="1"/>
          </p:cNvSpPr>
          <p:nvPr/>
        </p:nvSpPr>
        <p:spPr bwMode="auto">
          <a:xfrm>
            <a:off x="325259" y="1317172"/>
            <a:ext cx="847725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400" b="1" dirty="0" smtClean="0"/>
              <a:t> </a:t>
            </a:r>
            <a:endParaRPr lang="cs-CZ" sz="2000" dirty="0" smtClean="0"/>
          </a:p>
        </p:txBody>
      </p:sp>
      <p:sp>
        <p:nvSpPr>
          <p:cNvPr id="8" name="Obdélník 7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BlokTextu 5"/>
          <p:cNvSpPr txBox="1"/>
          <p:nvPr/>
        </p:nvSpPr>
        <p:spPr>
          <a:xfrm>
            <a:off x="0" y="886691"/>
            <a:ext cx="8839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sk-SK" dirty="0"/>
          </a:p>
        </p:txBody>
      </p:sp>
      <p:sp>
        <p:nvSpPr>
          <p:cNvPr id="17411" name="Rectangle 3"/>
          <p:cNvSpPr>
            <a:spLocks noChangeArrowheads="1"/>
          </p:cNvSpPr>
          <p:nvPr/>
        </p:nvSpPr>
        <p:spPr bwMode="auto">
          <a:xfrm>
            <a:off x="429491" y="1400781"/>
            <a:ext cx="8132618" cy="46935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sk-SK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Pojem </a:t>
            </a:r>
            <a:r>
              <a:rPr kumimoji="0" lang="sk-SK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osobnost</a:t>
            </a:r>
            <a:r>
              <a:rPr kumimoji="0" lang="sk-SK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sk-SK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patří</a:t>
            </a:r>
            <a:r>
              <a:rPr kumimoji="0" lang="sk-SK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k používaným </a:t>
            </a:r>
            <a:r>
              <a:rPr kumimoji="0" lang="sk-SK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pojmům</a:t>
            </a:r>
            <a:r>
              <a:rPr kumimoji="0" lang="sk-SK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v oblasti spoločenského života.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sk-SK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sk-SK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Osobnost</a:t>
            </a:r>
            <a:r>
              <a:rPr kumimoji="0" lang="sk-SK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je celková </a:t>
            </a:r>
            <a:r>
              <a:rPr kumimoji="0" lang="sk-SK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organizáce</a:t>
            </a:r>
            <a:r>
              <a:rPr kumimoji="0" lang="sk-SK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duševného života. </a:t>
            </a:r>
            <a:r>
              <a:rPr lang="sk-SK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Obsahuje</a:t>
            </a:r>
            <a:r>
              <a:rPr kumimoji="0" lang="sk-SK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v </a:t>
            </a:r>
            <a:r>
              <a:rPr lang="sk-SK" b="1" dirty="0" err="1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sobě</a:t>
            </a:r>
            <a:r>
              <a:rPr kumimoji="0" lang="sk-SK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sk-SK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všechny</a:t>
            </a:r>
            <a:r>
              <a:rPr kumimoji="0" lang="sk-SK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jednotlivé duševní </a:t>
            </a:r>
            <a:r>
              <a:rPr kumimoji="0" lang="sk-SK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funkce</a:t>
            </a:r>
            <a:r>
              <a:rPr kumimoji="0" lang="sk-SK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 </a:t>
            </a:r>
            <a:r>
              <a:rPr lang="sk-SK" dirty="0" err="1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V</a:t>
            </a:r>
            <a:r>
              <a:rPr kumimoji="0" lang="sk-SK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nímání</a:t>
            </a:r>
            <a:r>
              <a:rPr kumimoji="0" lang="sk-SK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sk-SK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jako</a:t>
            </a:r>
            <a:r>
              <a:rPr kumimoji="0" lang="sk-SK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duševní</a:t>
            </a:r>
            <a:r>
              <a:rPr kumimoji="0" lang="sk-SK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sk-SK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proces samo o </a:t>
            </a:r>
            <a:r>
              <a:rPr kumimoji="0" lang="sk-SK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sobě</a:t>
            </a:r>
            <a:r>
              <a:rPr kumimoji="0" lang="sk-SK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neexistuje, ale existuje individualita /človek/, </a:t>
            </a:r>
            <a:r>
              <a:rPr kumimoji="0" lang="sk-SK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která</a:t>
            </a:r>
            <a:r>
              <a:rPr kumimoji="0" lang="sk-SK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sk-SK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vnímá</a:t>
            </a:r>
            <a:r>
              <a:rPr kumimoji="0" lang="sk-SK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§"/>
              <a:tabLst/>
            </a:pPr>
            <a:endParaRPr lang="sk-SK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eaLnBrk="0" hangingPunct="0"/>
            <a:r>
              <a:rPr lang="sk-SK" dirty="0" smtClean="0"/>
              <a:t>Každá </a:t>
            </a:r>
            <a:r>
              <a:rPr lang="sk-SK" dirty="0" err="1" smtClean="0"/>
              <a:t>osobnost</a:t>
            </a:r>
            <a:r>
              <a:rPr lang="sk-SK" dirty="0" smtClean="0"/>
              <a:t> má </a:t>
            </a:r>
            <a:r>
              <a:rPr lang="sk-SK" dirty="0" err="1" smtClean="0"/>
              <a:t>své</a:t>
            </a:r>
            <a:r>
              <a:rPr lang="sk-SK" dirty="0" smtClean="0"/>
              <a:t> jedinečné psychické, biologické a </a:t>
            </a:r>
            <a:r>
              <a:rPr lang="sk-SK" dirty="0" err="1" smtClean="0"/>
              <a:t>sociální</a:t>
            </a:r>
            <a:r>
              <a:rPr lang="sk-SK" dirty="0" smtClean="0"/>
              <a:t> vlastnosti.</a:t>
            </a:r>
            <a:endParaRPr kumimoji="0" lang="sk-SK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§"/>
              <a:tabLst/>
            </a:pPr>
            <a:endParaRPr lang="sk-SK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eaLnBrk="0" hangingPunct="0"/>
            <a:r>
              <a:rPr lang="sk-SK" dirty="0" err="1" smtClean="0"/>
              <a:t>Ve</a:t>
            </a:r>
            <a:r>
              <a:rPr lang="sk-SK" dirty="0" smtClean="0"/>
              <a:t> </a:t>
            </a:r>
            <a:r>
              <a:rPr lang="sk-SK" dirty="0" err="1" smtClean="0"/>
              <a:t>struktuře</a:t>
            </a:r>
            <a:r>
              <a:rPr lang="sk-SK" dirty="0" smtClean="0"/>
              <a:t> osobnosti rozlišujeme dynamické, trvalé, vrodené a získané faktory.</a:t>
            </a:r>
            <a:endParaRPr lang="sk-SK" b="1" dirty="0" smtClean="0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§"/>
              <a:tabLst/>
            </a:pPr>
            <a:endParaRPr lang="sk-SK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eaLnBrk="0" hangingPunct="0">
              <a:buFont typeface="Wingdings" pitchFamily="2" charset="2"/>
              <a:buChar char="§"/>
            </a:pPr>
            <a:r>
              <a:rPr lang="cs-CZ" dirty="0" smtClean="0"/>
              <a:t> Jako osobnost v běžném jazyku označujeme člověka, který ve svém odboru, schopnostech a jednání vyniká nad ostatními. </a:t>
            </a:r>
            <a:endParaRPr lang="sk-SK" dirty="0" smtClean="0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§"/>
              <a:tabLst/>
            </a:pPr>
            <a:endParaRPr lang="sk-SK" sz="2000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§"/>
              <a:tabLst/>
            </a:pPr>
            <a:endParaRPr kumimoji="0" lang="sk-SK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5509969"/>
      </p:ext>
    </p:extLst>
  </p:cSld>
  <p:clrMapOvr>
    <a:masterClrMapping/>
  </p:clrMapOvr>
  <p:transition spd="slow">
    <p:pull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9" name="TextovéPole 10"/>
          <p:cNvSpPr txBox="1">
            <a:spLocks noChangeArrowheads="1"/>
          </p:cNvSpPr>
          <p:nvPr/>
        </p:nvSpPr>
        <p:spPr bwMode="auto">
          <a:xfrm>
            <a:off x="325259" y="1317172"/>
            <a:ext cx="847725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endParaRPr lang="cs-CZ" sz="2000" dirty="0" smtClean="0"/>
          </a:p>
          <a:p>
            <a:pPr>
              <a:buFont typeface="Arial" pitchFamily="34" charset="0"/>
              <a:buChar char="•"/>
            </a:pPr>
            <a:endParaRPr lang="cs-CZ" sz="2000" dirty="0" smtClean="0"/>
          </a:p>
          <a:p>
            <a:endParaRPr lang="cs-CZ" sz="2000" dirty="0" smtClean="0"/>
          </a:p>
          <a:p>
            <a:pPr eaLnBrk="1" hangingPunct="1">
              <a:lnSpc>
                <a:spcPct val="90000"/>
              </a:lnSpc>
            </a:pPr>
            <a:endParaRPr lang="cs-CZ" sz="2000" dirty="0" smtClean="0"/>
          </a:p>
          <a:p>
            <a:pPr eaLnBrk="1" hangingPunct="1">
              <a:lnSpc>
                <a:spcPct val="90000"/>
              </a:lnSpc>
            </a:pPr>
            <a:endParaRPr lang="cs-CZ" sz="2000" dirty="0" smtClean="0"/>
          </a:p>
        </p:txBody>
      </p:sp>
      <p:sp>
        <p:nvSpPr>
          <p:cNvPr id="8" name="Obdélník 7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sk-SK"/>
          </a:p>
        </p:txBody>
      </p:sp>
      <p:sp>
        <p:nvSpPr>
          <p:cNvPr id="16387" name="Rectangle 3"/>
          <p:cNvSpPr>
            <a:spLocks noChangeArrowheads="1"/>
          </p:cNvSpPr>
          <p:nvPr/>
        </p:nvSpPr>
        <p:spPr bwMode="auto">
          <a:xfrm>
            <a:off x="0" y="1531009"/>
            <a:ext cx="9144000" cy="72943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8600" algn="l"/>
              </a:tabLst>
            </a:pPr>
            <a:r>
              <a:rPr lang="cs-CZ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Člověk se stane osobností</a:t>
            </a:r>
            <a:r>
              <a:rPr lang="cs-CZ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, když</a:t>
            </a:r>
            <a:r>
              <a:rPr kumimoji="0" lang="cs-CZ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:</a:t>
            </a:r>
            <a:endParaRPr kumimoji="0" lang="cs-CZ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8600" algn="l"/>
              </a:tabLst>
            </a:pPr>
            <a:endParaRPr kumimoji="0" lang="sk-SK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§"/>
              <a:tabLst>
                <a:tab pos="228600" algn="l"/>
              </a:tabLst>
            </a:pPr>
            <a:r>
              <a:rPr kumimoji="0" lang="cs-C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si osvojí</a:t>
            </a:r>
            <a:r>
              <a:rPr kumimoji="0" lang="cs-CZ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cs-C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společenské vztahy </a:t>
            </a:r>
            <a:r>
              <a:rPr lang="cs-CZ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a </a:t>
            </a:r>
            <a:r>
              <a:rPr kumimoji="0" lang="cs-C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socializuje se</a:t>
            </a:r>
            <a:endParaRPr kumimoji="0" lang="sk-SK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§"/>
              <a:tabLst>
                <a:tab pos="228600" algn="l"/>
              </a:tabLst>
            </a:pPr>
            <a:r>
              <a:rPr lang="cs-CZ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cs-CZ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stane se </a:t>
            </a:r>
            <a:r>
              <a:rPr kumimoji="0" lang="cs-C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samostatným </a:t>
            </a:r>
            <a:r>
              <a:rPr kumimoji="0" lang="cs-C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 </a:t>
            </a:r>
            <a:r>
              <a:rPr kumimoji="0" lang="cs-C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vědomě fungujícím</a:t>
            </a:r>
            <a:r>
              <a:rPr kumimoji="0" lang="cs-CZ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subjektem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§"/>
              <a:tabLst>
                <a:tab pos="228600" algn="l"/>
              </a:tabLst>
            </a:pPr>
            <a:r>
              <a:rPr lang="cs-CZ" dirty="0"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cs-CZ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je </a:t>
            </a:r>
            <a:r>
              <a:rPr lang="cs-CZ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nositelem </a:t>
            </a:r>
            <a:r>
              <a:rPr kumimoji="0" lang="cs-C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určitých sociálních tendencí</a:t>
            </a:r>
            <a:endParaRPr kumimoji="0" lang="sk-SK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§"/>
              <a:tabLst>
                <a:tab pos="228600" algn="l"/>
              </a:tabLst>
            </a:pPr>
            <a:r>
              <a:rPr lang="sk-SK" dirty="0" smtClean="0">
                <a:latin typeface="Arial" pitchFamily="34" charset="0"/>
                <a:ea typeface="Calibri" pitchFamily="34" charset="0"/>
                <a:cs typeface="Times New Roman" pitchFamily="18" charset="0"/>
              </a:rPr>
              <a:t> funguje </a:t>
            </a:r>
            <a:r>
              <a:rPr lang="sk-SK" dirty="0" err="1" smtClean="0">
                <a:latin typeface="Arial" pitchFamily="34" charset="0"/>
                <a:ea typeface="Calibri" pitchFamily="34" charset="0"/>
                <a:cs typeface="Times New Roman" pitchFamily="18" charset="0"/>
              </a:rPr>
              <a:t>jako</a:t>
            </a:r>
            <a:r>
              <a:rPr lang="sk-SK" dirty="0" smtClean="0"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sk-SK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efektivní</a:t>
            </a:r>
            <a:r>
              <a:rPr kumimoji="0" lang="sk-SK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sk-SK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spolutvůrce</a:t>
            </a:r>
            <a:r>
              <a:rPr kumimoji="0" lang="sk-SK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sk-SK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sociálních</a:t>
            </a:r>
            <a:r>
              <a:rPr kumimoji="0" lang="sk-SK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sk-SK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vztahů</a:t>
            </a:r>
            <a:endParaRPr kumimoji="0" lang="sk-SK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§"/>
              <a:tabLst>
                <a:tab pos="228600" algn="l"/>
              </a:tabLst>
            </a:pPr>
            <a:endParaRPr lang="sk-SK" dirty="0" smtClean="0">
              <a:latin typeface="Arial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228600" algn="l"/>
              </a:tabLst>
            </a:pPr>
            <a:endParaRPr lang="sk-SK" dirty="0" smtClean="0">
              <a:latin typeface="Arial" pitchFamily="34" charset="0"/>
              <a:ea typeface="Calibri" pitchFamily="34" charset="0"/>
              <a:cs typeface="Times New Roman" pitchFamily="18" charset="0"/>
            </a:endParaRPr>
          </a:p>
          <a:p>
            <a:r>
              <a:rPr lang="cs-CZ" dirty="0" smtClean="0"/>
              <a:t>Osobnos</a:t>
            </a:r>
            <a:r>
              <a:rPr lang="cs-CZ" dirty="0" smtClean="0"/>
              <a:t>t j</a:t>
            </a:r>
            <a:r>
              <a:rPr lang="cs-CZ" dirty="0" smtClean="0"/>
              <a:t>ako </a:t>
            </a:r>
            <a:r>
              <a:rPr lang="cs-CZ" dirty="0" smtClean="0"/>
              <a:t>jednotný integrovaný </a:t>
            </a:r>
            <a:r>
              <a:rPr lang="cs-CZ" dirty="0" smtClean="0"/>
              <a:t>celek duševního </a:t>
            </a:r>
            <a:r>
              <a:rPr lang="cs-CZ" dirty="0" smtClean="0"/>
              <a:t>života </a:t>
            </a:r>
            <a:r>
              <a:rPr lang="cs-CZ" dirty="0" smtClean="0"/>
              <a:t>člověka má </a:t>
            </a:r>
            <a:r>
              <a:rPr lang="cs-CZ" dirty="0" smtClean="0"/>
              <a:t>charakter </a:t>
            </a:r>
            <a:r>
              <a:rPr lang="cs-CZ" dirty="0" smtClean="0"/>
              <a:t>otevřeného systému</a:t>
            </a:r>
            <a:r>
              <a:rPr lang="cs-CZ" dirty="0" smtClean="0"/>
              <a:t>, </a:t>
            </a:r>
            <a:r>
              <a:rPr lang="cs-CZ" dirty="0" smtClean="0"/>
              <a:t>permanentního formování, </a:t>
            </a:r>
            <a:r>
              <a:rPr lang="cs-CZ" dirty="0" smtClean="0"/>
              <a:t>funguje jako </a:t>
            </a:r>
            <a:r>
              <a:rPr lang="cs-CZ" dirty="0" smtClean="0"/>
              <a:t>jednotný </a:t>
            </a:r>
            <a:r>
              <a:rPr lang="cs-CZ" dirty="0" smtClean="0"/>
              <a:t>celek</a:t>
            </a:r>
            <a:r>
              <a:rPr lang="cs-CZ" dirty="0" smtClean="0"/>
              <a:t>, </a:t>
            </a:r>
            <a:r>
              <a:rPr lang="cs-CZ" dirty="0" smtClean="0"/>
              <a:t>kde se</a:t>
            </a:r>
            <a:r>
              <a:rPr lang="cs-CZ" dirty="0" smtClean="0"/>
              <a:t> jde o jednotu rozumu, citu</a:t>
            </a:r>
            <a:r>
              <a:rPr lang="cs-CZ" dirty="0" smtClean="0"/>
              <a:t>, </a:t>
            </a:r>
            <a:r>
              <a:rPr lang="cs-CZ" dirty="0" smtClean="0"/>
              <a:t>vůle</a:t>
            </a:r>
            <a:r>
              <a:rPr lang="cs-CZ" dirty="0" smtClean="0"/>
              <a:t>, </a:t>
            </a:r>
            <a:r>
              <a:rPr lang="cs-CZ" dirty="0" smtClean="0"/>
              <a:t>vnímaní </a:t>
            </a:r>
            <a:r>
              <a:rPr lang="cs-CZ" dirty="0" smtClean="0"/>
              <a:t>a </a:t>
            </a:r>
            <a:r>
              <a:rPr lang="cs-CZ" dirty="0" smtClean="0"/>
              <a:t>fantazie</a:t>
            </a:r>
            <a:r>
              <a:rPr lang="cs-CZ" dirty="0" smtClean="0"/>
              <a:t>, </a:t>
            </a:r>
            <a:r>
              <a:rPr lang="cs-CZ" dirty="0" smtClean="0"/>
              <a:t>které jsou výrazem </a:t>
            </a:r>
            <a:r>
              <a:rPr lang="cs-CZ" dirty="0" smtClean="0"/>
              <a:t>rozporu </a:t>
            </a:r>
            <a:r>
              <a:rPr lang="cs-CZ" dirty="0" smtClean="0"/>
              <a:t>mezi jednotlivcem a prostředím</a:t>
            </a:r>
            <a:r>
              <a:rPr lang="cs-CZ" dirty="0" smtClean="0"/>
              <a:t>, </a:t>
            </a:r>
            <a:r>
              <a:rPr lang="cs-CZ" dirty="0" smtClean="0"/>
              <a:t>mezi ambicemi</a:t>
            </a:r>
            <a:r>
              <a:rPr lang="cs-CZ" dirty="0" smtClean="0"/>
              <a:t>, </a:t>
            </a:r>
            <a:r>
              <a:rPr lang="cs-CZ" dirty="0" smtClean="0"/>
              <a:t>schopnostmi a možnostmi jejich realizace</a:t>
            </a:r>
            <a:endParaRPr lang="sk-SK" dirty="0" smtClean="0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228600" algn="l"/>
              </a:tabLst>
            </a:pPr>
            <a:r>
              <a:rPr kumimoji="0" lang="sk-SK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  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§"/>
              <a:tabLst>
                <a:tab pos="228600" algn="l"/>
              </a:tabLst>
            </a:pPr>
            <a:endParaRPr lang="sk-SK" dirty="0" smtClean="0">
              <a:latin typeface="Arial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§"/>
              <a:tabLst>
                <a:tab pos="228600" algn="l"/>
              </a:tabLst>
            </a:pPr>
            <a:endParaRPr kumimoji="0" lang="sk-SK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§"/>
              <a:tabLst>
                <a:tab pos="228600" algn="l"/>
              </a:tabLst>
            </a:pPr>
            <a:endParaRPr lang="sk-SK" dirty="0" smtClean="0">
              <a:latin typeface="Arial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§"/>
              <a:tabLst>
                <a:tab pos="228600" algn="l"/>
              </a:tabLst>
            </a:pPr>
            <a:endParaRPr kumimoji="0" lang="sk-SK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§"/>
              <a:tabLst>
                <a:tab pos="228600" algn="l"/>
              </a:tabLst>
            </a:pPr>
            <a:endParaRPr lang="sk-SK" dirty="0" smtClean="0">
              <a:latin typeface="Arial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§"/>
              <a:tabLst>
                <a:tab pos="228600" algn="l"/>
              </a:tabLst>
            </a:pPr>
            <a:endParaRPr kumimoji="0" lang="sk-SK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§"/>
              <a:tabLst>
                <a:tab pos="228600" algn="l"/>
              </a:tabLst>
            </a:pPr>
            <a:endParaRPr lang="sk-SK" dirty="0" smtClean="0">
              <a:latin typeface="Arial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§"/>
              <a:tabLst>
                <a:tab pos="228600" algn="l"/>
              </a:tabLst>
            </a:pPr>
            <a:endParaRPr kumimoji="0" lang="sk-SK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§"/>
              <a:tabLst>
                <a:tab pos="228600" algn="l"/>
              </a:tabLst>
            </a:pPr>
            <a:endParaRPr lang="sk-SK" dirty="0" smtClean="0">
              <a:latin typeface="Arial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§"/>
              <a:tabLst>
                <a:tab pos="228600" algn="l"/>
              </a:tabLst>
            </a:pPr>
            <a:endParaRPr kumimoji="0" lang="sk-SK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§"/>
              <a:tabLst>
                <a:tab pos="228600" algn="l"/>
              </a:tabLst>
            </a:pPr>
            <a:endParaRPr lang="sk-SK" dirty="0" smtClean="0">
              <a:latin typeface="Arial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§"/>
              <a:tabLst>
                <a:tab pos="228600" algn="l"/>
              </a:tabLst>
            </a:pPr>
            <a:endParaRPr kumimoji="0" lang="sk-SK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§"/>
              <a:tabLst>
                <a:tab pos="228600" algn="l"/>
              </a:tabLst>
            </a:pPr>
            <a:r>
              <a:rPr kumimoji="0" lang="sk-SK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    </a:t>
            </a:r>
            <a:endParaRPr kumimoji="0" lang="sk-SK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8813932"/>
      </p:ext>
    </p:extLst>
  </p:cSld>
  <p:clrMapOvr>
    <a:masterClrMapping/>
  </p:clrMapOvr>
  <p:transition spd="slow">
    <p:pull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9" name="TextovéPole 10"/>
          <p:cNvSpPr txBox="1">
            <a:spLocks noChangeArrowheads="1"/>
          </p:cNvSpPr>
          <p:nvPr/>
        </p:nvSpPr>
        <p:spPr bwMode="auto">
          <a:xfrm>
            <a:off x="0" y="803564"/>
            <a:ext cx="9143999" cy="63401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endParaRPr lang="cs-CZ" sz="2000" dirty="0"/>
          </a:p>
          <a:p>
            <a:pPr algn="ctr"/>
            <a:r>
              <a:rPr lang="cs-CZ" sz="2000" dirty="0" smtClean="0"/>
              <a:t> </a:t>
            </a:r>
            <a:r>
              <a:rPr lang="cs-CZ" sz="2000" b="1" dirty="0" smtClean="0"/>
              <a:t>Přehled složek osobnosti</a:t>
            </a:r>
            <a:endParaRPr lang="cs-CZ" sz="2000" b="1" dirty="0" smtClean="0"/>
          </a:p>
          <a:p>
            <a:endParaRPr lang="cs-CZ" sz="2000" b="1" dirty="0" smtClean="0"/>
          </a:p>
          <a:p>
            <a:pPr>
              <a:buFont typeface="Wingdings" pitchFamily="2" charset="2"/>
              <a:buChar char="§"/>
            </a:pPr>
            <a:r>
              <a:rPr lang="cs-CZ" b="1" dirty="0" smtClean="0"/>
              <a:t> </a:t>
            </a:r>
            <a:r>
              <a:rPr lang="cs-CZ" b="1" dirty="0" smtClean="0"/>
              <a:t>Tělesné </a:t>
            </a:r>
            <a:r>
              <a:rPr lang="cs-CZ" b="1" dirty="0" smtClean="0"/>
              <a:t>vlastnosti</a:t>
            </a:r>
            <a:r>
              <a:rPr lang="cs-CZ" dirty="0" smtClean="0"/>
              <a:t>  - </a:t>
            </a:r>
            <a:r>
              <a:rPr lang="cs-CZ" dirty="0" smtClean="0"/>
              <a:t>fyzické s</a:t>
            </a:r>
            <a:r>
              <a:rPr lang="cs-CZ" dirty="0" smtClean="0"/>
              <a:t>ložky osobnosti</a:t>
            </a:r>
            <a:endParaRPr lang="sk-SK" dirty="0" smtClean="0"/>
          </a:p>
          <a:p>
            <a:pPr>
              <a:buFont typeface="Wingdings" pitchFamily="2" charset="2"/>
              <a:buChar char="§"/>
            </a:pPr>
            <a:r>
              <a:rPr lang="cs-CZ" b="1" dirty="0" smtClean="0"/>
              <a:t> Psychické procesy</a:t>
            </a:r>
            <a:r>
              <a:rPr lang="cs-CZ" dirty="0" smtClean="0"/>
              <a:t> - </a:t>
            </a:r>
            <a:r>
              <a:rPr lang="cs-CZ" dirty="0" smtClean="0"/>
              <a:t>spojené </a:t>
            </a:r>
            <a:r>
              <a:rPr lang="cs-CZ" dirty="0" smtClean="0"/>
              <a:t>a </a:t>
            </a:r>
            <a:r>
              <a:rPr lang="cs-CZ" dirty="0" smtClean="0"/>
              <a:t>působí společně /celek </a:t>
            </a:r>
            <a:r>
              <a:rPr lang="cs-CZ" dirty="0" smtClean="0"/>
              <a:t>osobnosti</a:t>
            </a:r>
            <a:r>
              <a:rPr lang="cs-CZ" dirty="0" smtClean="0"/>
              <a:t>/</a:t>
            </a:r>
            <a:endParaRPr lang="sk-SK" dirty="0" smtClean="0"/>
          </a:p>
          <a:p>
            <a:pPr>
              <a:buFont typeface="Wingdings" pitchFamily="2" charset="2"/>
              <a:buChar char="§"/>
            </a:pPr>
            <a:r>
              <a:rPr lang="cs-CZ" b="1" dirty="0" smtClean="0"/>
              <a:t> Psychické stavy </a:t>
            </a:r>
            <a:r>
              <a:rPr lang="cs-CZ" dirty="0" smtClean="0"/>
              <a:t>- </a:t>
            </a:r>
            <a:r>
              <a:rPr lang="cs-CZ" dirty="0" smtClean="0"/>
              <a:t>odlišují jedince </a:t>
            </a:r>
            <a:r>
              <a:rPr lang="cs-CZ" dirty="0" smtClean="0"/>
              <a:t>od </a:t>
            </a:r>
            <a:r>
              <a:rPr lang="cs-CZ" dirty="0" smtClean="0"/>
              <a:t>ostatních /individuální </a:t>
            </a:r>
            <a:r>
              <a:rPr lang="cs-CZ" dirty="0" smtClean="0"/>
              <a:t>a typologické     </a:t>
            </a:r>
            <a:r>
              <a:rPr lang="cs-CZ" dirty="0" smtClean="0"/>
              <a:t>rozdíly</a:t>
            </a:r>
            <a:r>
              <a:rPr lang="cs-CZ" dirty="0" smtClean="0"/>
              <a:t>/.</a:t>
            </a:r>
            <a:endParaRPr lang="sk-SK" dirty="0" smtClean="0"/>
          </a:p>
          <a:p>
            <a:pPr>
              <a:buFont typeface="Wingdings" pitchFamily="2" charset="2"/>
              <a:buChar char="§"/>
            </a:pPr>
            <a:r>
              <a:rPr lang="cs-CZ" b="1" dirty="0" smtClean="0"/>
              <a:t> </a:t>
            </a:r>
            <a:r>
              <a:rPr lang="cs-CZ" b="1" dirty="0" smtClean="0"/>
              <a:t>Integrace </a:t>
            </a:r>
            <a:r>
              <a:rPr lang="cs-CZ" b="1" dirty="0" smtClean="0"/>
              <a:t>do společnosti</a:t>
            </a:r>
            <a:r>
              <a:rPr lang="cs-CZ" dirty="0" smtClean="0"/>
              <a:t>  </a:t>
            </a:r>
            <a:r>
              <a:rPr lang="cs-CZ" dirty="0" smtClean="0"/>
              <a:t>-  </a:t>
            </a:r>
            <a:r>
              <a:rPr lang="cs-CZ" dirty="0" smtClean="0"/>
              <a:t>vývojový pohled na osobnost</a:t>
            </a:r>
            <a:endParaRPr lang="cs-CZ" dirty="0" smtClean="0"/>
          </a:p>
          <a:p>
            <a:endParaRPr lang="cs-CZ" b="1" dirty="0" smtClean="0"/>
          </a:p>
          <a:p>
            <a:pPr lvl="0"/>
            <a:endParaRPr lang="sk-SK" sz="2000" b="1" dirty="0" smtClean="0"/>
          </a:p>
          <a:p>
            <a:pPr lvl="0"/>
            <a:r>
              <a:rPr lang="sk-SK" sz="2000" b="1" dirty="0" smtClean="0"/>
              <a:t> </a:t>
            </a:r>
            <a:r>
              <a:rPr lang="sk-SK" sz="2000" b="1" dirty="0" smtClean="0"/>
              <a:t>Vybrané </a:t>
            </a:r>
            <a:r>
              <a:rPr lang="sk-SK" sz="2000" b="1" dirty="0" err="1" smtClean="0"/>
              <a:t>teo</a:t>
            </a:r>
            <a:r>
              <a:rPr lang="sk-SK" sz="2000" b="1" dirty="0" err="1" smtClean="0"/>
              <a:t>rie</a:t>
            </a:r>
            <a:r>
              <a:rPr lang="sk-SK" sz="2000" b="1" dirty="0" smtClean="0"/>
              <a:t> osobnosti</a:t>
            </a:r>
            <a:endParaRPr lang="sk-SK" sz="2000" b="1" dirty="0"/>
          </a:p>
          <a:p>
            <a:pPr lvl="0"/>
            <a:endParaRPr lang="sk-SK" sz="2000" b="1" dirty="0" smtClean="0"/>
          </a:p>
          <a:p>
            <a:pPr lvl="0">
              <a:buFont typeface="Wingdings" pitchFamily="2" charset="2"/>
              <a:buChar char="§"/>
            </a:pPr>
            <a:r>
              <a:rPr lang="sk-SK" sz="2000" dirty="0" smtClean="0"/>
              <a:t> </a:t>
            </a:r>
            <a:r>
              <a:rPr lang="cs-CZ" sz="20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cs-CZ" sz="2000" dirty="0" err="1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Introgenní</a:t>
            </a:r>
            <a:r>
              <a:rPr lang="cs-CZ" sz="20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teorie </a:t>
            </a:r>
            <a:r>
              <a:rPr lang="cs-CZ" sz="20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osobnosti </a:t>
            </a:r>
          </a:p>
          <a:p>
            <a:pPr lvl="0">
              <a:buFont typeface="Wingdings" pitchFamily="2" charset="2"/>
              <a:buChar char="§"/>
            </a:pPr>
            <a:r>
              <a:rPr lang="cs-CZ" sz="20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Exogenní teorie 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osobnosti (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behaviorální teorie 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osobnosti)</a:t>
            </a:r>
          </a:p>
          <a:p>
            <a:pPr>
              <a:buFont typeface="Wingdings" pitchFamily="2" charset="2"/>
              <a:buChar char="§"/>
            </a:pPr>
            <a:r>
              <a:rPr lang="cs-CZ" sz="20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cs-CZ" sz="2000" dirty="0" smtClean="0"/>
              <a:t>Humanistické </a:t>
            </a:r>
            <a:r>
              <a:rPr lang="cs-CZ" sz="2000" dirty="0" smtClean="0"/>
              <a:t>teorie </a:t>
            </a:r>
            <a:r>
              <a:rPr lang="cs-CZ" sz="2000" dirty="0" smtClean="0"/>
              <a:t>osobnosti</a:t>
            </a:r>
          </a:p>
          <a:p>
            <a:endParaRPr lang="sk-SK" sz="2000" b="1" dirty="0" smtClean="0"/>
          </a:p>
          <a:p>
            <a:endParaRPr lang="sk-SK" sz="2000" b="1" dirty="0" smtClean="0"/>
          </a:p>
          <a:p>
            <a:pPr>
              <a:buFont typeface="Arial" pitchFamily="34" charset="0"/>
              <a:buChar char="•"/>
            </a:pPr>
            <a:endParaRPr lang="cs-CZ" sz="2000" dirty="0" smtClean="0"/>
          </a:p>
          <a:p>
            <a:endParaRPr lang="cs-CZ" sz="2000" dirty="0" smtClean="0"/>
          </a:p>
          <a:p>
            <a:endParaRPr lang="cs-CZ" sz="2000" dirty="0" smtClean="0"/>
          </a:p>
          <a:p>
            <a:pPr eaLnBrk="1" hangingPunct="1">
              <a:lnSpc>
                <a:spcPct val="90000"/>
              </a:lnSpc>
            </a:pPr>
            <a:endParaRPr lang="cs-CZ" sz="2000" dirty="0" smtClean="0"/>
          </a:p>
          <a:p>
            <a:pPr eaLnBrk="1" hangingPunct="1">
              <a:lnSpc>
                <a:spcPct val="90000"/>
              </a:lnSpc>
            </a:pPr>
            <a:endParaRPr lang="cs-CZ" sz="2000" dirty="0" smtClean="0"/>
          </a:p>
        </p:txBody>
      </p:sp>
      <p:sp>
        <p:nvSpPr>
          <p:cNvPr id="8" name="Obdélník 7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331593"/>
      </p:ext>
    </p:extLst>
  </p:cSld>
  <p:clrMapOvr>
    <a:masterClrMapping/>
  </p:clrMapOvr>
  <p:transition spd="slow">
    <p:pull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9" name="TextovéPole 10"/>
          <p:cNvSpPr txBox="1">
            <a:spLocks noChangeArrowheads="1"/>
          </p:cNvSpPr>
          <p:nvPr/>
        </p:nvSpPr>
        <p:spPr bwMode="auto">
          <a:xfrm>
            <a:off x="325259" y="1317172"/>
            <a:ext cx="847725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400" b="1" dirty="0" smtClean="0"/>
              <a:t> </a:t>
            </a:r>
            <a:endParaRPr lang="cs-CZ" sz="2000" dirty="0" smtClean="0"/>
          </a:p>
          <a:p>
            <a:pPr>
              <a:buFont typeface="Arial" pitchFamily="34" charset="0"/>
              <a:buChar char="•"/>
            </a:pPr>
            <a:endParaRPr lang="cs-CZ" sz="2000" dirty="0" smtClean="0"/>
          </a:p>
          <a:p>
            <a:endParaRPr lang="cs-CZ" sz="2000" dirty="0" smtClean="0"/>
          </a:p>
          <a:p>
            <a:endParaRPr lang="cs-CZ" sz="2000" dirty="0" smtClean="0"/>
          </a:p>
          <a:p>
            <a:pPr eaLnBrk="1" hangingPunct="1">
              <a:lnSpc>
                <a:spcPct val="90000"/>
              </a:lnSpc>
            </a:pPr>
            <a:endParaRPr lang="cs-CZ" sz="2000" dirty="0" smtClean="0"/>
          </a:p>
          <a:p>
            <a:pPr eaLnBrk="1" hangingPunct="1">
              <a:lnSpc>
                <a:spcPct val="90000"/>
              </a:lnSpc>
            </a:pPr>
            <a:endParaRPr lang="cs-CZ" sz="2000" dirty="0" smtClean="0"/>
          </a:p>
        </p:txBody>
      </p:sp>
      <p:sp>
        <p:nvSpPr>
          <p:cNvPr id="8" name="Obdélník 7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337" name="Rectangle 1"/>
          <p:cNvSpPr>
            <a:spLocks noChangeArrowheads="1"/>
          </p:cNvSpPr>
          <p:nvPr/>
        </p:nvSpPr>
        <p:spPr bwMode="auto">
          <a:xfrm>
            <a:off x="0" y="1419653"/>
            <a:ext cx="9143999" cy="5355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cs-CZ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Introgenní</a:t>
            </a:r>
            <a:r>
              <a:rPr kumimoji="0" lang="cs-CZ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teorie </a:t>
            </a:r>
            <a:r>
              <a:rPr kumimoji="0" lang="cs-CZ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osobnosti:</a:t>
            </a:r>
            <a:r>
              <a:rPr kumimoji="0" lang="cs-CZ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cs-CZ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cs-CZ" dirty="0" smtClean="0"/>
              <a:t>o</a:t>
            </a:r>
            <a:r>
              <a:rPr lang="cs-CZ" dirty="0" smtClean="0"/>
              <a:t>sobnost vysvětluje jako </a:t>
            </a:r>
            <a:r>
              <a:rPr lang="cs-CZ" b="1" dirty="0" smtClean="0"/>
              <a:t>navrstvení </a:t>
            </a:r>
            <a:r>
              <a:rPr lang="cs-CZ" dirty="0" smtClean="0"/>
              <a:t>různých vlastností (Freudova </a:t>
            </a:r>
            <a:r>
              <a:rPr lang="cs-CZ" dirty="0" smtClean="0"/>
              <a:t>psychoanalýza, </a:t>
            </a:r>
            <a:r>
              <a:rPr lang="cs-CZ" dirty="0" smtClean="0"/>
              <a:t>která rozlišuje tři vrstvy osobnosti</a:t>
            </a:r>
            <a:endParaRPr lang="cs-CZ" dirty="0" smtClean="0"/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cs-CZ" dirty="0" smtClean="0"/>
          </a:p>
          <a:p>
            <a:pPr lvl="0"/>
            <a:r>
              <a:rPr lang="cs-CZ" b="1" dirty="0" smtClean="0"/>
              <a:t>Ono /Id/</a:t>
            </a:r>
            <a:r>
              <a:rPr lang="cs-CZ" dirty="0" smtClean="0"/>
              <a:t> - představuje </a:t>
            </a:r>
            <a:r>
              <a:rPr lang="cs-CZ" dirty="0" err="1" smtClean="0"/>
              <a:t>najhlubší</a:t>
            </a:r>
            <a:r>
              <a:rPr lang="cs-CZ" dirty="0" smtClean="0"/>
              <a:t> vrstvu, kde je uložené všechno vrozené, je středem </a:t>
            </a:r>
            <a:r>
              <a:rPr lang="cs-CZ" dirty="0" err="1" smtClean="0"/>
              <a:t>nevedomí</a:t>
            </a:r>
            <a:r>
              <a:rPr lang="cs-CZ" dirty="0" smtClean="0"/>
              <a:t> (instinktů, pudů a sexuality)</a:t>
            </a:r>
          </a:p>
          <a:p>
            <a:pPr lvl="0"/>
            <a:endParaRPr lang="sk-SK" dirty="0"/>
          </a:p>
          <a:p>
            <a:pPr lvl="0"/>
            <a:r>
              <a:rPr lang="cs-CZ" b="1" dirty="0" smtClean="0"/>
              <a:t>Já /Ego/</a:t>
            </a:r>
            <a:r>
              <a:rPr lang="cs-CZ" dirty="0" smtClean="0"/>
              <a:t> - je středem vědomí, harmonizuje konflikty mezi pudy, morálkou /mezi Ono a </a:t>
            </a:r>
            <a:r>
              <a:rPr lang="cs-CZ" dirty="0" err="1" smtClean="0"/>
              <a:t>Nadjá</a:t>
            </a:r>
            <a:r>
              <a:rPr lang="cs-CZ" dirty="0" smtClean="0"/>
              <a:t>/ a vnějším světem, </a:t>
            </a:r>
            <a:r>
              <a:rPr lang="cs-CZ" dirty="0" err="1" smtClean="0"/>
              <a:t>potlučuje</a:t>
            </a:r>
            <a:r>
              <a:rPr lang="cs-CZ" dirty="0" smtClean="0"/>
              <a:t> pudy, </a:t>
            </a:r>
            <a:r>
              <a:rPr lang="cs-CZ" dirty="0" err="1" smtClean="0"/>
              <a:t>pomáha</a:t>
            </a:r>
            <a:r>
              <a:rPr lang="cs-CZ" dirty="0" smtClean="0"/>
              <a:t> jejich uplatnění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sk-SK" dirty="0" smtClean="0"/>
          </a:p>
          <a:p>
            <a:pPr lvl="0"/>
            <a:r>
              <a:rPr lang="cs-CZ" b="1" dirty="0" err="1" smtClean="0"/>
              <a:t>Nadjá</a:t>
            </a:r>
            <a:r>
              <a:rPr lang="cs-CZ" b="1" dirty="0" smtClean="0"/>
              <a:t> /Superego/</a:t>
            </a:r>
            <a:r>
              <a:rPr lang="cs-CZ" dirty="0" smtClean="0"/>
              <a:t>  - je svědomí jako výsledek výchovy a morálního nátlaku, ideální „já“ je souhrnem osobních, společenských norem a pravidel platných v prostředí, ve kterém se daná osoba pohybuje a žije.</a:t>
            </a:r>
            <a:endParaRPr lang="sk-SK" dirty="0" smtClean="0"/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lang="sk-SK" dirty="0" smtClean="0"/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lang="cs-CZ" b="1" dirty="0" smtClean="0"/>
          </a:p>
          <a:p>
            <a:pPr>
              <a:buFont typeface="Wingdings" pitchFamily="2" charset="2"/>
              <a:buChar char="§"/>
            </a:pPr>
            <a:endParaRPr lang="cs-CZ" b="1" dirty="0" smtClean="0"/>
          </a:p>
          <a:p>
            <a:pPr>
              <a:buFont typeface="Wingdings" pitchFamily="2" charset="2"/>
              <a:buChar char="§"/>
            </a:pPr>
            <a:endParaRPr lang="cs-CZ" b="1" dirty="0" smtClean="0"/>
          </a:p>
          <a:p>
            <a:pPr>
              <a:buFont typeface="Wingdings" pitchFamily="2" charset="2"/>
              <a:buChar char="§"/>
            </a:pPr>
            <a:endParaRPr lang="cs-CZ" b="1" dirty="0" smtClean="0"/>
          </a:p>
          <a:p>
            <a:pPr>
              <a:buFont typeface="Wingdings" pitchFamily="2" charset="2"/>
              <a:buChar char="§"/>
            </a:pPr>
            <a:endParaRPr lang="sk-SK" dirty="0" smtClean="0"/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§"/>
              <a:tabLst/>
            </a:pPr>
            <a:endParaRPr kumimoji="0" lang="cs-CZ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945336"/>
      </p:ext>
    </p:extLst>
  </p:cSld>
  <p:clrMapOvr>
    <a:masterClrMapping/>
  </p:clrMapOvr>
  <p:transition spd="slow">
    <p:pull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9" name="TextovéPole 10"/>
          <p:cNvSpPr txBox="1">
            <a:spLocks noChangeArrowheads="1"/>
          </p:cNvSpPr>
          <p:nvPr/>
        </p:nvSpPr>
        <p:spPr bwMode="auto">
          <a:xfrm>
            <a:off x="325259" y="1317172"/>
            <a:ext cx="847725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cs-CZ" sz="2000" dirty="0" smtClean="0"/>
          </a:p>
          <a:p>
            <a:pPr eaLnBrk="1" hangingPunct="1">
              <a:lnSpc>
                <a:spcPct val="90000"/>
              </a:lnSpc>
            </a:pPr>
            <a:endParaRPr lang="cs-CZ" sz="2000" dirty="0" smtClean="0"/>
          </a:p>
          <a:p>
            <a:pPr eaLnBrk="1" hangingPunct="1">
              <a:lnSpc>
                <a:spcPct val="90000"/>
              </a:lnSpc>
            </a:pPr>
            <a:endParaRPr lang="cs-CZ" sz="2000" dirty="0" smtClean="0"/>
          </a:p>
        </p:txBody>
      </p:sp>
      <p:sp>
        <p:nvSpPr>
          <p:cNvPr id="8" name="Obdélník 7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313" name="Rectangle 1"/>
          <p:cNvSpPr>
            <a:spLocks noChangeArrowheads="1"/>
          </p:cNvSpPr>
          <p:nvPr/>
        </p:nvSpPr>
        <p:spPr bwMode="auto">
          <a:xfrm>
            <a:off x="263237" y="-208193"/>
            <a:ext cx="7980217" cy="4154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s-CZ" b="1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s-CZ" b="1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s-CZ" b="1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s-CZ" b="1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Exogenní teorie (</a:t>
            </a:r>
            <a:r>
              <a:rPr lang="cs-CZ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b</a:t>
            </a:r>
            <a:r>
              <a:rPr lang="cs-CZ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ehaviorální teorie </a:t>
            </a:r>
            <a:r>
              <a:rPr lang="cs-CZ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osobnosti</a:t>
            </a:r>
            <a:r>
              <a:rPr lang="cs-CZ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) </a:t>
            </a:r>
            <a:endParaRPr lang="cs-CZ" b="1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s-CZ" b="1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s-CZ" b="1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s-CZ" b="1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s-CZ" b="1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b="1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s-CZ" b="1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b="1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b="1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s-CZ" sz="1200" b="1" dirty="0" smtClean="0">
              <a:solidFill>
                <a:srgbClr val="0070C0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Obdĺžnik 8"/>
          <p:cNvSpPr/>
          <p:nvPr/>
        </p:nvSpPr>
        <p:spPr>
          <a:xfrm>
            <a:off x="290945" y="1305159"/>
            <a:ext cx="8409709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dirty="0" smtClean="0"/>
              <a:t>O</a:t>
            </a:r>
            <a:r>
              <a:rPr lang="cs-CZ" b="1" dirty="0" smtClean="0"/>
              <a:t>sobnost představuje jednání. </a:t>
            </a:r>
            <a:r>
              <a:rPr lang="cs-CZ" dirty="0" smtClean="0"/>
              <a:t>V </a:t>
            </a:r>
            <a:r>
              <a:rPr lang="cs-CZ" dirty="0" smtClean="0"/>
              <a:t>protikladu </a:t>
            </a:r>
            <a:r>
              <a:rPr lang="cs-CZ" dirty="0" smtClean="0"/>
              <a:t>k </a:t>
            </a:r>
            <a:r>
              <a:rPr lang="cs-CZ" dirty="0" err="1" smtClean="0"/>
              <a:t>introgenním</a:t>
            </a:r>
            <a:r>
              <a:rPr lang="cs-CZ" dirty="0" smtClean="0"/>
              <a:t> teoriím je typické, </a:t>
            </a:r>
            <a:r>
              <a:rPr lang="cs-CZ" b="1" dirty="0" smtClean="0"/>
              <a:t>že </a:t>
            </a:r>
            <a:r>
              <a:rPr lang="cs-CZ" b="1" dirty="0" smtClean="0"/>
              <a:t>popírají možnost prvotních sil</a:t>
            </a:r>
            <a:r>
              <a:rPr lang="cs-CZ" b="1" dirty="0" smtClean="0"/>
              <a:t>, </a:t>
            </a:r>
            <a:r>
              <a:rPr lang="cs-CZ" b="1" dirty="0" smtClean="0"/>
              <a:t>které </a:t>
            </a:r>
            <a:r>
              <a:rPr lang="cs-CZ" b="1" dirty="0" smtClean="0"/>
              <a:t>by </a:t>
            </a:r>
            <a:r>
              <a:rPr lang="cs-CZ" b="1" dirty="0" smtClean="0"/>
              <a:t>formovaly osobnost. </a:t>
            </a:r>
            <a:r>
              <a:rPr lang="cs-CZ" dirty="0" smtClean="0"/>
              <a:t>Behavioristické </a:t>
            </a:r>
            <a:r>
              <a:rPr lang="cs-CZ" dirty="0" smtClean="0"/>
              <a:t>teorie </a:t>
            </a:r>
            <a:r>
              <a:rPr lang="cs-CZ" dirty="0" smtClean="0"/>
              <a:t>osobnosti </a:t>
            </a:r>
            <a:r>
              <a:rPr lang="cs-CZ" dirty="0" smtClean="0"/>
              <a:t>zdůrazňují vnější jednání jako rozhodující pro vývoj osobnosti</a:t>
            </a:r>
            <a:r>
              <a:rPr lang="cs-CZ" dirty="0" smtClean="0"/>
              <a:t>.</a:t>
            </a:r>
            <a:endParaRPr lang="sk-SK" dirty="0" smtClean="0"/>
          </a:p>
          <a:p>
            <a:r>
              <a:rPr lang="cs-CZ" dirty="0" smtClean="0"/>
              <a:t>Mezi zakladatele patří E</a:t>
            </a:r>
            <a:r>
              <a:rPr lang="cs-CZ" dirty="0" smtClean="0"/>
              <a:t>. L. </a:t>
            </a:r>
            <a:r>
              <a:rPr lang="cs-CZ" dirty="0" err="1" smtClean="0"/>
              <a:t>Thorndike</a:t>
            </a:r>
            <a:r>
              <a:rPr lang="cs-CZ" dirty="0" smtClean="0"/>
              <a:t> </a:t>
            </a:r>
            <a:r>
              <a:rPr lang="cs-CZ" dirty="0" smtClean="0"/>
              <a:t>a </a:t>
            </a:r>
            <a:r>
              <a:rPr lang="cs-CZ" dirty="0" smtClean="0"/>
              <a:t>J</a:t>
            </a:r>
            <a:r>
              <a:rPr lang="cs-CZ" dirty="0" smtClean="0"/>
              <a:t>. B. </a:t>
            </a:r>
            <a:r>
              <a:rPr lang="cs-CZ" dirty="0" err="1" smtClean="0"/>
              <a:t>Watson</a:t>
            </a:r>
            <a:r>
              <a:rPr lang="cs-CZ" dirty="0" smtClean="0"/>
              <a:t>.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sk-SK" dirty="0"/>
          </a:p>
        </p:txBody>
      </p:sp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219509" y="3489090"/>
            <a:ext cx="8567304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b="1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Humanistické teorie osobnosti </a:t>
            </a:r>
            <a:endParaRPr kumimoji="0" lang="cs-CZ" b="1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b="1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O</a:t>
            </a:r>
            <a:r>
              <a:rPr kumimoji="0" lang="cs-CZ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sobnost</a:t>
            </a:r>
            <a:r>
              <a:rPr kumimoji="0" lang="cs-CZ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je výsledkem </a:t>
            </a:r>
            <a:r>
              <a:rPr kumimoji="0" lang="cs-CZ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působení</a:t>
            </a:r>
            <a:r>
              <a:rPr kumimoji="0" lang="cs-CZ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cs-CZ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společenských situací</a:t>
            </a:r>
            <a:r>
              <a:rPr kumimoji="0" lang="cs-C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v </a:t>
            </a:r>
            <a:r>
              <a:rPr kumimoji="0" lang="cs-C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kterých se vyvíjí </a:t>
            </a:r>
            <a:r>
              <a:rPr kumimoji="0" lang="cs-C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 žije. </a:t>
            </a:r>
            <a:r>
              <a:rPr kumimoji="0" lang="cs-C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Hlavní </a:t>
            </a:r>
            <a:r>
              <a:rPr kumimoji="0" lang="cs-C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úlohu </a:t>
            </a:r>
            <a:r>
              <a:rPr kumimoji="0" lang="cs-C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při formování</a:t>
            </a:r>
            <a:r>
              <a:rPr kumimoji="0" lang="cs-CZ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cs-C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osobnosti připisují sociálnímu prostředí </a:t>
            </a:r>
            <a:r>
              <a:rPr kumimoji="0" lang="cs-C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 </a:t>
            </a:r>
            <a:r>
              <a:rPr kumimoji="0" lang="cs-C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učení.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Osobnost </a:t>
            </a:r>
            <a:r>
              <a:rPr kumimoji="0" lang="cs-C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je </a:t>
            </a:r>
            <a:r>
              <a:rPr lang="cs-CZ" dirty="0">
                <a:latin typeface="Arial" pitchFamily="34" charset="0"/>
                <a:ea typeface="Times New Roman" pitchFamily="18" charset="0"/>
                <a:cs typeface="Arial" pitchFamily="34" charset="0"/>
              </a:rPr>
              <a:t>s</a:t>
            </a:r>
            <a:r>
              <a:rPr kumimoji="0" lang="cs-C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ložená ze dvou</a:t>
            </a:r>
            <a:r>
              <a:rPr kumimoji="0" lang="cs-C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 </a:t>
            </a:r>
            <a:r>
              <a:rPr kumimoji="0" lang="cs-C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vrstev </a:t>
            </a:r>
            <a:endParaRPr kumimoji="0" lang="cs-CZ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kumimoji="0" lang="cs-CZ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individualizované „</a:t>
            </a:r>
            <a:r>
              <a:rPr kumimoji="0" lang="cs-CZ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já“</a:t>
            </a:r>
            <a:r>
              <a:rPr kumimoji="0" lang="cs-C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cs-C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- </a:t>
            </a:r>
            <a:r>
              <a:rPr kumimoji="0" lang="cs-C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prezentuje, </a:t>
            </a:r>
            <a:r>
              <a:rPr lang="cs-CZ" dirty="0">
                <a:latin typeface="Arial" pitchFamily="34" charset="0"/>
                <a:ea typeface="Times New Roman" pitchFamily="18" charset="0"/>
                <a:cs typeface="Arial" pitchFamily="34" charset="0"/>
              </a:rPr>
              <a:t>c</a:t>
            </a:r>
            <a:r>
              <a:rPr kumimoji="0" lang="cs-C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o </a:t>
            </a:r>
            <a:r>
              <a:rPr kumimoji="0" lang="cs-C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je v </a:t>
            </a:r>
            <a:r>
              <a:rPr kumimoji="0" lang="cs-C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člověku vrozené</a:t>
            </a:r>
            <a:r>
              <a:rPr lang="cs-CZ" dirty="0"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cs-CZ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a</a:t>
            </a:r>
            <a:r>
              <a:rPr kumimoji="0" lang="cs-C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původní</a:t>
            </a:r>
            <a:endParaRPr lang="sk-SK" dirty="0" smtClean="0"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kumimoji="0" lang="cs-CZ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socializované </a:t>
            </a:r>
            <a:r>
              <a:rPr kumimoji="0" lang="cs-CZ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„</a:t>
            </a:r>
            <a:r>
              <a:rPr kumimoji="0" lang="cs-CZ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já“</a:t>
            </a:r>
            <a:r>
              <a:rPr kumimoji="0" lang="cs-C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– představuje, co člověk získá</a:t>
            </a:r>
            <a:r>
              <a:rPr kumimoji="0" lang="cs-CZ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cs-C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výchovou</a:t>
            </a:r>
            <a:r>
              <a:rPr lang="cs-CZ" dirty="0"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cs-CZ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a</a:t>
            </a:r>
            <a:r>
              <a:rPr kumimoji="0" lang="cs-C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sebevýchovou</a:t>
            </a:r>
            <a:endParaRPr kumimoji="0" lang="sk-SK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Mezi představitele patří</a:t>
            </a:r>
            <a:r>
              <a:rPr kumimoji="0" lang="cs-C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cs-C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A. H. </a:t>
            </a:r>
            <a:r>
              <a:rPr kumimoji="0" lang="cs-CZ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Maslow</a:t>
            </a:r>
            <a:r>
              <a:rPr kumimoji="0" lang="cs-C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a C. R. </a:t>
            </a:r>
            <a:r>
              <a:rPr kumimoji="0" lang="cs-CZ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Rogers</a:t>
            </a:r>
            <a:r>
              <a:rPr kumimoji="0" lang="cs-C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endParaRPr kumimoji="0" lang="cs-CZ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023460"/>
      </p:ext>
    </p:extLst>
  </p:cSld>
  <p:clrMapOvr>
    <a:masterClrMapping/>
  </p:clrMapOvr>
  <p:transition spd="slow">
    <p:pull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9" name="TextovéPole 10"/>
          <p:cNvSpPr txBox="1">
            <a:spLocks noChangeArrowheads="1"/>
          </p:cNvSpPr>
          <p:nvPr/>
        </p:nvSpPr>
        <p:spPr bwMode="auto">
          <a:xfrm>
            <a:off x="325259" y="1317172"/>
            <a:ext cx="847725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lnSpc>
                <a:spcPct val="90000"/>
              </a:lnSpc>
              <a:buFont typeface="Arial" pitchFamily="34" charset="0"/>
              <a:buChar char="•"/>
            </a:pPr>
            <a:endParaRPr lang="cs-CZ" sz="2000" dirty="0" smtClean="0"/>
          </a:p>
          <a:p>
            <a:pPr eaLnBrk="1" hangingPunct="1">
              <a:lnSpc>
                <a:spcPct val="90000"/>
              </a:lnSpc>
            </a:pPr>
            <a:endParaRPr lang="cs-CZ" sz="2000" dirty="0" smtClean="0"/>
          </a:p>
        </p:txBody>
      </p:sp>
      <p:sp>
        <p:nvSpPr>
          <p:cNvPr id="8" name="Obdélník 7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289" name="Rectangle 1"/>
          <p:cNvSpPr>
            <a:spLocks noChangeArrowheads="1"/>
          </p:cNvSpPr>
          <p:nvPr/>
        </p:nvSpPr>
        <p:spPr bwMode="auto">
          <a:xfrm>
            <a:off x="166255" y="675190"/>
            <a:ext cx="8756072" cy="5632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8600" algn="l"/>
              </a:tabLst>
            </a:pPr>
            <a:r>
              <a:rPr kumimoji="0" lang="cs-CZ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Psychické vlastnosti osobnosti</a:t>
            </a:r>
            <a:r>
              <a:rPr kumimoji="0" lang="cs-C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cs-CZ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jsou</a:t>
            </a:r>
            <a:r>
              <a:rPr kumimoji="0" lang="cs-C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cs-C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trvalé charakteristiky </a:t>
            </a:r>
            <a:r>
              <a:rPr kumimoji="0" lang="cs-C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jedince, které </a:t>
            </a:r>
            <a:r>
              <a:rPr lang="cs-CZ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determinují jednání</a:t>
            </a:r>
            <a:r>
              <a:rPr kumimoji="0" lang="cs-C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prožívání</a:t>
            </a:r>
            <a:r>
              <a:rPr kumimoji="0" lang="cs-CZ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a </a:t>
            </a:r>
            <a:r>
              <a:rPr kumimoji="0" lang="cs-C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myšlení. </a:t>
            </a:r>
            <a:r>
              <a:rPr kumimoji="0" lang="cs-C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Na </a:t>
            </a:r>
            <a:r>
              <a:rPr lang="cs-CZ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jeji</a:t>
            </a:r>
            <a:r>
              <a:rPr kumimoji="0" lang="cs-C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ch </a:t>
            </a:r>
            <a:r>
              <a:rPr kumimoji="0" lang="cs-C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základe </a:t>
            </a:r>
            <a:r>
              <a:rPr kumimoji="0" lang="cs-C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lze</a:t>
            </a:r>
            <a:r>
              <a:rPr kumimoji="0" lang="cs-CZ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předpokládat</a:t>
            </a:r>
            <a:r>
              <a:rPr kumimoji="0" lang="cs-C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</a:t>
            </a:r>
            <a:r>
              <a:rPr kumimoji="0" lang="cs-CZ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jak se člověk </a:t>
            </a:r>
            <a:r>
              <a:rPr kumimoji="0" lang="cs-C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zachová</a:t>
            </a:r>
            <a:r>
              <a:rPr lang="cs-CZ" dirty="0"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cs-CZ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a</a:t>
            </a:r>
            <a:r>
              <a:rPr kumimoji="0" lang="cs-C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jak</a:t>
            </a:r>
            <a:r>
              <a:rPr kumimoji="0" lang="cs-CZ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cs-C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bude fungovat /rozum, </a:t>
            </a:r>
            <a:r>
              <a:rPr kumimoji="0" lang="cs-C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temperament/.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8600" algn="l"/>
              </a:tabLst>
            </a:pPr>
            <a:endParaRPr kumimoji="0" lang="sk-SK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8600" algn="l"/>
              </a:tabLst>
            </a:pPr>
            <a:r>
              <a:rPr lang="cs-CZ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O</a:t>
            </a:r>
            <a:r>
              <a:rPr kumimoji="0" lang="cs-CZ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sobnostní</a:t>
            </a:r>
            <a:r>
              <a:rPr kumimoji="0" lang="cs-CZ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rysy</a:t>
            </a:r>
            <a:r>
              <a:rPr lang="cs-CZ" dirty="0"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cs-CZ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jsou</a:t>
            </a:r>
            <a:r>
              <a:rPr kumimoji="0" lang="cs-C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cs-C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psychické vlastnosti </a:t>
            </a:r>
            <a:r>
              <a:rPr kumimoji="0" lang="cs-C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člověka projevující</a:t>
            </a:r>
            <a:r>
              <a:rPr kumimoji="0" lang="cs-CZ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se</a:t>
            </a:r>
            <a:r>
              <a:rPr kumimoji="0" lang="cs-C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cs-C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v jeho </a:t>
            </a:r>
            <a:r>
              <a:rPr lang="cs-CZ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jednání a chování.</a:t>
            </a:r>
            <a:r>
              <a:rPr kumimoji="0" lang="cs-C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Mezi rysy</a:t>
            </a:r>
            <a:r>
              <a:rPr kumimoji="0" lang="cs-CZ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cs-C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důležité pro </a:t>
            </a:r>
            <a:r>
              <a:rPr kumimoji="0" lang="cs-C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život </a:t>
            </a:r>
            <a:r>
              <a:rPr kumimoji="0" lang="cs-C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člověka patří družnost </a:t>
            </a:r>
            <a:r>
              <a:rPr kumimoji="0" lang="cs-C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– </a:t>
            </a:r>
            <a:r>
              <a:rPr kumimoji="0" lang="cs-C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uzavřenost, tendence vést druhé </a:t>
            </a:r>
            <a:r>
              <a:rPr kumimoji="0" lang="cs-C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– </a:t>
            </a:r>
            <a:r>
              <a:rPr kumimoji="0" lang="cs-C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podřídit</a:t>
            </a:r>
            <a:r>
              <a:rPr kumimoji="0" lang="cs-CZ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se,</a:t>
            </a:r>
            <a:r>
              <a:rPr kumimoji="0" lang="cs-C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svědomitost </a:t>
            </a:r>
            <a:r>
              <a:rPr kumimoji="0" lang="cs-C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– </a:t>
            </a:r>
            <a:r>
              <a:rPr kumimoji="0" lang="cs-C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nezodpovědnost, sebedůvěra</a:t>
            </a:r>
            <a:r>
              <a:rPr kumimoji="0" lang="cs-CZ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cs-C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–</a:t>
            </a:r>
            <a:r>
              <a:rPr kumimoji="0" lang="cs-CZ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osobní </a:t>
            </a:r>
            <a:r>
              <a:rPr kumimoji="0" lang="cs-C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podceňování. </a:t>
            </a:r>
            <a:endParaRPr kumimoji="0" lang="cs-CZ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8600" algn="l"/>
              </a:tabLst>
            </a:pPr>
            <a:endParaRPr kumimoji="0" lang="sk-SK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8600" algn="l"/>
              </a:tabLst>
            </a:pPr>
            <a:r>
              <a:rPr kumimoji="0" lang="cs-CZ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Typ osobnosti</a:t>
            </a:r>
            <a:r>
              <a:rPr kumimoji="0" lang="cs-C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cs-C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– od druhé</a:t>
            </a:r>
            <a:r>
              <a:rPr kumimoji="0" lang="cs-CZ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cs-C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poloviny </a:t>
            </a:r>
            <a:r>
              <a:rPr kumimoji="0" lang="cs-C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20. </a:t>
            </a:r>
            <a:r>
              <a:rPr kumimoji="0" lang="cs-C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století využívá</a:t>
            </a:r>
            <a:r>
              <a:rPr kumimoji="0" lang="cs-CZ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cs-C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psychodiagnostika </a:t>
            </a:r>
            <a:r>
              <a:rPr lang="cs-CZ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pět</a:t>
            </a:r>
            <a:r>
              <a:rPr kumimoji="0" lang="cs-C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základních</a:t>
            </a:r>
            <a:r>
              <a:rPr kumimoji="0" lang="cs-CZ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faktorů </a:t>
            </a:r>
            <a:r>
              <a:rPr kumimoji="0" lang="cs-C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osobnosti: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8600" algn="l"/>
              </a:tabLst>
            </a:pPr>
            <a:endParaRPr kumimoji="0" lang="sk-SK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228600" algn="l"/>
              </a:tabLst>
            </a:pPr>
            <a:r>
              <a:rPr kumimoji="0" lang="cs-CZ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extraverze</a:t>
            </a:r>
            <a:r>
              <a:rPr kumimoji="0" lang="cs-C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-</a:t>
            </a:r>
            <a:r>
              <a:rPr kumimoji="0" lang="cs-CZ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cs-C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kvalita </a:t>
            </a:r>
            <a:r>
              <a:rPr kumimoji="0" lang="cs-C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 </a:t>
            </a:r>
            <a:r>
              <a:rPr kumimoji="0" lang="cs-C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kvantita mezilidských</a:t>
            </a:r>
            <a:r>
              <a:rPr kumimoji="0" lang="cs-CZ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cs-C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interakcí</a:t>
            </a:r>
            <a:r>
              <a:rPr kumimoji="0" lang="cs-C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úroveň </a:t>
            </a:r>
            <a:r>
              <a:rPr kumimoji="0" lang="cs-C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aktivace</a:t>
            </a:r>
            <a:endParaRPr kumimoji="0" lang="sk-SK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228600" algn="l"/>
              </a:tabLst>
            </a:pPr>
            <a:r>
              <a:rPr kumimoji="0" lang="cs-CZ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přívětivost</a:t>
            </a:r>
            <a:r>
              <a:rPr kumimoji="0" lang="cs-C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cs-CZ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- </a:t>
            </a:r>
            <a:r>
              <a:rPr kumimoji="0" lang="cs-C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kvalita mezilidské orientace </a:t>
            </a:r>
            <a:r>
              <a:rPr kumimoji="0" lang="cs-C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od </a:t>
            </a:r>
            <a:r>
              <a:rPr kumimoji="0" lang="cs-C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empatie</a:t>
            </a:r>
            <a:r>
              <a:rPr kumimoji="0" lang="cs-CZ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cs-C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po nepřátelství </a:t>
            </a:r>
            <a:r>
              <a:rPr kumimoji="0" lang="cs-C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v </a:t>
            </a:r>
            <a:r>
              <a:rPr kumimoji="0" lang="cs-C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myšlenkách</a:t>
            </a:r>
            <a:r>
              <a:rPr kumimoji="0" lang="cs-C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cs-C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pocitech </a:t>
            </a:r>
            <a:r>
              <a:rPr kumimoji="0" lang="cs-C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 </a:t>
            </a:r>
            <a:r>
              <a:rPr kumimoji="0" lang="cs-C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činech</a:t>
            </a:r>
            <a:endParaRPr kumimoji="0" lang="sk-SK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228600" algn="l"/>
              </a:tabLst>
            </a:pPr>
            <a:r>
              <a:rPr lang="cs-CZ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s</a:t>
            </a:r>
            <a:r>
              <a:rPr kumimoji="0" lang="cs-CZ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vědomitost</a:t>
            </a:r>
            <a:r>
              <a:rPr kumimoji="0" lang="cs-CZ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- </a:t>
            </a:r>
            <a:r>
              <a:rPr kumimoji="0" lang="cs-C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individuální </a:t>
            </a:r>
            <a:r>
              <a:rPr kumimoji="0" lang="cs-C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úroveň </a:t>
            </a:r>
            <a:r>
              <a:rPr kumimoji="0" lang="cs-C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při organizaci, motivaci </a:t>
            </a:r>
            <a:r>
              <a:rPr kumimoji="0" lang="cs-C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 vytrvalosti </a:t>
            </a:r>
            <a:r>
              <a:rPr kumimoji="0" lang="cs-C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jednání</a:t>
            </a:r>
            <a:r>
              <a:rPr kumimoji="0" lang="cs-CZ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se </a:t>
            </a:r>
            <a:r>
              <a:rPr kumimoji="0" lang="cs-C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zaměřením</a:t>
            </a:r>
            <a:r>
              <a:rPr kumimoji="0" lang="cs-CZ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na cíl</a:t>
            </a:r>
            <a:endParaRPr kumimoji="0" lang="sk-SK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228600" algn="l"/>
              </a:tabLst>
            </a:pPr>
            <a:r>
              <a:rPr kumimoji="0" lang="cs-CZ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emocionální </a:t>
            </a:r>
            <a:r>
              <a:rPr kumimoji="0" lang="cs-CZ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stabilita</a:t>
            </a:r>
            <a:r>
              <a:rPr kumimoji="0" lang="cs-C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cs-CZ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- </a:t>
            </a:r>
            <a:r>
              <a:rPr kumimoji="0" lang="cs-C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míra přizpůsobení</a:t>
            </a:r>
            <a:endParaRPr kumimoji="0" lang="sk-SK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228600" algn="l"/>
              </a:tabLst>
            </a:pPr>
            <a:r>
              <a:rPr kumimoji="0" lang="cs-CZ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intelekt, </a:t>
            </a:r>
            <a:r>
              <a:rPr kumimoji="0" lang="cs-CZ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kultura</a:t>
            </a:r>
            <a:r>
              <a:rPr kumimoji="0" lang="cs-CZ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cs-CZ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otevřenost</a:t>
            </a:r>
            <a:r>
              <a:rPr lang="cs-CZ" b="1" dirty="0"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cs-CZ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zkušenostem</a:t>
            </a:r>
            <a:r>
              <a:rPr kumimoji="0" lang="cs-CZ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cs-CZ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– </a:t>
            </a:r>
            <a:r>
              <a:rPr kumimoji="0" lang="cs-C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aktivní</a:t>
            </a:r>
            <a:r>
              <a:rPr kumimoji="0" lang="cs-CZ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cs-C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vyhledávání </a:t>
            </a:r>
            <a:r>
              <a:rPr kumimoji="0" lang="cs-C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nových </a:t>
            </a:r>
            <a:r>
              <a:rPr kumimoji="0" lang="cs-C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zážitků, tolerance</a:t>
            </a:r>
            <a:r>
              <a:rPr kumimoji="0" lang="cs-CZ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k</a:t>
            </a:r>
            <a:r>
              <a:rPr kumimoji="0" lang="cs-C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neznámému </a:t>
            </a:r>
            <a:r>
              <a:rPr kumimoji="0" lang="cs-C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 jeho </a:t>
            </a:r>
            <a:r>
              <a:rPr kumimoji="0" lang="cs-C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objevování</a:t>
            </a:r>
            <a:endParaRPr kumimoji="0" lang="cs-CZ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pull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265" name="Rectangle 1"/>
          <p:cNvSpPr>
            <a:spLocks noChangeArrowheads="1"/>
          </p:cNvSpPr>
          <p:nvPr/>
        </p:nvSpPr>
        <p:spPr bwMode="auto">
          <a:xfrm>
            <a:off x="0" y="-88548"/>
            <a:ext cx="8839200" cy="6740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8600" algn="l"/>
              </a:tabLst>
            </a:pPr>
            <a:endParaRPr kumimoji="0" lang="cs-CZ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8600" algn="l"/>
              </a:tabLst>
            </a:pPr>
            <a:endParaRPr lang="cs-CZ" dirty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8600" algn="l"/>
              </a:tabLst>
            </a:pPr>
            <a:endParaRPr kumimoji="0" lang="cs-CZ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8600" algn="l"/>
              </a:tabLst>
            </a:pPr>
            <a:r>
              <a:rPr kumimoji="0" lang="cs-C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Psychické </a:t>
            </a:r>
            <a:r>
              <a:rPr lang="cs-CZ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stavy jsou</a:t>
            </a:r>
            <a:r>
              <a:rPr kumimoji="0" lang="cs-C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funkcí </a:t>
            </a:r>
            <a:r>
              <a:rPr kumimoji="0" lang="cs-C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v </a:t>
            </a:r>
            <a:r>
              <a:rPr kumimoji="0" lang="cs-C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mozku, formovaly se</a:t>
            </a:r>
            <a:r>
              <a:rPr kumimoji="0" lang="cs-CZ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pod společenským</a:t>
            </a:r>
            <a:r>
              <a:rPr kumimoji="0" lang="cs-C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vlivem,</a:t>
            </a:r>
            <a:r>
              <a:rPr kumimoji="0" lang="cs-CZ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cs-C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působením </a:t>
            </a:r>
            <a:r>
              <a:rPr kumimoji="0" lang="cs-C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výchovy a </a:t>
            </a:r>
            <a:r>
              <a:rPr kumimoji="0" lang="cs-C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umožňují člověku poznávat svět </a:t>
            </a:r>
            <a:r>
              <a:rPr kumimoji="0" lang="cs-C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 zároveň </a:t>
            </a:r>
            <a:r>
              <a:rPr kumimoji="0" lang="cs-C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na svět aktivně působit. </a:t>
            </a:r>
            <a:endParaRPr kumimoji="0" lang="cs-CZ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8600" algn="l"/>
              </a:tabLst>
            </a:pPr>
            <a:endParaRPr kumimoji="0" lang="sk-SK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8600" algn="l"/>
              </a:tabLst>
            </a:pPr>
            <a:r>
              <a:rPr kumimoji="0" lang="cs-C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Psychické </a:t>
            </a:r>
            <a:r>
              <a:rPr lang="cs-CZ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stavy</a:t>
            </a:r>
            <a:r>
              <a:rPr kumimoji="0" lang="cs-C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dělíme </a:t>
            </a:r>
            <a:r>
              <a:rPr kumimoji="0" lang="cs-C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na:</a:t>
            </a:r>
            <a:endParaRPr kumimoji="0" lang="sk-SK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228600" algn="l"/>
              </a:tabLst>
            </a:pPr>
            <a:r>
              <a:rPr kumimoji="0" lang="cs-CZ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psychické vlastnosti /</a:t>
            </a:r>
            <a:r>
              <a:rPr kumimoji="0" lang="cs-CZ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dispozice/ osobnosti</a:t>
            </a:r>
            <a:endParaRPr kumimoji="0" lang="sk-SK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228600" algn="l"/>
              </a:tabLst>
            </a:pPr>
            <a:r>
              <a:rPr kumimoji="0" lang="cs-C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temperament</a:t>
            </a:r>
            <a:endParaRPr kumimoji="0" lang="sk-SK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228600" algn="l"/>
              </a:tabLst>
            </a:pPr>
            <a:r>
              <a:rPr kumimoji="0" lang="cs-C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schopnosti</a:t>
            </a:r>
            <a:endParaRPr kumimoji="0" lang="sk-SK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228600" algn="l"/>
              </a:tabLst>
            </a:pPr>
            <a:r>
              <a:rPr kumimoji="0" lang="cs-C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charakter</a:t>
            </a:r>
            <a:endParaRPr kumimoji="0" lang="sk-SK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228600" algn="l"/>
              </a:tabLst>
            </a:pPr>
            <a:r>
              <a:rPr kumimoji="0" lang="cs-C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motivy </a:t>
            </a:r>
            <a:r>
              <a:rPr kumimoji="0" lang="cs-C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 </a:t>
            </a:r>
            <a:r>
              <a:rPr kumimoji="0" lang="cs-C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postoje</a:t>
            </a:r>
            <a:endParaRPr kumimoji="0" lang="sk-SK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228600" algn="l"/>
              </a:tabLst>
            </a:pPr>
            <a:r>
              <a:rPr kumimoji="0" lang="cs-C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volní vlastnosti</a:t>
            </a:r>
            <a:endParaRPr kumimoji="0" lang="cs-CZ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228600" algn="l"/>
              </a:tabLst>
            </a:pPr>
            <a:endParaRPr kumimoji="0" lang="sk-SK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228600" algn="l"/>
              </a:tabLst>
            </a:pPr>
            <a:r>
              <a:rPr lang="cs-CZ" b="1" dirty="0">
                <a:latin typeface="Arial" pitchFamily="34" charset="0"/>
                <a:ea typeface="Times New Roman" pitchFamily="18" charset="0"/>
                <a:cs typeface="Arial" pitchFamily="34" charset="0"/>
              </a:rPr>
              <a:t>P</a:t>
            </a:r>
            <a:r>
              <a:rPr kumimoji="0" lang="cs-CZ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sychické </a:t>
            </a:r>
            <a:r>
              <a:rPr kumimoji="0" lang="cs-CZ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procesy osobnosti</a:t>
            </a:r>
            <a:endParaRPr kumimoji="0" lang="sk-SK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228600" algn="l"/>
              </a:tabLst>
            </a:pPr>
            <a:r>
              <a:rPr kumimoji="0" lang="cs-C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poznávací </a:t>
            </a:r>
            <a:r>
              <a:rPr kumimoji="0" lang="cs-C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/</a:t>
            </a:r>
            <a:r>
              <a:rPr kumimoji="0" lang="cs-C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kognitivní/ </a:t>
            </a:r>
            <a:r>
              <a:rPr kumimoji="0" lang="cs-C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procesy – </a:t>
            </a:r>
            <a:r>
              <a:rPr kumimoji="0" lang="cs-C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vnímání, fantazie, myšlení, </a:t>
            </a:r>
            <a:r>
              <a:rPr lang="cs-CZ" dirty="0">
                <a:latin typeface="Arial" pitchFamily="34" charset="0"/>
                <a:ea typeface="Times New Roman" pitchFamily="18" charset="0"/>
                <a:cs typeface="Arial" pitchFamily="34" charset="0"/>
              </a:rPr>
              <a:t>ř</a:t>
            </a:r>
            <a:r>
              <a:rPr kumimoji="0" lang="cs-C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eč</a:t>
            </a:r>
            <a:r>
              <a:rPr kumimoji="0" lang="cs-C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cs-C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představy</a:t>
            </a:r>
            <a:r>
              <a:rPr kumimoji="0" lang="cs-C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</a:t>
            </a:r>
            <a:endParaRPr kumimoji="0" lang="sk-SK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228600" algn="l"/>
              </a:tabLst>
            </a:pPr>
            <a:r>
              <a:rPr kumimoji="0" lang="cs-C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procesy </a:t>
            </a:r>
            <a:r>
              <a:rPr kumimoji="0" lang="cs-C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paměti </a:t>
            </a:r>
            <a:r>
              <a:rPr kumimoji="0" lang="cs-C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/</a:t>
            </a:r>
            <a:r>
              <a:rPr kumimoji="0" lang="cs-C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zapamatování, uchování, vybavení/</a:t>
            </a:r>
            <a:endParaRPr kumimoji="0" lang="sk-SK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228600" algn="l"/>
              </a:tabLst>
            </a:pPr>
            <a:r>
              <a:rPr kumimoji="0" lang="cs-C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motivační </a:t>
            </a:r>
            <a:r>
              <a:rPr kumimoji="0" lang="cs-C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procesy /citové a </a:t>
            </a:r>
            <a:r>
              <a:rPr kumimoji="0" lang="cs-C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volní/</a:t>
            </a:r>
            <a:endParaRPr kumimoji="0" lang="cs-CZ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228600" algn="l"/>
              </a:tabLst>
            </a:pPr>
            <a:endParaRPr kumimoji="0" lang="sk-SK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228600" algn="l"/>
              </a:tabLst>
            </a:pPr>
            <a:r>
              <a:rPr lang="cs-CZ" b="1" dirty="0">
                <a:latin typeface="Arial" pitchFamily="34" charset="0"/>
                <a:ea typeface="Times New Roman" pitchFamily="18" charset="0"/>
                <a:cs typeface="Arial" pitchFamily="34" charset="0"/>
              </a:rPr>
              <a:t>P</a:t>
            </a:r>
            <a:r>
              <a:rPr kumimoji="0" lang="cs-CZ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sychické </a:t>
            </a:r>
            <a:r>
              <a:rPr kumimoji="0" lang="cs-CZ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stavy osobnosti</a:t>
            </a:r>
            <a:endParaRPr kumimoji="0" lang="sk-SK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228600" algn="l"/>
              </a:tabLst>
            </a:pPr>
            <a:r>
              <a:rPr kumimoji="0" lang="cs-C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stavy pozornosti, citové stavy.</a:t>
            </a:r>
            <a:endParaRPr kumimoji="0" lang="sk-SK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228600" algn="l"/>
              </a:tabLst>
            </a:pPr>
            <a:r>
              <a:rPr kumimoji="0" lang="cs-C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</a:t>
            </a:r>
            <a:endParaRPr kumimoji="0" lang="sk-SK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8600" algn="l"/>
              </a:tabLst>
            </a:pPr>
            <a:endParaRPr kumimoji="0" lang="sk-SK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pull dir="d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uxusný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1900</TotalTime>
  <Words>278</Words>
  <Application>Microsoft Office PowerPoint</Application>
  <PresentationFormat>Předvádění na obrazovce (4:3)</PresentationFormat>
  <Paragraphs>138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3" baseType="lpstr">
      <vt:lpstr>Arial</vt:lpstr>
      <vt:lpstr>Calibri</vt:lpstr>
      <vt:lpstr>Times New Roman</vt:lpstr>
      <vt:lpstr>Wingdings</vt:lpstr>
      <vt:lpstr>Motiv sady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Štefan</dc:creator>
  <cp:lastModifiedBy>svobodovad</cp:lastModifiedBy>
  <cp:revision>202</cp:revision>
  <dcterms:created xsi:type="dcterms:W3CDTF">2008-12-30T09:11:17Z</dcterms:created>
  <dcterms:modified xsi:type="dcterms:W3CDTF">2018-02-14T18:18:58Z</dcterms:modified>
</cp:coreProperties>
</file>