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67" r:id="rId3"/>
    <p:sldId id="285" r:id="rId4"/>
    <p:sldId id="286" r:id="rId5"/>
    <p:sldId id="268" r:id="rId6"/>
    <p:sldId id="315" r:id="rId7"/>
    <p:sldId id="288" r:id="rId8"/>
    <p:sldId id="316" r:id="rId9"/>
    <p:sldId id="289" r:id="rId10"/>
    <p:sldId id="277" r:id="rId11"/>
    <p:sldId id="279" r:id="rId12"/>
    <p:sldId id="311" r:id="rId13"/>
    <p:sldId id="310" r:id="rId14"/>
    <p:sldId id="312" r:id="rId15"/>
    <p:sldId id="317" r:id="rId16"/>
    <p:sldId id="318" r:id="rId17"/>
    <p:sldId id="319" r:id="rId18"/>
    <p:sldId id="313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39" r:id="rId39"/>
    <p:sldId id="263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49" d="100"/>
          <a:sy n="149" d="100"/>
        </p:scale>
        <p:origin x="46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0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12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30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728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338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69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6568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7961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4662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1684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372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7762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5121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957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50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637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8876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3537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5270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7604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1195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944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4872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2720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4249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4760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7144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2496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8913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1120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414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48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949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639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126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74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1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ekonomické prostředí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Čtvrtý tutoriál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Ing. Michal Tvrdoň,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632848" cy="4100006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členských států, kam patří primární právo a subsidiární smlouvy</a:t>
            </a:r>
          </a:p>
          <a:p>
            <a:pPr indent="373063">
              <a:spcBef>
                <a:spcPts val="18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zástupců členských států</a:t>
            </a:r>
          </a:p>
          <a:p>
            <a:pPr indent="373063">
              <a:spcBef>
                <a:spcPts val="18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subsidiární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</a:t>
            </a:r>
          </a:p>
          <a:p>
            <a:pPr indent="373063">
              <a:spcBef>
                <a:spcPts val="18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orgánů EU, kam řadíme sekundární právo</a:t>
            </a:r>
          </a:p>
          <a:p>
            <a:pPr indent="373063">
              <a:spcBef>
                <a:spcPts val="18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judikatura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Soudního dvora EU</a:t>
            </a:r>
          </a:p>
          <a:p>
            <a:pPr indent="373063">
              <a:spcBef>
                <a:spcPts val="1200"/>
              </a:spcBef>
            </a:pP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Členění práva EU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448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7848872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v podstatě povahu ústavního práva, vymezuje předmět, subjekty a principy evropského práva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vytvářené mezinárodními smlouvami o integraci, které uzavřely jednotlivé členské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státy,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hovoříme tedy o tzv. aktech členských zemí. Za nejdůležitější dokumenty primárního práva je možno pokládat např. zřizovací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 (tučně)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jejich novelizace:</a:t>
            </a:r>
          </a:p>
          <a:p>
            <a:pPr marL="8001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zřízení ESUO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(Pařížská smlouva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platnost do roku 2002</a:t>
            </a: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zřízení EHS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(Římská smlouva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dnešní název je 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Smlouva o fungování Evropské unie</a:t>
            </a: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zřízení ESAE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(Římská smlouva)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ustavení jediné Rady a jediné Komise Evropských  společenství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 o jednotné Evropě 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Evropské unii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Amsterodamskou smlouvu 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Niceská smlouva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Lisabonská smlouva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smlouvy o přistoupení nových členských zemí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Akty členských států – primární právo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1494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0891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subsidiární </a:t>
            </a:r>
            <a:r>
              <a:rPr lang="cs-CZ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daly by se označit jako podpůrné či dodatečné smlouvy jsou rovněž dohody sjednané mezi členskými státy, jejichž předmět nespadá do kompe-tencí Unie, avšak mající značnou důležitost pro zajištění její činnosti. </a:t>
            </a:r>
            <a:endParaRPr lang="cs-CZ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r>
              <a:rPr lang="cs-CZ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</a:t>
            </a:r>
            <a:r>
              <a:rPr lang="cs-CZ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zástupců členských států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členové Rady na některých jejích zasedáních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přijí-mací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usnesení jako zástupci svých států a nikoli jako členové Rady. Přijatý akt pak není aktem Rady, nýbrž aktem těchto zástupců a bývá podle toho označován. Právní povaha těchto zemí může být různá – od mezinárodních smluv až po právně nezávazná stanoviska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73063">
              <a:spcBef>
                <a:spcPts val="1200"/>
              </a:spcBef>
            </a:pPr>
            <a:r>
              <a:rPr lang="cs-CZ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</a:t>
            </a:r>
            <a:r>
              <a:rPr lang="cs-CZ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smíšené povahy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mezi akty smíšené povahy řadíme mezinárodní smlouvy, které uzavírá Evropská unie se třetími zeměmi, tedy nečlenskými zeměmi, nebo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me-zinárodními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organizacemi. Mezi tento druh smluv patří zejména různé obchodní dohody, kooperační dohody či asociační dohody uzavírané s kandidátskými ze-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měmi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Akty členských států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1514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skupina právních norem, které jsou podřízeny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primárnímu.  Jinými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slovy to znamená, že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musí být v souladu s primárním právem. Jestliže primární právo je výsledkem činnosti členských států (tzv. akty členských států), potom sekundární právo je výsledkem činnosti institucí EU (tzv. akty orgánů EU). Právní akty v rámci sekundárního práva jsou vydávány na základě ustanovení zřizovacích smluv a v podstatě podrobněji upravují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vztahy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vymezené v primárním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právu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r>
              <a:rPr lang="pt-BR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</a:t>
            </a:r>
            <a:r>
              <a:rPr lang="pt-B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EU se dělí na dvě základní kategorie</a:t>
            </a:r>
            <a:r>
              <a:rPr lang="pt-BR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indent="0">
              <a:spcBef>
                <a:spcPts val="1200"/>
              </a:spcBef>
              <a:buNone/>
            </a:pPr>
            <a:r>
              <a:rPr lang="cs-CZ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400" b="1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závazné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jež je tvořeno nařízeními, směrnicemi a rozhodnutími</a:t>
            </a:r>
          </a:p>
          <a:p>
            <a:pPr marL="719138" indent="0">
              <a:spcBef>
                <a:spcPts val="1200"/>
              </a:spcBef>
              <a:buNone/>
            </a:pPr>
            <a:r>
              <a:rPr lang="cs-CZ" sz="1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400" b="1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nezávazné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jež je tvořeno doporučeními a názory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73063">
              <a:spcBef>
                <a:spcPts val="1200"/>
              </a:spcBef>
            </a:pP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Sekundární právo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0766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Závazný akt normativní povahy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závazný jak na úrovni EU, tak na úrovni jednotlivých členských zemí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Zavazuje jak členské státy, tak vnitrostátní subjekty práva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povahu zákona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Přenos do národního práva probíhá automaticky (bez recepce na vnitrostátní úrovni) tj. bezprostředně použitelný v každém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členském státu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Závazné legislativní normy - NAŘÍZENÍ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4812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Nemá závaznost ve vztahu k jednotlivcům, zavazuje pouze členské země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Navíc předepisuje jen výsledek, jehož se má dosáhnout, ale formy a metody dosažení tohoto cíle ponechává na volbě členského státu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Zpravidla obsahují </a:t>
            </a: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lhůtu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transpozici či implementaci směrnice do národních právních systémů=&gt;nepodaří-li se to, pak hrozí členskému státu několik druhů žalob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Závazná je pro subjekty až po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implementaci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Závazné legislativní normy - SMĚRNICE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21059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Zpravidla individuálním aktem zavazujícím </a:t>
            </a: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subjekty, jimž je adresováno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Adresátem může být jak členský stát, tak i jiné subjekty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Typické v oblasti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hospod.soutěže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(např. povolování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fůzí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přípustnost státní podpory apod.)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ale i rozhodnutí normativní povahy (např. Rozhodnutí o zřízení Soudu prvního stupně)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Závazné legislativní normy - ROZHODNUTÍ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9209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Rozhodovací činnost SD přispívá k rozvoji evropského práva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Důvodem je mnohdy nejednoznačnost příslušných ustanovení či příliš obecné formulace=&gt;SD kreativně doplňuje, precizuje jednotlivé právní instituty (např.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Dassonville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Někdy SD vytvoří zcela nové instituty – např. zásadu přímé použitelnosti, přímého účinku a aplikační přednosti (ve zřizovacích smlouvách nenajdeme)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Zpravidla se tak děje v rámci řízení o předběžné otázce (i když formálně SD právo pouze vykládá, de facto jej i tvoří)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 i mění svoji předchozí judikaturu (změní názor)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soudy musí respektovat judikaturu SD, která se týká případu, který rozhodují (! Není zde ale vztah nadřízenosti a podřízenosti)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Judikatura Soudního dvora (SD)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1403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Neuplatňuje se klasická dělba moci (moc soudní, legislativní a exekutivní)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Oddělena je pouze soudní moc (Soudní dvůr EU)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moc připadá Radě, EP ale i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 a ECB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Exekutivu řídí hlavně Komise, částečně i Rada a Evropská rada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Někdy je tento systém dělby moci kritizován jako nelegitimní a nedemokratický 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Institucionální rámec EU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1405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politický orgán EU, tzv. „evropský summit“</a:t>
            </a:r>
          </a:p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představitelé členských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zemí (premiéři nebo prezidenti)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Členem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kromě 28 nejvyšších představitelů zemí EU i stálý předseda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(v současnosti Donald </a:t>
            </a:r>
            <a:r>
              <a:rPr lang="cs-CZ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Tusk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Plnoprávným členem je i předseda Komise (nemá ale hlasovací práva)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Přítomen je i vysoký představitel Unie pro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ZVBP</a:t>
            </a:r>
          </a:p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Zástupci háji zájmy svých zemí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Evropská rada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612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integrace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proces, který je výsledkem vzájemného a postupného prorůstání, propojování, následného přizpůsobování a sbližování národních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ekonomik, kdy se z národních celků stávají větší nadnárodní celky</a:t>
            </a:r>
          </a:p>
          <a:p>
            <a:pPr marL="714375" indent="179388">
              <a:spcBef>
                <a:spcPts val="600"/>
              </a:spcBef>
            </a:pPr>
            <a:r>
              <a:rPr lang="cs-CZ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Internacionalizace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prorůstání ekonomik, které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převážně mikroekonomickou povahu, jejímž základem je mezinárodní dělba práce. </a:t>
            </a:r>
            <a:endParaRPr lang="cs-CZ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indent="179388">
              <a:spcBef>
                <a:spcPts val="600"/>
              </a:spcBef>
            </a:pPr>
            <a:r>
              <a:rPr lang="cs-CZ" altLang="cs-CZ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Interdependence</a:t>
            </a:r>
            <a:r>
              <a:rPr lang="cs-CZ" alt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vzájemná závislost národních ekonomik.  </a:t>
            </a:r>
          </a:p>
          <a:p>
            <a:pPr indent="373063">
              <a:spcBef>
                <a:spcPts val="6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internacionalizace a interdependence jsou přirozené jevy, jež se prosazují zejména na mikroekonomické úrovni, potom ekonomická integrace je čistě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projev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vůle daných států -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zpravidla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tak děje pomocí dohody mezi vládami daných zemí, jež určuje na základě mezinárodní smlouvy podobu ekonomické integrace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Mezinárodní ekonomická integrace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81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Poskytuje nezbytné podnětů pro rozvoj integrace a vymezuje obecné politické směry tohoto rozvoje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stanovení kodaňských kritérií na zasedání ER v Kodani (1993) nebo záměr dokončit JVT (Milán, 1985)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záležitosti – ER také rozhoduje o otázkách spojených s financováním Unie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SZBP – diskutují se aktuální události světové politiky, občas i speciální hosté (např. Putin)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Evropská rada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2760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orgán s legislativní funkcí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tvořena 28 zástupci členských států (ministři), její složení je variabilní (složení se mění dle dané problematiky)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Zasedá v měsíčních intervalech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Mezivládní charakter (jsou hájeny zájmy členských zemí)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Předsednictví v Radě se mění každý půlrok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Rada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9786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Schvalovat evropské právní </a:t>
            </a:r>
            <a:r>
              <a:rPr lang="cs-CZ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předpisy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(nařízení a směrnice)–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mnohých politických oblastech spolu s Evropským parlamentem.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Koordinovat hlavní směry hospodářské politiky členských států.  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Uzavírat mezinárodní smlouvy mezi EU a dalšími zeměmi nebo mezinárodními organizacemi.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 s Evropským parlamentem schvalovat rozpočet EU.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Rozvíjet společnou zahraniční a bezpečnostní politiku (SZBP) založenou na směrech stanovených Evropskou radou.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Koordinovat spolupráci vnitrostátních soudů a policejních složek v trestních věcech.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Rada - poslání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46003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685800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Hlasuje se pomocí tzv.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dvojí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většiny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(od roku 2014): </a:t>
            </a:r>
          </a:p>
          <a:p>
            <a:pPr marL="719138" indent="0">
              <a:spcBef>
                <a:spcPts val="1200"/>
              </a:spcBef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55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členů Rady (států) nebo 72 % a</a:t>
            </a:r>
          </a:p>
          <a:p>
            <a:pPr marL="719138" indent="0">
              <a:spcBef>
                <a:spcPts val="1200"/>
              </a:spcBef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65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obyvatel Unie. </a:t>
            </a:r>
          </a:p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Hlasování na základě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jednomyslnosti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(členský stát má právo veta) přetrvává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oblasti daní, sociálního zabezpečení, zahraniční politiky, společné obrany, jazykových pravidel, policejní spolupráce a oblasti sídel institucí. </a:t>
            </a:r>
          </a:p>
          <a:p>
            <a:pPr indent="373063">
              <a:spcBef>
                <a:spcPts val="1200"/>
              </a:spcBef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Blokační menšinu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mohou vytvořit minimálně 4 členové Rady (státy). Lisabonská smlouva má také přinést větší transparentnost, neboť všechna jednání a rozhodnutí Rady v legislativní oblasti se budou zveřejňovat.</a:t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Rada - hlasování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2637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 stálé povahy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Nadstátní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supranacionální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charakter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Nezávislá na členských státech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Zastává celoevropský zájem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administrativně-byrokratická, tak politická složka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Dvojí možný výklad pojmu „Komise“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Tzv. „motor integrace“</a:t>
            </a:r>
          </a:p>
          <a:p>
            <a:pPr indent="0">
              <a:spcBef>
                <a:spcPts val="1200"/>
              </a:spcBef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Komise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296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navrhovat právní předpisy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Radě a Evropskému parlamentu;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ontroluje dodržování hospodářské soutěže v rámci vnitřního trhu Evropské unie</a:t>
            </a:r>
          </a:p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řídit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provádět politiky EU a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rozpočet EU;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vymáhat evropské právo (společně se Soudním dvorem);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zastupovat Evropskou unii na mezinárodní scéně, např. vyjednáváním dohod mezi EU a ostatními zeměmi</a:t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Komise - úkoly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7395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smlouvách není definováno</a:t>
            </a:r>
          </a:p>
          <a:p>
            <a:pPr indent="373063">
              <a:spcBef>
                <a:spcPts val="1200"/>
              </a:spcBef>
            </a:pPr>
            <a:r>
              <a:rPr lang="cs-CZ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Důvody: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potřeba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rychlé reakce na dané otázky či problémy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Skrze klasický legislativní proces by to ale trvalo dlouho=&gt;delegace pravomoci z Rady na Komisi (něco jako když Parlament deleguje pravomoci na vládu či ministerstva – různé nařízení či vyhlášky)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Takto přijaté akty tvoří většinu sekundárních právních předpisů (Komise vydá více směrnic než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a Parlament)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těchto aktů je vysoce technické či administrativní povahy v oblasti zemědělství (např. změna výkupních cen), hospodářské soutěže (povolení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fůze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apod.)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Komise – delegovaná legislativní pravomoc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5262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sídlem Evropského parlamentu je francouzský Štrasburk (ale i Brusel a Lucemburk)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Současný počet členů Evropského parlamentu (tj. 2014–2019) činí nyní 751 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volen občany Evropské unie, aby zastupoval jejich zájmy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roku 1979 jsou jeho členové voleni přímo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Členové Evropského parlamentu nezasedají v rámci národních bloků, nýbrž v rámci šesti celoevropských politických frakcí. </a:t>
            </a:r>
          </a:p>
          <a:p>
            <a:pPr indent="0">
              <a:spcBef>
                <a:spcPts val="1200"/>
              </a:spcBef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Evropský parlament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37004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200"/>
              </a:spcBef>
              <a:buNone/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pomocí tzv.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řádného legislativního procesu:</a:t>
            </a:r>
          </a:p>
          <a:p>
            <a:pPr indent="373063">
              <a:spcBef>
                <a:spcPts val="1200"/>
              </a:spcBef>
            </a:pP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stanovisko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 musí být Radou respektováno, v podstatě je EP roven Radě, obě instituce mají právo veta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je zpracován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Komisí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souběžně předložen Radě a EP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jednotlivých stanovisek se pak odvíjí poměrně složitý procedurální běh událostí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schválené touto procedurou jsou vydávány pod hlavičkou EP a Rady a podepisují je předsedové obou institucí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 se v oblasti volného pohybu pracovníků, podnikání, služeb, vnitřního trhu, ochrany životního prostředí, ochrany spotřebitele, výzkumu a dále v oblasti kultury, vzdělávání a ochrany zdraví obyvatelstva. </a:t>
            </a:r>
          </a:p>
          <a:p>
            <a:pPr indent="0">
              <a:spcBef>
                <a:spcPts val="1200"/>
              </a:spcBef>
              <a:buNone/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tzv.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zvláštního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legislativního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procesu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200" b="1" dirty="0" smtClean="0"/>
              <a:t>Evropský parlament – zapojení do legislativního procesu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5892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 v roce 1952 Smlouvou o založení ESUO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sídlo v Lucemburku</a:t>
            </a:r>
          </a:p>
          <a:p>
            <a:pPr indent="373063">
              <a:spcBef>
                <a:spcPts val="6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přezkoumává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legalitu aktů orgánů EU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zajišťuje, aby právní předpisy EU byly vykládány a uplatňovány ve všech zemích EU stejně (na žádost vnitrostátních soudů)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zajišťuje, aby členské státy a orgány EU jednaly v souladu s požadavky evropského práva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pravomoc řešit právní spory mezi členskými státy EU, orgány EU, podniky i fyzickými osobami.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cca 15 tis.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rozsudků</a:t>
            </a:r>
          </a:p>
          <a:p>
            <a:pPr indent="373063">
              <a:spcBef>
                <a:spcPts val="600"/>
              </a:spcBef>
            </a:pPr>
            <a:r>
              <a:rPr lang="cs-CZ" sz="18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Členění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a) Soudní dvůr; b) Tribunál; c) soudní komora Soud pro veřejnou službu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Soudní dvůr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048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Pásmo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volného obchodu</a:t>
            </a:r>
          </a:p>
          <a:p>
            <a:pPr indent="373063">
              <a:spcBef>
                <a:spcPts val="6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Celní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Společný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</a:t>
            </a:r>
          </a:p>
          <a:p>
            <a:pPr indent="373063">
              <a:spcBef>
                <a:spcPts val="6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 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Rozvinutá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 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Formativní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 a měnová 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měnová 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Politická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unie.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Stupně ekonomické integrace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28057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323986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 předběžné otázce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národní soudy se dotazují jak interpretovat a aplikovat ustanovení evropského práva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 porušení Smlouvy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zpravidla proti členských státům, které neaplikovaly evropské právo 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 prohlášení neplatnosti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zpravidla snaha o zrušení legislativního aktu (např. směrnice), který odporuje primárnímu právu nebo základním lidským právům 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 nečinnosti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zpravidla proti institucím EU, které měly přijmout nějaké rozhodnutí, ale neučinily tak 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přímé žaloby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podávají jednotlivci, společnosti či organizace (kterým vznikla škoda) proti rozhodnutím EU nebo její činnosti </a:t>
            </a:r>
            <a:b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Soudní dvůr – druhy řízení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51622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022" y="1059582"/>
            <a:ext cx="8323986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r>
              <a:rPr lang="cs-CZ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Zejména kauzy týkající se hospodářské soutěže:</a:t>
            </a:r>
          </a:p>
          <a:p>
            <a:pPr indent="0">
              <a:spcBef>
                <a:spcPts val="1800"/>
              </a:spcBef>
              <a:buNone/>
            </a:pPr>
            <a:endParaRPr lang="cs-CZ" sz="20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indent="361950">
              <a:spcBef>
                <a:spcPts val="6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přímé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žaloby podané fyzickými nebo právnickými osobami, které směřují proti aktům orgánů Unie</a:t>
            </a:r>
          </a:p>
          <a:p>
            <a:pPr marL="804863" indent="361950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žaloby podané členskými státy proti Komisi </a:t>
            </a:r>
          </a:p>
          <a:p>
            <a:pPr marL="804863" indent="361950">
              <a:spcBef>
                <a:spcPts val="6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žaloby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oblasti státních podpor, ochranných obchodních opatření apod.</a:t>
            </a:r>
          </a:p>
          <a:p>
            <a:pPr marL="804863" indent="361950">
              <a:spcBef>
                <a:spcPts val="6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žaloby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náhradě škody</a:t>
            </a:r>
          </a:p>
          <a:p>
            <a:pPr marL="804863" indent="361950">
              <a:spcBef>
                <a:spcPts val="6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ochranné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známky</a:t>
            </a:r>
          </a:p>
          <a:p>
            <a:pPr indent="0">
              <a:spcBef>
                <a:spcPts val="1800"/>
              </a:spcBef>
              <a:buNone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Tribunál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3813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519" y="963061"/>
            <a:ext cx="765044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endParaRPr lang="cs-CZ" sz="20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indent="361950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Vznikl na základě přetíženosti Tribunálu (hlavně zaměstnanecké spory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=&gt; řeší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spory mezi Unií a jejími zaměstnanci (cca 35 tis.)</a:t>
            </a:r>
          </a:p>
          <a:p>
            <a:pPr marL="804863" indent="361950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možno se odvolat k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Tribunálu</a:t>
            </a:r>
          </a:p>
          <a:p>
            <a:pPr marL="804863" indent="361950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Spory ohledně odměňování, služební postup, přijímání, disciplinární opatření atd.</a:t>
            </a:r>
          </a:p>
          <a:p>
            <a:pPr marL="804863" indent="361950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se spory týkají systému sociálního zabezpečení (nemoc, stáří, invalidita, pracovní úrazy, rodinné přídavky atd.) </a:t>
            </a:r>
          </a:p>
          <a:p>
            <a:pPr marL="804863" indent="3619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800"/>
              </a:spcBef>
              <a:buNone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Soud pro veřejnou službu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445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východiskem hospodářské politiky Evropské unie je svobodný trh bez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omezení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(tzv. vnitřní trh), avšak s řadou pravidel, která jsou nezbytná pro hladké fungování hospodářské výměny a pro ekonomickou a sociální soudržnost ve společném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hospodářském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prostoru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73063">
              <a:spcBef>
                <a:spcPts val="1200"/>
              </a:spcBef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čtyři charakteristické znaky hospodářské politiky Unie</a:t>
            </a:r>
            <a:r>
              <a:rPr lang="cs-CZ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85800" indent="209550">
              <a:spcBef>
                <a:spcPts val="1200"/>
              </a:spcBef>
              <a:buFont typeface="+mj-lt"/>
              <a:buAutoNum type="arabicPeriod"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jednotný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trh s volným pohybem zboží, služeb, osob a kapitálu,</a:t>
            </a:r>
          </a:p>
          <a:p>
            <a:pPr marL="685800" indent="209550">
              <a:spcBef>
                <a:spcPts val="1200"/>
              </a:spcBef>
              <a:buFont typeface="+mj-lt"/>
              <a:buAutoNum type="arabicPeriod"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koordinace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makroekonomické politiky včetně závazných pravidel pro fiskální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85800" indent="209550">
              <a:spcBef>
                <a:spcPts val="1200"/>
              </a:spcBef>
              <a:buFont typeface="+mj-lt"/>
              <a:buAutoNum type="arabicPeriod"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společná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 ve prospěch strukturální adaptace a regionálního rozvoje,</a:t>
            </a:r>
          </a:p>
          <a:p>
            <a:pPr marL="685800" indent="209550">
              <a:spcBef>
                <a:spcPts val="1200"/>
              </a:spcBef>
              <a:buFont typeface="+mj-lt"/>
              <a:buAutoNum type="arabicPeriod"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uplatňování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politiky soutěže a dalších opatření k upevňování tržních mechanismů.</a:t>
            </a:r>
          </a:p>
          <a:p>
            <a:pPr indent="0">
              <a:spcBef>
                <a:spcPts val="1200"/>
              </a:spcBef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Hospodářská politika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4841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podporovat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mír, své hodnoty a blahobyt svých obyvatel;</a:t>
            </a:r>
          </a:p>
          <a:p>
            <a:pPr indent="373063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svým občanům prostor svobody, bezpečnosti a práva bez vnitřních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hranic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ve kterém je zaručen volný pohyb osob ve spojení s vhodnými opatřeními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týkajícími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ochrany vnějších hranic, azylu, přistěhovalectví a přecházení a potíraní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zločinnosti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73063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udržitelný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Evropy, založený na vyváženém hospodářském růstu a na cenové stabilitě, vysoce konkurenceschopném sociálně tržním hospodářství směřujícím k plné zaměstnanosti a společenskému pokroku a na vysokém stupni ochrany a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zlepšování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kvality životního prostředí;</a:t>
            </a:r>
          </a:p>
          <a:p>
            <a:pPr indent="373063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vědeckého a technického pokroku; </a:t>
            </a:r>
          </a:p>
          <a:p>
            <a:pPr indent="373063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bojovat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 sociálnímu vyloučení a diskriminaci, podporovat sociální spravedlnost a ochranu, rovnost žen a mužů, mezigenerační solidaritu a ochranu práv dítěte;</a:t>
            </a:r>
          </a:p>
          <a:p>
            <a:pPr indent="373063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podporovat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hospodářskou, sociální a územní soudržnost a solidaritu mezi členskými státy;</a:t>
            </a:r>
          </a:p>
          <a:p>
            <a:pPr indent="373063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hospodářské a měnové unie, jejíž měnou je euro.</a:t>
            </a:r>
          </a:p>
          <a:p>
            <a:pPr indent="0">
              <a:spcBef>
                <a:spcPts val="1200"/>
              </a:spcBef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Hospodářská politika Evropské unie - cíle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51441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unie je mezinárodní organizací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genereris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jež je založena na principu tzv.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supranacionální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integrace, tj. na  přenesení výkonu určitých dílčích </a:t>
            </a:r>
            <a:r>
              <a:rPr lang="cs-CZ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hospodářkých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 na společné orgány;</a:t>
            </a:r>
          </a:p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Spektrum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dílčích hospodářských politik je užší ve srovnání se státy a je definováno v zakládacích smlouvách (SFEU, SEU). Toto omezení vychází z toho, že přenesení pravomocí došlo jen u vybraných hospodářských politik, zejména těch, které jsou nezbytné k dosažení hlavních cílů, byť se seznam těchto dílčích politik v průběhu času výrazně rozšířil;</a:t>
            </a:r>
          </a:p>
          <a:p>
            <a:pPr indent="373063">
              <a:spcBef>
                <a:spcPts val="12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Unie mají při výkonu dílčích  hospodářských politik různé pravomoci (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výlučné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sdílené či koordinované).</a:t>
            </a:r>
          </a:p>
          <a:p>
            <a:pPr indent="373063">
              <a:spcBef>
                <a:spcPts val="1200"/>
              </a:spcBef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Hospodářská politika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4538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vytvářet a přijímat právně závazné akty pouze Unie a členské státy tak mohou činit pouze tehdy, jsou-li k tomu Unií zmocněny nebo provádějí-li akty Unie. Orgány EU se při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výkonu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těchto pravomocí nemusejí řídit principem subsidiarity, principem proporcionality však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ano:</a:t>
            </a:r>
          </a:p>
          <a:p>
            <a:pPr marL="719138" indent="357188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unie;</a:t>
            </a:r>
          </a:p>
          <a:p>
            <a:pPr marL="719138" indent="357188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 hospodářské soutěže nezbytných pro fungování vnitřního trhu;</a:t>
            </a:r>
          </a:p>
          <a:p>
            <a:pPr marL="719138" indent="357188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Měnová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politiky pro členské státy, jejichž měnou je euro;</a:t>
            </a:r>
          </a:p>
          <a:p>
            <a:pPr marL="719138" indent="357188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Zachování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biologických mořských zdrojů v rámci společné rybářské politiky;</a:t>
            </a:r>
          </a:p>
          <a:p>
            <a:pPr marL="719138" indent="357188">
              <a:spcBef>
                <a:spcPts val="12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Společná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politika.</a:t>
            </a:r>
          </a:p>
          <a:p>
            <a:pPr indent="373063">
              <a:spcBef>
                <a:spcPts val="1200"/>
              </a:spcBef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Výlučné pravomoci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64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pravomoci, při jejichž výkonu sdílejí tyto pravomoci orgány Unie s členskými státy (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uplatňuje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tak princip komplementarity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členské státy vykonávají svou pravomoc v rozsahu, v jakém ji Unie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nevykonala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výlučných pravomocí musejí orgány respektovat i princip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subsidiarity: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sociální a územní soudržnost;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Zemědělství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rybolov, vyjma zachování biologických mořských zdrojů;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Ochrana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spotřebitele;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Transevropské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sítě;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Energetika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svobody, bezpečnosti a práva;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Společné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otázky bezpečnosti v oblasti veřejného zdrav</a:t>
            </a:r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í.</a:t>
            </a:r>
          </a:p>
          <a:p>
            <a:pPr indent="373063">
              <a:spcBef>
                <a:spcPts val="1200"/>
              </a:spcBef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Sdílené pravomoci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96687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některých oblastech naopak Unie pouze podporuje, koordinuje nebo doplňuje čin-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nosti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členských států, aniž by přitom v těchto oblastech nahrazovala jejich pravomoc. Rozhodující pravomoc si tak ponechávají členské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státy: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Ochrana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zlepšování lidského zdraví;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Průmysl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ruch;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Všeobecné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vzdělávání, odborné vzdělávání, mládež a sport;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Civilní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ochrana;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spolupráce.</a:t>
            </a:r>
          </a:p>
          <a:p>
            <a:pPr indent="373063">
              <a:spcBef>
                <a:spcPts val="1200"/>
              </a:spcBef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Sdílené pravomoci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0892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87624" y="213970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 smtClean="0"/>
              <a:t>Děkuji za pozornost</a:t>
            </a:r>
            <a:endParaRPr lang="cs-CZ" sz="4800" b="1" i="1" dirty="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unie je jakožto mezinárodní organizace subjekt mezinárodního </a:t>
            </a: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</a:t>
            </a:r>
          </a:p>
          <a:p>
            <a:pPr indent="373063">
              <a:spcBef>
                <a:spcPts val="18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Jejími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členy jsou některé evropské státy (v současnosti </a:t>
            </a: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28)</a:t>
            </a:r>
          </a:p>
          <a:p>
            <a:pPr indent="373063">
              <a:spcBef>
                <a:spcPts val="18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integrace, na základě které byla Evropská unie vytvořena, je však odlišná od </a:t>
            </a: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klasické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mezistátní </a:t>
            </a: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a jedná se o nadstátní formu integrace, která je charakteristická částečným přenosem suverenity z národních států na tuto mezinárodní organizaci</a:t>
            </a:r>
          </a:p>
          <a:p>
            <a:pPr indent="373063">
              <a:spcBef>
                <a:spcPts val="1800"/>
              </a:spcBef>
            </a:pPr>
            <a:endParaRPr lang="cs-CZ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Vymezení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055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založena mezinárodní smlouvou mezi zakládajícími členy,</a:t>
            </a:r>
          </a:p>
          <a:p>
            <a:pPr indent="373063">
              <a:spcBef>
                <a:spcPts val="12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svrchovaná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rovnost států, což se projevuje zejména u hlasování, kdy zpravidla platí, že každý stát mívá jeden hlas, a to bez ohledu na jeho velikost,</a:t>
            </a:r>
          </a:p>
          <a:p>
            <a:pPr indent="373063">
              <a:spcBef>
                <a:spcPts val="12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disponuje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dvěma typy orgánů – (i) rozhodovací – v těch jsou zastoupeny členské státy a kde se vytvářejí zásadní rozhodnutí o dalším směřovaní dané mezinárodní organizace (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výkonné, jež v praxi realizují rozhodnutí schválená v rozhodovacích orgánech,</a:t>
            </a:r>
          </a:p>
          <a:p>
            <a:pPr indent="373063">
              <a:spcBef>
                <a:spcPts val="12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nemůže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 o sobě právně zavazovat své členské země proti jejich vůli a přijímací se zpravidla pouze nezávazné deklarace či prohlášení, může však vzniknout i mezi-národní smlouva ale je závazná jen pro ty, kteří ji podepíší,</a:t>
            </a:r>
          </a:p>
          <a:p>
            <a:pPr indent="373063">
              <a:spcBef>
                <a:spcPts val="12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 závisí na vůli členských států, zpravidla na příspěvcích.</a:t>
            </a:r>
          </a:p>
          <a:p>
            <a:pPr indent="373063">
              <a:spcBef>
                <a:spcPts val="12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Mezinárodní organizace klasického typu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975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Specifika Evropské unie</a:t>
            </a:r>
            <a:endParaRPr lang="cs-CZ" sz="2800" b="1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5268671"/>
              </p:ext>
            </p:extLst>
          </p:nvPr>
        </p:nvGraphicFramePr>
        <p:xfrm>
          <a:off x="251520" y="771550"/>
          <a:ext cx="7869560" cy="4067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7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34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443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Klasická mezinárodní organizace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Evropská unie – specifický typ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240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Založena mezinárodní smlouvou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Založena mezinárodní smlouvou (viz</a:t>
                      </a:r>
                      <a:r>
                        <a:rPr lang="cs-CZ" sz="1400" baseline="0" dirty="0" smtClean="0"/>
                        <a:t> smlouvy z let 1952, 1958)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400" dirty="0" smtClean="0"/>
                        <a:t>Svrchovaná rovnost států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Neplatí u všech oblastí, v mnoha</a:t>
                      </a:r>
                      <a:r>
                        <a:rPr lang="cs-CZ" sz="1400" baseline="0" dirty="0" smtClean="0"/>
                        <a:t> oblastech může být členský stát přehlasován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3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Rozpočet je malý a založen</a:t>
                      </a:r>
                      <a:r>
                        <a:rPr lang="cs-CZ" sz="1400" baseline="0" dirty="0" smtClean="0"/>
                        <a:t> na členských příspěvcích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Rozpočet je výrazně</a:t>
                      </a:r>
                      <a:r>
                        <a:rPr lang="cs-CZ" sz="1400" baseline="0" dirty="0" smtClean="0"/>
                        <a:t> větší</a:t>
                      </a:r>
                      <a:r>
                        <a:rPr lang="cs-CZ" sz="1400" dirty="0" smtClean="0"/>
                        <a:t> a kromě</a:t>
                      </a:r>
                      <a:r>
                        <a:rPr lang="cs-CZ" sz="1400" baseline="0" dirty="0" smtClean="0"/>
                        <a:t> členských příspěvků existují i vlastní zdroje (cla apod.)</a:t>
                      </a:r>
                      <a:endParaRPr lang="cs-CZ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Neexistuje vlastní právní řád –</a:t>
                      </a:r>
                      <a:r>
                        <a:rPr lang="cs-CZ" sz="1400" baseline="0" dirty="0" smtClean="0"/>
                        <a:t> vše se řídí mezinárodním právem veřejným, pouze deklarace, rezoluce či charty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Existuje vlastní právní</a:t>
                      </a:r>
                      <a:r>
                        <a:rPr lang="cs-CZ" sz="1400" baseline="0" dirty="0" smtClean="0"/>
                        <a:t> systém, který může zavazovat i fyzické a právnické osoby v EU 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6672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Členské</a:t>
                      </a:r>
                      <a:r>
                        <a:rPr lang="cs-CZ" sz="1400" baseline="0" dirty="0" smtClean="0"/>
                        <a:t> státy nepřenášejí na o</a:t>
                      </a:r>
                      <a:r>
                        <a:rPr lang="cs-CZ" sz="1400" dirty="0" smtClean="0"/>
                        <a:t>rgány</a:t>
                      </a:r>
                      <a:r>
                        <a:rPr lang="cs-CZ" sz="1400" baseline="0" dirty="0" smtClean="0"/>
                        <a:t> své pravomoci - </a:t>
                      </a:r>
                      <a:r>
                        <a:rPr lang="cs-CZ" sz="1400" dirty="0" smtClean="0"/>
                        <a:t>rozhodovací (např. valné shromáždění) a výkonné</a:t>
                      </a:r>
                      <a:r>
                        <a:rPr lang="cs-CZ" sz="1400" baseline="0" dirty="0" smtClean="0"/>
                        <a:t> (např. generální sekretariát)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Členské</a:t>
                      </a:r>
                      <a:r>
                        <a:rPr lang="cs-CZ" sz="1400" baseline="0" dirty="0" smtClean="0"/>
                        <a:t> státy přenášejí na o</a:t>
                      </a:r>
                      <a:r>
                        <a:rPr lang="cs-CZ" sz="1400" dirty="0" smtClean="0"/>
                        <a:t>rgány EU část</a:t>
                      </a:r>
                      <a:r>
                        <a:rPr lang="cs-CZ" sz="1400" baseline="0" dirty="0" smtClean="0"/>
                        <a:t> svých pravomocí (např. měnová politika, obchodní politika), orgány s pravomocí legislativní, soudní i výkonné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19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sz="18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orgánů EU </a:t>
            </a: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tvořit pr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ávo=&gt;vytvářejí tak vlastní právní řád</a:t>
            </a:r>
          </a:p>
          <a:p>
            <a:pPr indent="373063">
              <a:spcBef>
                <a:spcPts val="12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Omezení suverénních práv členských států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(prvek nadstátnosti) spočívající v přenesení části suverénních práv států na nadnárodní entity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EU je právním řádem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generis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právo svého druhu, jež kombinuje prvky práva mezinárodního, komunitárního a vnitrostátního</a:t>
            </a:r>
          </a:p>
          <a:p>
            <a:pPr indent="373063">
              <a:spcBef>
                <a:spcPts val="12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Bezprostřední aplikovatelnost evropského práva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plná a jednotná použitelnost ve všech členských státech a současně možnost ukládat povinnosti a zakládat práva jak státům, tak i osobám (PO, FO) </a:t>
            </a:r>
          </a:p>
          <a:p>
            <a:pPr indent="373063">
              <a:spcBef>
                <a:spcPts val="12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Přednost evropského práva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nemůže být národním právem ani zrušeno, ani změněno a v případě kolize národního práva s evropským má evropské právo přednost	</a:t>
            </a:r>
          </a:p>
          <a:p>
            <a:pPr indent="373063">
              <a:spcBef>
                <a:spcPts val="12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Právo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6779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Závaznost některých rozhodnutí orgánu EU i přes nesouhlas členských států (v případě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hlasování na principu kvalifikované většiny nebo dvojí většiny),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což výrazně narušuje zásadu svrchované rovnosti států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Dvojí systém soudní ochrany (jak na úrovni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komunitární (unijní),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vnitrostátní) při aplikaci práva EU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dopad na postupnou harmonizaci, unifikaci či europeizaci právních systémů členských zemí</a:t>
            </a:r>
          </a:p>
          <a:p>
            <a:pPr indent="373063">
              <a:spcBef>
                <a:spcPts val="12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EU je: i) otevřené; </a:t>
            </a:r>
            <a:r>
              <a:rPr lang="cs-CZ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pragmatické; a </a:t>
            </a:r>
            <a:r>
              <a:rPr lang="cs-CZ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fragmentární povahy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indent="373063">
              <a:spcBef>
                <a:spcPts val="12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Právo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7377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Srovnání vnitrostátního práva a práva EU</a:t>
            </a:r>
            <a:endParaRPr lang="cs-CZ" sz="2800" b="1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939160"/>
              </p:ext>
            </p:extLst>
          </p:nvPr>
        </p:nvGraphicFramePr>
        <p:xfrm>
          <a:off x="251520" y="740072"/>
          <a:ext cx="8229600" cy="4221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960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Vnitrostátní</a:t>
                      </a:r>
                      <a:r>
                        <a:rPr lang="cs-CZ" sz="1400" baseline="0" dirty="0" smtClean="0"/>
                        <a:t> právo (např. ČR)</a:t>
                      </a:r>
                      <a:endParaRPr lang="cs-CZ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Evropská unie – specifický právní řád</a:t>
                      </a:r>
                      <a:endParaRPr lang="cs-CZ" sz="14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4298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1.Ústava a ústavní zákony + LZPS</a:t>
                      </a:r>
                    </a:p>
                    <a:p>
                      <a:r>
                        <a:rPr lang="cs-CZ" sz="1400" dirty="0" smtClean="0"/>
                        <a:t>2.Zákony</a:t>
                      </a:r>
                    </a:p>
                    <a:p>
                      <a:r>
                        <a:rPr lang="cs-CZ" sz="1400" dirty="0" smtClean="0"/>
                        <a:t>3.Vyhlášky</a:t>
                      </a:r>
                      <a:r>
                        <a:rPr lang="cs-CZ" sz="1400" baseline="0" dirty="0" smtClean="0"/>
                        <a:t> a další normy obcí či krajů</a:t>
                      </a:r>
                    </a:p>
                    <a:p>
                      <a:endParaRPr lang="cs-CZ" sz="1400" baseline="0" dirty="0" smtClean="0"/>
                    </a:p>
                    <a:p>
                      <a:r>
                        <a:rPr lang="cs-CZ" sz="1400" baseline="0" dirty="0" smtClean="0"/>
                        <a:t>+ ČR podepisuje celou řadu mezinárodních smluv</a:t>
                      </a:r>
                      <a:endParaRPr lang="cs-CZ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1.Mezinárodní smlouvy + LZP EU=primární právo</a:t>
                      </a:r>
                    </a:p>
                    <a:p>
                      <a:r>
                        <a:rPr lang="cs-CZ" sz="1400" dirty="0" smtClean="0"/>
                        <a:t>2.Legislativní</a:t>
                      </a:r>
                      <a:r>
                        <a:rPr lang="cs-CZ" sz="1400" baseline="0" dirty="0" smtClean="0"/>
                        <a:t> akty orgánů EU – nařízení, směrnice či rozhodnutí=sekundární právo</a:t>
                      </a:r>
                      <a:endParaRPr lang="cs-CZ" sz="1400" dirty="0" smtClean="0"/>
                    </a:p>
                    <a:p>
                      <a:r>
                        <a:rPr lang="cs-CZ" sz="1400" dirty="0" smtClean="0"/>
                        <a:t>3.Judikatura Soudního</a:t>
                      </a:r>
                      <a:r>
                        <a:rPr lang="cs-CZ" sz="1400" baseline="0" dirty="0" smtClean="0"/>
                        <a:t> dvora EU</a:t>
                      </a:r>
                    </a:p>
                    <a:p>
                      <a:endParaRPr lang="cs-CZ" sz="1400" baseline="0" dirty="0" smtClean="0"/>
                    </a:p>
                    <a:p>
                      <a:r>
                        <a:rPr lang="cs-CZ" sz="1400" baseline="0" dirty="0" smtClean="0"/>
                        <a:t>+ EU podepisuje celou řadu mezinárodních smluv</a:t>
                      </a:r>
                      <a:endParaRPr lang="cs-CZ" sz="14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296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400" b="1" u="sng" dirty="0" smtClean="0"/>
                        <a:t>Soudní systém</a:t>
                      </a:r>
                      <a:r>
                        <a:rPr lang="cs-CZ" altLang="cs-CZ" sz="1400" dirty="0" smtClean="0"/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400" dirty="0" smtClean="0"/>
                        <a:t>1.Ústavní</a:t>
                      </a:r>
                      <a:r>
                        <a:rPr lang="cs-CZ" altLang="cs-CZ" sz="1400" baseline="0" dirty="0" smtClean="0"/>
                        <a:t> soud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400" baseline="0" dirty="0" smtClean="0"/>
                        <a:t>2. Nejvyšší soud, Vrchní soud…okresní soud</a:t>
                      </a:r>
                      <a:endParaRPr lang="cs-CZ" altLang="cs-CZ" sz="1400" dirty="0" smtClean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400" b="1" u="sng" dirty="0" smtClean="0"/>
                        <a:t>Soudní systém EU</a:t>
                      </a:r>
                      <a:r>
                        <a:rPr lang="cs-CZ" sz="1400" dirty="0" smtClean="0"/>
                        <a:t>: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dirty="0" smtClean="0"/>
                        <a:t>1.Soudní dvůr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dirty="0" smtClean="0"/>
                        <a:t>2. Tribunál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dirty="0" smtClean="0"/>
                        <a:t>3. Soud pro veřejnou službu</a:t>
                      </a:r>
                    </a:p>
                    <a:p>
                      <a:pPr marL="0" indent="0">
                        <a:buNone/>
                      </a:pPr>
                      <a:endParaRPr lang="cs-CZ" sz="1400" dirty="0" smtClean="0"/>
                    </a:p>
                    <a:p>
                      <a:pPr marL="0" indent="0">
                        <a:buNone/>
                      </a:pPr>
                      <a:r>
                        <a:rPr lang="cs-CZ" sz="1400" dirty="0" smtClean="0"/>
                        <a:t>+n</a:t>
                      </a:r>
                      <a:r>
                        <a:rPr lang="cs-CZ" sz="1400" baseline="0" dirty="0" smtClean="0"/>
                        <a:t>a aplikaci evropského práva se podílejí i národní soudy členských zemí</a:t>
                      </a:r>
                      <a:endParaRPr lang="cs-CZ" sz="1400" dirty="0" smtClean="0"/>
                    </a:p>
                    <a:p>
                      <a:pPr marL="342900" indent="-342900">
                        <a:buAutoNum type="arabicPeriod"/>
                      </a:pPr>
                      <a:endParaRPr lang="cs-CZ" sz="14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926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Aby byla norma mezinárodního práva závazná pro fyzické i právnické</a:t>
                      </a:r>
                      <a:r>
                        <a:rPr lang="cs-CZ" sz="1400" baseline="0" dirty="0" smtClean="0"/>
                        <a:t> osoby je nutná změna vnitrostátního práva v duchu této normy</a:t>
                      </a:r>
                      <a:endParaRPr lang="cs-CZ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Toto</a:t>
                      </a:r>
                      <a:r>
                        <a:rPr lang="cs-CZ" sz="1400" baseline="0" dirty="0" smtClean="0"/>
                        <a:t> není u všech norem nutné (viz např. směrnice vs. nařízení)</a:t>
                      </a:r>
                      <a:endParaRPr lang="cs-CZ" sz="1400" dirty="0" smtClean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83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5228</TotalTime>
  <Words>3184</Words>
  <Application>Microsoft Office PowerPoint</Application>
  <PresentationFormat>Předvádění na obrazovce (16:9)</PresentationFormat>
  <Paragraphs>372</Paragraphs>
  <Slides>39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Times New Roman</vt:lpstr>
      <vt:lpstr>SLU</vt:lpstr>
      <vt:lpstr>Vnější ekonomické prostředí   Čtvrtý tutoriál</vt:lpstr>
      <vt:lpstr>Mezinárodní ekonomická integrace</vt:lpstr>
      <vt:lpstr>Stupně ekonomické integrace</vt:lpstr>
      <vt:lpstr>Vymezení Evropské unie</vt:lpstr>
      <vt:lpstr>Mezinárodní organizace klasického typu</vt:lpstr>
      <vt:lpstr>Specifika Evropské unie</vt:lpstr>
      <vt:lpstr>Právo Evropské unie</vt:lpstr>
      <vt:lpstr>Právo Evropské unie</vt:lpstr>
      <vt:lpstr>Srovnání vnitrostátního práva a práva EU</vt:lpstr>
      <vt:lpstr>Členění práva EU</vt:lpstr>
      <vt:lpstr>Akty členských států – primární právo</vt:lpstr>
      <vt:lpstr>Akty členských států </vt:lpstr>
      <vt:lpstr>Sekundární právo</vt:lpstr>
      <vt:lpstr>Závazné legislativní normy - NAŘÍZENÍ</vt:lpstr>
      <vt:lpstr>Závazné legislativní normy - SMĚRNICE</vt:lpstr>
      <vt:lpstr>Závazné legislativní normy - ROZHODNUTÍ</vt:lpstr>
      <vt:lpstr>Judikatura Soudního dvora (SD)</vt:lpstr>
      <vt:lpstr>Institucionální rámec EU</vt:lpstr>
      <vt:lpstr>Evropská rada</vt:lpstr>
      <vt:lpstr>Evropská rada</vt:lpstr>
      <vt:lpstr>Rada</vt:lpstr>
      <vt:lpstr>Rada - poslání</vt:lpstr>
      <vt:lpstr>Rada - hlasování</vt:lpstr>
      <vt:lpstr>Komise</vt:lpstr>
      <vt:lpstr>Komise - úkoly</vt:lpstr>
      <vt:lpstr>Komise – delegovaná legislativní pravomoc</vt:lpstr>
      <vt:lpstr>Evropský parlament</vt:lpstr>
      <vt:lpstr>Evropský parlament – zapojení do legislativního procesu</vt:lpstr>
      <vt:lpstr>Soudní dvůr Evropské unie</vt:lpstr>
      <vt:lpstr>Soudní dvůr – druhy řízení</vt:lpstr>
      <vt:lpstr>Tribunál</vt:lpstr>
      <vt:lpstr>Soud pro veřejnou službu</vt:lpstr>
      <vt:lpstr>Hospodářská politika Evropské unie</vt:lpstr>
      <vt:lpstr>Hospodářská politika Evropské unie - cíle</vt:lpstr>
      <vt:lpstr>Hospodářská politika Evropské unie</vt:lpstr>
      <vt:lpstr>Výlučné pravomoci</vt:lpstr>
      <vt:lpstr>Sdílené pravomoci</vt:lpstr>
      <vt:lpstr>Sdílené pravomoci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97</cp:revision>
  <dcterms:created xsi:type="dcterms:W3CDTF">2016-07-06T15:42:34Z</dcterms:created>
  <dcterms:modified xsi:type="dcterms:W3CDTF">2020-02-10T11:34:24Z</dcterms:modified>
</cp:coreProperties>
</file>