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2"/>
  </p:notesMasterIdLst>
  <p:sldIdLst>
    <p:sldId id="256" r:id="rId2"/>
    <p:sldId id="257" r:id="rId3"/>
    <p:sldId id="264" r:id="rId4"/>
    <p:sldId id="284" r:id="rId5"/>
    <p:sldId id="273" r:id="rId6"/>
    <p:sldId id="274" r:id="rId7"/>
    <p:sldId id="285" r:id="rId8"/>
    <p:sldId id="267" r:id="rId9"/>
    <p:sldId id="262" r:id="rId10"/>
    <p:sldId id="263" r:id="rId11"/>
    <p:sldId id="259" r:id="rId12"/>
    <p:sldId id="275" r:id="rId13"/>
    <p:sldId id="276" r:id="rId14"/>
    <p:sldId id="278" r:id="rId15"/>
    <p:sldId id="280" r:id="rId16"/>
    <p:sldId id="282" r:id="rId17"/>
    <p:sldId id="283" r:id="rId18"/>
    <p:sldId id="286" r:id="rId19"/>
    <p:sldId id="287" r:id="rId20"/>
    <p:sldId id="268" r:id="rId21"/>
  </p:sldIdLst>
  <p:sldSz cx="9144000" cy="6858000" type="screen4x3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86486" autoAdjust="0"/>
  </p:normalViewPr>
  <p:slideViewPr>
    <p:cSldViewPr>
      <p:cViewPr varScale="1">
        <p:scale>
          <a:sx n="97" d="100"/>
          <a:sy n="97" d="100"/>
        </p:scale>
        <p:origin x="1368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2" d="100"/>
          <a:sy n="62" d="100"/>
        </p:scale>
        <p:origin x="2874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572A98-CB2F-44F4-AF25-2156C3275E64}" type="datetimeFigureOut">
              <a:rPr lang="cs-CZ" smtClean="0"/>
              <a:pPr/>
              <a:t>27.04.2020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515D28-ACCA-46CC-8747-1CED2801158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92359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cs-CZ" b="1" baseline="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2004167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="1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207391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baseline="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826048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endParaRPr lang="cs-CZ" baseline="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3736558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9460760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9539860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803643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b="0" u="none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4178724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1823214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978105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331402A5-CF29-4560-8312-1343C2C28A1C}" type="datetimeFigureOut">
              <a:rPr lang="cs-CZ" smtClean="0"/>
              <a:pPr/>
              <a:t>27.04.2020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ovací čára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ovací čára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a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a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a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402A5-CF29-4560-8312-1343C2C28A1C}" type="datetimeFigureOut">
              <a:rPr lang="cs-CZ" smtClean="0"/>
              <a:pPr/>
              <a:t>27.04.2020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402A5-CF29-4560-8312-1343C2C28A1C}" type="datetimeFigureOut">
              <a:rPr lang="cs-CZ" smtClean="0"/>
              <a:pPr/>
              <a:t>27.04.2020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331402A5-CF29-4560-8312-1343C2C28A1C}" type="datetimeFigureOut">
              <a:rPr lang="cs-CZ" smtClean="0"/>
              <a:pPr/>
              <a:t>27.04.2020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331402A5-CF29-4560-8312-1343C2C28A1C}" type="datetimeFigureOut">
              <a:rPr lang="cs-CZ" smtClean="0"/>
              <a:pPr/>
              <a:t>27.04.2020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ovací čára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ovací čára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a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a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ovací čára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402A5-CF29-4560-8312-1343C2C28A1C}" type="datetimeFigureOut">
              <a:rPr lang="cs-CZ" smtClean="0"/>
              <a:pPr/>
              <a:t>27.04.2020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402A5-CF29-4560-8312-1343C2C28A1C}" type="datetimeFigureOut">
              <a:rPr lang="cs-CZ" smtClean="0"/>
              <a:pPr/>
              <a:t>27.04.2020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31402A5-CF29-4560-8312-1343C2C28A1C}" type="datetimeFigureOut">
              <a:rPr lang="cs-CZ" smtClean="0"/>
              <a:pPr/>
              <a:t>27.04.2020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402A5-CF29-4560-8312-1343C2C28A1C}" type="datetimeFigureOut">
              <a:rPr lang="cs-CZ" smtClean="0"/>
              <a:pPr/>
              <a:t>27.04.2020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331402A5-CF29-4560-8312-1343C2C28A1C}" type="datetimeFigureOut">
              <a:rPr lang="cs-CZ" smtClean="0"/>
              <a:pPr/>
              <a:t>27.04.2020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ovací čára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31402A5-CF29-4560-8312-1343C2C28A1C}" type="datetimeFigureOut">
              <a:rPr lang="cs-CZ" smtClean="0"/>
              <a:pPr/>
              <a:t>27.04.2020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331402A5-CF29-4560-8312-1343C2C28A1C}" type="datetimeFigureOut">
              <a:rPr lang="cs-CZ" smtClean="0"/>
              <a:pPr/>
              <a:t>27.04.2020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411760" y="2132856"/>
            <a:ext cx="6172200" cy="2737938"/>
          </a:xfrm>
        </p:spPr>
        <p:txBody>
          <a:bodyPr>
            <a:noAutofit/>
          </a:bodyPr>
          <a:lstStyle/>
          <a:p>
            <a:pPr algn="ctr"/>
            <a:r>
              <a:rPr lang="cs-CZ" sz="6000" dirty="0">
                <a:solidFill>
                  <a:schemeClr val="tx1"/>
                </a:solidFill>
              </a:rPr>
              <a:t>v</a:t>
            </a:r>
            <a:r>
              <a:rPr lang="cs-CZ" sz="6000" dirty="0" smtClean="0">
                <a:solidFill>
                  <a:schemeClr val="tx1"/>
                </a:solidFill>
              </a:rPr>
              <a:t>zájemné ekonomické vztahy zemí</a:t>
            </a:r>
            <a:endParaRPr lang="cs-CZ" sz="6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43192" cy="796908"/>
          </a:xfrm>
        </p:spPr>
        <p:txBody>
          <a:bodyPr>
            <a:normAutofit/>
          </a:bodyPr>
          <a:lstStyle/>
          <a:p>
            <a:r>
              <a:rPr lang="cs-CZ" sz="4000" b="1" u="sng" dirty="0" smtClean="0">
                <a:solidFill>
                  <a:schemeClr val="tx1"/>
                </a:solidFill>
              </a:rPr>
              <a:t>Členění kapitálu</a:t>
            </a:r>
            <a:endParaRPr lang="cs-CZ" sz="4000" b="1" u="sng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196752"/>
            <a:ext cx="7931224" cy="5544616"/>
          </a:xfrm>
        </p:spPr>
        <p:txBody>
          <a:bodyPr>
            <a:normAutofit fontScale="85000" lnSpcReduction="20000"/>
          </a:bodyPr>
          <a:lstStyle/>
          <a:p>
            <a:pPr marL="352425" indent="-352425">
              <a:spcAft>
                <a:spcPts val="600"/>
              </a:spcAft>
              <a:defRPr/>
            </a:pPr>
            <a:r>
              <a:rPr lang="cs-CZ" sz="3000" dirty="0" smtClean="0"/>
              <a:t>Podle formy</a:t>
            </a:r>
          </a:p>
          <a:p>
            <a:pPr marL="801688" lvl="1" indent="-341313" algn="just">
              <a:spcBef>
                <a:spcPts val="0"/>
              </a:spcBef>
              <a:spcAft>
                <a:spcPts val="600"/>
              </a:spcAft>
              <a:buSzPct val="70000"/>
              <a:buFont typeface="Wingdings" pitchFamily="2" charset="2"/>
              <a:buChar char="Ø"/>
              <a:defRPr/>
            </a:pPr>
            <a:r>
              <a:rPr lang="cs-CZ" sz="2800" i="1" dirty="0"/>
              <a:t>Přímé zahraniční investice</a:t>
            </a:r>
          </a:p>
          <a:p>
            <a:pPr marL="801688" lvl="1" indent="-341313" algn="just">
              <a:spcBef>
                <a:spcPts val="0"/>
              </a:spcBef>
              <a:spcAft>
                <a:spcPts val="600"/>
              </a:spcAft>
              <a:buSzPct val="70000"/>
              <a:buFont typeface="Wingdings" pitchFamily="2" charset="2"/>
              <a:buChar char="Ø"/>
              <a:defRPr/>
            </a:pPr>
            <a:r>
              <a:rPr lang="cs-CZ" sz="2800" i="1" dirty="0"/>
              <a:t>Portfoliové investice</a:t>
            </a:r>
          </a:p>
          <a:p>
            <a:pPr marL="801688" lvl="1" indent="-341313" algn="just">
              <a:spcBef>
                <a:spcPts val="0"/>
              </a:spcBef>
              <a:spcAft>
                <a:spcPts val="600"/>
              </a:spcAft>
              <a:buSzPct val="70000"/>
              <a:buFont typeface="Wingdings" pitchFamily="2" charset="2"/>
              <a:buChar char="Ø"/>
              <a:defRPr/>
            </a:pPr>
            <a:r>
              <a:rPr lang="cs-CZ" sz="2800" i="1" dirty="0"/>
              <a:t>Ostatní investice</a:t>
            </a:r>
          </a:p>
          <a:p>
            <a:pPr marL="801688" lvl="1" indent="-341313" algn="just">
              <a:spcBef>
                <a:spcPts val="0"/>
              </a:spcBef>
              <a:spcAft>
                <a:spcPts val="600"/>
              </a:spcAft>
              <a:buSzPct val="70000"/>
              <a:buFont typeface="Wingdings" pitchFamily="2" charset="2"/>
              <a:buChar char="Ø"/>
              <a:defRPr/>
            </a:pPr>
            <a:r>
              <a:rPr lang="cs-CZ" sz="2800" i="1" dirty="0"/>
              <a:t>rezervy</a:t>
            </a:r>
          </a:p>
          <a:p>
            <a:pPr marL="352425" indent="-352425">
              <a:spcAft>
                <a:spcPts val="600"/>
              </a:spcAft>
              <a:defRPr/>
            </a:pPr>
            <a:r>
              <a:rPr lang="cs-CZ" sz="3000" dirty="0" smtClean="0"/>
              <a:t>Podle zúčastněných subjektů </a:t>
            </a:r>
            <a:r>
              <a:rPr lang="cs-CZ" sz="3000" i="1" dirty="0" smtClean="0"/>
              <a:t>(CB, vlády, komerční subjekty)</a:t>
            </a:r>
          </a:p>
          <a:p>
            <a:pPr marL="352425" indent="-352425">
              <a:spcAft>
                <a:spcPts val="600"/>
              </a:spcAft>
              <a:defRPr/>
            </a:pPr>
            <a:r>
              <a:rPr lang="cs-CZ" sz="3000" dirty="0" smtClean="0"/>
              <a:t>Podle vlastnictví </a:t>
            </a:r>
            <a:r>
              <a:rPr lang="cs-CZ" sz="3000" i="1" dirty="0" smtClean="0"/>
              <a:t>(soukromý, veřejný, kapitál mezinárodních organizací)</a:t>
            </a:r>
          </a:p>
          <a:p>
            <a:pPr marL="352425" indent="-352425">
              <a:spcAft>
                <a:spcPts val="600"/>
              </a:spcAft>
              <a:defRPr/>
            </a:pPr>
            <a:r>
              <a:rPr lang="cs-CZ" sz="3000" dirty="0" smtClean="0"/>
              <a:t>Podle charakteru umístění </a:t>
            </a:r>
            <a:r>
              <a:rPr lang="cs-CZ" sz="3000" i="1" dirty="0" smtClean="0"/>
              <a:t>(zápůjční, podnikatelský)</a:t>
            </a:r>
          </a:p>
          <a:p>
            <a:pPr marL="352425" indent="-352425">
              <a:spcAft>
                <a:spcPts val="600"/>
              </a:spcAft>
              <a:defRPr/>
            </a:pPr>
            <a:r>
              <a:rPr lang="cs-CZ" sz="3000" dirty="0" smtClean="0"/>
              <a:t>Podle času </a:t>
            </a:r>
            <a:r>
              <a:rPr lang="cs-CZ" sz="3000" i="1" dirty="0" smtClean="0"/>
              <a:t>(krátkodobý, střednědobý, dlouhodobý)</a:t>
            </a:r>
          </a:p>
          <a:p>
            <a:pPr marL="801688" lvl="1" indent="-341313" algn="just">
              <a:spcBef>
                <a:spcPts val="0"/>
              </a:spcBef>
              <a:spcAft>
                <a:spcPts val="600"/>
              </a:spcAft>
              <a:buSzPct val="70000"/>
              <a:buFont typeface="Wingdings" pitchFamily="2" charset="2"/>
              <a:buChar char="Ø"/>
              <a:defRPr/>
            </a:pPr>
            <a:r>
              <a:rPr lang="cs-CZ" sz="2800" i="1" dirty="0"/>
              <a:t>Úrokový diferenciál</a:t>
            </a:r>
          </a:p>
          <a:p>
            <a:pPr marL="801688" lvl="1" indent="-341313" algn="just">
              <a:spcBef>
                <a:spcPts val="0"/>
              </a:spcBef>
              <a:spcAft>
                <a:spcPts val="600"/>
              </a:spcAft>
              <a:buSzPct val="70000"/>
              <a:buFont typeface="Wingdings" pitchFamily="2" charset="2"/>
              <a:buChar char="Ø"/>
              <a:defRPr/>
            </a:pPr>
            <a:r>
              <a:rPr lang="cs-CZ" sz="2800" i="1" dirty="0"/>
              <a:t>Stupeň likvidity</a:t>
            </a:r>
          </a:p>
          <a:p>
            <a:pPr marL="801688" lvl="1" indent="-341313" algn="just">
              <a:spcBef>
                <a:spcPts val="0"/>
              </a:spcBef>
              <a:spcAft>
                <a:spcPts val="600"/>
              </a:spcAft>
              <a:buSzPct val="70000"/>
              <a:buFont typeface="Wingdings" pitchFamily="2" charset="2"/>
              <a:buChar char="Ø"/>
              <a:defRPr/>
            </a:pPr>
            <a:r>
              <a:rPr lang="cs-CZ" sz="2800" i="1" dirty="0"/>
              <a:t>Riziko s aktivem spojené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787208" cy="634082"/>
          </a:xfrm>
        </p:spPr>
        <p:txBody>
          <a:bodyPr>
            <a:noAutofit/>
          </a:bodyPr>
          <a:lstStyle/>
          <a:p>
            <a:r>
              <a:rPr lang="cs-CZ" sz="4000" b="1" u="sng" dirty="0" smtClean="0">
                <a:solidFill>
                  <a:schemeClr val="tx1"/>
                </a:solidFill>
              </a:rPr>
              <a:t>Vnější obchodn</a:t>
            </a:r>
            <a:r>
              <a:rPr lang="cs-CZ" sz="4000" b="1" u="sng" dirty="0" smtClean="0">
                <a:solidFill>
                  <a:schemeClr val="tx1"/>
                </a:solidFill>
              </a:rPr>
              <a:t>í politika</a:t>
            </a:r>
            <a:endParaRPr lang="cs-CZ" sz="4000" b="1" u="sng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23528" y="908720"/>
            <a:ext cx="8136904" cy="5565232"/>
          </a:xfrm>
        </p:spPr>
        <p:txBody>
          <a:bodyPr>
            <a:normAutofit fontScale="92500" lnSpcReduction="20000"/>
          </a:bodyPr>
          <a:lstStyle/>
          <a:p>
            <a:r>
              <a:rPr lang="cs-CZ" sz="2600" dirty="0" smtClean="0"/>
              <a:t>Jejím cílem je správně regulovat toky zboží do země (import) a ze země (export)</a:t>
            </a:r>
          </a:p>
          <a:p>
            <a:pPr>
              <a:spcAft>
                <a:spcPts val="600"/>
              </a:spcAft>
            </a:pPr>
            <a:r>
              <a:rPr lang="cs-CZ" sz="2600" dirty="0" smtClean="0"/>
              <a:t>Jak velká míra zásahů je přípustná?</a:t>
            </a:r>
            <a:endParaRPr lang="cs-CZ" sz="2600" dirty="0" smtClean="0"/>
          </a:p>
          <a:p>
            <a:pPr marL="801688" indent="-341313" algn="just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cs-CZ" sz="2600" dirty="0" smtClean="0"/>
              <a:t>protekcionismus</a:t>
            </a:r>
            <a:endParaRPr lang="cs-CZ" sz="2600" dirty="0" smtClean="0"/>
          </a:p>
          <a:p>
            <a:pPr marL="801688" indent="-341313" algn="just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cs-CZ" sz="2600" dirty="0" smtClean="0"/>
              <a:t>Volný obchod</a:t>
            </a:r>
            <a:endParaRPr lang="cs-CZ" sz="2600" dirty="0" smtClean="0"/>
          </a:p>
          <a:p>
            <a:pPr>
              <a:spcAft>
                <a:spcPts val="600"/>
              </a:spcAft>
            </a:pPr>
            <a:r>
              <a:rPr lang="cs-CZ" sz="2600" dirty="0" smtClean="0"/>
              <a:t>Nástroje VOP</a:t>
            </a:r>
          </a:p>
          <a:p>
            <a:pPr marL="801688" indent="-341313" algn="just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cs-CZ" sz="2600" b="1" i="1" dirty="0"/>
              <a:t>Smluvní nástroje</a:t>
            </a:r>
            <a:r>
              <a:rPr lang="cs-CZ" sz="2600" dirty="0"/>
              <a:t> (smlouvy, dohody)</a:t>
            </a:r>
          </a:p>
          <a:p>
            <a:pPr marL="801688" indent="-341313" algn="just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cs-CZ" sz="2600" b="1" i="1" dirty="0"/>
              <a:t>Autonomní nástroje</a:t>
            </a:r>
          </a:p>
          <a:p>
            <a:pPr marL="1258888" indent="-276225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cs-CZ" sz="2600" dirty="0"/>
              <a:t>Cla</a:t>
            </a:r>
          </a:p>
          <a:p>
            <a:pPr marL="1258888" indent="-276225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cs-CZ" sz="2600" dirty="0" smtClean="0"/>
              <a:t>Kvóty</a:t>
            </a:r>
          </a:p>
          <a:p>
            <a:pPr marL="1258888" indent="-276225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cs-CZ" sz="2600" dirty="0" smtClean="0"/>
              <a:t>Ostatní </a:t>
            </a:r>
            <a:r>
              <a:rPr lang="cs-CZ" sz="2600" dirty="0"/>
              <a:t>mimocelní bariéry (dovozní depozita, hygienické a technické </a:t>
            </a:r>
            <a:r>
              <a:rPr lang="cs-CZ" sz="2600" dirty="0" smtClean="0"/>
              <a:t>normy)</a:t>
            </a:r>
            <a:endParaRPr lang="cs-CZ" sz="2600" dirty="0"/>
          </a:p>
          <a:p>
            <a:pPr marL="1258888" indent="-276225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cs-CZ" sz="2600" dirty="0"/>
              <a:t>Antidumpingová opatření</a:t>
            </a:r>
          </a:p>
          <a:p>
            <a:pPr marL="1258888" indent="-276225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cs-CZ" sz="2600" dirty="0"/>
              <a:t>Proexportní politika</a:t>
            </a:r>
          </a:p>
          <a:p>
            <a:pPr>
              <a:spcAft>
                <a:spcPts val="600"/>
              </a:spcAft>
            </a:pPr>
            <a:endParaRPr lang="cs-CZ" sz="2800" dirty="0" smtClean="0"/>
          </a:p>
          <a:p>
            <a:endParaRPr lang="cs-CZ" sz="3200" dirty="0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931224" cy="706090"/>
          </a:xfrm>
        </p:spPr>
        <p:txBody>
          <a:bodyPr>
            <a:normAutofit fontScale="90000"/>
          </a:bodyPr>
          <a:lstStyle/>
          <a:p>
            <a:r>
              <a:rPr lang="cs-CZ" sz="4000" b="1" u="sng" dirty="0" smtClean="0">
                <a:solidFill>
                  <a:schemeClr val="tx1"/>
                </a:solidFill>
              </a:rPr>
              <a:t>Důvody liberalizace světové ekonomiky</a:t>
            </a:r>
            <a:endParaRPr lang="cs-CZ" sz="4000" b="1" u="sng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980728"/>
            <a:ext cx="7787208" cy="5877272"/>
          </a:xfrm>
        </p:spPr>
        <p:txBody>
          <a:bodyPr>
            <a:noAutofit/>
          </a:bodyPr>
          <a:lstStyle/>
          <a:p>
            <a:pPr>
              <a:spcAft>
                <a:spcPts val="600"/>
              </a:spcAft>
            </a:pPr>
            <a:r>
              <a:rPr lang="cs-CZ" sz="2600" dirty="0" smtClean="0"/>
              <a:t>Přílišný protekcionismus je příliš náklady pro všechny aktéry MO:</a:t>
            </a:r>
          </a:p>
          <a:p>
            <a:pPr marL="801688" indent="-341313" algn="just">
              <a:lnSpc>
                <a:spcPct val="90000"/>
              </a:lnSpc>
              <a:spcAft>
                <a:spcPts val="600"/>
              </a:spcAft>
              <a:buFont typeface="Wingdings" pitchFamily="2" charset="2"/>
              <a:buChar char="Ø"/>
            </a:pPr>
            <a:r>
              <a:rPr lang="cs-CZ" sz="2600" dirty="0" smtClean="0"/>
              <a:t>Vyšší náklady domácích výrobců</a:t>
            </a:r>
            <a:endParaRPr lang="cs-CZ" sz="2600" dirty="0"/>
          </a:p>
          <a:p>
            <a:pPr marL="801688" indent="-341313" algn="just">
              <a:lnSpc>
                <a:spcPct val="90000"/>
              </a:lnSpc>
              <a:spcAft>
                <a:spcPts val="600"/>
              </a:spcAft>
              <a:buFont typeface="Wingdings" pitchFamily="2" charset="2"/>
              <a:buChar char="Ø"/>
            </a:pPr>
            <a:r>
              <a:rPr lang="cs-CZ" sz="2600" dirty="0" smtClean="0"/>
              <a:t>Zavádění cel vede k odvetným clům (USA x Čína)</a:t>
            </a:r>
            <a:endParaRPr lang="cs-CZ" sz="2600" dirty="0"/>
          </a:p>
          <a:p>
            <a:pPr marL="801688" indent="-341313" algn="just">
              <a:lnSpc>
                <a:spcPct val="90000"/>
              </a:lnSpc>
              <a:spcAft>
                <a:spcPts val="600"/>
              </a:spcAft>
              <a:buFont typeface="Wingdings" pitchFamily="2" charset="2"/>
              <a:buChar char="Ø"/>
            </a:pPr>
            <a:r>
              <a:rPr lang="cs-CZ" sz="2600" dirty="0" smtClean="0"/>
              <a:t>Účinek cel je pouze krátkodobý a z dlouhodobého hlediska může mít negativní dopad na konkurenceschopnost domácích výrobců </a:t>
            </a:r>
            <a:endParaRPr lang="cs-CZ" sz="2600" dirty="0" smtClean="0"/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cs-CZ" sz="2600" dirty="0" smtClean="0"/>
              <a:t>Od poloviny 50. let 20. stol. </a:t>
            </a:r>
            <a:r>
              <a:rPr lang="cs-CZ" sz="2600" dirty="0" smtClean="0"/>
              <a:t>Začínají v jednotlivých regionech světa vznikat regionální integrační seskupení, kdy jejich cílem je odstranění překážek MO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cs-CZ" sz="2600" dirty="0" smtClean="0"/>
              <a:t>Ekonomická integrace může mít několik stupňů (fází)</a:t>
            </a:r>
            <a:endParaRPr lang="cs-CZ" sz="2600" dirty="0"/>
          </a:p>
        </p:txBody>
      </p:sp>
    </p:spTree>
    <p:extLst>
      <p:ext uri="{BB962C8B-B14F-4D97-AF65-F5344CB8AC3E}">
        <p14:creationId xmlns:p14="http://schemas.microsoft.com/office/powerpoint/2010/main" val="3632174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06090"/>
          </a:xfrm>
        </p:spPr>
        <p:txBody>
          <a:bodyPr>
            <a:normAutofit/>
          </a:bodyPr>
          <a:lstStyle/>
          <a:p>
            <a:r>
              <a:rPr lang="cs-CZ" sz="4000" b="1" u="sng" dirty="0" smtClean="0">
                <a:solidFill>
                  <a:schemeClr val="tx1"/>
                </a:solidFill>
              </a:rPr>
              <a:t>Stupně ekonomické integrace</a:t>
            </a:r>
            <a:endParaRPr lang="cs-CZ" sz="4000" b="1" u="sng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980728"/>
            <a:ext cx="7787208" cy="5688632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cs-CZ" sz="2800" dirty="0" smtClean="0"/>
              <a:t>Pásmo volného obchodu</a:t>
            </a:r>
          </a:p>
          <a:p>
            <a:pPr>
              <a:spcAft>
                <a:spcPts val="600"/>
              </a:spcAft>
            </a:pPr>
            <a:r>
              <a:rPr lang="cs-CZ" sz="2800" dirty="0" smtClean="0"/>
              <a:t>Celní unie</a:t>
            </a:r>
          </a:p>
          <a:p>
            <a:pPr>
              <a:spcAft>
                <a:spcPts val="600"/>
              </a:spcAft>
            </a:pPr>
            <a:r>
              <a:rPr lang="cs-CZ" sz="2800" dirty="0" smtClean="0"/>
              <a:t>Společný trh</a:t>
            </a:r>
          </a:p>
          <a:p>
            <a:pPr>
              <a:spcAft>
                <a:spcPts val="600"/>
              </a:spcAft>
            </a:pPr>
            <a:r>
              <a:rPr lang="cs-CZ" sz="2800" dirty="0" smtClean="0"/>
              <a:t>Primární  hospodářská unie</a:t>
            </a:r>
          </a:p>
          <a:p>
            <a:pPr>
              <a:spcAft>
                <a:spcPts val="600"/>
              </a:spcAft>
            </a:pPr>
            <a:r>
              <a:rPr lang="cs-CZ" sz="2800" dirty="0" smtClean="0"/>
              <a:t>Rozvinutá hospodářská unie</a:t>
            </a:r>
          </a:p>
          <a:p>
            <a:pPr>
              <a:spcAft>
                <a:spcPts val="600"/>
              </a:spcAft>
            </a:pPr>
            <a:r>
              <a:rPr lang="cs-CZ" sz="2800" dirty="0" smtClean="0"/>
              <a:t>Formativní hospodářská a měnov</a:t>
            </a:r>
            <a:r>
              <a:rPr lang="cs-CZ" sz="2800" dirty="0" smtClean="0"/>
              <a:t>á unie</a:t>
            </a:r>
          </a:p>
          <a:p>
            <a:pPr>
              <a:spcAft>
                <a:spcPts val="600"/>
              </a:spcAft>
            </a:pPr>
            <a:r>
              <a:rPr lang="cs-CZ" sz="2800" dirty="0" smtClean="0"/>
              <a:t>Hospodářská a měnová unie</a:t>
            </a:r>
          </a:p>
          <a:p>
            <a:pPr>
              <a:spcAft>
                <a:spcPts val="600"/>
              </a:spcAft>
            </a:pPr>
            <a:r>
              <a:rPr lang="cs-CZ" sz="2800" dirty="0" smtClean="0"/>
              <a:t>Politická unie</a:t>
            </a:r>
            <a:endParaRPr lang="cs-CZ" sz="2800" dirty="0" smtClean="0"/>
          </a:p>
          <a:p>
            <a:pPr>
              <a:spcAft>
                <a:spcPts val="600"/>
              </a:spcAft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8575981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787208" cy="706090"/>
          </a:xfrm>
        </p:spPr>
        <p:txBody>
          <a:bodyPr>
            <a:normAutofit/>
          </a:bodyPr>
          <a:lstStyle/>
          <a:p>
            <a:r>
              <a:rPr lang="cs-CZ" sz="4000" b="1" u="sng" dirty="0" smtClean="0">
                <a:solidFill>
                  <a:schemeClr val="tx1"/>
                </a:solidFill>
              </a:rPr>
              <a:t>Kurzová politika centrální banky</a:t>
            </a:r>
            <a:endParaRPr lang="cs-CZ" sz="4000" b="1" u="sng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980728"/>
            <a:ext cx="7787208" cy="5688632"/>
          </a:xfrm>
        </p:spPr>
        <p:txBody>
          <a:bodyPr>
            <a:normAutofit/>
          </a:bodyPr>
          <a:lstStyle/>
          <a:p>
            <a:r>
              <a:rPr lang="cs-CZ" sz="2600" dirty="0" smtClean="0"/>
              <a:t>V rámci mezinárodního obchodu je třeba disponovat také zahraniční měnou, kterou budeme platit našim obchodním partnerům </a:t>
            </a:r>
            <a:endParaRPr lang="cs-CZ" sz="2600" dirty="0" smtClean="0"/>
          </a:p>
          <a:p>
            <a:pPr>
              <a:spcAft>
                <a:spcPts val="600"/>
              </a:spcAft>
            </a:pPr>
            <a:r>
              <a:rPr lang="cs-CZ" sz="2600" dirty="0" smtClean="0"/>
              <a:t>K vyjádření poměru mezi domácí a zahraniční měnou slouží měnová kurz</a:t>
            </a:r>
          </a:p>
          <a:p>
            <a:pPr>
              <a:spcAft>
                <a:spcPts val="600"/>
              </a:spcAft>
            </a:pPr>
            <a:r>
              <a:rPr lang="cs-CZ" sz="2600" dirty="0" smtClean="0"/>
              <a:t>Měnový kurz představuje směnný poměr dvou měn, kdy cena jedné měny je vyjádřena v jiné měně</a:t>
            </a:r>
            <a:endParaRPr lang="cs-CZ" sz="2600" dirty="0" smtClean="0"/>
          </a:p>
          <a:p>
            <a:pPr marL="801688" indent="-341313" algn="just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cs-CZ" sz="2600" dirty="0" smtClean="0"/>
              <a:t>Může být stabilní nebo kolísat (fluktuovat), což může významně ovlivnit vývoj domácí ekono</a:t>
            </a:r>
            <a:r>
              <a:rPr lang="cs-CZ" sz="2600" dirty="0" smtClean="0"/>
              <a:t>miky</a:t>
            </a:r>
          </a:p>
          <a:p>
            <a:pPr marL="801688" indent="-341313" algn="just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cs-CZ" sz="2600" dirty="0" smtClean="0"/>
              <a:t>Velký vliv na měnový kurz má právě centrální banka a způsob jejího zapojení do regulace měnového kurzu</a:t>
            </a:r>
            <a:endParaRPr lang="cs-CZ" sz="2600" dirty="0"/>
          </a:p>
        </p:txBody>
      </p:sp>
    </p:spTree>
    <p:extLst>
      <p:ext uri="{BB962C8B-B14F-4D97-AF65-F5344CB8AC3E}">
        <p14:creationId xmlns:p14="http://schemas.microsoft.com/office/powerpoint/2010/main" val="2396268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562074"/>
          </a:xfrm>
        </p:spPr>
        <p:txBody>
          <a:bodyPr>
            <a:normAutofit fontScale="90000"/>
          </a:bodyPr>
          <a:lstStyle/>
          <a:p>
            <a:r>
              <a:rPr lang="cs-CZ" sz="4000" b="1" u="sng" dirty="0" smtClean="0">
                <a:solidFill>
                  <a:schemeClr val="tx1"/>
                </a:solidFill>
              </a:rPr>
              <a:t>Měnový kurz</a:t>
            </a:r>
            <a:endParaRPr lang="cs-CZ" sz="4000" b="1" u="sng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95536" y="836713"/>
            <a:ext cx="8208912" cy="6021288"/>
          </a:xfrm>
        </p:spPr>
        <p:txBody>
          <a:bodyPr>
            <a:normAutofit/>
          </a:bodyPr>
          <a:lstStyle/>
          <a:p>
            <a:r>
              <a:rPr lang="cs-CZ" dirty="0" smtClean="0"/>
              <a:t>Vzniká na devizovém trhu, je tedy výsledkem střetu nabídky a poptávky po dané měně</a:t>
            </a:r>
            <a:endParaRPr lang="cs-CZ" dirty="0" smtClean="0"/>
          </a:p>
          <a:p>
            <a:r>
              <a:rPr lang="cs-CZ" dirty="0" smtClean="0"/>
              <a:t>Rozlišujeme:</a:t>
            </a:r>
            <a:endParaRPr lang="cs-CZ" dirty="0" smtClean="0"/>
          </a:p>
          <a:p>
            <a:pPr marL="541338" indent="-276225" algn="just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cs-CZ" b="1" u="sng" dirty="0" smtClean="0"/>
              <a:t>Nominální měnový kurz</a:t>
            </a:r>
          </a:p>
          <a:p>
            <a:pPr marL="803275" indent="-342900" algn="just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cs-CZ" dirty="0" smtClean="0"/>
              <a:t>Prosté vyjádření ceny jedné měny v jednotkách cizí měny</a:t>
            </a:r>
          </a:p>
          <a:p>
            <a:pPr marL="803275" indent="-342900" algn="just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cs-CZ" dirty="0" smtClean="0"/>
              <a:t>Můžeme ho vyjádřit:</a:t>
            </a:r>
          </a:p>
          <a:p>
            <a:pPr marL="1258888" indent="-276225" algn="just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dirty="0" smtClean="0"/>
              <a:t>Přímým kótováním (25 CZK/1 EUR)</a:t>
            </a:r>
          </a:p>
          <a:p>
            <a:pPr marL="1258888" indent="-276225" algn="just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dirty="0" smtClean="0"/>
              <a:t>Nepřímým kótováním 1 EUR/0,04 CZK)</a:t>
            </a:r>
          </a:p>
          <a:p>
            <a:pPr marL="1258888" indent="-276225" algn="just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dirty="0" smtClean="0"/>
              <a:t>Většinou se používá přímý zápis</a:t>
            </a:r>
            <a:endParaRPr lang="cs-CZ" dirty="0"/>
          </a:p>
          <a:p>
            <a:pPr marL="541338" indent="-276225" algn="just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cs-CZ" b="1" u="sng" dirty="0" smtClean="0"/>
              <a:t>Reálný měnový kurz</a:t>
            </a:r>
          </a:p>
          <a:p>
            <a:pPr marL="803275" indent="-342900" algn="just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cs-CZ" dirty="0" smtClean="0"/>
              <a:t>Poměr, </a:t>
            </a:r>
            <a:r>
              <a:rPr lang="cs-CZ" dirty="0"/>
              <a:t>v jakém se směňují statky jedné země za statky druhé </a:t>
            </a:r>
            <a:r>
              <a:rPr lang="cs-CZ" dirty="0" smtClean="0"/>
              <a:t>země</a:t>
            </a:r>
          </a:p>
          <a:p>
            <a:pPr marL="803275" indent="-342900" algn="just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cs-CZ" dirty="0" smtClean="0"/>
              <a:t>Udává kupní sílu dané měny, protože zohledňuje cenovou hladinu v domácí a zahraniční ekonomice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cs-CZ" dirty="0"/>
              <a:t>V praxi se většinou pracuje s nominálním měnovým kurzem.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24660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562074"/>
          </a:xfrm>
        </p:spPr>
        <p:txBody>
          <a:bodyPr>
            <a:normAutofit fontScale="90000"/>
          </a:bodyPr>
          <a:lstStyle/>
          <a:p>
            <a:r>
              <a:rPr lang="cs-CZ" sz="4000" b="1" u="sng" dirty="0" smtClean="0">
                <a:solidFill>
                  <a:schemeClr val="tx1"/>
                </a:solidFill>
              </a:rPr>
              <a:t>Měnový kurz a zásahy měnové autority</a:t>
            </a:r>
            <a:endParaRPr lang="cs-CZ" sz="4000" b="1" u="sng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23528" y="908721"/>
            <a:ext cx="8064896" cy="6048672"/>
          </a:xfrm>
        </p:spPr>
        <p:txBody>
          <a:bodyPr>
            <a:normAutofit fontScale="92500"/>
          </a:bodyPr>
          <a:lstStyle/>
          <a:p>
            <a:r>
              <a:rPr lang="cs-CZ" dirty="0" smtClean="0"/>
              <a:t>Ve většině zemí je měnovou autoritou centrální banka</a:t>
            </a:r>
          </a:p>
          <a:p>
            <a:r>
              <a:rPr lang="cs-CZ" dirty="0" smtClean="0"/>
              <a:t>Podle míry jejího zásahu (intervence) do vývoje měnového kurzu rozlišujeme tyto režimy měnových kurzů:</a:t>
            </a:r>
          </a:p>
          <a:p>
            <a:pPr marL="541338" indent="-276225" algn="just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cs-CZ" b="1" u="sng" dirty="0"/>
              <a:t>Režim plovoucího kurzu (</a:t>
            </a:r>
            <a:r>
              <a:rPr lang="cs-CZ" b="1" u="sng" dirty="0" err="1"/>
              <a:t>floating</a:t>
            </a:r>
            <a:r>
              <a:rPr lang="cs-CZ" b="1" u="sng" dirty="0" smtClean="0"/>
              <a:t>)</a:t>
            </a:r>
          </a:p>
          <a:p>
            <a:pPr marL="803275" indent="-342900" algn="just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cs-CZ" dirty="0" smtClean="0"/>
              <a:t>Centrální banka nezasahuje do procesu utváření měnového kurzu a tento vzniká střetem nabídky a poptávky po měně na devizovém trhu </a:t>
            </a:r>
          </a:p>
          <a:p>
            <a:pPr marL="1258888" indent="-276225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b="1" i="1" dirty="0"/>
              <a:t>Čistý </a:t>
            </a:r>
            <a:r>
              <a:rPr lang="cs-CZ" b="1" i="1" dirty="0" err="1"/>
              <a:t>floating</a:t>
            </a:r>
            <a:endParaRPr lang="cs-CZ" b="1" i="1" dirty="0"/>
          </a:p>
          <a:p>
            <a:pPr marL="1258888" indent="-276225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b="1" i="1" dirty="0"/>
              <a:t>Řízený </a:t>
            </a:r>
            <a:r>
              <a:rPr lang="cs-CZ" b="1" i="1" dirty="0" err="1"/>
              <a:t>floating</a:t>
            </a:r>
            <a:endParaRPr lang="cs-CZ" b="1" i="1" dirty="0"/>
          </a:p>
          <a:p>
            <a:pPr marL="803275" indent="-342900" algn="just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cs-CZ" dirty="0" smtClean="0"/>
              <a:t>Pak hovoříme o tzv. </a:t>
            </a:r>
            <a:r>
              <a:rPr lang="cs-CZ" u="sng" dirty="0" err="1" smtClean="0"/>
              <a:t>apreciaci</a:t>
            </a:r>
            <a:r>
              <a:rPr lang="cs-CZ" dirty="0" smtClean="0"/>
              <a:t> (zhodnocení) nebo </a:t>
            </a:r>
            <a:r>
              <a:rPr lang="cs-CZ" u="sng" dirty="0" smtClean="0"/>
              <a:t>depreciaci</a:t>
            </a:r>
            <a:r>
              <a:rPr lang="cs-CZ" dirty="0" smtClean="0"/>
              <a:t> (znehodnocení) měnového kurzu</a:t>
            </a:r>
            <a:endParaRPr lang="cs-CZ" dirty="0"/>
          </a:p>
          <a:p>
            <a:pPr marL="541338" indent="-276225" algn="just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cs-CZ" b="1" u="sng" dirty="0"/>
              <a:t>Režim pevného kurzu</a:t>
            </a:r>
          </a:p>
          <a:p>
            <a:pPr marL="803275" indent="-342900" algn="just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cs-CZ" dirty="0"/>
              <a:t>Hodnota nominálního kurzu není dána trhem, ale je stanovena centrální </a:t>
            </a:r>
            <a:r>
              <a:rPr lang="cs-CZ" dirty="0" smtClean="0"/>
              <a:t>bankou (měnová parita), </a:t>
            </a:r>
            <a:r>
              <a:rPr lang="cs-CZ" dirty="0"/>
              <a:t>která se oficiálně zavazuje stanovený kurz dodržet, k čemuž využívá devizové </a:t>
            </a:r>
            <a:r>
              <a:rPr lang="cs-CZ" dirty="0" smtClean="0"/>
              <a:t>intervence</a:t>
            </a:r>
          </a:p>
          <a:p>
            <a:pPr marL="803275" indent="-342900" algn="just">
              <a:lnSpc>
                <a:spcPct val="9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cs-CZ" dirty="0" smtClean="0"/>
              <a:t>Zde rozlišujeme </a:t>
            </a:r>
            <a:r>
              <a:rPr lang="cs-CZ" u="sng" dirty="0" smtClean="0"/>
              <a:t>revalvaci</a:t>
            </a:r>
            <a:r>
              <a:rPr lang="cs-CZ" dirty="0" smtClean="0"/>
              <a:t> (zhodnocení) a </a:t>
            </a:r>
            <a:r>
              <a:rPr lang="cs-CZ" u="sng" dirty="0" smtClean="0"/>
              <a:t>devalvaci</a:t>
            </a:r>
            <a:r>
              <a:rPr lang="cs-CZ" dirty="0" smtClean="0"/>
              <a:t> (znehodnocení) měnového kurzu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32699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8064896" cy="1080120"/>
          </a:xfrm>
        </p:spPr>
        <p:txBody>
          <a:bodyPr>
            <a:normAutofit fontScale="90000"/>
          </a:bodyPr>
          <a:lstStyle/>
          <a:p>
            <a:r>
              <a:rPr lang="cs-CZ" sz="4000" b="1" u="sng" dirty="0" smtClean="0">
                <a:solidFill>
                  <a:schemeClr val="tx1"/>
                </a:solidFill>
              </a:rPr>
              <a:t>Faktory ovlivňující vývoj měnového kurzu (parity)</a:t>
            </a:r>
            <a:endParaRPr lang="cs-CZ" sz="4000" b="1" u="sng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95536" y="1412776"/>
            <a:ext cx="7776864" cy="4824536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cs-CZ" sz="2800" b="1" i="1" dirty="0" smtClean="0"/>
              <a:t>Úrokový diferenciál</a:t>
            </a:r>
          </a:p>
          <a:p>
            <a:pPr marL="801688" indent="-341313" algn="just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cs-CZ" sz="2800" dirty="0"/>
              <a:t>Rozdíl mezi domácí a zahraniční úrokovou sazbou</a:t>
            </a:r>
          </a:p>
          <a:p>
            <a:pPr>
              <a:spcAft>
                <a:spcPts val="600"/>
              </a:spcAft>
            </a:pPr>
            <a:r>
              <a:rPr lang="cs-CZ" sz="2800" b="1" i="1" dirty="0" smtClean="0"/>
              <a:t>Inflační diferenciál</a:t>
            </a:r>
          </a:p>
          <a:p>
            <a:pPr marL="801688" indent="-341313" algn="just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cs-CZ" sz="2800" dirty="0"/>
              <a:t>Rozdíl v míře inflace v domácí a zahraniční ekonomice</a:t>
            </a:r>
          </a:p>
          <a:p>
            <a:pPr>
              <a:spcAft>
                <a:spcPts val="600"/>
              </a:spcAft>
            </a:pPr>
            <a:r>
              <a:rPr lang="cs-CZ" sz="2800" b="1" i="1" dirty="0" smtClean="0"/>
              <a:t>Ekonomický růst dané země</a:t>
            </a:r>
          </a:p>
          <a:p>
            <a:pPr>
              <a:spcAft>
                <a:spcPts val="600"/>
              </a:spcAft>
            </a:pPr>
            <a:r>
              <a:rPr lang="cs-CZ" sz="2800" b="1" i="1" dirty="0" smtClean="0"/>
              <a:t>Stabilita politického prostředí</a:t>
            </a:r>
            <a:endParaRPr lang="cs-CZ" sz="2800" b="1" i="1" dirty="0" smtClean="0"/>
          </a:p>
          <a:p>
            <a:pPr marL="893762" indent="0" algn="just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SzPct val="120000"/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56205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850106"/>
          </a:xfrm>
        </p:spPr>
        <p:txBody>
          <a:bodyPr>
            <a:normAutofit/>
          </a:bodyPr>
          <a:lstStyle/>
          <a:p>
            <a:r>
              <a:rPr lang="cs-CZ" sz="3600" b="1" u="sng" dirty="0" smtClean="0">
                <a:solidFill>
                  <a:schemeClr val="tx1"/>
                </a:solidFill>
              </a:rPr>
              <a:t>Platební bilance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68760"/>
            <a:ext cx="7467600" cy="5205192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cs-CZ" sz="2800" dirty="0" smtClean="0"/>
              <a:t>Statistický účetní záznam sestavený na principu podvojného účetnictví, který sumarizuje veškeré ekonomické transakce mezi subjekty domácí země a zahraničím za určité časové období</a:t>
            </a:r>
          </a:p>
          <a:p>
            <a:pPr>
              <a:spcAft>
                <a:spcPts val="600"/>
              </a:spcAft>
            </a:pPr>
            <a:r>
              <a:rPr lang="cs-CZ" sz="2800" dirty="0" smtClean="0"/>
              <a:t>Celkově musí být vyrovnaná, ale jednotlivé účty mohou být v nerovnováze</a:t>
            </a:r>
          </a:p>
          <a:p>
            <a:pPr>
              <a:spcAft>
                <a:spcPts val="600"/>
              </a:spcAft>
            </a:pPr>
            <a:r>
              <a:rPr lang="cs-CZ" sz="2800" dirty="0" smtClean="0"/>
              <a:t>Můžeme ji členit </a:t>
            </a:r>
          </a:p>
          <a:p>
            <a:pPr marL="625475" indent="-260350" algn="just">
              <a:spcAft>
                <a:spcPts val="600"/>
              </a:spcAft>
              <a:buFont typeface="Wingdings" pitchFamily="2" charset="2"/>
              <a:buChar char="Ø"/>
            </a:pPr>
            <a:r>
              <a:rPr lang="cs-CZ" sz="2800" b="1" i="1" u="sng" dirty="0" smtClean="0"/>
              <a:t>vertikálně</a:t>
            </a:r>
            <a:r>
              <a:rPr lang="cs-CZ" sz="2800" dirty="0" smtClean="0"/>
              <a:t> (kreditní a debetní položky)</a:t>
            </a:r>
          </a:p>
          <a:p>
            <a:pPr marL="625475" indent="-260350" algn="just">
              <a:spcAft>
                <a:spcPts val="600"/>
              </a:spcAft>
              <a:buFont typeface="Wingdings" pitchFamily="2" charset="2"/>
              <a:buChar char="Ø"/>
            </a:pPr>
            <a:r>
              <a:rPr lang="cs-CZ" sz="2800" b="1" i="1" u="sng" smtClean="0"/>
              <a:t>horizontálně</a:t>
            </a:r>
            <a:r>
              <a:rPr lang="cs-CZ" sz="2800" smtClean="0"/>
              <a:t> (jednotlivé </a:t>
            </a:r>
            <a:r>
              <a:rPr lang="cs-CZ" sz="2800" dirty="0" smtClean="0"/>
              <a:t>účty)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080859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25470"/>
          </a:xfrm>
        </p:spPr>
        <p:txBody>
          <a:bodyPr>
            <a:normAutofit/>
          </a:bodyPr>
          <a:lstStyle/>
          <a:p>
            <a:r>
              <a:rPr lang="cs-CZ" sz="3600" b="1" u="sng" dirty="0" smtClean="0">
                <a:solidFill>
                  <a:schemeClr val="tx1"/>
                </a:solidFill>
              </a:rPr>
              <a:t>Struktura platební bilance</a:t>
            </a:r>
            <a:endParaRPr lang="en-US" sz="3600" b="1" u="sng" dirty="0" smtClean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142984"/>
            <a:ext cx="7467600" cy="5330968"/>
          </a:xfrm>
        </p:spPr>
        <p:txBody>
          <a:bodyPr>
            <a:normAutofit lnSpcReduction="10000"/>
          </a:bodyPr>
          <a:lstStyle/>
          <a:p>
            <a:r>
              <a:rPr lang="cs-CZ" sz="2600" b="1" dirty="0" smtClean="0"/>
              <a:t>Běžný účet</a:t>
            </a:r>
          </a:p>
          <a:p>
            <a:pPr marL="898525" indent="-352425">
              <a:spcBef>
                <a:spcPts val="0"/>
              </a:spcBef>
              <a:buFont typeface="Wingdings" pitchFamily="2" charset="2"/>
              <a:buChar char="Ø"/>
            </a:pPr>
            <a:r>
              <a:rPr lang="cs-CZ" sz="2600" dirty="0" smtClean="0"/>
              <a:t>Obchodní bilance</a:t>
            </a:r>
          </a:p>
          <a:p>
            <a:pPr marL="898525" indent="-352425">
              <a:spcBef>
                <a:spcPts val="0"/>
              </a:spcBef>
              <a:buFont typeface="Wingdings" pitchFamily="2" charset="2"/>
              <a:buChar char="Ø"/>
            </a:pPr>
            <a:r>
              <a:rPr lang="cs-CZ" sz="2600" dirty="0" smtClean="0"/>
              <a:t>Bilance služeb</a:t>
            </a:r>
          </a:p>
          <a:p>
            <a:pPr marL="898525" indent="-352425">
              <a:spcBef>
                <a:spcPts val="0"/>
              </a:spcBef>
              <a:buFont typeface="Wingdings" pitchFamily="2" charset="2"/>
              <a:buChar char="Ø"/>
            </a:pPr>
            <a:r>
              <a:rPr lang="cs-CZ" sz="2600" dirty="0" smtClean="0"/>
              <a:t>Bilance výnosů</a:t>
            </a:r>
          </a:p>
          <a:p>
            <a:pPr marL="898525" indent="-352425">
              <a:spcBef>
                <a:spcPts val="0"/>
              </a:spcBef>
              <a:buFont typeface="Wingdings" pitchFamily="2" charset="2"/>
              <a:buChar char="Ø"/>
            </a:pPr>
            <a:r>
              <a:rPr lang="cs-CZ" sz="2600" dirty="0" smtClean="0"/>
              <a:t>Běžné převody</a:t>
            </a:r>
          </a:p>
          <a:p>
            <a:r>
              <a:rPr lang="cs-CZ" sz="2600" b="1" dirty="0" smtClean="0"/>
              <a:t>Kapitálový účet</a:t>
            </a:r>
          </a:p>
          <a:p>
            <a:r>
              <a:rPr lang="cs-CZ" sz="2600" b="1" dirty="0" smtClean="0"/>
              <a:t>Finanční účet</a:t>
            </a:r>
          </a:p>
          <a:p>
            <a:pPr marL="898525" indent="-352425">
              <a:spcBef>
                <a:spcPts val="0"/>
              </a:spcBef>
              <a:buFont typeface="Wingdings" pitchFamily="2" charset="2"/>
              <a:buChar char="Ø"/>
            </a:pPr>
            <a:r>
              <a:rPr lang="cs-CZ" sz="2600" dirty="0" smtClean="0"/>
              <a:t>Přímé investice</a:t>
            </a:r>
          </a:p>
          <a:p>
            <a:pPr marL="898525" indent="-352425">
              <a:spcBef>
                <a:spcPts val="0"/>
              </a:spcBef>
              <a:buFont typeface="Wingdings" pitchFamily="2" charset="2"/>
              <a:buChar char="Ø"/>
            </a:pPr>
            <a:r>
              <a:rPr lang="cs-CZ" sz="2600" dirty="0" smtClean="0"/>
              <a:t>Portfoliové </a:t>
            </a:r>
            <a:r>
              <a:rPr lang="cs-CZ" sz="2600" dirty="0" smtClean="0"/>
              <a:t>investice</a:t>
            </a:r>
          </a:p>
          <a:p>
            <a:pPr marL="898525" indent="-352425">
              <a:spcBef>
                <a:spcPts val="0"/>
              </a:spcBef>
              <a:buFont typeface="Wingdings" pitchFamily="2" charset="2"/>
              <a:buChar char="Ø"/>
            </a:pPr>
            <a:r>
              <a:rPr lang="cs-CZ" sz="2600" smtClean="0"/>
              <a:t>Finanční deriváty</a:t>
            </a:r>
            <a:endParaRPr lang="cs-CZ" sz="2600" dirty="0" smtClean="0"/>
          </a:p>
          <a:p>
            <a:pPr marL="898525" indent="-352425">
              <a:spcBef>
                <a:spcPts val="0"/>
              </a:spcBef>
              <a:buFont typeface="Wingdings" pitchFamily="2" charset="2"/>
              <a:buChar char="Ø"/>
            </a:pPr>
            <a:r>
              <a:rPr lang="cs-CZ" sz="2600" dirty="0" smtClean="0"/>
              <a:t>Ostatní investice</a:t>
            </a:r>
          </a:p>
          <a:p>
            <a:r>
              <a:rPr lang="cs-CZ" sz="2600" b="1" dirty="0" smtClean="0"/>
              <a:t>Chyby, kurzové rozdíly</a:t>
            </a:r>
          </a:p>
          <a:p>
            <a:r>
              <a:rPr lang="cs-CZ" sz="2600" b="1" dirty="0" smtClean="0"/>
              <a:t>Devizové rezervy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6975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7467600" cy="792088"/>
          </a:xfrm>
        </p:spPr>
        <p:txBody>
          <a:bodyPr>
            <a:normAutofit/>
          </a:bodyPr>
          <a:lstStyle/>
          <a:p>
            <a:r>
              <a:rPr lang="cs-CZ" sz="4000" b="1" u="sng" dirty="0" smtClean="0">
                <a:solidFill>
                  <a:schemeClr val="tx1"/>
                </a:solidFill>
              </a:rPr>
              <a:t>Vzájemné ekonomické vztahy zemí</a:t>
            </a:r>
            <a:endParaRPr lang="cs-CZ" sz="4000" b="1" u="sng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340768"/>
            <a:ext cx="7715200" cy="5133184"/>
          </a:xfrm>
        </p:spPr>
        <p:txBody>
          <a:bodyPr>
            <a:normAutofit/>
          </a:bodyPr>
          <a:lstStyle/>
          <a:p>
            <a:pPr marL="273050" indent="-273050" algn="just">
              <a:spcAft>
                <a:spcPts val="600"/>
              </a:spcAft>
            </a:pPr>
            <a:r>
              <a:rPr lang="cs-CZ" sz="2800" b="1" i="1" u="sng" dirty="0" smtClean="0"/>
              <a:t>V rámci těchto vztahů se budeme zabývat</a:t>
            </a:r>
          </a:p>
          <a:p>
            <a:pPr marL="801688" indent="-341313" algn="just">
              <a:spcAft>
                <a:spcPts val="600"/>
              </a:spcAft>
              <a:buFont typeface="Wingdings" pitchFamily="2" charset="2"/>
              <a:buChar char="Ø"/>
            </a:pPr>
            <a:r>
              <a:rPr lang="cs-CZ" sz="2800" dirty="0" smtClean="0"/>
              <a:t>Mezinárodním obchodem</a:t>
            </a:r>
          </a:p>
          <a:p>
            <a:pPr marL="801688" indent="-341313" algn="just">
              <a:spcAft>
                <a:spcPts val="600"/>
              </a:spcAft>
              <a:buFont typeface="Wingdings" pitchFamily="2" charset="2"/>
              <a:buChar char="Ø"/>
            </a:pPr>
            <a:r>
              <a:rPr lang="cs-CZ" sz="2800" dirty="0" smtClean="0"/>
              <a:t>Otevřeností ekonomik</a:t>
            </a:r>
          </a:p>
          <a:p>
            <a:pPr marL="801688" indent="-341313" algn="just">
              <a:spcAft>
                <a:spcPts val="600"/>
              </a:spcAft>
              <a:buFont typeface="Wingdings" pitchFamily="2" charset="2"/>
              <a:buChar char="Ø"/>
            </a:pPr>
            <a:r>
              <a:rPr lang="cs-CZ" sz="2800" dirty="0" smtClean="0"/>
              <a:t>Mezinárodním pohybem kapitálu</a:t>
            </a:r>
          </a:p>
          <a:p>
            <a:pPr marL="801688" indent="-341313" algn="just">
              <a:spcAft>
                <a:spcPts val="600"/>
              </a:spcAft>
              <a:buFont typeface="Wingdings" pitchFamily="2" charset="2"/>
              <a:buChar char="Ø"/>
            </a:pPr>
            <a:r>
              <a:rPr lang="cs-CZ" sz="2800" dirty="0" smtClean="0"/>
              <a:t>Stupni integrace</a:t>
            </a:r>
          </a:p>
          <a:p>
            <a:pPr marL="801688" indent="-341313" algn="just">
              <a:spcAft>
                <a:spcPts val="600"/>
              </a:spcAft>
              <a:buFont typeface="Wingdings" pitchFamily="2" charset="2"/>
              <a:buChar char="Ø"/>
            </a:pPr>
            <a:r>
              <a:rPr lang="cs-CZ" sz="2800" dirty="0" smtClean="0"/>
              <a:t>Kurzovou politikou centrální banky</a:t>
            </a:r>
          </a:p>
          <a:p>
            <a:pPr marL="801688" indent="-341313" algn="just">
              <a:spcAft>
                <a:spcPts val="600"/>
              </a:spcAft>
              <a:buFont typeface="Wingdings" pitchFamily="2" charset="2"/>
              <a:buChar char="Ø"/>
            </a:pPr>
            <a:r>
              <a:rPr lang="cs-CZ" sz="2800" dirty="0" smtClean="0"/>
              <a:t>Platební bilancí</a:t>
            </a:r>
            <a:endParaRPr lang="cs-CZ" sz="2800" dirty="0" smtClean="0"/>
          </a:p>
          <a:p>
            <a:pPr marL="801688" indent="-341313" algn="just">
              <a:spcAft>
                <a:spcPts val="600"/>
              </a:spcAft>
              <a:buNone/>
            </a:pPr>
            <a:endParaRPr lang="cs-CZ" sz="2800" dirty="0" smtClean="0"/>
          </a:p>
          <a:p>
            <a:pPr marL="514350" indent="-514350">
              <a:spcAft>
                <a:spcPts val="600"/>
              </a:spcAft>
              <a:buClr>
                <a:schemeClr val="tx2"/>
              </a:buClr>
              <a:buSzPct val="100000"/>
              <a:buNone/>
            </a:pPr>
            <a:endParaRPr lang="cs-CZ" sz="3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857232"/>
            <a:ext cx="7467600" cy="5616720"/>
          </a:xfrm>
        </p:spPr>
        <p:txBody>
          <a:bodyPr/>
          <a:lstStyle/>
          <a:p>
            <a:pPr algn="ctr">
              <a:buNone/>
            </a:pPr>
            <a:endParaRPr lang="cs-CZ" sz="5400" dirty="0" smtClean="0"/>
          </a:p>
          <a:p>
            <a:pPr algn="ctr">
              <a:buNone/>
            </a:pPr>
            <a:endParaRPr lang="cs-CZ" sz="5400" dirty="0" smtClean="0"/>
          </a:p>
          <a:p>
            <a:pPr algn="ctr">
              <a:buNone/>
            </a:pPr>
            <a:r>
              <a:rPr lang="cs-CZ" sz="5400" dirty="0" smtClean="0"/>
              <a:t>Děkuji za pozornost a přeji hezký den</a:t>
            </a:r>
            <a:br>
              <a:rPr lang="cs-CZ" sz="5400" dirty="0" smtClean="0"/>
            </a:br>
            <a:r>
              <a:rPr lang="cs-CZ" sz="5400" b="1" dirty="0" smtClean="0">
                <a:latin typeface="Times New Roman" pitchFamily="18" charset="0"/>
                <a:cs typeface="Times New Roman" pitchFamily="18" charset="0"/>
              </a:rPr>
              <a:t>☺</a:t>
            </a:r>
            <a:endParaRPr lang="cs-CZ" sz="5400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28596" y="142852"/>
            <a:ext cx="7467600" cy="654032"/>
          </a:xfrm>
        </p:spPr>
        <p:txBody>
          <a:bodyPr>
            <a:noAutofit/>
          </a:bodyPr>
          <a:lstStyle/>
          <a:p>
            <a:r>
              <a:rPr lang="cs-CZ" sz="4000" b="1" u="sng" dirty="0" smtClean="0">
                <a:solidFill>
                  <a:schemeClr val="tx1"/>
                </a:solidFill>
              </a:rPr>
              <a:t>Mezinárodní obchod</a:t>
            </a:r>
            <a:endParaRPr lang="en-US" sz="4000" b="1" u="sng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28596" y="1124744"/>
            <a:ext cx="7758138" cy="5616624"/>
          </a:xfrm>
        </p:spPr>
        <p:txBody>
          <a:bodyPr>
            <a:normAutofit lnSpcReduction="10000"/>
          </a:bodyPr>
          <a:lstStyle/>
          <a:p>
            <a:pPr algn="just"/>
            <a:r>
              <a:rPr lang="cs-CZ" sz="2600" dirty="0" smtClean="0"/>
              <a:t>Proces typický pro lidstvo od jeho samotného počátku</a:t>
            </a:r>
            <a:endParaRPr lang="cs-CZ" sz="2600" dirty="0" smtClean="0"/>
          </a:p>
          <a:p>
            <a:pPr algn="just"/>
            <a:r>
              <a:rPr lang="cs-CZ" sz="2600" dirty="0" smtClean="0"/>
              <a:t>Mezi hlavní důvody mezinárodního obchodu patří:</a:t>
            </a:r>
          </a:p>
          <a:p>
            <a:pPr marL="801688" indent="-341313" algn="just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cs-CZ" sz="2600" b="1" i="1" u="sng" dirty="0" smtClean="0"/>
              <a:t>Rozdíly ve vybavenosti jednotlivých zemí výrobními faktory</a:t>
            </a:r>
            <a:r>
              <a:rPr lang="cs-CZ" sz="2600" dirty="0" smtClean="0"/>
              <a:t> (práce, přírodní zdroje, kapitál, technologie)</a:t>
            </a:r>
          </a:p>
          <a:p>
            <a:pPr marL="801688" indent="-341313" algn="just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cs-CZ" sz="2600" b="1" i="1" u="sng" dirty="0" smtClean="0"/>
              <a:t>Klimatické podmínky</a:t>
            </a:r>
            <a:r>
              <a:rPr lang="cs-CZ" sz="2600" dirty="0" smtClean="0"/>
              <a:t> – faktor klíčový hlavně pro zemědělství </a:t>
            </a:r>
          </a:p>
          <a:p>
            <a:pPr algn="just">
              <a:spcAft>
                <a:spcPts val="600"/>
              </a:spcAft>
            </a:pPr>
            <a:r>
              <a:rPr lang="cs-CZ" sz="2600" dirty="0"/>
              <a:t>Výše uvedené důvody lze dále ještě </a:t>
            </a:r>
            <a:r>
              <a:rPr lang="cs-CZ" sz="2600" dirty="0" smtClean="0"/>
              <a:t>dělit, u jednotlivých výrobních faktorů např. rozlišujeme jejich množství, kvalitu, nákladovost</a:t>
            </a:r>
          </a:p>
          <a:p>
            <a:pPr algn="just">
              <a:spcAft>
                <a:spcPts val="600"/>
              </a:spcAft>
            </a:pPr>
            <a:r>
              <a:rPr lang="cs-CZ" sz="2600" dirty="0" smtClean="0"/>
              <a:t>Na základě vybavenosti a klimatických podmínek, které spolu souvisí se jednotlivé země specializují na výrobu různých komodit</a:t>
            </a:r>
            <a:endParaRPr lang="cs-CZ" sz="2600" dirty="0"/>
          </a:p>
          <a:p>
            <a:pPr marL="460375" indent="0" algn="just">
              <a:spcBef>
                <a:spcPts val="0"/>
              </a:spcBef>
              <a:spcAft>
                <a:spcPts val="600"/>
              </a:spcAft>
              <a:buNone/>
            </a:pPr>
            <a:endParaRPr lang="cs-CZ" sz="2800" dirty="0" smtClean="0"/>
          </a:p>
          <a:p>
            <a:pPr marL="801688" indent="-341313" algn="just">
              <a:buFont typeface="Wingdings" pitchFamily="2" charset="2"/>
              <a:buChar char="Ø"/>
            </a:pPr>
            <a:endParaRPr lang="cs-CZ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28596" y="142852"/>
            <a:ext cx="7467600" cy="654032"/>
          </a:xfrm>
        </p:spPr>
        <p:txBody>
          <a:bodyPr>
            <a:noAutofit/>
          </a:bodyPr>
          <a:lstStyle/>
          <a:p>
            <a:r>
              <a:rPr lang="cs-CZ" sz="4000" b="1" u="sng" dirty="0" smtClean="0">
                <a:solidFill>
                  <a:schemeClr val="tx1"/>
                </a:solidFill>
              </a:rPr>
              <a:t>Mezinárodní obchod</a:t>
            </a:r>
            <a:endParaRPr lang="en-US" sz="4000" b="1" u="sng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251520" y="796884"/>
            <a:ext cx="7935214" cy="5944484"/>
          </a:xfrm>
        </p:spPr>
        <p:txBody>
          <a:bodyPr>
            <a:noAutofit/>
          </a:bodyPr>
          <a:lstStyle/>
          <a:p>
            <a:pPr algn="just"/>
            <a:r>
              <a:rPr lang="cs-CZ" sz="2200" dirty="0" smtClean="0"/>
              <a:t>Uvedeme si dvě základní teorie, které se snažily vysvětlit příčiny a důsledky mezinárodní obchodu, obě pocházejí z období klasické ekonomie</a:t>
            </a:r>
            <a:endParaRPr lang="cs-CZ" sz="2200" dirty="0"/>
          </a:p>
          <a:p>
            <a:pPr marL="717550" indent="-363538" algn="just">
              <a:buSzPct val="120000"/>
              <a:buAutoNum type="arabicPeriod"/>
            </a:pPr>
            <a:r>
              <a:rPr lang="cs-CZ" sz="2200" b="1" i="1" u="sng" dirty="0" smtClean="0"/>
              <a:t>Teorie absolutních výhod</a:t>
            </a:r>
          </a:p>
          <a:p>
            <a:pPr marL="801688" indent="-341313" algn="just">
              <a:spcBef>
                <a:spcPts val="0"/>
              </a:spcBef>
              <a:buFont typeface="Wingdings" pitchFamily="2" charset="2"/>
              <a:buChar char="Ø"/>
            </a:pPr>
            <a:r>
              <a:rPr lang="cs-CZ" sz="2200" dirty="0"/>
              <a:t>Autorem je A. Smith</a:t>
            </a:r>
          </a:p>
          <a:p>
            <a:pPr marL="801688" indent="-341313" algn="just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cs-CZ" sz="2200" dirty="0"/>
              <a:t>Země se bude specializovat na výrobu a vývoz takové komodity, u které má ve srovnání s ostatními zeměmi nejnižší náklady. Statky, u kterých tuto výhodu nemá, by měla dovážet ze zahraničí. </a:t>
            </a:r>
          </a:p>
          <a:p>
            <a:pPr marL="868362" indent="-514350" algn="just">
              <a:buSzPct val="120000"/>
              <a:buFont typeface="+mj-lt"/>
              <a:buAutoNum type="arabicPeriod" startAt="2"/>
            </a:pPr>
            <a:r>
              <a:rPr lang="cs-CZ" sz="2200" b="1" i="1" u="sng" dirty="0"/>
              <a:t>Teorie komparativních výhod</a:t>
            </a:r>
          </a:p>
          <a:p>
            <a:pPr marL="801688" indent="-341313" algn="just">
              <a:spcBef>
                <a:spcPts val="0"/>
              </a:spcBef>
              <a:buFont typeface="Wingdings" pitchFamily="2" charset="2"/>
              <a:buChar char="Ø"/>
            </a:pPr>
            <a:r>
              <a:rPr lang="cs-CZ" sz="2200" dirty="0" smtClean="0"/>
              <a:t>Autorem D. Ricardo </a:t>
            </a:r>
          </a:p>
          <a:p>
            <a:pPr marL="801688" indent="-341313" algn="just">
              <a:spcBef>
                <a:spcPts val="0"/>
              </a:spcBef>
              <a:buFont typeface="Wingdings" pitchFamily="2" charset="2"/>
              <a:buChar char="Ø"/>
            </a:pPr>
            <a:r>
              <a:rPr lang="cs-CZ" sz="2200" dirty="0"/>
              <a:t>Pokud země nemá žádnou absolutní výhodu, bude se specializovat na výrobu takového statku, </a:t>
            </a:r>
            <a:r>
              <a:rPr lang="cs-CZ" sz="2200" dirty="0"/>
              <a:t>které může vyrábět s relativně nižšími náklady (kde je relativně </a:t>
            </a:r>
            <a:r>
              <a:rPr lang="cs-CZ" sz="2200" dirty="0" smtClean="0"/>
              <a:t>efektivnější než </a:t>
            </a:r>
            <a:r>
              <a:rPr lang="cs-CZ" sz="2200" dirty="0"/>
              <a:t>jiné země), a naopak dováží ty statky, které vyrábí s relativně vyššími náklady (kde </a:t>
            </a:r>
            <a:r>
              <a:rPr lang="cs-CZ" sz="2200" dirty="0" smtClean="0"/>
              <a:t>je relativně </a:t>
            </a:r>
            <a:r>
              <a:rPr lang="cs-CZ" sz="2200" dirty="0"/>
              <a:t>méně efektivní než jiné země).</a:t>
            </a: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555924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248" cy="634082"/>
          </a:xfrm>
        </p:spPr>
        <p:txBody>
          <a:bodyPr>
            <a:normAutofit fontScale="90000"/>
          </a:bodyPr>
          <a:lstStyle/>
          <a:p>
            <a:r>
              <a:rPr lang="cs-CZ" sz="4000" b="1" u="sng" dirty="0" smtClean="0">
                <a:solidFill>
                  <a:schemeClr val="tx1"/>
                </a:solidFill>
              </a:rPr>
              <a:t>Faktory specializace národních ekonomik</a:t>
            </a:r>
            <a:endParaRPr lang="en-US" sz="4000" b="1" u="sng" dirty="0" smtClean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052736"/>
            <a:ext cx="7787208" cy="5332678"/>
          </a:xfrm>
        </p:spPr>
        <p:txBody>
          <a:bodyPr>
            <a:normAutofit/>
          </a:bodyPr>
          <a:lstStyle/>
          <a:p>
            <a:r>
              <a:rPr lang="cs-CZ" sz="2800" dirty="0" smtClean="0"/>
              <a:t>Rozdíly v absolutních nákladech na práci, které jsou obsaženy v teorii absolutních výhod</a:t>
            </a:r>
            <a:endParaRPr lang="cs-CZ" sz="2800" dirty="0" smtClean="0"/>
          </a:p>
          <a:p>
            <a:r>
              <a:rPr lang="cs-CZ" sz="2800" dirty="0"/>
              <a:t>Rozdíly v </a:t>
            </a:r>
            <a:r>
              <a:rPr lang="cs-CZ" sz="2800" dirty="0" smtClean="0"/>
              <a:t>relativních </a:t>
            </a:r>
            <a:r>
              <a:rPr lang="cs-CZ" sz="2800" dirty="0"/>
              <a:t>nákladech na práci, které jsou obsaženy v teorii </a:t>
            </a:r>
            <a:r>
              <a:rPr lang="cs-CZ" sz="2800" dirty="0" smtClean="0"/>
              <a:t>komparativních </a:t>
            </a:r>
            <a:r>
              <a:rPr lang="cs-CZ" sz="2800" dirty="0"/>
              <a:t>výhod</a:t>
            </a:r>
          </a:p>
          <a:p>
            <a:r>
              <a:rPr lang="cs-CZ" sz="2800" dirty="0" smtClean="0"/>
              <a:t>Rozdíly ve vybavenosti zemí jednotlivými VF</a:t>
            </a:r>
          </a:p>
          <a:p>
            <a:r>
              <a:rPr lang="cs-CZ" sz="2800" dirty="0" smtClean="0"/>
              <a:t>Rozdíly technologické</a:t>
            </a:r>
          </a:p>
          <a:p>
            <a:r>
              <a:rPr lang="cs-CZ" sz="2800" dirty="0" smtClean="0"/>
              <a:t>Rozdíly v technické vyspělosti výrobku</a:t>
            </a:r>
          </a:p>
          <a:p>
            <a:r>
              <a:rPr lang="cs-CZ" sz="2800" dirty="0" smtClean="0"/>
              <a:t>Rozdíly v úrovni lidského kapitálu, které plynou z komparativních výhod při zapojení do mezinárodní dělby práce</a:t>
            </a:r>
          </a:p>
          <a:p>
            <a:r>
              <a:rPr lang="cs-CZ" sz="2800" dirty="0" smtClean="0"/>
              <a:t>Geografické faktory</a:t>
            </a:r>
            <a:endParaRPr lang="cs-CZ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859216" cy="778098"/>
          </a:xfrm>
        </p:spPr>
        <p:txBody>
          <a:bodyPr>
            <a:normAutofit fontScale="90000"/>
          </a:bodyPr>
          <a:lstStyle/>
          <a:p>
            <a:r>
              <a:rPr lang="cs-CZ" sz="4000" b="1" u="sng" dirty="0" smtClean="0">
                <a:solidFill>
                  <a:schemeClr val="tx1"/>
                </a:solidFill>
              </a:rPr>
              <a:t>Faktory útlumu mezinárodního obchodu</a:t>
            </a:r>
            <a:endParaRPr lang="cs-CZ" sz="4000" b="1" u="sng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556792"/>
            <a:ext cx="7283152" cy="5040560"/>
          </a:xfrm>
        </p:spPr>
        <p:txBody>
          <a:bodyPr>
            <a:normAutofit/>
          </a:bodyPr>
          <a:lstStyle/>
          <a:p>
            <a:r>
              <a:rPr lang="cs-CZ" dirty="0" smtClean="0"/>
              <a:t>Protekcionistická opatření</a:t>
            </a:r>
          </a:p>
          <a:p>
            <a:r>
              <a:rPr lang="cs-CZ" dirty="0" smtClean="0"/>
              <a:t>Dopravní náklady</a:t>
            </a:r>
          </a:p>
          <a:p>
            <a:r>
              <a:rPr lang="cs-CZ" dirty="0" smtClean="0"/>
              <a:t>Deformace cen v podobě např. dotací výrobcům</a:t>
            </a:r>
          </a:p>
          <a:p>
            <a:r>
              <a:rPr lang="cs-CZ" dirty="0" smtClean="0"/>
              <a:t>Nepříznivá politická situace v zemi (embarga)</a:t>
            </a:r>
          </a:p>
          <a:p>
            <a:pPr marL="0" indent="0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220530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7117904" cy="720080"/>
          </a:xfrm>
        </p:spPr>
        <p:txBody>
          <a:bodyPr>
            <a:normAutofit/>
          </a:bodyPr>
          <a:lstStyle/>
          <a:p>
            <a:r>
              <a:rPr lang="cs-CZ" sz="3600" b="1" u="sng" dirty="0">
                <a:solidFill>
                  <a:schemeClr val="tx1"/>
                </a:solidFill>
              </a:rPr>
              <a:t>Otevřenost ekonomiky</a:t>
            </a:r>
            <a:endParaRPr lang="cs-CZ" sz="3600" b="1" u="sng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196752"/>
            <a:ext cx="7467600" cy="5277200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cs-CZ" sz="2800" dirty="0" smtClean="0"/>
              <a:t>Vyjadřuje míru zapojení země do mezinárodního obchodu, mezinárodních ekonomických vztahů</a:t>
            </a:r>
          </a:p>
          <a:p>
            <a:pPr>
              <a:spcAft>
                <a:spcPts val="600"/>
              </a:spcAft>
            </a:pPr>
            <a:r>
              <a:rPr lang="cs-CZ" sz="2800" dirty="0" smtClean="0"/>
              <a:t>Obecně lze říci, že velké země jsou soběstačné, a proto mají menší potřebu zapojení, zatímco menší ekonomiky mají na zapojení zájem</a:t>
            </a:r>
          </a:p>
          <a:p>
            <a:pPr>
              <a:spcAft>
                <a:spcPts val="600"/>
              </a:spcAft>
            </a:pPr>
            <a:r>
              <a:rPr lang="cs-CZ" sz="2800" dirty="0" smtClean="0"/>
              <a:t>Intenzitu zapojení do mezinárodního obchodu vyjadřuje „</a:t>
            </a:r>
            <a:r>
              <a:rPr lang="cs-CZ" sz="2800" b="1" i="1" dirty="0" smtClean="0"/>
              <a:t>míra otevřenosti ekonomiky</a:t>
            </a:r>
            <a:r>
              <a:rPr lang="cs-CZ" sz="2800" dirty="0" smtClean="0"/>
              <a:t>“, která je  nejčastěji vyjádřena jako podíl exportu (vývozu) na HDP nebo jako podíl součtu exportu a importu na HDP.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67492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54032"/>
          </a:xfrm>
        </p:spPr>
        <p:txBody>
          <a:bodyPr>
            <a:normAutofit fontScale="90000"/>
          </a:bodyPr>
          <a:lstStyle/>
          <a:p>
            <a:r>
              <a:rPr lang="cs-CZ" sz="4000" b="1" u="sng" dirty="0" smtClean="0">
                <a:solidFill>
                  <a:schemeClr val="tx1"/>
                </a:solidFill>
              </a:rPr>
              <a:t>Mezinárodní pohyb kapitálu</a:t>
            </a:r>
            <a:endParaRPr lang="en-US" sz="4000" b="1" u="sng" dirty="0" smtClean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000108"/>
            <a:ext cx="7931224" cy="5669252"/>
          </a:xfrm>
        </p:spPr>
        <p:txBody>
          <a:bodyPr>
            <a:normAutofit lnSpcReduction="10000"/>
          </a:bodyPr>
          <a:lstStyle/>
          <a:p>
            <a:pPr>
              <a:spcAft>
                <a:spcPts val="600"/>
              </a:spcAft>
            </a:pPr>
            <a:r>
              <a:rPr lang="cs-CZ" sz="2600" dirty="0" smtClean="0"/>
              <a:t>Představuje změnu pohledávek a závazků dané ekonomiky a jejich residentů vůči zahraničí</a:t>
            </a:r>
            <a:endParaRPr lang="cs-CZ" sz="2600" dirty="0" smtClean="0"/>
          </a:p>
          <a:p>
            <a:pPr>
              <a:spcAft>
                <a:spcPts val="600"/>
              </a:spcAft>
            </a:pPr>
            <a:r>
              <a:rPr lang="cs-CZ" sz="2600" dirty="0" smtClean="0"/>
              <a:t>Jedná se o pohyb peněžních fondů nebo cenných papírů, o poskytování nebo splácení půjček, úvěrů mezi subjekty z různých ekonomik</a:t>
            </a:r>
          </a:p>
          <a:p>
            <a:pPr>
              <a:spcAft>
                <a:spcPts val="600"/>
              </a:spcAft>
            </a:pPr>
            <a:r>
              <a:rPr lang="cs-CZ" sz="2600" u="sng" dirty="0" smtClean="0"/>
              <a:t>Hlavními důvody mezinárodního pohybu kapitálu jsou:</a:t>
            </a:r>
            <a:endParaRPr lang="cs-CZ" sz="2600" u="sng" dirty="0" smtClean="0"/>
          </a:p>
          <a:p>
            <a:pPr marL="801688" lvl="1" indent="-341313" algn="just">
              <a:spcBef>
                <a:spcPts val="0"/>
              </a:spcBef>
              <a:spcAft>
                <a:spcPts val="600"/>
              </a:spcAft>
              <a:buSzPct val="70000"/>
              <a:buFont typeface="Wingdings" pitchFamily="2" charset="2"/>
              <a:buChar char="Ø"/>
            </a:pPr>
            <a:r>
              <a:rPr lang="cs-CZ" sz="2600" dirty="0"/>
              <a:t>Platby za dodávky </a:t>
            </a:r>
            <a:r>
              <a:rPr lang="cs-CZ" sz="2600" dirty="0" smtClean="0"/>
              <a:t>v rámci mezinárodního obchodu</a:t>
            </a:r>
          </a:p>
          <a:p>
            <a:pPr marL="801688" lvl="1" indent="-341313" algn="just">
              <a:spcBef>
                <a:spcPts val="0"/>
              </a:spcBef>
              <a:spcAft>
                <a:spcPts val="600"/>
              </a:spcAft>
              <a:buSzPct val="70000"/>
              <a:buFont typeface="Wingdings" pitchFamily="2" charset="2"/>
              <a:buChar char="Ø"/>
            </a:pPr>
            <a:r>
              <a:rPr lang="cs-CZ" sz="2600" dirty="0" smtClean="0"/>
              <a:t>Platby za služby výrobních faktorů (úroky, dividendy)</a:t>
            </a:r>
          </a:p>
          <a:p>
            <a:pPr marL="801688" lvl="1" indent="-341313" algn="just">
              <a:spcBef>
                <a:spcPts val="0"/>
              </a:spcBef>
              <a:spcAft>
                <a:spcPts val="600"/>
              </a:spcAft>
              <a:buSzPct val="70000"/>
              <a:buFont typeface="Wingdings" pitchFamily="2" charset="2"/>
              <a:buChar char="Ø"/>
            </a:pPr>
            <a:r>
              <a:rPr lang="cs-CZ" sz="2600" dirty="0" smtClean="0"/>
              <a:t>Držení </a:t>
            </a:r>
            <a:r>
              <a:rPr lang="cs-CZ" sz="2600" dirty="0" err="1" smtClean="0"/>
              <a:t>fin</a:t>
            </a:r>
            <a:r>
              <a:rPr lang="cs-CZ" sz="2600" dirty="0" smtClean="0"/>
              <a:t>. aktiv jako jedné formy bohatství a snaha o jejich zhodnocení buď formou cenných papírů a půjček nebo formou zakládání podniků nebo jejich koupě v zahraničí </a:t>
            </a:r>
            <a:endParaRPr lang="cs-CZ" sz="2600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274638"/>
            <a:ext cx="8136904" cy="1066130"/>
          </a:xfrm>
        </p:spPr>
        <p:txBody>
          <a:bodyPr>
            <a:noAutofit/>
          </a:bodyPr>
          <a:lstStyle/>
          <a:p>
            <a:r>
              <a:rPr lang="cs-CZ" sz="3600" b="1" u="sng" dirty="0" smtClean="0">
                <a:solidFill>
                  <a:schemeClr val="tx1"/>
                </a:solidFill>
              </a:rPr>
              <a:t>Motivy mezinárodního pohybu kapitálu ve smyslu investice za účelem zhodnocení</a:t>
            </a:r>
            <a:endParaRPr lang="cs-CZ" sz="3600" b="1" u="sng" dirty="0" smtClean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23528" y="1628800"/>
            <a:ext cx="8136904" cy="4437112"/>
          </a:xfrm>
        </p:spPr>
        <p:txBody>
          <a:bodyPr>
            <a:normAutofit/>
          </a:bodyPr>
          <a:lstStyle/>
          <a:p>
            <a:pPr marL="452438" indent="-363538">
              <a:lnSpc>
                <a:spcPct val="90000"/>
              </a:lnSpc>
              <a:spcAft>
                <a:spcPts val="600"/>
              </a:spcAft>
            </a:pPr>
            <a:r>
              <a:rPr lang="cs-CZ" sz="3000" dirty="0" smtClean="0"/>
              <a:t>Dosahování vyšších zisků</a:t>
            </a:r>
          </a:p>
          <a:p>
            <a:pPr marL="452438" indent="-363538">
              <a:lnSpc>
                <a:spcPct val="90000"/>
              </a:lnSpc>
              <a:spcAft>
                <a:spcPts val="600"/>
              </a:spcAft>
            </a:pPr>
            <a:r>
              <a:rPr lang="cs-CZ" sz="3000" dirty="0" smtClean="0"/>
              <a:t>Preferenční postavení rozvojových států</a:t>
            </a:r>
          </a:p>
          <a:p>
            <a:pPr marL="452438" indent="-363538">
              <a:lnSpc>
                <a:spcPct val="90000"/>
              </a:lnSpc>
              <a:spcAft>
                <a:spcPts val="600"/>
              </a:spcAft>
            </a:pPr>
            <a:r>
              <a:rPr lang="cs-CZ" sz="3000" dirty="0" smtClean="0"/>
              <a:t>Zvětšování možností odbytu produkce</a:t>
            </a:r>
          </a:p>
          <a:p>
            <a:pPr marL="452438" indent="-363538">
              <a:lnSpc>
                <a:spcPct val="90000"/>
              </a:lnSpc>
              <a:spcAft>
                <a:spcPts val="600"/>
              </a:spcAft>
            </a:pPr>
            <a:r>
              <a:rPr lang="cs-CZ" sz="3000" dirty="0" smtClean="0"/>
              <a:t>Překonávání překážek MO v podobě protekcionistických opatření</a:t>
            </a:r>
          </a:p>
          <a:p>
            <a:pPr marL="452438" indent="-363538">
              <a:lnSpc>
                <a:spcPct val="90000"/>
              </a:lnSpc>
              <a:spcAft>
                <a:spcPts val="600"/>
              </a:spcAft>
            </a:pPr>
            <a:r>
              <a:rPr lang="cs-CZ" sz="3000" dirty="0" smtClean="0"/>
              <a:t>Výhodnější podmínky k podnikání v zahraničí </a:t>
            </a:r>
            <a:r>
              <a:rPr lang="cs-CZ" i="1" dirty="0" smtClean="0"/>
              <a:t>(daňové zvýhodnění, investiční pobídky, dotace na vytvoření pracovního místa, apod. )</a:t>
            </a:r>
            <a:endParaRPr lang="cs-CZ" i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921</TotalTime>
  <Words>1196</Words>
  <Application>Microsoft Office PowerPoint</Application>
  <PresentationFormat>Předvádění na obrazovce (4:3)</PresentationFormat>
  <Paragraphs>166</Paragraphs>
  <Slides>20</Slides>
  <Notes>10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5" baseType="lpstr">
      <vt:lpstr>Calibri</vt:lpstr>
      <vt:lpstr>Times New Roman</vt:lpstr>
      <vt:lpstr>Wingdings</vt:lpstr>
      <vt:lpstr>Wingdings 2</vt:lpstr>
      <vt:lpstr>Arkýř</vt:lpstr>
      <vt:lpstr>vzájemné ekonomické vztahy zemí</vt:lpstr>
      <vt:lpstr>Vzájemné ekonomické vztahy zemí</vt:lpstr>
      <vt:lpstr>Mezinárodní obchod</vt:lpstr>
      <vt:lpstr>Mezinárodní obchod</vt:lpstr>
      <vt:lpstr>Faktory specializace národních ekonomik</vt:lpstr>
      <vt:lpstr>Faktory útlumu mezinárodního obchodu</vt:lpstr>
      <vt:lpstr>Otevřenost ekonomiky</vt:lpstr>
      <vt:lpstr>Mezinárodní pohyb kapitálu</vt:lpstr>
      <vt:lpstr>Motivy mezinárodního pohybu kapitálu ve smyslu investice za účelem zhodnocení</vt:lpstr>
      <vt:lpstr>Členění kapitálu</vt:lpstr>
      <vt:lpstr>Vnější obchodní politika</vt:lpstr>
      <vt:lpstr>Důvody liberalizace světové ekonomiky</vt:lpstr>
      <vt:lpstr>Stupně ekonomické integrace</vt:lpstr>
      <vt:lpstr>Kurzová politika centrální banky</vt:lpstr>
      <vt:lpstr>Měnový kurz</vt:lpstr>
      <vt:lpstr>Měnový kurz a zásahy měnové autority</vt:lpstr>
      <vt:lpstr>Faktory ovlivňující vývoj měnového kurzu (parity)</vt:lpstr>
      <vt:lpstr>Platební bilance</vt:lpstr>
      <vt:lpstr>Struktura platební bilance</vt:lpstr>
      <vt:lpstr>Prezentace aplikace PowerPoint</vt:lpstr>
    </vt:vector>
  </TitlesOfParts>
  <Company>OPF SU Karvina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Hospodářská politika</dc:title>
  <dc:creator>Admins</dc:creator>
  <cp:lastModifiedBy>Kotlanova</cp:lastModifiedBy>
  <cp:revision>212</cp:revision>
  <dcterms:created xsi:type="dcterms:W3CDTF">2015-02-19T14:22:13Z</dcterms:created>
  <dcterms:modified xsi:type="dcterms:W3CDTF">2020-04-27T13:14:17Z</dcterms:modified>
</cp:coreProperties>
</file>