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32"/>
  </p:notesMasterIdLst>
  <p:sldIdLst>
    <p:sldId id="390" r:id="rId2"/>
    <p:sldId id="392" r:id="rId3"/>
    <p:sldId id="393" r:id="rId4"/>
    <p:sldId id="420" r:id="rId5"/>
    <p:sldId id="394" r:id="rId6"/>
    <p:sldId id="395" r:id="rId7"/>
    <p:sldId id="396" r:id="rId8"/>
    <p:sldId id="418" r:id="rId9"/>
    <p:sldId id="419" r:id="rId10"/>
    <p:sldId id="397" r:id="rId11"/>
    <p:sldId id="398" r:id="rId12"/>
    <p:sldId id="414" r:id="rId13"/>
    <p:sldId id="415" r:id="rId14"/>
    <p:sldId id="416" r:id="rId15"/>
    <p:sldId id="417"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00"/>
    <a:srgbClr val="FF0000"/>
    <a:srgbClr val="FF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9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3/20/2020</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Klepnutím lze upravit styly předlohy textu.</a:t>
            </a:r>
          </a:p>
          <a:p>
            <a:pPr lvl="1"/>
            <a:r>
              <a:rPr lang="en-US" noProof="0" smtClean="0"/>
              <a:t>Druhá úroveň</a:t>
            </a:r>
          </a:p>
          <a:p>
            <a:pPr lvl="2"/>
            <a:r>
              <a:rPr lang="en-US" noProof="0" smtClean="0"/>
              <a:t>Třetí úroveň</a:t>
            </a:r>
          </a:p>
          <a:p>
            <a:pPr lvl="3"/>
            <a:r>
              <a:rPr lang="en-US" noProof="0" smtClean="0"/>
              <a:t>Čtvrtá úroveň</a:t>
            </a:r>
          </a:p>
          <a:p>
            <a:pPr lvl="4"/>
            <a:r>
              <a:rPr lang="en-US" noProof="0" smtClean="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888064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323859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79896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465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09292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6752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22102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3666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53981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4046929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708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25256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1203974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34117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823918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84233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903724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78702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42675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316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54048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489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13180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654561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428738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smtClean="0"/>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smtClean="0"/>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smtClean="0"/>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euroskop.cz/673/sekce/financni-sluzby/" TargetMode="External"/><Relationship Id="rId13" Type="http://schemas.openxmlformats.org/officeDocument/2006/relationships/hyperlink" Target="http://www.euroskop.cz/676/sekce/justice-a-vnitro/" TargetMode="External"/><Relationship Id="rId3" Type="http://schemas.openxmlformats.org/officeDocument/2006/relationships/hyperlink" Target="http://www.euroskop.cz/665/sekce/antidiskriminace/" TargetMode="External"/><Relationship Id="rId7" Type="http://schemas.openxmlformats.org/officeDocument/2006/relationships/hyperlink" Target="http://www.euroskop.cz/671/sekce/dusevni-vlastnictvi/" TargetMode="External"/><Relationship Id="rId12" Type="http://schemas.openxmlformats.org/officeDocument/2006/relationships/hyperlink" Target="http://www.euroskop.cz/679/sekce/lidska-pr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euroskop.cz/669/sekce/dane/" TargetMode="External"/><Relationship Id="rId11" Type="http://schemas.openxmlformats.org/officeDocument/2006/relationships/hyperlink" Target="http://www.euroskop.cz/678/sekce/kultura-mnohojazycnost-a-audiovize/" TargetMode="External"/><Relationship Id="rId5" Type="http://schemas.openxmlformats.org/officeDocument/2006/relationships/hyperlink" Target="http://www.euroskop.cz/667/sekce/bezpecnost-a-ochrana-zdravi-pri-praci/" TargetMode="External"/><Relationship Id="rId10" Type="http://schemas.openxmlformats.org/officeDocument/2006/relationships/hyperlink" Target="http://www.euroskop.cz/675/sekce/hospodarska-a-socialni-soudrznost/" TargetMode="External"/><Relationship Id="rId4" Type="http://schemas.openxmlformats.org/officeDocument/2006/relationships/hyperlink" Target="http://www.euroskop.cz/666/sekce/boj-proti-podvodum/" TargetMode="External"/><Relationship Id="rId9" Type="http://schemas.openxmlformats.org/officeDocument/2006/relationships/hyperlink" Target="http://www.euroskop.cz/674/sekce/hospodarska-a-menova-unie/" TargetMode="External"/><Relationship Id="rId14" Type="http://schemas.openxmlformats.org/officeDocument/2006/relationships/hyperlink" Target="http://www.euroskop.cz/680/sekce/obchodni-politika-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euroskop.cz/686/sekce/socialni-ochrana/" TargetMode="External"/><Relationship Id="rId13" Type="http://schemas.openxmlformats.org/officeDocument/2006/relationships/hyperlink" Target="http://www.euroskop.cz/672/sekce/zdravotnictvi/" TargetMode="External"/><Relationship Id="rId3" Type="http://schemas.openxmlformats.org/officeDocument/2006/relationships/hyperlink" Target="http://www.euroskop.cz/668/sekce/pravo-obchodnich-spolecnosti/" TargetMode="External"/><Relationship Id="rId7" Type="http://schemas.openxmlformats.org/officeDocument/2006/relationships/hyperlink" Target="http://www.euroskop.cz/685/sekce/rozsirovani-evropske-unie/" TargetMode="External"/><Relationship Id="rId12" Type="http://schemas.openxmlformats.org/officeDocument/2006/relationships/hyperlink" Target="http://www.euroskop.cz/688/sekce/zamestnanos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euroskop.cz/684/sekce/rozpocet-eu/" TargetMode="External"/><Relationship Id="rId11" Type="http://schemas.openxmlformats.org/officeDocument/2006/relationships/hyperlink" Target="http://www.euroskop.cz/670/sekce/vzdelavani-a-odborna-priprava/" TargetMode="External"/><Relationship Id="rId5" Type="http://schemas.openxmlformats.org/officeDocument/2006/relationships/hyperlink" Target="http://www.euroskop.cz/683/sekce/rovnost-zen-a-muzu/" TargetMode="External"/><Relationship Id="rId10" Type="http://schemas.openxmlformats.org/officeDocument/2006/relationships/hyperlink" Target="http://www.euroskop.cz/681/sekce/vyzkum/" TargetMode="External"/><Relationship Id="rId4" Type="http://schemas.openxmlformats.org/officeDocument/2006/relationships/hyperlink" Target="http://www.euroskop.cz/682/sekce/prumyslova-politika-eu/" TargetMode="External"/><Relationship Id="rId9" Type="http://schemas.openxmlformats.org/officeDocument/2006/relationships/hyperlink" Target="http://www.euroskop.cz/677/sekce/socialni-zabezpeceni-migrujicich-osob/" TargetMode="External"/><Relationship Id="rId14" Type="http://schemas.openxmlformats.org/officeDocument/2006/relationships/hyperlink" Target="http://www.euroskop.cz/687/sekce/zemedelska-politik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eaLnBrk="1" hangingPunct="1">
              <a:defRPr/>
            </a:pPr>
            <a:r>
              <a:rPr lang="cs-CZ" sz="4800" dirty="0" smtClean="0">
                <a:solidFill>
                  <a:srgbClr val="FFCC00"/>
                </a:solidFill>
                <a:latin typeface="Bookman Old Style" pitchFamily="18" charset="0"/>
              </a:rPr>
              <a:t>Hospodářská politika EU</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smtClean="0">
                <a:solidFill>
                  <a:srgbClr val="FFCC00"/>
                </a:solidFill>
              </a:rPr>
              <a:t> </a:t>
            </a:r>
            <a:r>
              <a:rPr lang="cs-CZ" sz="4000" b="1" i="1" dirty="0" smtClean="0">
                <a:solidFill>
                  <a:schemeClr val="tx1"/>
                </a:solidFill>
              </a:rPr>
              <a:t>doc. Mgr. Ing. Michal Tvrdoň, </a:t>
            </a:r>
            <a:r>
              <a:rPr lang="cs-CZ" sz="4000" b="1" i="1" dirty="0" err="1" smtClean="0">
                <a:solidFill>
                  <a:schemeClr val="tx1"/>
                </a:solidFill>
              </a:rPr>
              <a:t>Ph.D</a:t>
            </a:r>
            <a:r>
              <a:rPr lang="cs-CZ" sz="4000" b="1" i="1" dirty="0" smtClean="0"/>
              <a:t>.</a:t>
            </a:r>
            <a:endParaRPr lang="cs-CZ" b="1" i="1" dirty="0" smtClean="0"/>
          </a:p>
          <a:p>
            <a:pPr eaLnBrk="1" hangingPunct="1">
              <a:lnSpc>
                <a:spcPct val="80000"/>
              </a:lnSpc>
            </a:pPr>
            <a:endParaRPr lang="cs-CZ" i="1" dirty="0" smtClean="0"/>
          </a:p>
          <a:p>
            <a:pPr eaLnBrk="1" hangingPunct="1">
              <a:lnSpc>
                <a:spcPct val="160000"/>
              </a:lnSpc>
              <a:spcBef>
                <a:spcPts val="1200"/>
              </a:spcBef>
            </a:pPr>
            <a:r>
              <a:rPr lang="cs-CZ" sz="2800" b="1" dirty="0" smtClean="0">
                <a:solidFill>
                  <a:schemeClr val="hlink"/>
                </a:solidFill>
              </a:rPr>
              <a:t>č. dveří: A 403</a:t>
            </a:r>
          </a:p>
          <a:p>
            <a:pPr eaLnBrk="1" hangingPunct="1">
              <a:lnSpc>
                <a:spcPct val="80000"/>
              </a:lnSpc>
              <a:spcBef>
                <a:spcPts val="1200"/>
              </a:spcBef>
            </a:pPr>
            <a:r>
              <a:rPr lang="cs-CZ" sz="2800" b="1" dirty="0" smtClean="0">
                <a:solidFill>
                  <a:schemeClr val="hlink"/>
                </a:solidFill>
              </a:rPr>
              <a:t>telefon: 596 398 460</a:t>
            </a:r>
          </a:p>
          <a:p>
            <a:pPr eaLnBrk="1" hangingPunct="1">
              <a:lnSpc>
                <a:spcPct val="80000"/>
              </a:lnSpc>
              <a:spcBef>
                <a:spcPts val="1200"/>
              </a:spcBef>
            </a:pPr>
            <a:r>
              <a:rPr lang="cs-CZ" sz="2800" b="1" dirty="0" smtClean="0">
                <a:solidFill>
                  <a:schemeClr val="hlink"/>
                </a:solidFill>
              </a:rPr>
              <a:t>email: </a:t>
            </a:r>
            <a:r>
              <a:rPr lang="cs-CZ" sz="2800" b="1" dirty="0" err="1" smtClean="0">
                <a:solidFill>
                  <a:schemeClr val="hlink"/>
                </a:solidFill>
              </a:rPr>
              <a:t>tvrdon</a:t>
            </a:r>
            <a:r>
              <a:rPr lang="cs-CZ" sz="2800" b="1" dirty="0" smtClean="0">
                <a:solidFill>
                  <a:schemeClr val="hlink"/>
                </a:solidFill>
              </a:rPr>
              <a:t>@</a:t>
            </a:r>
            <a:r>
              <a:rPr lang="cs-CZ" sz="2800" b="1" dirty="0" err="1" smtClean="0">
                <a:solidFill>
                  <a:schemeClr val="hlink"/>
                </a:solidFill>
              </a:rPr>
              <a:t>opf.slu.cz</a:t>
            </a:r>
            <a:endParaRPr lang="cs-CZ" sz="2800" b="1" dirty="0" smtClean="0">
              <a:solidFill>
                <a:schemeClr val="hlink"/>
              </a:solidFill>
            </a:endParaRPr>
          </a:p>
          <a:p>
            <a:pPr eaLnBrk="1" hangingPunct="1"/>
            <a:endParaRPr lang="cs-CZ" sz="28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179512" y="0"/>
            <a:ext cx="8735888" cy="1371600"/>
          </a:xfrm>
        </p:spPr>
        <p:txBody>
          <a:bodyPr>
            <a:normAutofit fontScale="90000"/>
          </a:bodyPr>
          <a:lstStyle/>
          <a:p>
            <a:pPr algn="ctr" eaLnBrk="1" hangingPunct="1">
              <a:defRPr/>
            </a:pPr>
            <a:r>
              <a:rPr lang="cs-CZ" sz="4000" dirty="0" smtClean="0">
                <a:solidFill>
                  <a:srgbClr val="FFCC00"/>
                </a:solidFill>
                <a:latin typeface="Bookman Old Style" pitchFamily="18" charset="0"/>
              </a:rPr>
              <a:t>Základní cíle hospodářské politiky Evropské unie</a:t>
            </a:r>
            <a:r>
              <a:rPr lang="cs-CZ" dirty="0" smtClean="0">
                <a:solidFill>
                  <a:srgbClr val="FFCC00"/>
                </a:solidFill>
                <a:latin typeface="Bookman Old Style" pitchFamily="18" charset="0"/>
              </a:rPr>
              <a:t> </a:t>
            </a:r>
          </a:p>
        </p:txBody>
      </p:sp>
      <p:sp>
        <p:nvSpPr>
          <p:cNvPr id="66563" name="Rectangle 3"/>
          <p:cNvSpPr>
            <a:spLocks noGrp="1" noChangeArrowheads="1"/>
          </p:cNvSpPr>
          <p:nvPr>
            <p:ph type="body" idx="1"/>
          </p:nvPr>
        </p:nvSpPr>
        <p:spPr>
          <a:xfrm>
            <a:off x="179512" y="1700808"/>
            <a:ext cx="8246169" cy="4968552"/>
          </a:xfrm>
        </p:spPr>
        <p:txBody>
          <a:bodyPr/>
          <a:lstStyle/>
          <a:p>
            <a:pPr indent="-438150" algn="just" eaLnBrk="1" hangingPunct="1">
              <a:buClr>
                <a:srgbClr val="FFFF00"/>
              </a:buClr>
              <a:buNone/>
              <a:defRPr/>
            </a:pPr>
            <a:r>
              <a:rPr lang="cs-CZ" sz="2400" b="1" dirty="0" smtClean="0">
                <a:latin typeface="Palatino Linotype" pitchFamily="18" charset="0"/>
              </a:rPr>
              <a:t>V oblasti hospodářské politiky je dle článku 3 SEU cílem:</a:t>
            </a:r>
          </a:p>
          <a:p>
            <a:pPr indent="-438150" algn="just" eaLnBrk="1" hangingPunct="1">
              <a:buClr>
                <a:srgbClr val="FFFF00"/>
              </a:buClr>
              <a:buNone/>
              <a:defRPr/>
            </a:pPr>
            <a:endParaRPr lang="cs-CZ" sz="2400" b="1" dirty="0" smtClean="0">
              <a:latin typeface="Palatino Linotype" pitchFamily="18" charset="0"/>
            </a:endParaRP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vyvážený a trvale udržitelný rozvoj Evropy</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cenová stabilita+společná měna euro</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vysoce konkurenceschopné sociálně tržní hospodářství směřující k plné zaměstnanosti a společenskému pokroku</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hospodářská, sociální a územní soudržnost a solidaritu mezi ČS,</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vysoké úrovně ochrany a zlepšování kvality životního prostředí,</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mezinárodní vztahy se třetími zeměmi</a:t>
            </a:r>
          </a:p>
          <a:p>
            <a:pPr lvl="1" algn="just" eaLnBrk="1" hangingPunct="1">
              <a:spcAft>
                <a:spcPts val="600"/>
              </a:spcAft>
              <a:buClr>
                <a:srgbClr val="FFFF00"/>
              </a:buClr>
              <a:buFont typeface="Wingdings" pitchFamily="2" charset="2"/>
              <a:buNone/>
              <a:defRPr/>
            </a:pPr>
            <a:endParaRPr lang="cs-CZ" sz="2400" b="1" dirty="0" smtClean="0">
              <a:solidFill>
                <a:srgbClr val="66FFFF"/>
              </a:solidFill>
              <a:latin typeface="Tahoma" pitchFamily="34" charset="0"/>
            </a:endParaRPr>
          </a:p>
          <a:p>
            <a:pPr algn="just" eaLnBrk="1" hangingPunct="1">
              <a:buClr>
                <a:srgbClr val="FFFF00"/>
              </a:buClr>
              <a:defRPr/>
            </a:pPr>
            <a:endParaRPr lang="en-US" sz="2400" b="1" dirty="0" smtClean="0">
              <a:solidFill>
                <a:srgbClr val="66FFFF"/>
              </a:solidFill>
              <a:latin typeface="Tahoma"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Effect transition="in" filter="fade">
                                      <p:cBhvr>
                                        <p:cTn id="7" dur="770" decel="100000"/>
                                        <p:tgtEl>
                                          <p:spTgt spid="66563">
                                            <p:txEl>
                                              <p:pRg st="2" end="2"/>
                                            </p:txEl>
                                          </p:spTgt>
                                        </p:tgtEl>
                                      </p:cBhvr>
                                    </p:animEffect>
                                    <p:animScale>
                                      <p:cBhvr>
                                        <p:cTn id="8" dur="770" decel="100000"/>
                                        <p:tgtEl>
                                          <p:spTgt spid="66563">
                                            <p:txEl>
                                              <p:pRg st="2" end="2"/>
                                            </p:txEl>
                                          </p:spTgt>
                                        </p:tgtEl>
                                      </p:cBhvr>
                                      <p:from x="10000" y="10000"/>
                                      <p:to x="200000" y="450000"/>
                                    </p:animScale>
                                    <p:animScale>
                                      <p:cBhvr>
                                        <p:cTn id="9" dur="1230" accel="100000" fill="hold">
                                          <p:stCondLst>
                                            <p:cond delay="770"/>
                                          </p:stCondLst>
                                        </p:cTn>
                                        <p:tgtEl>
                                          <p:spTgt spid="66563">
                                            <p:txEl>
                                              <p:pRg st="2" end="2"/>
                                            </p:txEl>
                                          </p:spTgt>
                                        </p:tgtEl>
                                      </p:cBhvr>
                                      <p:from x="200000" y="450000"/>
                                      <p:to x="100000" y="100000"/>
                                    </p:animScale>
                                    <p:set>
                                      <p:cBhvr>
                                        <p:cTn id="10" dur="770" fill="hold"/>
                                        <p:tgtEl>
                                          <p:spTgt spid="66563">
                                            <p:txEl>
                                              <p:pRg st="2" end="2"/>
                                            </p:txEl>
                                          </p:spTgt>
                                        </p:tgtEl>
                                        <p:attrNameLst>
                                          <p:attrName>ppt_x</p:attrName>
                                        </p:attrNameLst>
                                      </p:cBhvr>
                                      <p:to>
                                        <p:strVal val="(0.5)"/>
                                      </p:to>
                                    </p:set>
                                    <p:anim from="(0.5)" to="(#ppt_x)" calcmode="lin" valueType="num">
                                      <p:cBhvr>
                                        <p:cTn id="11" dur="1230" accel="100000" fill="hold">
                                          <p:stCondLst>
                                            <p:cond delay="770"/>
                                          </p:stCondLst>
                                        </p:cTn>
                                        <p:tgtEl>
                                          <p:spTgt spid="66563">
                                            <p:txEl>
                                              <p:pRg st="2" end="2"/>
                                            </p:txEl>
                                          </p:spTgt>
                                        </p:tgtEl>
                                        <p:attrNameLst>
                                          <p:attrName>ppt_x</p:attrName>
                                        </p:attrNameLst>
                                      </p:cBhvr>
                                    </p:anim>
                                    <p:set>
                                      <p:cBhvr>
                                        <p:cTn id="12" dur="770" fill="hold"/>
                                        <p:tgtEl>
                                          <p:spTgt spid="66563">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6563">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fade">
                                      <p:cBhvr>
                                        <p:cTn id="18" dur="770" decel="100000"/>
                                        <p:tgtEl>
                                          <p:spTgt spid="66563">
                                            <p:txEl>
                                              <p:pRg st="3" end="3"/>
                                            </p:txEl>
                                          </p:spTgt>
                                        </p:tgtEl>
                                      </p:cBhvr>
                                    </p:animEffect>
                                    <p:animScale>
                                      <p:cBhvr>
                                        <p:cTn id="19" dur="770" decel="100000"/>
                                        <p:tgtEl>
                                          <p:spTgt spid="66563">
                                            <p:txEl>
                                              <p:pRg st="3" end="3"/>
                                            </p:txEl>
                                          </p:spTgt>
                                        </p:tgtEl>
                                      </p:cBhvr>
                                      <p:from x="10000" y="10000"/>
                                      <p:to x="200000" y="450000"/>
                                    </p:animScale>
                                    <p:animScale>
                                      <p:cBhvr>
                                        <p:cTn id="20" dur="1230" accel="100000" fill="hold">
                                          <p:stCondLst>
                                            <p:cond delay="770"/>
                                          </p:stCondLst>
                                        </p:cTn>
                                        <p:tgtEl>
                                          <p:spTgt spid="66563">
                                            <p:txEl>
                                              <p:pRg st="3" end="3"/>
                                            </p:txEl>
                                          </p:spTgt>
                                        </p:tgtEl>
                                      </p:cBhvr>
                                      <p:from x="200000" y="450000"/>
                                      <p:to x="100000" y="100000"/>
                                    </p:animScale>
                                    <p:set>
                                      <p:cBhvr>
                                        <p:cTn id="21" dur="770" fill="hold"/>
                                        <p:tgtEl>
                                          <p:spTgt spid="66563">
                                            <p:txEl>
                                              <p:pRg st="3" end="3"/>
                                            </p:txEl>
                                          </p:spTgt>
                                        </p:tgtEl>
                                        <p:attrNameLst>
                                          <p:attrName>ppt_x</p:attrName>
                                        </p:attrNameLst>
                                      </p:cBhvr>
                                      <p:to>
                                        <p:strVal val="(0.5)"/>
                                      </p:to>
                                    </p:set>
                                    <p:anim from="(0.5)" to="(#ppt_x)" calcmode="lin" valueType="num">
                                      <p:cBhvr>
                                        <p:cTn id="22" dur="1230" accel="100000" fill="hold">
                                          <p:stCondLst>
                                            <p:cond delay="770"/>
                                          </p:stCondLst>
                                        </p:cTn>
                                        <p:tgtEl>
                                          <p:spTgt spid="66563">
                                            <p:txEl>
                                              <p:pRg st="3" end="3"/>
                                            </p:txEl>
                                          </p:spTgt>
                                        </p:tgtEl>
                                        <p:attrNameLst>
                                          <p:attrName>ppt_x</p:attrName>
                                        </p:attrNameLst>
                                      </p:cBhvr>
                                    </p:anim>
                                    <p:set>
                                      <p:cBhvr>
                                        <p:cTn id="23" dur="770" fill="hold"/>
                                        <p:tgtEl>
                                          <p:spTgt spid="66563">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6563">
                                            <p:txEl>
                                              <p:pRg st="3" end="3"/>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66563">
                                            <p:txEl>
                                              <p:pRg st="4" end="4"/>
                                            </p:txEl>
                                          </p:spTgt>
                                        </p:tgtEl>
                                        <p:attrNameLst>
                                          <p:attrName>style.visibility</p:attrName>
                                        </p:attrNameLst>
                                      </p:cBhvr>
                                      <p:to>
                                        <p:strVal val="visible"/>
                                      </p:to>
                                    </p:set>
                                    <p:animEffect transition="in" filter="fade">
                                      <p:cBhvr>
                                        <p:cTn id="29" dur="770" decel="100000"/>
                                        <p:tgtEl>
                                          <p:spTgt spid="66563">
                                            <p:txEl>
                                              <p:pRg st="4" end="4"/>
                                            </p:txEl>
                                          </p:spTgt>
                                        </p:tgtEl>
                                      </p:cBhvr>
                                    </p:animEffect>
                                    <p:animScale>
                                      <p:cBhvr>
                                        <p:cTn id="30" dur="770" decel="100000"/>
                                        <p:tgtEl>
                                          <p:spTgt spid="66563">
                                            <p:txEl>
                                              <p:pRg st="4" end="4"/>
                                            </p:txEl>
                                          </p:spTgt>
                                        </p:tgtEl>
                                      </p:cBhvr>
                                      <p:from x="10000" y="10000"/>
                                      <p:to x="200000" y="450000"/>
                                    </p:animScale>
                                    <p:animScale>
                                      <p:cBhvr>
                                        <p:cTn id="31" dur="1230" accel="100000" fill="hold">
                                          <p:stCondLst>
                                            <p:cond delay="770"/>
                                          </p:stCondLst>
                                        </p:cTn>
                                        <p:tgtEl>
                                          <p:spTgt spid="66563">
                                            <p:txEl>
                                              <p:pRg st="4" end="4"/>
                                            </p:txEl>
                                          </p:spTgt>
                                        </p:tgtEl>
                                      </p:cBhvr>
                                      <p:from x="200000" y="450000"/>
                                      <p:to x="100000" y="100000"/>
                                    </p:animScale>
                                    <p:set>
                                      <p:cBhvr>
                                        <p:cTn id="32" dur="770" fill="hold"/>
                                        <p:tgtEl>
                                          <p:spTgt spid="66563">
                                            <p:txEl>
                                              <p:pRg st="4" end="4"/>
                                            </p:txEl>
                                          </p:spTgt>
                                        </p:tgtEl>
                                        <p:attrNameLst>
                                          <p:attrName>ppt_x</p:attrName>
                                        </p:attrNameLst>
                                      </p:cBhvr>
                                      <p:to>
                                        <p:strVal val="(0.5)"/>
                                      </p:to>
                                    </p:set>
                                    <p:anim from="(0.5)" to="(#ppt_x)" calcmode="lin" valueType="num">
                                      <p:cBhvr>
                                        <p:cTn id="33" dur="1230" accel="100000" fill="hold">
                                          <p:stCondLst>
                                            <p:cond delay="770"/>
                                          </p:stCondLst>
                                        </p:cTn>
                                        <p:tgtEl>
                                          <p:spTgt spid="66563">
                                            <p:txEl>
                                              <p:pRg st="4" end="4"/>
                                            </p:txEl>
                                          </p:spTgt>
                                        </p:tgtEl>
                                        <p:attrNameLst>
                                          <p:attrName>ppt_x</p:attrName>
                                        </p:attrNameLst>
                                      </p:cBhvr>
                                    </p:anim>
                                    <p:set>
                                      <p:cBhvr>
                                        <p:cTn id="34" dur="770" fill="hold"/>
                                        <p:tgtEl>
                                          <p:spTgt spid="66563">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66563">
                                            <p:txEl>
                                              <p:pRg st="4" end="4"/>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66563">
                                            <p:txEl>
                                              <p:pRg st="5" end="5"/>
                                            </p:txEl>
                                          </p:spTgt>
                                        </p:tgtEl>
                                        <p:attrNameLst>
                                          <p:attrName>style.visibility</p:attrName>
                                        </p:attrNameLst>
                                      </p:cBhvr>
                                      <p:to>
                                        <p:strVal val="visible"/>
                                      </p:to>
                                    </p:set>
                                    <p:animEffect transition="in" filter="fade">
                                      <p:cBhvr>
                                        <p:cTn id="40" dur="770" decel="100000"/>
                                        <p:tgtEl>
                                          <p:spTgt spid="66563">
                                            <p:txEl>
                                              <p:pRg st="5" end="5"/>
                                            </p:txEl>
                                          </p:spTgt>
                                        </p:tgtEl>
                                      </p:cBhvr>
                                    </p:animEffect>
                                    <p:animScale>
                                      <p:cBhvr>
                                        <p:cTn id="41" dur="770" decel="100000"/>
                                        <p:tgtEl>
                                          <p:spTgt spid="66563">
                                            <p:txEl>
                                              <p:pRg st="5" end="5"/>
                                            </p:txEl>
                                          </p:spTgt>
                                        </p:tgtEl>
                                      </p:cBhvr>
                                      <p:from x="10000" y="10000"/>
                                      <p:to x="200000" y="450000"/>
                                    </p:animScale>
                                    <p:animScale>
                                      <p:cBhvr>
                                        <p:cTn id="42" dur="1230" accel="100000" fill="hold">
                                          <p:stCondLst>
                                            <p:cond delay="770"/>
                                          </p:stCondLst>
                                        </p:cTn>
                                        <p:tgtEl>
                                          <p:spTgt spid="66563">
                                            <p:txEl>
                                              <p:pRg st="5" end="5"/>
                                            </p:txEl>
                                          </p:spTgt>
                                        </p:tgtEl>
                                      </p:cBhvr>
                                      <p:from x="200000" y="450000"/>
                                      <p:to x="100000" y="100000"/>
                                    </p:animScale>
                                    <p:set>
                                      <p:cBhvr>
                                        <p:cTn id="43" dur="770" fill="hold"/>
                                        <p:tgtEl>
                                          <p:spTgt spid="66563">
                                            <p:txEl>
                                              <p:pRg st="5" end="5"/>
                                            </p:txEl>
                                          </p:spTgt>
                                        </p:tgtEl>
                                        <p:attrNameLst>
                                          <p:attrName>ppt_x</p:attrName>
                                        </p:attrNameLst>
                                      </p:cBhvr>
                                      <p:to>
                                        <p:strVal val="(0.5)"/>
                                      </p:to>
                                    </p:set>
                                    <p:anim from="(0.5)" to="(#ppt_x)" calcmode="lin" valueType="num">
                                      <p:cBhvr>
                                        <p:cTn id="44" dur="1230" accel="100000" fill="hold">
                                          <p:stCondLst>
                                            <p:cond delay="770"/>
                                          </p:stCondLst>
                                        </p:cTn>
                                        <p:tgtEl>
                                          <p:spTgt spid="66563">
                                            <p:txEl>
                                              <p:pRg st="5" end="5"/>
                                            </p:txEl>
                                          </p:spTgt>
                                        </p:tgtEl>
                                        <p:attrNameLst>
                                          <p:attrName>ppt_x</p:attrName>
                                        </p:attrNameLst>
                                      </p:cBhvr>
                                    </p:anim>
                                    <p:set>
                                      <p:cBhvr>
                                        <p:cTn id="45" dur="770" fill="hold"/>
                                        <p:tgtEl>
                                          <p:spTgt spid="66563">
                                            <p:txEl>
                                              <p:pRg st="5" end="5"/>
                                            </p:txEl>
                                          </p:spTgt>
                                        </p:tgtEl>
                                        <p:attrNameLst>
                                          <p:attrName>ppt_y</p:attrName>
                                        </p:attrNameLst>
                                      </p:cBhvr>
                                      <p:to>
                                        <p:strVal val="(#ppt_y+0.4)"/>
                                      </p:to>
                                    </p:set>
                                    <p:anim from="(#ppt_y+0.4)" to="(#ppt_y)" calcmode="lin" valueType="num">
                                      <p:cBhvr>
                                        <p:cTn id="46" dur="1230" accel="100000" fill="hold">
                                          <p:stCondLst>
                                            <p:cond delay="770"/>
                                          </p:stCondLst>
                                        </p:cTn>
                                        <p:tgtEl>
                                          <p:spTgt spid="66563">
                                            <p:txEl>
                                              <p:pRg st="5" end="5"/>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66563">
                                            <p:txEl>
                                              <p:pRg st="6" end="6"/>
                                            </p:txEl>
                                          </p:spTgt>
                                        </p:tgtEl>
                                        <p:attrNameLst>
                                          <p:attrName>style.visibility</p:attrName>
                                        </p:attrNameLst>
                                      </p:cBhvr>
                                      <p:to>
                                        <p:strVal val="visible"/>
                                      </p:to>
                                    </p:set>
                                    <p:animEffect transition="in" filter="fade">
                                      <p:cBhvr>
                                        <p:cTn id="51" dur="770" decel="100000"/>
                                        <p:tgtEl>
                                          <p:spTgt spid="66563">
                                            <p:txEl>
                                              <p:pRg st="6" end="6"/>
                                            </p:txEl>
                                          </p:spTgt>
                                        </p:tgtEl>
                                      </p:cBhvr>
                                    </p:animEffect>
                                    <p:animScale>
                                      <p:cBhvr>
                                        <p:cTn id="52" dur="770" decel="100000"/>
                                        <p:tgtEl>
                                          <p:spTgt spid="66563">
                                            <p:txEl>
                                              <p:pRg st="6" end="6"/>
                                            </p:txEl>
                                          </p:spTgt>
                                        </p:tgtEl>
                                      </p:cBhvr>
                                      <p:from x="10000" y="10000"/>
                                      <p:to x="200000" y="450000"/>
                                    </p:animScale>
                                    <p:animScale>
                                      <p:cBhvr>
                                        <p:cTn id="53" dur="1230" accel="100000" fill="hold">
                                          <p:stCondLst>
                                            <p:cond delay="770"/>
                                          </p:stCondLst>
                                        </p:cTn>
                                        <p:tgtEl>
                                          <p:spTgt spid="66563">
                                            <p:txEl>
                                              <p:pRg st="6" end="6"/>
                                            </p:txEl>
                                          </p:spTgt>
                                        </p:tgtEl>
                                      </p:cBhvr>
                                      <p:from x="200000" y="450000"/>
                                      <p:to x="100000" y="100000"/>
                                    </p:animScale>
                                    <p:set>
                                      <p:cBhvr>
                                        <p:cTn id="54" dur="770" fill="hold"/>
                                        <p:tgtEl>
                                          <p:spTgt spid="66563">
                                            <p:txEl>
                                              <p:pRg st="6" end="6"/>
                                            </p:txEl>
                                          </p:spTgt>
                                        </p:tgtEl>
                                        <p:attrNameLst>
                                          <p:attrName>ppt_x</p:attrName>
                                        </p:attrNameLst>
                                      </p:cBhvr>
                                      <p:to>
                                        <p:strVal val="(0.5)"/>
                                      </p:to>
                                    </p:set>
                                    <p:anim from="(0.5)" to="(#ppt_x)" calcmode="lin" valueType="num">
                                      <p:cBhvr>
                                        <p:cTn id="55" dur="1230" accel="100000" fill="hold">
                                          <p:stCondLst>
                                            <p:cond delay="770"/>
                                          </p:stCondLst>
                                        </p:cTn>
                                        <p:tgtEl>
                                          <p:spTgt spid="66563">
                                            <p:txEl>
                                              <p:pRg st="6" end="6"/>
                                            </p:txEl>
                                          </p:spTgt>
                                        </p:tgtEl>
                                        <p:attrNameLst>
                                          <p:attrName>ppt_x</p:attrName>
                                        </p:attrNameLst>
                                      </p:cBhvr>
                                    </p:anim>
                                    <p:set>
                                      <p:cBhvr>
                                        <p:cTn id="56" dur="770" fill="hold"/>
                                        <p:tgtEl>
                                          <p:spTgt spid="66563">
                                            <p:txEl>
                                              <p:pRg st="6" end="6"/>
                                            </p:txEl>
                                          </p:spTgt>
                                        </p:tgtEl>
                                        <p:attrNameLst>
                                          <p:attrName>ppt_y</p:attrName>
                                        </p:attrNameLst>
                                      </p:cBhvr>
                                      <p:to>
                                        <p:strVal val="(#ppt_y+0.4)"/>
                                      </p:to>
                                    </p:set>
                                    <p:anim from="(#ppt_y+0.4)" to="(#ppt_y)" calcmode="lin" valueType="num">
                                      <p:cBhvr>
                                        <p:cTn id="57" dur="1230" accel="100000" fill="hold">
                                          <p:stCondLst>
                                            <p:cond delay="770"/>
                                          </p:stCondLst>
                                        </p:cTn>
                                        <p:tgtEl>
                                          <p:spTgt spid="66563">
                                            <p:txEl>
                                              <p:pRg st="6" end="6"/>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66563">
                                            <p:txEl>
                                              <p:pRg st="7" end="7"/>
                                            </p:txEl>
                                          </p:spTgt>
                                        </p:tgtEl>
                                        <p:attrNameLst>
                                          <p:attrName>style.visibility</p:attrName>
                                        </p:attrNameLst>
                                      </p:cBhvr>
                                      <p:to>
                                        <p:strVal val="visible"/>
                                      </p:to>
                                    </p:set>
                                    <p:animEffect transition="in" filter="fade">
                                      <p:cBhvr>
                                        <p:cTn id="62" dur="770" decel="100000"/>
                                        <p:tgtEl>
                                          <p:spTgt spid="66563">
                                            <p:txEl>
                                              <p:pRg st="7" end="7"/>
                                            </p:txEl>
                                          </p:spTgt>
                                        </p:tgtEl>
                                      </p:cBhvr>
                                    </p:animEffect>
                                    <p:animScale>
                                      <p:cBhvr>
                                        <p:cTn id="63" dur="770" decel="100000"/>
                                        <p:tgtEl>
                                          <p:spTgt spid="66563">
                                            <p:txEl>
                                              <p:pRg st="7" end="7"/>
                                            </p:txEl>
                                          </p:spTgt>
                                        </p:tgtEl>
                                      </p:cBhvr>
                                      <p:from x="10000" y="10000"/>
                                      <p:to x="200000" y="450000"/>
                                    </p:animScale>
                                    <p:animScale>
                                      <p:cBhvr>
                                        <p:cTn id="64" dur="1230" accel="100000" fill="hold">
                                          <p:stCondLst>
                                            <p:cond delay="770"/>
                                          </p:stCondLst>
                                        </p:cTn>
                                        <p:tgtEl>
                                          <p:spTgt spid="66563">
                                            <p:txEl>
                                              <p:pRg st="7" end="7"/>
                                            </p:txEl>
                                          </p:spTgt>
                                        </p:tgtEl>
                                      </p:cBhvr>
                                      <p:from x="200000" y="450000"/>
                                      <p:to x="100000" y="100000"/>
                                    </p:animScale>
                                    <p:set>
                                      <p:cBhvr>
                                        <p:cTn id="65" dur="770" fill="hold"/>
                                        <p:tgtEl>
                                          <p:spTgt spid="66563">
                                            <p:txEl>
                                              <p:pRg st="7" end="7"/>
                                            </p:txEl>
                                          </p:spTgt>
                                        </p:tgtEl>
                                        <p:attrNameLst>
                                          <p:attrName>ppt_x</p:attrName>
                                        </p:attrNameLst>
                                      </p:cBhvr>
                                      <p:to>
                                        <p:strVal val="(0.5)"/>
                                      </p:to>
                                    </p:set>
                                    <p:anim from="(0.5)" to="(#ppt_x)" calcmode="lin" valueType="num">
                                      <p:cBhvr>
                                        <p:cTn id="66" dur="1230" accel="100000" fill="hold">
                                          <p:stCondLst>
                                            <p:cond delay="770"/>
                                          </p:stCondLst>
                                        </p:cTn>
                                        <p:tgtEl>
                                          <p:spTgt spid="66563">
                                            <p:txEl>
                                              <p:pRg st="7" end="7"/>
                                            </p:txEl>
                                          </p:spTgt>
                                        </p:tgtEl>
                                        <p:attrNameLst>
                                          <p:attrName>ppt_x</p:attrName>
                                        </p:attrNameLst>
                                      </p:cBhvr>
                                    </p:anim>
                                    <p:set>
                                      <p:cBhvr>
                                        <p:cTn id="67" dur="770" fill="hold"/>
                                        <p:tgtEl>
                                          <p:spTgt spid="66563">
                                            <p:txEl>
                                              <p:pRg st="7" end="7"/>
                                            </p:txEl>
                                          </p:spTgt>
                                        </p:tgtEl>
                                        <p:attrNameLst>
                                          <p:attrName>ppt_y</p:attrName>
                                        </p:attrNameLst>
                                      </p:cBhvr>
                                      <p:to>
                                        <p:strVal val="(#ppt_y+0.4)"/>
                                      </p:to>
                                    </p:set>
                                    <p:anim from="(#ppt_y+0.4)" to="(#ppt_y)" calcmode="lin" valueType="num">
                                      <p:cBhvr>
                                        <p:cTn id="68" dur="1230" accel="100000" fill="hold">
                                          <p:stCondLst>
                                            <p:cond delay="770"/>
                                          </p:stCondLst>
                                        </p:cTn>
                                        <p:tgtEl>
                                          <p:spTgt spid="6656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C000"/>
                </a:solidFill>
              </a:rPr>
              <a:t>Vymezení pravomocí Unie vs. ČS</a:t>
            </a:r>
            <a:endParaRPr lang="cs-CZ" dirty="0">
              <a:solidFill>
                <a:srgbClr val="FFC000"/>
              </a:solidFill>
            </a:endParaRPr>
          </a:p>
        </p:txBody>
      </p:sp>
      <p:sp>
        <p:nvSpPr>
          <p:cNvPr id="39939" name="Zástupný symbol pro obsah 2"/>
          <p:cNvSpPr>
            <a:spLocks noGrp="1"/>
          </p:cNvSpPr>
          <p:nvPr>
            <p:ph idx="1"/>
          </p:nvPr>
        </p:nvSpPr>
        <p:spPr/>
        <p:txBody>
          <a:bodyPr/>
          <a:lstStyle/>
          <a:p>
            <a:pPr>
              <a:spcBef>
                <a:spcPts val="1200"/>
              </a:spcBef>
              <a:defRPr/>
            </a:pPr>
            <a:r>
              <a:rPr lang="cs-CZ" dirty="0" smtClean="0"/>
              <a:t>Zásada svěření pravomocí Unii</a:t>
            </a:r>
          </a:p>
          <a:p>
            <a:pPr>
              <a:spcBef>
                <a:spcPts val="1200"/>
              </a:spcBef>
              <a:defRPr/>
            </a:pPr>
            <a:r>
              <a:rPr lang="cs-CZ" dirty="0" smtClean="0"/>
              <a:t>Výkon se pak řídí zásadou </a:t>
            </a:r>
            <a:r>
              <a:rPr lang="cs-CZ" b="1" u="sng" dirty="0" smtClean="0">
                <a:solidFill>
                  <a:srgbClr val="7030A0"/>
                </a:solidFill>
              </a:rPr>
              <a:t>subsidiarity </a:t>
            </a:r>
            <a:r>
              <a:rPr lang="cs-CZ" dirty="0" smtClean="0"/>
              <a:t>a </a:t>
            </a:r>
            <a:r>
              <a:rPr lang="cs-CZ" b="1" u="sng" dirty="0" smtClean="0">
                <a:solidFill>
                  <a:srgbClr val="7030A0"/>
                </a:solidFill>
              </a:rPr>
              <a:t>proporcionality</a:t>
            </a:r>
            <a:r>
              <a:rPr lang="cs-CZ" dirty="0" smtClean="0"/>
              <a:t> (definice)</a:t>
            </a:r>
          </a:p>
          <a:p>
            <a:pPr>
              <a:spcBef>
                <a:spcPts val="1200"/>
              </a:spcBef>
              <a:defRPr/>
            </a:pPr>
            <a:r>
              <a:rPr lang="cs-CZ" dirty="0" smtClean="0"/>
              <a:t>Nové systematické vymezení pravomocí Unie: (i) výlučné; (</a:t>
            </a:r>
            <a:r>
              <a:rPr lang="cs-CZ" dirty="0" err="1" smtClean="0"/>
              <a:t>ii</a:t>
            </a:r>
            <a:r>
              <a:rPr lang="cs-CZ" dirty="0" smtClean="0"/>
              <a:t>) sdílené; (</a:t>
            </a:r>
            <a:r>
              <a:rPr lang="cs-CZ" dirty="0" err="1" smtClean="0"/>
              <a:t>iii</a:t>
            </a:r>
            <a:r>
              <a:rPr lang="cs-CZ" dirty="0" smtClean="0"/>
              <a:t>) koordinované</a:t>
            </a:r>
          </a:p>
          <a:p>
            <a:pPr>
              <a:spcBef>
                <a:spcPts val="1200"/>
              </a:spcBef>
              <a:defRPr/>
            </a:pPr>
            <a:r>
              <a:rPr lang="cs-CZ" dirty="0" smtClean="0"/>
              <a:t>Instituce EU a jejich </a:t>
            </a:r>
            <a:r>
              <a:rPr lang="cs-CZ" dirty="0" err="1" smtClean="0"/>
              <a:t>pravomoce</a:t>
            </a:r>
            <a:r>
              <a:rPr lang="cs-CZ" dirty="0" smtClean="0"/>
              <a:t>?</a:t>
            </a:r>
          </a:p>
          <a:p>
            <a:pPr>
              <a:spcBef>
                <a:spcPts val="1200"/>
              </a:spcBef>
              <a:defRPr/>
            </a:pPr>
            <a:r>
              <a:rPr lang="cs-CZ" dirty="0" err="1" smtClean="0"/>
              <a:t>Supranacionální</a:t>
            </a:r>
            <a:r>
              <a:rPr lang="cs-CZ" dirty="0" smtClean="0"/>
              <a:t> (nadstátní integrace)?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calcmode="lin" valueType="num">
                                      <p:cBhvr additive="base">
                                        <p:cTn id="12"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box(in)">
                                      <p:cBhvr>
                                        <p:cTn id="18" dur="500"/>
                                        <p:tgtEl>
                                          <p:spTgt spid="3993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in)">
                                      <p:cBhvr>
                                        <p:cTn id="23" dur="500"/>
                                        <p:tgtEl>
                                          <p:spTgt spid="399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39939">
                                            <p:txEl>
                                              <p:pRg st="4" end="4"/>
                                            </p:txEl>
                                          </p:spTgt>
                                        </p:tgtEl>
                                        <p:attrNameLst>
                                          <p:attrName>style.visibility</p:attrName>
                                        </p:attrNameLst>
                                      </p:cBhvr>
                                      <p:to>
                                        <p:strVal val="visible"/>
                                      </p:to>
                                    </p:set>
                                    <p:animEffect transition="in" filter="box(in)">
                                      <p:cBhvr>
                                        <p:cTn id="2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Dle čl. 10a Ústavy ČR</a:t>
            </a:r>
            <a:endParaRPr lang="cs-CZ" dirty="0"/>
          </a:p>
        </p:txBody>
      </p:sp>
      <p:sp>
        <p:nvSpPr>
          <p:cNvPr id="39939" name="Zástupný symbol pro obsah 2"/>
          <p:cNvSpPr>
            <a:spLocks noGrp="1"/>
          </p:cNvSpPr>
          <p:nvPr>
            <p:ph idx="1"/>
          </p:nvPr>
        </p:nvSpPr>
        <p:spPr>
          <a:xfrm>
            <a:off x="251520" y="1774825"/>
            <a:ext cx="8640960" cy="4625975"/>
          </a:xfrm>
        </p:spPr>
        <p:txBody>
          <a:bodyPr/>
          <a:lstStyle/>
          <a:p>
            <a:pPr>
              <a:spcBef>
                <a:spcPts val="600"/>
              </a:spcBef>
            </a:pPr>
            <a:r>
              <a:rPr lang="cs-CZ" u="sng" dirty="0" smtClean="0"/>
              <a:t>Kde je ukotveno přenesení pravomocí?</a:t>
            </a:r>
          </a:p>
          <a:p>
            <a:pPr>
              <a:spcBef>
                <a:spcPts val="600"/>
              </a:spcBef>
            </a:pPr>
            <a:r>
              <a:rPr lang="cs-CZ" dirty="0" smtClean="0"/>
              <a:t>Mezinárodní smlouvou mohou být některé pravomoci orgánů ČR přeneseny na mezinárodní organizaci nebo instituci</a:t>
            </a:r>
          </a:p>
          <a:p>
            <a:pPr>
              <a:spcBef>
                <a:spcPts val="600"/>
              </a:spcBef>
            </a:pPr>
            <a:r>
              <a:rPr lang="cs-CZ" dirty="0" smtClean="0"/>
              <a:t>K ratifikaci mez. Smlouvy je třeba souhlasu Parlamentu, nestanoví-li ústavní zákon, že k ratifikaci je třeba souhlasu v referendu</a:t>
            </a:r>
          </a:p>
          <a:p>
            <a:pPr>
              <a:spcBef>
                <a:spcPts val="600"/>
              </a:spcBef>
            </a:pPr>
            <a:r>
              <a:rPr lang="cs-CZ" dirty="0" smtClean="0"/>
              <a:t>=</a:t>
            </a:r>
            <a:r>
              <a:rPr lang="cs-CZ" b="1" u="sng" dirty="0" smtClean="0">
                <a:cs typeface="Times New Roman" pitchFamily="18" charset="0"/>
              </a:rPr>
              <a:t>&gt;tzv. </a:t>
            </a:r>
            <a:r>
              <a:rPr lang="cs-CZ" b="1" u="sng" dirty="0" err="1" smtClean="0">
                <a:cs typeface="Times New Roman" pitchFamily="18" charset="0"/>
              </a:rPr>
              <a:t>euronovela</a:t>
            </a:r>
            <a:r>
              <a:rPr lang="cs-CZ" b="1" u="sng" dirty="0" smtClean="0">
                <a:cs typeface="Times New Roman" pitchFamily="18" charset="0"/>
              </a:rPr>
              <a:t> Ústavy ČR</a:t>
            </a:r>
            <a:endParaRPr lang="cs-CZ"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Vymezení přenesení pravomocí</a:t>
            </a:r>
            <a:endParaRPr lang="cs-CZ" dirty="0"/>
          </a:p>
        </p:txBody>
      </p:sp>
      <p:sp>
        <p:nvSpPr>
          <p:cNvPr id="40963" name="Zástupný symbol pro obsah 2"/>
          <p:cNvSpPr>
            <a:spLocks noGrp="1"/>
          </p:cNvSpPr>
          <p:nvPr>
            <p:ph idx="1"/>
          </p:nvPr>
        </p:nvSpPr>
        <p:spPr/>
        <p:txBody>
          <a:bodyPr/>
          <a:lstStyle/>
          <a:p>
            <a:r>
              <a:rPr lang="cs-CZ" sz="2400" dirty="0" smtClean="0"/>
              <a:t>„</a:t>
            </a:r>
            <a:r>
              <a:rPr lang="cs-CZ" sz="2400" i="1" dirty="0" smtClean="0"/>
              <a:t>Svrchovaný stát při svém vstupu předává mezinárodní instituci část svých svrchovaných pravomocí v oblasti tvorby práva, vynucování práva, centrálního bankovnictví atd. Nevzdává se tím svrchovanosti samotné, která je pojmovým znakem samostatného státu. Naopak svou svrchovanost zhodnocuje tím, že ji v některých oblastech vykonává společně s jinými státy prostřednictvím zvláštního mezinárodního subjektu. Vstup do Evropské unie proto </a:t>
            </a:r>
            <a:r>
              <a:rPr lang="cs-CZ" sz="2400" i="1" u="sng" dirty="0" smtClean="0"/>
              <a:t>nebude</a:t>
            </a:r>
            <a:r>
              <a:rPr lang="cs-CZ" sz="2400" i="1" dirty="0" smtClean="0"/>
              <a:t> mít za následek ztrátu svrchovanosti českého státu, ale jen </a:t>
            </a:r>
            <a:r>
              <a:rPr lang="cs-CZ" sz="2400" i="1" u="sng" dirty="0" smtClean="0"/>
              <a:t>odlišný výkon svrchovaných pravomocí</a:t>
            </a:r>
            <a:r>
              <a:rPr lang="cs-CZ" sz="2400" i="1" dirty="0" smtClean="0"/>
              <a:t>.“</a:t>
            </a:r>
          </a:p>
          <a:p>
            <a:pPr>
              <a:buFont typeface="Wingdings 2" pitchFamily="18" charset="2"/>
              <a:buNone/>
            </a:pPr>
            <a:endParaRPr lang="cs-CZ" sz="2400" dirty="0" smtClean="0"/>
          </a:p>
          <a:p>
            <a:r>
              <a:rPr lang="cs-CZ" sz="2400" dirty="0" smtClean="0"/>
              <a:t>Zdroj: důvodová zpráva k ústavnímu zákonu č. 395/2001 Sb.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	přenesení pravomocí</a:t>
            </a:r>
            <a:endParaRPr lang="cs-CZ" dirty="0"/>
          </a:p>
        </p:txBody>
      </p:sp>
      <p:sp>
        <p:nvSpPr>
          <p:cNvPr id="41987" name="Zástupný symbol pro obsah 2"/>
          <p:cNvSpPr>
            <a:spLocks noGrp="1"/>
          </p:cNvSpPr>
          <p:nvPr>
            <p:ph idx="1"/>
          </p:nvPr>
        </p:nvSpPr>
        <p:spPr>
          <a:xfrm>
            <a:off x="251520" y="1774825"/>
            <a:ext cx="8640960" cy="4625975"/>
          </a:xfrm>
        </p:spPr>
        <p:txBody>
          <a:bodyPr/>
          <a:lstStyle/>
          <a:p>
            <a:pPr>
              <a:spcBef>
                <a:spcPts val="600"/>
              </a:spcBef>
            </a:pPr>
            <a:r>
              <a:rPr lang="cs-CZ" sz="3000" dirty="0" smtClean="0"/>
              <a:t>Toto přenesení pravomocí se děje </a:t>
            </a:r>
            <a:r>
              <a:rPr lang="cs-CZ" sz="3000" i="1" dirty="0" smtClean="0"/>
              <a:t>již </a:t>
            </a:r>
            <a:r>
              <a:rPr lang="cs-CZ" sz="3000" b="1" i="1" dirty="0" smtClean="0"/>
              <a:t>samotnou Přístupovou smlouvou v rozsahu jí stanoveném a v míře nutné pro naplnění cílů evropské integrace</a:t>
            </a:r>
            <a:r>
              <a:rPr lang="cs-CZ" sz="3000" i="1" dirty="0" smtClean="0"/>
              <a:t>, resp. účelu členství České republiky v Evropské unii.</a:t>
            </a:r>
          </a:p>
          <a:p>
            <a:pPr>
              <a:spcBef>
                <a:spcPts val="600"/>
              </a:spcBef>
              <a:buNone/>
            </a:pPr>
            <a:endParaRPr lang="cs-CZ" sz="3000" i="1" dirty="0" smtClean="0"/>
          </a:p>
          <a:p>
            <a:pPr>
              <a:spcBef>
                <a:spcPts val="600"/>
              </a:spcBef>
            </a:pPr>
            <a:r>
              <a:rPr lang="cs-CZ" sz="3000" dirty="0" smtClean="0"/>
              <a:t>Orgány mezinárodní instituce budou vykonávat přenesené pravomoci namísto orgánů vnitrostátních. Nejde tedy, jak již řečeno, o </a:t>
            </a:r>
            <a:r>
              <a:rPr lang="cs-CZ" sz="3000" u="sng" dirty="0" smtClean="0"/>
              <a:t>omezení suverenity</a:t>
            </a:r>
            <a:r>
              <a:rPr lang="cs-CZ" sz="3000" dirty="0" smtClean="0"/>
              <a:t>, ale spíše o její </a:t>
            </a:r>
            <a:r>
              <a:rPr lang="cs-CZ" sz="3000" u="sng" dirty="0" smtClean="0"/>
              <a:t>transfer.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770" decel="100000"/>
                                        <p:tgtEl>
                                          <p:spTgt spid="41987">
                                            <p:txEl>
                                              <p:pRg st="0" end="0"/>
                                            </p:txEl>
                                          </p:spTgt>
                                        </p:tgtEl>
                                      </p:cBhvr>
                                    </p:animEffect>
                                    <p:animScale>
                                      <p:cBhvr>
                                        <p:cTn id="8" dur="770" decel="100000"/>
                                        <p:tgtEl>
                                          <p:spTgt spid="41987">
                                            <p:txEl>
                                              <p:pRg st="0" end="0"/>
                                            </p:txEl>
                                          </p:spTgt>
                                        </p:tgtEl>
                                      </p:cBhvr>
                                      <p:from x="10000" y="10000"/>
                                      <p:to x="200000" y="450000"/>
                                    </p:animScale>
                                    <p:animScale>
                                      <p:cBhvr>
                                        <p:cTn id="9" dur="1230" accel="100000" fill="hold">
                                          <p:stCondLst>
                                            <p:cond delay="770"/>
                                          </p:stCondLst>
                                        </p:cTn>
                                        <p:tgtEl>
                                          <p:spTgt spid="41987">
                                            <p:txEl>
                                              <p:pRg st="0" end="0"/>
                                            </p:txEl>
                                          </p:spTgt>
                                        </p:tgtEl>
                                      </p:cBhvr>
                                      <p:from x="200000" y="450000"/>
                                      <p:to x="100000" y="100000"/>
                                    </p:animScale>
                                    <p:set>
                                      <p:cBhvr>
                                        <p:cTn id="10" dur="770" fill="hold"/>
                                        <p:tgtEl>
                                          <p:spTgt spid="41987">
                                            <p:txEl>
                                              <p:pRg st="0" end="0"/>
                                            </p:txEl>
                                          </p:spTgt>
                                        </p:tgtEl>
                                        <p:attrNameLst>
                                          <p:attrName>ppt_x</p:attrName>
                                        </p:attrNameLst>
                                      </p:cBhvr>
                                      <p:to>
                                        <p:strVal val="(0.5)"/>
                                      </p:to>
                                    </p:set>
                                    <p:anim from="(0.5)" to="(#ppt_x)" calcmode="lin" valueType="num">
                                      <p:cBhvr>
                                        <p:cTn id="11" dur="1230" accel="100000" fill="hold">
                                          <p:stCondLst>
                                            <p:cond delay="770"/>
                                          </p:stCondLst>
                                        </p:cTn>
                                        <p:tgtEl>
                                          <p:spTgt spid="41987">
                                            <p:txEl>
                                              <p:pRg st="0" end="0"/>
                                            </p:txEl>
                                          </p:spTgt>
                                        </p:tgtEl>
                                        <p:attrNameLst>
                                          <p:attrName>ppt_x</p:attrName>
                                        </p:attrNameLst>
                                      </p:cBhvr>
                                    </p:anim>
                                    <p:set>
                                      <p:cBhvr>
                                        <p:cTn id="12" dur="770" fill="hold"/>
                                        <p:tgtEl>
                                          <p:spTgt spid="4198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198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770" decel="100000"/>
                                        <p:tgtEl>
                                          <p:spTgt spid="41987">
                                            <p:txEl>
                                              <p:pRg st="2" end="2"/>
                                            </p:txEl>
                                          </p:spTgt>
                                        </p:tgtEl>
                                      </p:cBhvr>
                                    </p:animEffect>
                                    <p:animScale>
                                      <p:cBhvr>
                                        <p:cTn id="19" dur="770" decel="100000"/>
                                        <p:tgtEl>
                                          <p:spTgt spid="41987">
                                            <p:txEl>
                                              <p:pRg st="2" end="2"/>
                                            </p:txEl>
                                          </p:spTgt>
                                        </p:tgtEl>
                                      </p:cBhvr>
                                      <p:from x="10000" y="10000"/>
                                      <p:to x="200000" y="450000"/>
                                    </p:animScale>
                                    <p:animScale>
                                      <p:cBhvr>
                                        <p:cTn id="20" dur="1230" accel="100000" fill="hold">
                                          <p:stCondLst>
                                            <p:cond delay="770"/>
                                          </p:stCondLst>
                                        </p:cTn>
                                        <p:tgtEl>
                                          <p:spTgt spid="41987">
                                            <p:txEl>
                                              <p:pRg st="2" end="2"/>
                                            </p:txEl>
                                          </p:spTgt>
                                        </p:tgtEl>
                                      </p:cBhvr>
                                      <p:from x="200000" y="450000"/>
                                      <p:to x="100000" y="100000"/>
                                    </p:animScale>
                                    <p:set>
                                      <p:cBhvr>
                                        <p:cTn id="21" dur="770" fill="hold"/>
                                        <p:tgtEl>
                                          <p:spTgt spid="41987">
                                            <p:txEl>
                                              <p:pRg st="2" end="2"/>
                                            </p:txEl>
                                          </p:spTgt>
                                        </p:tgtEl>
                                        <p:attrNameLst>
                                          <p:attrName>ppt_x</p:attrName>
                                        </p:attrNameLst>
                                      </p:cBhvr>
                                      <p:to>
                                        <p:strVal val="(0.5)"/>
                                      </p:to>
                                    </p:set>
                                    <p:anim from="(0.5)" to="(#ppt_x)" calcmode="lin" valueType="num">
                                      <p:cBhvr>
                                        <p:cTn id="22" dur="1230" accel="100000" fill="hold">
                                          <p:stCondLst>
                                            <p:cond delay="770"/>
                                          </p:stCondLst>
                                        </p:cTn>
                                        <p:tgtEl>
                                          <p:spTgt spid="41987">
                                            <p:txEl>
                                              <p:pRg st="2" end="2"/>
                                            </p:txEl>
                                          </p:spTgt>
                                        </p:tgtEl>
                                        <p:attrNameLst>
                                          <p:attrName>ppt_x</p:attrName>
                                        </p:attrNameLst>
                                      </p:cBhvr>
                                    </p:anim>
                                    <p:set>
                                      <p:cBhvr>
                                        <p:cTn id="23" dur="770" fill="hold"/>
                                        <p:tgtEl>
                                          <p:spTgt spid="41987">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4198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Mez. smlouvy dle čl. 10 a 10a</a:t>
            </a:r>
            <a:endParaRPr lang="cs-CZ" dirty="0"/>
          </a:p>
        </p:txBody>
      </p:sp>
      <p:sp>
        <p:nvSpPr>
          <p:cNvPr id="43011" name="Zástupný symbol pro obsah 2"/>
          <p:cNvSpPr>
            <a:spLocks noGrp="1"/>
          </p:cNvSpPr>
          <p:nvPr>
            <p:ph idx="1"/>
          </p:nvPr>
        </p:nvSpPr>
        <p:spPr/>
        <p:txBody>
          <a:bodyPr/>
          <a:lstStyle/>
          <a:p>
            <a:r>
              <a:rPr lang="cs-CZ" sz="2800" b="1" dirty="0" smtClean="0"/>
              <a:t>smlouvy podle článku 10 Ústavy mají přednost před zákonem</a:t>
            </a:r>
            <a:r>
              <a:rPr lang="cs-CZ" sz="2800" dirty="0" smtClean="0"/>
              <a:t> a nikoliv před ústavním pořádkem a k jejich ratifikaci musí vyslovit souhlas prostou většinou Parlament. Smlouvy podle článku </a:t>
            </a:r>
            <a:r>
              <a:rPr lang="cs-CZ" sz="2800" b="1" dirty="0" smtClean="0">
                <a:solidFill>
                  <a:srgbClr val="FF0000"/>
                </a:solidFill>
              </a:rPr>
              <a:t>10a </a:t>
            </a:r>
            <a:r>
              <a:rPr lang="cs-CZ" sz="2800" dirty="0" smtClean="0"/>
              <a:t>Ústavy jsou však přijímány Parlamentem ústavní většinou.  Je však problematické určit, zdali jsou tyto smlouvy postaveny na roveň ústavního pořádku, nebo zda jsou pouze odnoží smluv, které mají aplikační přednost před zákonem a musejí být v souladu s ústavním pořádkem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dirty="0" smtClean="0">
                <a:solidFill>
                  <a:srgbClr val="FFC000"/>
                </a:solidFill>
                <a:effectLst/>
              </a:rPr>
              <a:t>Pravomoc vs. působnost</a:t>
            </a:r>
          </a:p>
        </p:txBody>
      </p:sp>
      <p:sp>
        <p:nvSpPr>
          <p:cNvPr id="3" name="Zástupný symbol pro obsah 2"/>
          <p:cNvSpPr>
            <a:spLocks noGrp="1"/>
          </p:cNvSpPr>
          <p:nvPr>
            <p:ph idx="1"/>
          </p:nvPr>
        </p:nvSpPr>
        <p:spPr>
          <a:xfrm>
            <a:off x="179512" y="1774825"/>
            <a:ext cx="8507288" cy="4625975"/>
          </a:xfrm>
        </p:spPr>
        <p:txBody>
          <a:bodyPr/>
          <a:lstStyle/>
          <a:p>
            <a:pPr>
              <a:spcBef>
                <a:spcPts val="1200"/>
              </a:spcBef>
              <a:defRPr/>
            </a:pPr>
            <a:r>
              <a:rPr lang="cs-CZ" b="1" u="sng" dirty="0" smtClean="0">
                <a:solidFill>
                  <a:srgbClr val="7030A0"/>
                </a:solidFill>
                <a:latin typeface="Corbel" pitchFamily="34" charset="0"/>
              </a:rPr>
              <a:t>pravomoc</a:t>
            </a:r>
            <a:r>
              <a:rPr lang="cs-CZ" dirty="0" smtClean="0">
                <a:latin typeface="Corbel" pitchFamily="34" charset="0"/>
              </a:rPr>
              <a:t>= oprávnění příslušného orgánu vykonávat veřejnou moc v oblasti své působnosti zákonem stanovenými právními prostředky</a:t>
            </a:r>
          </a:p>
          <a:p>
            <a:pPr>
              <a:spcBef>
                <a:spcPts val="1200"/>
              </a:spcBef>
              <a:defRPr/>
            </a:pPr>
            <a:r>
              <a:rPr lang="cs-CZ" b="1" u="sng" dirty="0" smtClean="0">
                <a:solidFill>
                  <a:srgbClr val="7030A0"/>
                </a:solidFill>
                <a:latin typeface="Corbel" pitchFamily="34" charset="0"/>
              </a:rPr>
              <a:t>působnost</a:t>
            </a:r>
            <a:r>
              <a:rPr lang="cs-CZ" dirty="0" smtClean="0">
                <a:latin typeface="Corbel" pitchFamily="34" charset="0"/>
              </a:rPr>
              <a:t> můžeme definovat jako okruh otázek, či problémů, o kterých je určitý subjekt oprávněn rozhodovat</a:t>
            </a:r>
          </a:p>
          <a:p>
            <a:pPr>
              <a:spcBef>
                <a:spcPts val="1200"/>
              </a:spcBef>
              <a:defRPr/>
            </a:pPr>
            <a:r>
              <a:rPr lang="cs-CZ" dirty="0" smtClean="0">
                <a:latin typeface="Corbel" pitchFamily="34" charset="0"/>
              </a:rPr>
              <a:t>Vertikální dělení pravomocí, tj. EU vs. ČS</a:t>
            </a:r>
            <a:endParaRPr lang="cs-CZ" dirty="0">
              <a:latin typeface="Corbe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0" y="1556792"/>
            <a:ext cx="8964488" cy="5072062"/>
          </a:xfrm>
        </p:spPr>
        <p:txBody>
          <a:bodyPr/>
          <a:lstStyle/>
          <a:p>
            <a:pPr>
              <a:spcBef>
                <a:spcPts val="600"/>
              </a:spcBef>
              <a:defRPr/>
            </a:pPr>
            <a:r>
              <a:rPr lang="cs-CZ" sz="2800" dirty="0" smtClean="0">
                <a:latin typeface="+mj-lt"/>
              </a:rPr>
              <a:t>Vychází se z toho, že pouze ČS mají originální právní subjektivitu, zatímco mez. organizace ji mají odvozenou a jsou v podstatě vázány na existenci ČS</a:t>
            </a:r>
          </a:p>
          <a:p>
            <a:pPr>
              <a:spcBef>
                <a:spcPts val="600"/>
              </a:spcBef>
              <a:defRPr/>
            </a:pPr>
            <a:r>
              <a:rPr lang="cs-CZ" sz="2800" dirty="0" err="1" smtClean="0">
                <a:solidFill>
                  <a:srgbClr val="FF0000"/>
                </a:solidFill>
                <a:latin typeface="+mj-lt"/>
              </a:rPr>
              <a:t>Supranacionální</a:t>
            </a:r>
            <a:r>
              <a:rPr lang="cs-CZ" sz="2800" dirty="0" smtClean="0">
                <a:solidFill>
                  <a:srgbClr val="FF0000"/>
                </a:solidFill>
                <a:latin typeface="+mj-lt"/>
              </a:rPr>
              <a:t> integrace </a:t>
            </a:r>
            <a:r>
              <a:rPr lang="cs-CZ" sz="2800" dirty="0" smtClean="0">
                <a:latin typeface="+mj-lt"/>
              </a:rPr>
              <a:t>(pravomoci pravomocí –nositeli jsou ČS ,které mohou určovat, rozšiřovat či zužovat pravomoci EU – viz čl. 48 SEU)</a:t>
            </a:r>
          </a:p>
          <a:p>
            <a:pPr>
              <a:spcBef>
                <a:spcPts val="600"/>
              </a:spcBef>
              <a:defRPr/>
            </a:pPr>
            <a:r>
              <a:rPr lang="cs-CZ" sz="2800" dirty="0" smtClean="0">
                <a:latin typeface="+mj-lt"/>
              </a:rPr>
              <a:t>Právní subjektivita dle článku 47 SEU</a:t>
            </a:r>
          </a:p>
          <a:p>
            <a:pPr>
              <a:spcBef>
                <a:spcPts val="600"/>
              </a:spcBef>
              <a:defRPr/>
            </a:pPr>
            <a:r>
              <a:rPr lang="cs-CZ" sz="2800" dirty="0" smtClean="0">
                <a:latin typeface="+mj-lt"/>
              </a:rPr>
              <a:t>+ článek 335 SFEU:</a:t>
            </a:r>
            <a:r>
              <a:rPr lang="cs-CZ" sz="2800" i="1" dirty="0" smtClean="0">
                <a:latin typeface="+mj-lt"/>
              </a:rPr>
              <a:t> „Unie má v každém z členských států nejširší způsobilost k právům a právním úkonům, jakou jejich vnitrostátní právo přiznává právnickým osobám</a:t>
            </a:r>
            <a:r>
              <a:rPr lang="cs-CZ" sz="2800" dirty="0" smtClean="0">
                <a:latin typeface="+mj-lt"/>
              </a:rPr>
              <a:t>.“</a:t>
            </a:r>
            <a:endParaRPr lang="cs-CZ" sz="28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323528" y="1628800"/>
            <a:ext cx="8568952" cy="4625975"/>
          </a:xfrm>
        </p:spPr>
        <p:txBody>
          <a:bodyPr/>
          <a:lstStyle/>
          <a:p>
            <a:pPr>
              <a:spcBef>
                <a:spcPts val="600"/>
              </a:spcBef>
              <a:defRPr/>
            </a:pPr>
            <a:r>
              <a:rPr lang="cs-CZ" sz="2800" dirty="0" smtClean="0"/>
              <a:t>Svěřené pravomoci jsou limitovány na konkrétní oblasti </a:t>
            </a:r>
            <a:r>
              <a:rPr lang="cs-CZ" sz="2800" dirty="0" smtClean="0">
                <a:cs typeface="Arial"/>
              </a:rPr>
              <a:t>=&gt;každý návrh legislativního aktu musí obsahovat zmocnění obsažené v primárním právu</a:t>
            </a:r>
          </a:p>
          <a:p>
            <a:pPr>
              <a:spcBef>
                <a:spcPts val="600"/>
              </a:spcBef>
              <a:defRPr/>
            </a:pPr>
            <a:r>
              <a:rPr lang="cs-CZ" sz="2800" dirty="0" smtClean="0"/>
              <a:t>Např. v čl. 50 SFEU: </a:t>
            </a:r>
            <a:r>
              <a:rPr lang="cs-CZ" sz="2800" dirty="0" smtClean="0">
                <a:solidFill>
                  <a:srgbClr val="7030A0"/>
                </a:solidFill>
              </a:rPr>
              <a:t>„</a:t>
            </a:r>
            <a:r>
              <a:rPr lang="cs-CZ" sz="2800" i="1" dirty="0" smtClean="0">
                <a:solidFill>
                  <a:srgbClr val="7030A0"/>
                </a:solidFill>
              </a:rPr>
              <a:t>Evropský parlament a Rada přijmou na návrh Komise  a po konzultaci s HSV řádným legislativním postupem směrnice k zavedení svobody usazování</a:t>
            </a:r>
            <a:r>
              <a:rPr lang="cs-CZ" sz="2800" dirty="0" smtClean="0">
                <a:solidFill>
                  <a:srgbClr val="7030A0"/>
                </a:solidFill>
              </a:rPr>
              <a:t>.“</a:t>
            </a:r>
          </a:p>
          <a:p>
            <a:pPr>
              <a:spcBef>
                <a:spcPts val="600"/>
              </a:spcBef>
              <a:defRPr/>
            </a:pPr>
            <a:r>
              <a:rPr lang="cs-CZ" sz="2800" b="1" dirty="0" smtClean="0">
                <a:solidFill>
                  <a:srgbClr val="7030A0"/>
                </a:solidFill>
              </a:rPr>
              <a:t>!Pozor! </a:t>
            </a:r>
            <a:r>
              <a:rPr lang="cs-CZ" sz="2800" dirty="0" smtClean="0"/>
              <a:t>Vymezení politik dle čl. 3 -6 SFEU není dostačujícím zmocněním pro vydání právního aktu, je třeba hledat v konkrétních ustanoveních pro danou politiku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179388" y="1600200"/>
            <a:ext cx="8278812" cy="5257800"/>
          </a:xfrm>
        </p:spPr>
        <p:txBody>
          <a:bodyPr/>
          <a:lstStyle/>
          <a:p>
            <a:pPr marL="355600" lvl="1" indent="0" algn="just" eaLnBrk="1" hangingPunct="1">
              <a:spcAft>
                <a:spcPts val="700"/>
              </a:spcAft>
              <a:buFont typeface="Wingdings" pitchFamily="2" charset="2"/>
              <a:buNone/>
              <a:tabLst>
                <a:tab pos="176213" algn="l"/>
                <a:tab pos="354013" algn="l"/>
              </a:tabLst>
              <a:defRPr/>
            </a:pPr>
            <a:r>
              <a:rPr lang="cs-CZ" dirty="0" smtClean="0"/>
              <a:t>Pouze Unie vytváří a přijímá právně závazné akty v oblastech, kde mají pravomoc a členské státy tak mohou činit pouze tehdy, jsou-li k tomu Unií zmocněny nebo provádějí-li akty Unie.</a:t>
            </a:r>
            <a:endParaRPr lang="cs-CZ" u="sng" dirty="0" smtClean="0">
              <a:solidFill>
                <a:srgbClr val="66FFFF"/>
              </a:solidFill>
            </a:endParaRP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Celní unie</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Stanovení pravidel hospodářské soutěže nezbytných pro       fungování JVT</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Měnová politika pro členské země, jejichž měnou je euro</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Zachování biologických mořských zdrojů v rámci spol. rybářské politiky </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Společná obchodní politika</a:t>
            </a:r>
          </a:p>
          <a:p>
            <a:pPr marL="355600" lvl="1" indent="0" algn="just" eaLnBrk="1" hangingPunct="1">
              <a:spcAft>
                <a:spcPts val="700"/>
              </a:spcAft>
              <a:buFont typeface="Wingdings" pitchFamily="2" charset="2"/>
              <a:buNone/>
              <a:tabLst>
                <a:tab pos="176213" algn="l"/>
                <a:tab pos="354013" algn="l"/>
              </a:tabLst>
              <a:defRPr/>
            </a:pPr>
            <a:endParaRPr lang="cs-CZ" sz="2400"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770" decel="100000"/>
                                        <p:tgtEl>
                                          <p:spTgt spid="75779">
                                            <p:txEl>
                                              <p:pRg st="1" end="1"/>
                                            </p:txEl>
                                          </p:spTgt>
                                        </p:tgtEl>
                                      </p:cBhvr>
                                    </p:animEffect>
                                    <p:animScale>
                                      <p:cBhvr>
                                        <p:cTn id="8" dur="770" decel="100000"/>
                                        <p:tgtEl>
                                          <p:spTgt spid="75779">
                                            <p:txEl>
                                              <p:pRg st="1" end="1"/>
                                            </p:txEl>
                                          </p:spTgt>
                                        </p:tgtEl>
                                      </p:cBhvr>
                                      <p:from x="10000" y="10000"/>
                                      <p:to x="200000" y="450000"/>
                                    </p:animScale>
                                    <p:animScale>
                                      <p:cBhvr>
                                        <p:cTn id="9" dur="1230" accel="100000" fill="hold">
                                          <p:stCondLst>
                                            <p:cond delay="770"/>
                                          </p:stCondLst>
                                        </p:cTn>
                                        <p:tgtEl>
                                          <p:spTgt spid="75779">
                                            <p:txEl>
                                              <p:pRg st="1" end="1"/>
                                            </p:txEl>
                                          </p:spTgt>
                                        </p:tgtEl>
                                      </p:cBhvr>
                                      <p:from x="200000" y="450000"/>
                                      <p:to x="100000" y="100000"/>
                                    </p:animScale>
                                    <p:set>
                                      <p:cBhvr>
                                        <p:cTn id="10" dur="770" fill="hold"/>
                                        <p:tgtEl>
                                          <p:spTgt spid="75779">
                                            <p:txEl>
                                              <p:pRg st="1" end="1"/>
                                            </p:txEl>
                                          </p:spTgt>
                                        </p:tgtEl>
                                        <p:attrNameLst>
                                          <p:attrName>ppt_x</p:attrName>
                                        </p:attrNameLst>
                                      </p:cBhvr>
                                      <p:to>
                                        <p:strVal val="(0.5)"/>
                                      </p:to>
                                    </p:set>
                                    <p:anim from="(0.5)" to="(#ppt_x)" calcmode="lin" valueType="num">
                                      <p:cBhvr>
                                        <p:cTn id="11" dur="1230" accel="100000" fill="hold">
                                          <p:stCondLst>
                                            <p:cond delay="770"/>
                                          </p:stCondLst>
                                        </p:cTn>
                                        <p:tgtEl>
                                          <p:spTgt spid="75779">
                                            <p:txEl>
                                              <p:pRg st="1" end="1"/>
                                            </p:txEl>
                                          </p:spTgt>
                                        </p:tgtEl>
                                        <p:attrNameLst>
                                          <p:attrName>ppt_x</p:attrName>
                                        </p:attrNameLst>
                                      </p:cBhvr>
                                    </p:anim>
                                    <p:set>
                                      <p:cBhvr>
                                        <p:cTn id="12" dur="770" fill="hold"/>
                                        <p:tgtEl>
                                          <p:spTgt spid="75779">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75779">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Effect transition="in" filter="fade">
                                      <p:cBhvr>
                                        <p:cTn id="18" dur="770" decel="100000"/>
                                        <p:tgtEl>
                                          <p:spTgt spid="75779">
                                            <p:txEl>
                                              <p:pRg st="2" end="2"/>
                                            </p:txEl>
                                          </p:spTgt>
                                        </p:tgtEl>
                                      </p:cBhvr>
                                    </p:animEffect>
                                    <p:animScale>
                                      <p:cBhvr>
                                        <p:cTn id="19" dur="770" decel="100000"/>
                                        <p:tgtEl>
                                          <p:spTgt spid="75779">
                                            <p:txEl>
                                              <p:pRg st="2" end="2"/>
                                            </p:txEl>
                                          </p:spTgt>
                                        </p:tgtEl>
                                      </p:cBhvr>
                                      <p:from x="10000" y="10000"/>
                                      <p:to x="200000" y="450000"/>
                                    </p:animScale>
                                    <p:animScale>
                                      <p:cBhvr>
                                        <p:cTn id="20" dur="1230" accel="100000" fill="hold">
                                          <p:stCondLst>
                                            <p:cond delay="770"/>
                                          </p:stCondLst>
                                        </p:cTn>
                                        <p:tgtEl>
                                          <p:spTgt spid="75779">
                                            <p:txEl>
                                              <p:pRg st="2" end="2"/>
                                            </p:txEl>
                                          </p:spTgt>
                                        </p:tgtEl>
                                      </p:cBhvr>
                                      <p:from x="200000" y="450000"/>
                                      <p:to x="100000" y="100000"/>
                                    </p:animScale>
                                    <p:set>
                                      <p:cBhvr>
                                        <p:cTn id="21" dur="770" fill="hold"/>
                                        <p:tgtEl>
                                          <p:spTgt spid="75779">
                                            <p:txEl>
                                              <p:pRg st="2" end="2"/>
                                            </p:txEl>
                                          </p:spTgt>
                                        </p:tgtEl>
                                        <p:attrNameLst>
                                          <p:attrName>ppt_x</p:attrName>
                                        </p:attrNameLst>
                                      </p:cBhvr>
                                      <p:to>
                                        <p:strVal val="(0.5)"/>
                                      </p:to>
                                    </p:set>
                                    <p:anim from="(0.5)" to="(#ppt_x)" calcmode="lin" valueType="num">
                                      <p:cBhvr>
                                        <p:cTn id="22" dur="1230" accel="100000" fill="hold">
                                          <p:stCondLst>
                                            <p:cond delay="770"/>
                                          </p:stCondLst>
                                        </p:cTn>
                                        <p:tgtEl>
                                          <p:spTgt spid="75779">
                                            <p:txEl>
                                              <p:pRg st="2" end="2"/>
                                            </p:txEl>
                                          </p:spTgt>
                                        </p:tgtEl>
                                        <p:attrNameLst>
                                          <p:attrName>ppt_x</p:attrName>
                                        </p:attrNameLst>
                                      </p:cBhvr>
                                    </p:anim>
                                    <p:set>
                                      <p:cBhvr>
                                        <p:cTn id="23" dur="770" fill="hold"/>
                                        <p:tgtEl>
                                          <p:spTgt spid="75779">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75779">
                                            <p:txEl>
                                              <p:pRg st="2" end="2"/>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75779">
                                            <p:txEl>
                                              <p:pRg st="3" end="3"/>
                                            </p:txEl>
                                          </p:spTgt>
                                        </p:tgtEl>
                                        <p:attrNameLst>
                                          <p:attrName>style.visibility</p:attrName>
                                        </p:attrNameLst>
                                      </p:cBhvr>
                                      <p:to>
                                        <p:strVal val="visible"/>
                                      </p:to>
                                    </p:set>
                                    <p:animEffect transition="in" filter="fade">
                                      <p:cBhvr>
                                        <p:cTn id="29" dur="770" decel="100000"/>
                                        <p:tgtEl>
                                          <p:spTgt spid="75779">
                                            <p:txEl>
                                              <p:pRg st="3" end="3"/>
                                            </p:txEl>
                                          </p:spTgt>
                                        </p:tgtEl>
                                      </p:cBhvr>
                                    </p:animEffect>
                                    <p:animScale>
                                      <p:cBhvr>
                                        <p:cTn id="30" dur="770" decel="100000"/>
                                        <p:tgtEl>
                                          <p:spTgt spid="75779">
                                            <p:txEl>
                                              <p:pRg st="3" end="3"/>
                                            </p:txEl>
                                          </p:spTgt>
                                        </p:tgtEl>
                                      </p:cBhvr>
                                      <p:from x="10000" y="10000"/>
                                      <p:to x="200000" y="450000"/>
                                    </p:animScale>
                                    <p:animScale>
                                      <p:cBhvr>
                                        <p:cTn id="31" dur="1230" accel="100000" fill="hold">
                                          <p:stCondLst>
                                            <p:cond delay="770"/>
                                          </p:stCondLst>
                                        </p:cTn>
                                        <p:tgtEl>
                                          <p:spTgt spid="75779">
                                            <p:txEl>
                                              <p:pRg st="3" end="3"/>
                                            </p:txEl>
                                          </p:spTgt>
                                        </p:tgtEl>
                                      </p:cBhvr>
                                      <p:from x="200000" y="450000"/>
                                      <p:to x="100000" y="100000"/>
                                    </p:animScale>
                                    <p:set>
                                      <p:cBhvr>
                                        <p:cTn id="32" dur="770" fill="hold"/>
                                        <p:tgtEl>
                                          <p:spTgt spid="75779">
                                            <p:txEl>
                                              <p:pRg st="3" end="3"/>
                                            </p:txEl>
                                          </p:spTgt>
                                        </p:tgtEl>
                                        <p:attrNameLst>
                                          <p:attrName>ppt_x</p:attrName>
                                        </p:attrNameLst>
                                      </p:cBhvr>
                                      <p:to>
                                        <p:strVal val="(0.5)"/>
                                      </p:to>
                                    </p:set>
                                    <p:anim from="(0.5)" to="(#ppt_x)" calcmode="lin" valueType="num">
                                      <p:cBhvr>
                                        <p:cTn id="33" dur="1230" accel="100000" fill="hold">
                                          <p:stCondLst>
                                            <p:cond delay="770"/>
                                          </p:stCondLst>
                                        </p:cTn>
                                        <p:tgtEl>
                                          <p:spTgt spid="75779">
                                            <p:txEl>
                                              <p:pRg st="3" end="3"/>
                                            </p:txEl>
                                          </p:spTgt>
                                        </p:tgtEl>
                                        <p:attrNameLst>
                                          <p:attrName>ppt_x</p:attrName>
                                        </p:attrNameLst>
                                      </p:cBhvr>
                                    </p:anim>
                                    <p:set>
                                      <p:cBhvr>
                                        <p:cTn id="34" dur="770" fill="hold"/>
                                        <p:tgtEl>
                                          <p:spTgt spid="75779">
                                            <p:txEl>
                                              <p:pRg st="3" end="3"/>
                                            </p:txEl>
                                          </p:spTgt>
                                        </p:tgtEl>
                                        <p:attrNameLst>
                                          <p:attrName>ppt_y</p:attrName>
                                        </p:attrNameLst>
                                      </p:cBhvr>
                                      <p:to>
                                        <p:strVal val="(#ppt_y+0.4)"/>
                                      </p:to>
                                    </p:set>
                                    <p:anim from="(#ppt_y+0.4)" to="(#ppt_y)" calcmode="lin" valueType="num">
                                      <p:cBhvr>
                                        <p:cTn id="35" dur="1230" accel="100000" fill="hold">
                                          <p:stCondLst>
                                            <p:cond delay="770"/>
                                          </p:stCondLst>
                                        </p:cTn>
                                        <p:tgtEl>
                                          <p:spTgt spid="75779">
                                            <p:txEl>
                                              <p:pRg st="3" end="3"/>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75779">
                                            <p:txEl>
                                              <p:pRg st="4" end="4"/>
                                            </p:txEl>
                                          </p:spTgt>
                                        </p:tgtEl>
                                        <p:attrNameLst>
                                          <p:attrName>style.visibility</p:attrName>
                                        </p:attrNameLst>
                                      </p:cBhvr>
                                      <p:to>
                                        <p:strVal val="visible"/>
                                      </p:to>
                                    </p:set>
                                    <p:animEffect transition="in" filter="fade">
                                      <p:cBhvr>
                                        <p:cTn id="40" dur="770" decel="100000"/>
                                        <p:tgtEl>
                                          <p:spTgt spid="75779">
                                            <p:txEl>
                                              <p:pRg st="4" end="4"/>
                                            </p:txEl>
                                          </p:spTgt>
                                        </p:tgtEl>
                                      </p:cBhvr>
                                    </p:animEffect>
                                    <p:animScale>
                                      <p:cBhvr>
                                        <p:cTn id="41" dur="770" decel="100000"/>
                                        <p:tgtEl>
                                          <p:spTgt spid="75779">
                                            <p:txEl>
                                              <p:pRg st="4" end="4"/>
                                            </p:txEl>
                                          </p:spTgt>
                                        </p:tgtEl>
                                      </p:cBhvr>
                                      <p:from x="10000" y="10000"/>
                                      <p:to x="200000" y="450000"/>
                                    </p:animScale>
                                    <p:animScale>
                                      <p:cBhvr>
                                        <p:cTn id="42" dur="1230" accel="100000" fill="hold">
                                          <p:stCondLst>
                                            <p:cond delay="770"/>
                                          </p:stCondLst>
                                        </p:cTn>
                                        <p:tgtEl>
                                          <p:spTgt spid="75779">
                                            <p:txEl>
                                              <p:pRg st="4" end="4"/>
                                            </p:txEl>
                                          </p:spTgt>
                                        </p:tgtEl>
                                      </p:cBhvr>
                                      <p:from x="200000" y="450000"/>
                                      <p:to x="100000" y="100000"/>
                                    </p:animScale>
                                    <p:set>
                                      <p:cBhvr>
                                        <p:cTn id="43" dur="770" fill="hold"/>
                                        <p:tgtEl>
                                          <p:spTgt spid="75779">
                                            <p:txEl>
                                              <p:pRg st="4" end="4"/>
                                            </p:txEl>
                                          </p:spTgt>
                                        </p:tgtEl>
                                        <p:attrNameLst>
                                          <p:attrName>ppt_x</p:attrName>
                                        </p:attrNameLst>
                                      </p:cBhvr>
                                      <p:to>
                                        <p:strVal val="(0.5)"/>
                                      </p:to>
                                    </p:set>
                                    <p:anim from="(0.5)" to="(#ppt_x)" calcmode="lin" valueType="num">
                                      <p:cBhvr>
                                        <p:cTn id="44" dur="1230" accel="100000" fill="hold">
                                          <p:stCondLst>
                                            <p:cond delay="770"/>
                                          </p:stCondLst>
                                        </p:cTn>
                                        <p:tgtEl>
                                          <p:spTgt spid="75779">
                                            <p:txEl>
                                              <p:pRg st="4" end="4"/>
                                            </p:txEl>
                                          </p:spTgt>
                                        </p:tgtEl>
                                        <p:attrNameLst>
                                          <p:attrName>ppt_x</p:attrName>
                                        </p:attrNameLst>
                                      </p:cBhvr>
                                    </p:anim>
                                    <p:set>
                                      <p:cBhvr>
                                        <p:cTn id="45" dur="770" fill="hold"/>
                                        <p:tgtEl>
                                          <p:spTgt spid="75779">
                                            <p:txEl>
                                              <p:pRg st="4" end="4"/>
                                            </p:txEl>
                                          </p:spTgt>
                                        </p:tgtEl>
                                        <p:attrNameLst>
                                          <p:attrName>ppt_y</p:attrName>
                                        </p:attrNameLst>
                                      </p:cBhvr>
                                      <p:to>
                                        <p:strVal val="(#ppt_y+0.4)"/>
                                      </p:to>
                                    </p:set>
                                    <p:anim from="(#ppt_y+0.4)" to="(#ppt_y)" calcmode="lin" valueType="num">
                                      <p:cBhvr>
                                        <p:cTn id="46" dur="1230" accel="100000" fill="hold">
                                          <p:stCondLst>
                                            <p:cond delay="770"/>
                                          </p:stCondLst>
                                        </p:cTn>
                                        <p:tgtEl>
                                          <p:spTgt spid="75779">
                                            <p:txEl>
                                              <p:pRg st="4" end="4"/>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75779">
                                            <p:txEl>
                                              <p:pRg st="5" end="5"/>
                                            </p:txEl>
                                          </p:spTgt>
                                        </p:tgtEl>
                                        <p:attrNameLst>
                                          <p:attrName>style.visibility</p:attrName>
                                        </p:attrNameLst>
                                      </p:cBhvr>
                                      <p:to>
                                        <p:strVal val="visible"/>
                                      </p:to>
                                    </p:set>
                                    <p:animEffect transition="in" filter="fade">
                                      <p:cBhvr>
                                        <p:cTn id="51" dur="770" decel="100000"/>
                                        <p:tgtEl>
                                          <p:spTgt spid="75779">
                                            <p:txEl>
                                              <p:pRg st="5" end="5"/>
                                            </p:txEl>
                                          </p:spTgt>
                                        </p:tgtEl>
                                      </p:cBhvr>
                                    </p:animEffect>
                                    <p:animScale>
                                      <p:cBhvr>
                                        <p:cTn id="52" dur="770" decel="100000"/>
                                        <p:tgtEl>
                                          <p:spTgt spid="75779">
                                            <p:txEl>
                                              <p:pRg st="5" end="5"/>
                                            </p:txEl>
                                          </p:spTgt>
                                        </p:tgtEl>
                                      </p:cBhvr>
                                      <p:from x="10000" y="10000"/>
                                      <p:to x="200000" y="450000"/>
                                    </p:animScale>
                                    <p:animScale>
                                      <p:cBhvr>
                                        <p:cTn id="53" dur="1230" accel="100000" fill="hold">
                                          <p:stCondLst>
                                            <p:cond delay="770"/>
                                          </p:stCondLst>
                                        </p:cTn>
                                        <p:tgtEl>
                                          <p:spTgt spid="75779">
                                            <p:txEl>
                                              <p:pRg st="5" end="5"/>
                                            </p:txEl>
                                          </p:spTgt>
                                        </p:tgtEl>
                                      </p:cBhvr>
                                      <p:from x="200000" y="450000"/>
                                      <p:to x="100000" y="100000"/>
                                    </p:animScale>
                                    <p:set>
                                      <p:cBhvr>
                                        <p:cTn id="54" dur="770" fill="hold"/>
                                        <p:tgtEl>
                                          <p:spTgt spid="75779">
                                            <p:txEl>
                                              <p:pRg st="5" end="5"/>
                                            </p:txEl>
                                          </p:spTgt>
                                        </p:tgtEl>
                                        <p:attrNameLst>
                                          <p:attrName>ppt_x</p:attrName>
                                        </p:attrNameLst>
                                      </p:cBhvr>
                                      <p:to>
                                        <p:strVal val="(0.5)"/>
                                      </p:to>
                                    </p:set>
                                    <p:anim from="(0.5)" to="(#ppt_x)" calcmode="lin" valueType="num">
                                      <p:cBhvr>
                                        <p:cTn id="55" dur="1230" accel="100000" fill="hold">
                                          <p:stCondLst>
                                            <p:cond delay="770"/>
                                          </p:stCondLst>
                                        </p:cTn>
                                        <p:tgtEl>
                                          <p:spTgt spid="75779">
                                            <p:txEl>
                                              <p:pRg st="5" end="5"/>
                                            </p:txEl>
                                          </p:spTgt>
                                        </p:tgtEl>
                                        <p:attrNameLst>
                                          <p:attrName>ppt_x</p:attrName>
                                        </p:attrNameLst>
                                      </p:cBhvr>
                                    </p:anim>
                                    <p:set>
                                      <p:cBhvr>
                                        <p:cTn id="56" dur="770" fill="hold"/>
                                        <p:tgtEl>
                                          <p:spTgt spid="75779">
                                            <p:txEl>
                                              <p:pRg st="5" end="5"/>
                                            </p:txEl>
                                          </p:spTgt>
                                        </p:tgtEl>
                                        <p:attrNameLst>
                                          <p:attrName>ppt_y</p:attrName>
                                        </p:attrNameLst>
                                      </p:cBhvr>
                                      <p:to>
                                        <p:strVal val="(#ppt_y+0.4)"/>
                                      </p:to>
                                    </p:set>
                                    <p:anim from="(#ppt_y+0.4)" to="(#ppt_y)" calcmode="lin" valueType="num">
                                      <p:cBhvr>
                                        <p:cTn id="57" dur="1230" accel="100000" fill="hold">
                                          <p:stCondLst>
                                            <p:cond delay="770"/>
                                          </p:stCondLst>
                                        </p:cTn>
                                        <p:tgtEl>
                                          <p:spTgt spid="757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dirty="0" smtClean="0">
                <a:solidFill>
                  <a:srgbClr val="FF9933"/>
                </a:solidFill>
              </a:rPr>
              <a:t>           Literatura ke studiu:</a:t>
            </a:r>
          </a:p>
        </p:txBody>
      </p:sp>
      <p:sp>
        <p:nvSpPr>
          <p:cNvPr id="8195" name="Rectangle 3"/>
          <p:cNvSpPr>
            <a:spLocks noGrp="1" noChangeArrowheads="1"/>
          </p:cNvSpPr>
          <p:nvPr>
            <p:ph type="body" idx="1"/>
          </p:nvPr>
        </p:nvSpPr>
        <p:spPr>
          <a:xfrm>
            <a:off x="214314" y="1700808"/>
            <a:ext cx="8750174" cy="5157192"/>
          </a:xfrm>
        </p:spPr>
        <p:txBody>
          <a:bodyPr/>
          <a:lstStyle/>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Lebiedzik</a:t>
            </a:r>
            <a:r>
              <a:rPr lang="cs-CZ" sz="2800" dirty="0" smtClean="0">
                <a:latin typeface="Garamond" panose="02020404030301010803" pitchFamily="18" charset="0"/>
              </a:rPr>
              <a:t>, M. - Tvrdoň, M., 2007. </a:t>
            </a:r>
            <a:r>
              <a:rPr lang="cs-CZ" sz="2800" i="1" dirty="0" smtClean="0">
                <a:latin typeface="Garamond" panose="02020404030301010803" pitchFamily="18" charset="0"/>
              </a:rPr>
              <a:t>Hospodářské politiky Evropských společenství : vznik, vývoj a současnost</a:t>
            </a:r>
            <a:r>
              <a:rPr lang="cs-CZ" sz="2800" dirty="0" smtClean="0">
                <a:latin typeface="Garamond" panose="02020404030301010803" pitchFamily="18" charset="0"/>
              </a:rPr>
              <a:t>. Karviná: SU OPF. </a:t>
            </a:r>
            <a:r>
              <a:rPr lang="cs-CZ" sz="2800" b="1" dirty="0" smtClean="0">
                <a:solidFill>
                  <a:srgbClr val="FF0000"/>
                </a:solidFill>
                <a:latin typeface="Garamond" panose="02020404030301010803" pitchFamily="18" charset="0"/>
              </a:rPr>
              <a:t>POUZE HISTORICKÉ SOUVISLOSTI</a:t>
            </a:r>
          </a:p>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Baldwin</a:t>
            </a:r>
            <a:r>
              <a:rPr lang="cs-CZ" sz="2800" dirty="0" smtClean="0">
                <a:latin typeface="Garamond" panose="02020404030301010803" pitchFamily="18" charset="0"/>
              </a:rPr>
              <a:t>, R. – </a:t>
            </a:r>
            <a:r>
              <a:rPr lang="cs-CZ" sz="2800" dirty="0" err="1" smtClean="0">
                <a:latin typeface="Garamond" panose="02020404030301010803" pitchFamily="18" charset="0"/>
              </a:rPr>
              <a:t>Wyplosz</a:t>
            </a:r>
            <a:r>
              <a:rPr lang="cs-CZ" sz="2800" dirty="0" smtClean="0">
                <a:latin typeface="Garamond" panose="02020404030301010803" pitchFamily="18" charset="0"/>
              </a:rPr>
              <a:t>, Ch., 2013. Ekonomie evropské integrace.</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Evropské právo – nakladatelství </a:t>
            </a:r>
            <a:r>
              <a:rPr lang="cs-CZ" sz="2800" dirty="0" err="1" smtClean="0">
                <a:latin typeface="Garamond" panose="02020404030301010803" pitchFamily="18" charset="0"/>
              </a:rPr>
              <a:t>Sagit</a:t>
            </a:r>
            <a:r>
              <a:rPr lang="cs-CZ" sz="2800" dirty="0" smtClean="0">
                <a:latin typeface="Garamond" panose="02020404030301010803" pitchFamily="18" charset="0"/>
              </a:rPr>
              <a:t>. </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 nejrůznější webové zdroje</a:t>
            </a:r>
          </a:p>
          <a:p>
            <a:pPr algn="just" eaLnBrk="1" hangingPunct="1">
              <a:buClr>
                <a:srgbClr val="FFFF00"/>
              </a:buClr>
              <a:buSzTx/>
              <a:buFont typeface="Monotype Sorts" pitchFamily="2" charset="2"/>
              <a:buChar char="*"/>
              <a:defRPr/>
            </a:pPr>
            <a:endParaRPr lang="cs-CZ" dirty="0" smtClean="0">
              <a:latin typeface="Garamond" panose="02020404030301010803" pitchFamily="18" charset="0"/>
            </a:endParaRPr>
          </a:p>
          <a:p>
            <a:pPr algn="just" eaLnBrk="1" hangingPunct="1">
              <a:buSzPct val="145000"/>
              <a:defRPr/>
            </a:pPr>
            <a:endParaRPr lang="cs-CZ" dirty="0" smtClean="0">
              <a:latin typeface="Garamond" panose="02020404030301010803" pitchFamily="18" charset="0"/>
            </a:endParaRPr>
          </a:p>
          <a:p>
            <a:pPr eaLnBrk="1" hangingPunct="1">
              <a:defRPr/>
            </a:pPr>
            <a:endParaRPr lang="cs-CZ" dirty="0" smtClean="0">
              <a:latin typeface="Garamond" panose="02020404030301010803" pitchFamily="18" charset="0"/>
            </a:endParaRPr>
          </a:p>
        </p:txBody>
      </p:sp>
      <p:pic>
        <p:nvPicPr>
          <p:cNvPr id="6148" name="Picture 6" descr="MMj02840130000[1]"/>
          <p:cNvPicPr>
            <a:picLocks noChangeAspect="1" noChangeArrowheads="1" noCrop="1"/>
          </p:cNvPicPr>
          <p:nvPr/>
        </p:nvPicPr>
        <p:blipFill>
          <a:blip r:embed="rId3" cstate="print"/>
          <a:srcRect/>
          <a:stretch>
            <a:fillRect/>
          </a:stretch>
        </p:blipFill>
        <p:spPr bwMode="auto">
          <a:xfrm>
            <a:off x="214313" y="0"/>
            <a:ext cx="1244600" cy="15128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0" y="1600200"/>
            <a:ext cx="8748464" cy="5257800"/>
          </a:xfrm>
        </p:spPr>
        <p:txBody>
          <a:bodyPr/>
          <a:lstStyle/>
          <a:p>
            <a:pPr marL="355600" lvl="1" indent="0" algn="just" eaLnBrk="1" hangingPunct="1">
              <a:spcAft>
                <a:spcPts val="700"/>
              </a:spcAft>
              <a:buClr>
                <a:srgbClr val="FFC000"/>
              </a:buClr>
              <a:buSzPct val="90000"/>
              <a:tabLst>
                <a:tab pos="176213" algn="l"/>
                <a:tab pos="354013" algn="l"/>
              </a:tabLst>
            </a:pPr>
            <a:r>
              <a:rPr lang="cs-CZ" dirty="0" smtClean="0">
                <a:effectLst/>
                <a:latin typeface="Corbel" pitchFamily="34" charset="0"/>
              </a:rPr>
              <a:t> EU se nemusí řídit zásadou subsidiarity , principem proporcionality se ale řídit musí</a:t>
            </a:r>
          </a:p>
          <a:p>
            <a:pPr marL="355600" lvl="1" indent="0" algn="just" eaLnBrk="1" hangingPunct="1">
              <a:spcAft>
                <a:spcPts val="700"/>
              </a:spcAft>
              <a:buClr>
                <a:srgbClr val="FFC000"/>
              </a:buClr>
              <a:buSzPct val="90000"/>
              <a:tabLst>
                <a:tab pos="176213" algn="l"/>
                <a:tab pos="354013" algn="l"/>
              </a:tabLst>
            </a:pPr>
            <a:r>
              <a:rPr lang="cs-CZ" i="1" dirty="0" smtClean="0">
                <a:latin typeface="Corbel" pitchFamily="34" charset="0"/>
              </a:rPr>
              <a:t>Ve výlučné pravomoci Unie je rovněž uzavření </a:t>
            </a:r>
            <a:r>
              <a:rPr lang="cs-CZ" i="1" u="sng" dirty="0" smtClean="0">
                <a:effectLst/>
                <a:latin typeface="Corbel" pitchFamily="34" charset="0"/>
              </a:rPr>
              <a:t>mezinárodní smlouvy</a:t>
            </a:r>
            <a:r>
              <a:rPr lang="cs-CZ" i="1" dirty="0" smtClean="0">
                <a:latin typeface="Corbel" pitchFamily="34" charset="0"/>
              </a:rPr>
              <a:t>, pokud je její uzavření stanoveno legislativním aktem Unie nebo je nezbytné k tomu, aby Unie mohla vykonávat svou vnitřní pravomoc, nebo pokud její uzavření může ovlivnit společná pravidla či změnit jejich působnost.</a:t>
            </a:r>
            <a:endParaRPr lang="cs-CZ" dirty="0" smtClean="0">
              <a:effectLst/>
              <a:latin typeface="Corbel" pitchFamily="34" charset="0"/>
            </a:endParaRPr>
          </a:p>
        </p:txBody>
      </p:sp>
    </p:spTree>
  </p:cSld>
  <p:clrMapOvr>
    <a:masterClrMapping/>
  </p:clrMapOvr>
  <p:transition>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Rot="1" noChangeArrowheads="1"/>
          </p:cNvSpPr>
          <p:nvPr>
            <p:ph type="title" idx="4294967295"/>
          </p:nvPr>
        </p:nvSpPr>
        <p:spPr>
          <a:xfrm>
            <a:off x="467544" y="404664"/>
            <a:ext cx="8382000" cy="685800"/>
          </a:xfrm>
        </p:spPr>
        <p:txBody>
          <a:bodyPr>
            <a:normAutofit fontScale="90000"/>
          </a:bodyPr>
          <a:lstStyle/>
          <a:p>
            <a:pPr eaLnBrk="1" hangingPunct="1">
              <a:defRPr/>
            </a:pPr>
            <a:r>
              <a:rPr lang="cs-CZ" sz="4100" dirty="0" smtClean="0">
                <a:solidFill>
                  <a:srgbClr val="FFC000"/>
                </a:solidFill>
                <a:latin typeface="Bookman Old Style" pitchFamily="18" charset="0"/>
              </a:rPr>
              <a:t>Sdílené pravomoci Unie a ČS</a:t>
            </a:r>
          </a:p>
        </p:txBody>
      </p:sp>
      <p:sp>
        <p:nvSpPr>
          <p:cNvPr id="79875" name="Rectangle 3"/>
          <p:cNvSpPr>
            <a:spLocks noGrp="1" noChangeArrowheads="1"/>
          </p:cNvSpPr>
          <p:nvPr>
            <p:ph type="body" idx="4294967295"/>
          </p:nvPr>
        </p:nvSpPr>
        <p:spPr>
          <a:xfrm>
            <a:off x="0" y="1556792"/>
            <a:ext cx="9144000" cy="5786438"/>
          </a:xfrm>
        </p:spPr>
        <p:txBody>
          <a:bodyPr/>
          <a:lstStyle/>
          <a:p>
            <a:pPr marL="0" lvl="1" indent="0" algn="ctr" eaLnBrk="1" hangingPunct="1">
              <a:spcAft>
                <a:spcPts val="700"/>
              </a:spcAft>
              <a:buFont typeface="Wingdings" pitchFamily="2" charset="2"/>
              <a:buNone/>
              <a:defRPr/>
            </a:pPr>
            <a:r>
              <a:rPr lang="cs-CZ" dirty="0" smtClean="0">
                <a:effectLst/>
              </a:rPr>
              <a:t>Právně závazné akty mohou přijímat jednak orgány Unie, jednak členské země – princip </a:t>
            </a:r>
            <a:r>
              <a:rPr lang="cs-CZ" b="1" dirty="0" smtClean="0">
                <a:solidFill>
                  <a:schemeClr val="folHlink"/>
                </a:solidFill>
                <a:effectLst/>
              </a:rPr>
              <a:t>komplementarity</a:t>
            </a:r>
            <a:r>
              <a:rPr lang="cs-CZ" dirty="0" smtClean="0"/>
              <a:t>).</a:t>
            </a:r>
            <a:endParaRPr lang="cs-CZ" u="sng" dirty="0" smtClean="0">
              <a:solidFill>
                <a:srgbClr val="66FFFF"/>
              </a:solidFill>
            </a:endParaRPr>
          </a:p>
          <a:p>
            <a:pPr lvl="1" algn="just" eaLnBrk="1" hangingPunct="1">
              <a:spcAft>
                <a:spcPts val="100"/>
              </a:spcAft>
              <a:defRPr/>
            </a:pPr>
            <a:r>
              <a:rPr lang="cs-CZ" sz="2000" dirty="0" smtClean="0">
                <a:latin typeface="Corbel" pitchFamily="34" charset="0"/>
              </a:rPr>
              <a:t>Vnitřní trh;</a:t>
            </a:r>
          </a:p>
          <a:p>
            <a:pPr lvl="1" algn="just" eaLnBrk="1" hangingPunct="1">
              <a:spcAft>
                <a:spcPts val="100"/>
              </a:spcAft>
              <a:defRPr/>
            </a:pPr>
            <a:r>
              <a:rPr lang="cs-CZ" sz="2000" dirty="0" smtClean="0">
                <a:latin typeface="Corbel" pitchFamily="34" charset="0"/>
              </a:rPr>
              <a:t>Sociální politika;</a:t>
            </a:r>
          </a:p>
          <a:p>
            <a:pPr lvl="1" algn="just" eaLnBrk="1" hangingPunct="1">
              <a:spcAft>
                <a:spcPts val="100"/>
              </a:spcAft>
              <a:defRPr/>
            </a:pPr>
            <a:r>
              <a:rPr lang="cs-CZ" sz="2000" dirty="0" smtClean="0">
                <a:latin typeface="Corbel" pitchFamily="34" charset="0"/>
              </a:rPr>
              <a:t>Hospodářská, sociální a územní soudržnost;</a:t>
            </a:r>
          </a:p>
          <a:p>
            <a:pPr lvl="1" algn="just" eaLnBrk="1" hangingPunct="1">
              <a:spcAft>
                <a:spcPts val="100"/>
              </a:spcAft>
              <a:defRPr/>
            </a:pPr>
            <a:r>
              <a:rPr lang="cs-CZ" sz="2000" dirty="0" smtClean="0">
                <a:latin typeface="Corbel" pitchFamily="34" charset="0"/>
              </a:rPr>
              <a:t>Zemědělství a rybolov (vyjma zachování biologických mořských zdrojů);</a:t>
            </a:r>
          </a:p>
          <a:p>
            <a:pPr lvl="1" algn="just" eaLnBrk="1" hangingPunct="1">
              <a:spcAft>
                <a:spcPts val="100"/>
              </a:spcAft>
              <a:defRPr/>
            </a:pPr>
            <a:r>
              <a:rPr lang="cs-CZ" sz="2000" dirty="0" smtClean="0">
                <a:latin typeface="Corbel" pitchFamily="34" charset="0"/>
              </a:rPr>
              <a:t>Životní prostředí;</a:t>
            </a:r>
          </a:p>
          <a:p>
            <a:pPr lvl="1" algn="just" eaLnBrk="1" hangingPunct="1">
              <a:spcAft>
                <a:spcPts val="100"/>
              </a:spcAft>
              <a:defRPr/>
            </a:pPr>
            <a:r>
              <a:rPr lang="cs-CZ" sz="2000" dirty="0" smtClean="0">
                <a:latin typeface="Corbel" pitchFamily="34" charset="0"/>
              </a:rPr>
              <a:t>Ochrana spotřebitele;</a:t>
            </a:r>
          </a:p>
          <a:p>
            <a:pPr lvl="1" algn="just" eaLnBrk="1" hangingPunct="1">
              <a:spcAft>
                <a:spcPts val="100"/>
              </a:spcAft>
              <a:defRPr/>
            </a:pPr>
            <a:r>
              <a:rPr lang="cs-CZ" sz="2000" dirty="0" smtClean="0">
                <a:latin typeface="Corbel" pitchFamily="34" charset="0"/>
              </a:rPr>
              <a:t>Doprava;</a:t>
            </a:r>
          </a:p>
          <a:p>
            <a:pPr lvl="1" algn="just" eaLnBrk="1" hangingPunct="1">
              <a:spcAft>
                <a:spcPts val="100"/>
              </a:spcAft>
              <a:defRPr/>
            </a:pPr>
            <a:r>
              <a:rPr lang="cs-CZ" sz="2000" dirty="0" smtClean="0">
                <a:latin typeface="Corbel" pitchFamily="34" charset="0"/>
              </a:rPr>
              <a:t>Transevropské sítě;</a:t>
            </a:r>
          </a:p>
          <a:p>
            <a:pPr lvl="1" algn="just" eaLnBrk="1" hangingPunct="1">
              <a:spcAft>
                <a:spcPts val="100"/>
              </a:spcAft>
              <a:defRPr/>
            </a:pPr>
            <a:r>
              <a:rPr lang="cs-CZ" sz="2000" dirty="0" smtClean="0">
                <a:latin typeface="Corbel" pitchFamily="34" charset="0"/>
              </a:rPr>
              <a:t>Energetika;</a:t>
            </a:r>
          </a:p>
          <a:p>
            <a:pPr lvl="1" algn="just" eaLnBrk="1" hangingPunct="1">
              <a:spcAft>
                <a:spcPts val="100"/>
              </a:spcAft>
              <a:defRPr/>
            </a:pPr>
            <a:r>
              <a:rPr lang="cs-CZ" sz="2000" dirty="0" smtClean="0">
                <a:latin typeface="Corbel" pitchFamily="34" charset="0"/>
              </a:rPr>
              <a:t>Prostor svobody, bezpečnosti a práva;</a:t>
            </a:r>
          </a:p>
          <a:p>
            <a:pPr lvl="1" algn="just" eaLnBrk="1" hangingPunct="1">
              <a:spcAft>
                <a:spcPts val="100"/>
              </a:spcAft>
              <a:defRPr/>
            </a:pPr>
            <a:r>
              <a:rPr lang="cs-CZ" sz="2000" dirty="0" smtClean="0">
                <a:latin typeface="Corbel" pitchFamily="34" charset="0"/>
              </a:rPr>
              <a:t>Otázky veřejného zdraví.</a:t>
            </a:r>
          </a:p>
        </p:txBody>
      </p:sp>
    </p:spTree>
  </p:cSld>
  <p:clrMapOvr>
    <a:masterClrMapping/>
  </p:clrMapOvr>
  <p:transition>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3" name="Zástupný symbol pro obsah 2"/>
          <p:cNvSpPr>
            <a:spLocks noGrp="1"/>
          </p:cNvSpPr>
          <p:nvPr>
            <p:ph idx="1"/>
          </p:nvPr>
        </p:nvSpPr>
        <p:spPr>
          <a:xfrm>
            <a:off x="251520" y="1628801"/>
            <a:ext cx="8435280" cy="4772000"/>
          </a:xfrm>
        </p:spPr>
        <p:txBody>
          <a:bodyPr/>
          <a:lstStyle/>
          <a:p>
            <a:pPr>
              <a:spcBef>
                <a:spcPts val="600"/>
              </a:spcBef>
              <a:defRPr/>
            </a:pPr>
            <a:r>
              <a:rPr lang="cs-CZ" sz="2800" dirty="0" smtClean="0">
                <a:latin typeface="Corbel" pitchFamily="34" charset="0"/>
              </a:rPr>
              <a:t>členským státům náleží v dotčené oblasti autonomní pravomoc v tom rozsahu, v jakém svou pravomoc EU nevykonala (u výlučných nemají žádnou)</a:t>
            </a:r>
            <a:endParaRPr lang="cs-CZ" sz="2800" dirty="0" smtClean="0">
              <a:effectLst/>
              <a:latin typeface="Corbel" pitchFamily="34" charset="0"/>
            </a:endParaRPr>
          </a:p>
          <a:p>
            <a:pPr>
              <a:spcBef>
                <a:spcPts val="600"/>
              </a:spcBef>
              <a:defRPr/>
            </a:pPr>
            <a:endParaRPr lang="cs-CZ" sz="2800" i="1" dirty="0" smtClean="0">
              <a:effectLst/>
              <a:latin typeface="Corbel" pitchFamily="34" charset="0"/>
            </a:endParaRPr>
          </a:p>
          <a:p>
            <a:pPr>
              <a:spcBef>
                <a:spcPts val="600"/>
              </a:spcBef>
              <a:defRPr/>
            </a:pPr>
            <a:r>
              <a:rPr lang="cs-CZ" sz="2800" i="1" dirty="0" smtClean="0">
                <a:effectLst/>
                <a:latin typeface="Corbel" pitchFamily="34" charset="0"/>
              </a:rPr>
              <a:t>„Členské státy by v těchto oblastech neměly žádnou legislativní moc, což by znamenalo, že by jim bylo znemožněno vydávat i zákony, které by například liberalizovaly poskytování poštovních služeb, pokud by si předtím neopatřily souhlas EU“</a:t>
            </a:r>
            <a:endParaRPr lang="cs-CZ" sz="2800" i="1" dirty="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5363" name="Zástupný symbol pro obsah 2"/>
          <p:cNvSpPr>
            <a:spLocks noGrp="1"/>
          </p:cNvSpPr>
          <p:nvPr>
            <p:ph idx="1"/>
          </p:nvPr>
        </p:nvSpPr>
        <p:spPr>
          <a:xfrm>
            <a:off x="0" y="1772816"/>
            <a:ext cx="8820472" cy="4525963"/>
          </a:xfrm>
        </p:spPr>
        <p:txBody>
          <a:bodyPr/>
          <a:lstStyle/>
          <a:p>
            <a:pPr>
              <a:spcBef>
                <a:spcPts val="600"/>
              </a:spcBef>
            </a:pPr>
            <a:r>
              <a:rPr lang="cs-CZ" sz="2600" dirty="0" smtClean="0">
                <a:effectLst/>
                <a:latin typeface="Corbel" pitchFamily="34" charset="0"/>
              </a:rPr>
              <a:t>V oblastech s paralelní pravomocí může Unie i členské státy vydávat předpisy současně, aniž by výkon pravomoci </a:t>
            </a:r>
            <a:r>
              <a:rPr lang="cs-CZ" sz="2600" dirty="0" smtClean="0">
                <a:latin typeface="Corbel" pitchFamily="34" charset="0"/>
              </a:rPr>
              <a:t>Unie</a:t>
            </a:r>
            <a:r>
              <a:rPr lang="cs-CZ" sz="2600" dirty="0" smtClean="0">
                <a:effectLst/>
                <a:latin typeface="Corbel" pitchFamily="34" charset="0"/>
              </a:rPr>
              <a:t> vedl ke znemožnění výkonu pravomoci členského státu. Tento princip se uplatňuje ve vztahu k oblastem, kde se činnost EU a členských států vzájemně nevylučuje, ale spíše přispívá k </a:t>
            </a:r>
            <a:r>
              <a:rPr lang="cs-CZ" sz="2600" u="sng" dirty="0" smtClean="0">
                <a:effectLst/>
                <a:latin typeface="Corbel" pitchFamily="34" charset="0"/>
              </a:rPr>
              <a:t>dosažení stanovených cílů</a:t>
            </a:r>
          </a:p>
          <a:p>
            <a:pPr>
              <a:spcBef>
                <a:spcPts val="600"/>
              </a:spcBef>
            </a:pPr>
            <a:r>
              <a:rPr lang="cs-CZ" sz="2600" dirty="0" smtClean="0">
                <a:effectLst/>
                <a:latin typeface="Corbel" pitchFamily="34" charset="0"/>
              </a:rPr>
              <a:t>Dojde-li však přeci jen ke </a:t>
            </a:r>
            <a:r>
              <a:rPr lang="cs-CZ" sz="2600" u="sng" dirty="0" smtClean="0">
                <a:effectLst/>
                <a:latin typeface="Corbel" pitchFamily="34" charset="0"/>
              </a:rPr>
              <a:t>konfliktu</a:t>
            </a:r>
            <a:r>
              <a:rPr lang="cs-CZ" sz="2600" dirty="0" smtClean="0">
                <a:effectLst/>
                <a:latin typeface="Corbel" pitchFamily="34" charset="0"/>
              </a:rPr>
              <a:t>, pak v souladu se zásadou přednosti práva EU </a:t>
            </a:r>
            <a:r>
              <a:rPr lang="cs-CZ" sz="2600" u="sng" dirty="0" smtClean="0">
                <a:effectLst/>
                <a:latin typeface="Corbel" pitchFamily="34" charset="0"/>
              </a:rPr>
              <a:t>platí úprava obsažená v aktu Unie</a:t>
            </a:r>
          </a:p>
          <a:p>
            <a:pPr>
              <a:spcBef>
                <a:spcPts val="600"/>
              </a:spcBef>
            </a:pPr>
            <a:r>
              <a:rPr lang="cs-CZ" sz="2600" dirty="0" smtClean="0">
                <a:effectLst/>
                <a:latin typeface="Corbel" pitchFamily="34" charset="0"/>
              </a:rPr>
              <a:t>Orgány EU musí respektovat princip subsidiarity a proporcionality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1000" fill="hold"/>
                                        <p:tgtEl>
                                          <p:spTgt spid="153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6387" name="Zástupný symbol pro obsah 2"/>
          <p:cNvSpPr>
            <a:spLocks noGrp="1"/>
          </p:cNvSpPr>
          <p:nvPr>
            <p:ph idx="1"/>
          </p:nvPr>
        </p:nvSpPr>
        <p:spPr>
          <a:xfrm>
            <a:off x="251520" y="1700808"/>
            <a:ext cx="8229600" cy="4525963"/>
          </a:xfrm>
        </p:spPr>
        <p:txBody>
          <a:bodyPr/>
          <a:lstStyle/>
          <a:p>
            <a:r>
              <a:rPr lang="cs-CZ" sz="2800" dirty="0" smtClean="0">
                <a:effectLst/>
                <a:latin typeface="Corbel" pitchFamily="34" charset="0"/>
              </a:rPr>
              <a:t>Smlouvy umožňují EU v dané oblasti rozsáhle harmonizovat národní předpisy (zpravidla pomocí </a:t>
            </a:r>
            <a:r>
              <a:rPr lang="cs-CZ" sz="2800" dirty="0" smtClean="0">
                <a:solidFill>
                  <a:srgbClr val="FF0000"/>
                </a:solidFill>
                <a:effectLst/>
                <a:latin typeface="Corbel" pitchFamily="34" charset="0"/>
              </a:rPr>
              <a:t>směrnic</a:t>
            </a:r>
            <a:r>
              <a:rPr lang="cs-CZ" sz="2800" dirty="0" smtClean="0">
                <a:effectLst/>
                <a:latin typeface="Corbel" pitchFamily="34" charset="0"/>
              </a:rPr>
              <a:t>) a EU se rozhodne této pravomoci využít, </a:t>
            </a:r>
            <a:r>
              <a:rPr lang="cs-CZ" sz="2800" u="sng" dirty="0" smtClean="0">
                <a:effectLst/>
                <a:latin typeface="Corbel" pitchFamily="34" charset="0"/>
              </a:rPr>
              <a:t>nezbývá členskému státu </a:t>
            </a:r>
            <a:r>
              <a:rPr lang="cs-CZ" sz="2800" dirty="0" smtClean="0">
                <a:effectLst/>
                <a:latin typeface="Corbel" pitchFamily="34" charset="0"/>
              </a:rPr>
              <a:t>takřka žádná pravomoc. Pokud však EU bude považovat v určitých záležitostech za dostatečné provedení minimální harmonizace, nebo se unijní úpravě určitých otázek vyhne úplně, </a:t>
            </a:r>
            <a:r>
              <a:rPr lang="cs-CZ" sz="2800" u="sng" dirty="0" smtClean="0">
                <a:effectLst/>
                <a:latin typeface="Corbel" pitchFamily="34" charset="0"/>
              </a:rPr>
              <a:t>má členský stát </a:t>
            </a:r>
            <a:r>
              <a:rPr lang="cs-CZ" sz="2800" dirty="0" smtClean="0">
                <a:effectLst/>
                <a:latin typeface="Corbel" pitchFamily="34" charset="0"/>
              </a:rPr>
              <a:t>poměrně rozsáhlý prostor pro vlastní legislativní činnost</a:t>
            </a:r>
          </a:p>
          <a:p>
            <a:r>
              <a:rPr lang="cs-CZ" sz="2800" dirty="0" smtClean="0">
                <a:latin typeface="Corbel" pitchFamily="34" charset="0"/>
              </a:rPr>
              <a:t>Rozdíl mezi směrnicí a nařízením?</a:t>
            </a:r>
            <a:endParaRPr lang="cs-CZ" sz="2600" dirty="0" smtClean="0">
              <a:effectLst/>
              <a:latin typeface="Corbe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Sdílená pravomoc Unie a ČS</a:t>
            </a:r>
          </a:p>
        </p:txBody>
      </p:sp>
      <p:sp>
        <p:nvSpPr>
          <p:cNvPr id="80899" name="Rectangle 3"/>
          <p:cNvSpPr>
            <a:spLocks noGrp="1" noChangeArrowheads="1"/>
          </p:cNvSpPr>
          <p:nvPr>
            <p:ph type="body" idx="4294967295"/>
          </p:nvPr>
        </p:nvSpPr>
        <p:spPr>
          <a:xfrm>
            <a:off x="323528" y="1789112"/>
            <a:ext cx="8569325" cy="5068888"/>
          </a:xfrm>
        </p:spPr>
        <p:txBody>
          <a:bodyPr/>
          <a:lstStyle/>
          <a:p>
            <a:pPr marL="268288" lvl="1" indent="0" algn="just" eaLnBrk="1" hangingPunct="1">
              <a:spcAft>
                <a:spcPts val="700"/>
              </a:spcAft>
              <a:defRPr/>
            </a:pPr>
            <a:r>
              <a:rPr lang="cs-CZ" dirty="0" smtClean="0"/>
              <a:t>     Tato pravomoc se týká i oblasti </a:t>
            </a:r>
            <a:r>
              <a:rPr lang="cs-CZ" u="sng" dirty="0" smtClean="0"/>
              <a:t>výzkumu, technologického rozvoje a vesmíru</a:t>
            </a:r>
            <a:r>
              <a:rPr lang="cs-CZ" dirty="0" smtClean="0"/>
              <a:t>, zejména provádět programy, dále se pak tato pravomoc týká ještě politiky v oblasti </a:t>
            </a:r>
            <a:r>
              <a:rPr lang="cs-CZ" u="sng" dirty="0" smtClean="0"/>
              <a:t>rozvojové spolupráce a humanitární pomoci</a:t>
            </a:r>
            <a:r>
              <a:rPr lang="cs-CZ" dirty="0" smtClean="0"/>
              <a:t>, avšak výkon této pravomoci nesmí členským zemím bránit ve výkonu jejich pravomocí, tj. neplatí zde princip komplementarity, nýbrž princip </a:t>
            </a:r>
            <a:r>
              <a:rPr lang="cs-CZ" b="1" dirty="0" smtClean="0">
                <a:solidFill>
                  <a:schemeClr val="folHlink"/>
                </a:solidFill>
              </a:rPr>
              <a:t>paralelní</a:t>
            </a:r>
            <a:r>
              <a:rPr lang="cs-CZ" dirty="0" smtClean="0"/>
              <a:t>, z čehož plyne, že EU nemá při jejich výkonu přednost</a:t>
            </a: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496944" cy="1143000"/>
          </a:xfrm>
        </p:spPr>
        <p:txBody>
          <a:bodyPr>
            <a:normAutofit fontScale="90000"/>
          </a:bodyPr>
          <a:lstStyle/>
          <a:p>
            <a:pPr algn="ctr">
              <a:defRPr/>
            </a:pPr>
            <a:r>
              <a:rPr lang="cs-CZ" sz="3600" dirty="0" smtClean="0">
                <a:solidFill>
                  <a:srgbClr val="FFC000"/>
                </a:solidFill>
                <a:latin typeface="Bookman Old Style" pitchFamily="18" charset="0"/>
              </a:rPr>
              <a:t>Koordinované politiky v oblasti politik zaměstnanosti a sociální politiky</a:t>
            </a:r>
            <a:endParaRPr lang="cs-CZ" sz="3600" dirty="0">
              <a:solidFill>
                <a:srgbClr val="FFC000"/>
              </a:solidFill>
              <a:latin typeface="Bookman Old Style" pitchFamily="18" charset="0"/>
            </a:endParaRPr>
          </a:p>
        </p:txBody>
      </p:sp>
      <p:sp>
        <p:nvSpPr>
          <p:cNvPr id="3" name="Zástupný symbol pro obsah 2"/>
          <p:cNvSpPr>
            <a:spLocks noGrp="1"/>
          </p:cNvSpPr>
          <p:nvPr>
            <p:ph idx="1"/>
          </p:nvPr>
        </p:nvSpPr>
        <p:spPr>
          <a:xfrm>
            <a:off x="500063" y="1928813"/>
            <a:ext cx="8229600" cy="4525962"/>
          </a:xfrm>
        </p:spPr>
        <p:txBody>
          <a:bodyPr/>
          <a:lstStyle/>
          <a:p>
            <a:pPr>
              <a:spcBef>
                <a:spcPts val="600"/>
              </a:spcBef>
              <a:defRPr/>
            </a:pPr>
            <a:r>
              <a:rPr lang="cs-CZ" sz="2800" dirty="0" smtClean="0">
                <a:latin typeface="Corbel" pitchFamily="34" charset="0"/>
              </a:rPr>
              <a:t>vysoká politická citlivost oblastí, které do ní spadají</a:t>
            </a:r>
          </a:p>
          <a:p>
            <a:pPr>
              <a:spcBef>
                <a:spcPts val="600"/>
              </a:spcBef>
              <a:defRPr/>
            </a:pPr>
            <a:r>
              <a:rPr lang="cs-CZ" sz="2800" dirty="0" smtClean="0">
                <a:latin typeface="Corbel" pitchFamily="34" charset="0"/>
              </a:rPr>
              <a:t>V podstatě kompromis dvou přístupů (zaměstnanost jako podpůrná a sociální jako sdílená)</a:t>
            </a:r>
          </a:p>
          <a:p>
            <a:pPr>
              <a:spcBef>
                <a:spcPts val="600"/>
              </a:spcBef>
              <a:defRPr/>
            </a:pPr>
            <a:r>
              <a:rPr lang="cs-CZ" sz="2800" dirty="0" smtClean="0">
                <a:latin typeface="Corbel" pitchFamily="34" charset="0"/>
              </a:rPr>
              <a:t>Klíčovou pravomocí EU je v tomto směru oprávnění koordinovat výše uvedené politiky a rovněž právo monitorovat dodržování hlavních směrů hospodářské politiky vydávaných </a:t>
            </a:r>
            <a:r>
              <a:rPr lang="cs-CZ" sz="2800" u="sng" dirty="0" smtClean="0">
                <a:latin typeface="Corbel" pitchFamily="34" charset="0"/>
              </a:rPr>
              <a:t>doporučením</a:t>
            </a:r>
            <a:r>
              <a:rPr lang="cs-CZ" sz="2800" dirty="0" smtClean="0">
                <a:latin typeface="Corbel" pitchFamily="34" charset="0"/>
              </a:rPr>
              <a:t> Radou. </a:t>
            </a:r>
          </a:p>
          <a:p>
            <a:pPr>
              <a:spcBef>
                <a:spcPts val="600"/>
              </a:spcBef>
              <a:defRPr/>
            </a:pPr>
            <a:endParaRPr lang="cs-CZ" sz="2800" dirty="0" smtClean="0">
              <a:latin typeface="Corbel" pitchFamily="34" charset="0"/>
            </a:endParaRPr>
          </a:p>
          <a:p>
            <a:pPr>
              <a:spcBef>
                <a:spcPts val="600"/>
              </a:spcBef>
              <a:defRPr/>
            </a:pPr>
            <a:endParaRPr lang="cs-CZ" sz="2800" dirty="0">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Koordinovaná či doplňková  pravomoc Unie a ČS</a:t>
            </a:r>
          </a:p>
        </p:txBody>
      </p:sp>
      <p:sp>
        <p:nvSpPr>
          <p:cNvPr id="81923" name="Rectangle 3"/>
          <p:cNvSpPr>
            <a:spLocks noGrp="1" noChangeArrowheads="1"/>
          </p:cNvSpPr>
          <p:nvPr>
            <p:ph type="body" idx="4294967295"/>
          </p:nvPr>
        </p:nvSpPr>
        <p:spPr>
          <a:xfrm>
            <a:off x="251520" y="1600200"/>
            <a:ext cx="8568952" cy="5257800"/>
          </a:xfrm>
        </p:spPr>
        <p:txBody>
          <a:bodyPr/>
          <a:lstStyle/>
          <a:p>
            <a:pPr marL="179388" lvl="1" indent="0" algn="just" eaLnBrk="1" hangingPunct="1">
              <a:lnSpc>
                <a:spcPct val="90000"/>
              </a:lnSpc>
              <a:spcAft>
                <a:spcPts val="700"/>
              </a:spcAft>
              <a:buFont typeface="Wingdings" pitchFamily="2" charset="2"/>
              <a:buNone/>
              <a:tabLst>
                <a:tab pos="176213" algn="l"/>
              </a:tabLst>
              <a:defRPr/>
            </a:pPr>
            <a:r>
              <a:rPr lang="cs-CZ" sz="3200" dirty="0" smtClean="0"/>
              <a:t>Unie provádí činnosti, jimiž podporuje, koordinuje nebo doplňuje činnosti členských států.</a:t>
            </a:r>
          </a:p>
          <a:p>
            <a:pPr marL="530225" lvl="1" indent="280988" algn="just" eaLnBrk="1" hangingPunct="1">
              <a:lnSpc>
                <a:spcPct val="90000"/>
              </a:lnSpc>
              <a:spcAft>
                <a:spcPts val="100"/>
              </a:spcAft>
              <a:tabLst>
                <a:tab pos="633413" algn="l"/>
              </a:tabLst>
              <a:defRPr/>
            </a:pPr>
            <a:r>
              <a:rPr lang="cs-CZ" dirty="0" smtClean="0"/>
              <a:t>Ochrana a zlepšování lidského zdraví;</a:t>
            </a:r>
          </a:p>
          <a:p>
            <a:pPr marL="530225" lvl="1" indent="280988" algn="just" eaLnBrk="1" hangingPunct="1">
              <a:lnSpc>
                <a:spcPct val="90000"/>
              </a:lnSpc>
              <a:spcAft>
                <a:spcPts val="100"/>
              </a:spcAft>
              <a:tabLst>
                <a:tab pos="633413" algn="l"/>
              </a:tabLst>
              <a:defRPr/>
            </a:pPr>
            <a:r>
              <a:rPr lang="cs-CZ" dirty="0" smtClean="0"/>
              <a:t>Průmysl;</a:t>
            </a:r>
          </a:p>
          <a:p>
            <a:pPr marL="530225" lvl="1" indent="280988" algn="just" eaLnBrk="1" hangingPunct="1">
              <a:lnSpc>
                <a:spcPct val="90000"/>
              </a:lnSpc>
              <a:spcAft>
                <a:spcPts val="100"/>
              </a:spcAft>
              <a:tabLst>
                <a:tab pos="633413" algn="l"/>
              </a:tabLst>
              <a:defRPr/>
            </a:pPr>
            <a:r>
              <a:rPr lang="cs-CZ" dirty="0" smtClean="0"/>
              <a:t>Kultura;</a:t>
            </a:r>
          </a:p>
          <a:p>
            <a:pPr marL="530225" lvl="1" indent="280988" algn="just" eaLnBrk="1" hangingPunct="1">
              <a:lnSpc>
                <a:spcPct val="90000"/>
              </a:lnSpc>
              <a:spcAft>
                <a:spcPts val="100"/>
              </a:spcAft>
              <a:tabLst>
                <a:tab pos="633413" algn="l"/>
              </a:tabLst>
              <a:defRPr/>
            </a:pPr>
            <a:r>
              <a:rPr lang="cs-CZ" dirty="0" smtClean="0"/>
              <a:t>Cestovní ruch;</a:t>
            </a:r>
          </a:p>
          <a:p>
            <a:pPr marL="530225" lvl="1" indent="280988" algn="just" eaLnBrk="1" hangingPunct="1">
              <a:lnSpc>
                <a:spcPct val="90000"/>
              </a:lnSpc>
              <a:spcAft>
                <a:spcPts val="100"/>
              </a:spcAft>
              <a:tabLst>
                <a:tab pos="633413" algn="l"/>
              </a:tabLst>
              <a:defRPr/>
            </a:pPr>
            <a:r>
              <a:rPr lang="cs-CZ" dirty="0" smtClean="0"/>
              <a:t>Všeobecné vzdělávání;</a:t>
            </a:r>
          </a:p>
          <a:p>
            <a:pPr marL="530225" lvl="1" indent="280988" algn="just" eaLnBrk="1" hangingPunct="1">
              <a:lnSpc>
                <a:spcPct val="90000"/>
              </a:lnSpc>
              <a:spcAft>
                <a:spcPts val="100"/>
              </a:spcAft>
              <a:tabLst>
                <a:tab pos="633413" algn="l"/>
              </a:tabLst>
              <a:defRPr/>
            </a:pPr>
            <a:r>
              <a:rPr lang="cs-CZ" dirty="0" smtClean="0"/>
              <a:t>Civilní obrana;</a:t>
            </a:r>
          </a:p>
          <a:p>
            <a:pPr marL="530225" lvl="1" indent="280988" algn="just" eaLnBrk="1" hangingPunct="1">
              <a:lnSpc>
                <a:spcPct val="90000"/>
              </a:lnSpc>
              <a:spcAft>
                <a:spcPts val="100"/>
              </a:spcAft>
              <a:tabLst>
                <a:tab pos="633413" algn="l"/>
              </a:tabLst>
              <a:defRPr/>
            </a:pPr>
            <a:r>
              <a:rPr lang="cs-CZ" dirty="0" smtClean="0"/>
              <a:t>Správní spolupráce.</a:t>
            </a: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defRPr/>
            </a:pPr>
            <a:r>
              <a:rPr lang="cs-CZ" dirty="0" smtClean="0">
                <a:solidFill>
                  <a:srgbClr val="FFC000"/>
                </a:solidFill>
              </a:rPr>
              <a:t>Podpůrné, koordinační pravomoci</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effectLst/>
                <a:latin typeface="Corbel" pitchFamily="34" charset="0"/>
              </a:rPr>
              <a:t>EU je v rámci této kategorie postavena do pozice, z níž může pouze podporovat, koordinovat či doplňovat činnosti členských států, které si zachovávají rozhodující úlohu.</a:t>
            </a:r>
          </a:p>
          <a:p>
            <a:pPr>
              <a:spcBef>
                <a:spcPts val="600"/>
              </a:spcBef>
            </a:pPr>
            <a:r>
              <a:rPr lang="cs-CZ" sz="2800" dirty="0" smtClean="0">
                <a:effectLst/>
                <a:latin typeface="Corbel" pitchFamily="34" charset="0"/>
              </a:rPr>
              <a:t>právní předpisy však </a:t>
            </a:r>
            <a:r>
              <a:rPr lang="cs-CZ" sz="2800" u="sng" dirty="0" smtClean="0">
                <a:effectLst/>
                <a:latin typeface="Corbel" pitchFamily="34" charset="0"/>
              </a:rPr>
              <a:t>nemohou harmonizovat </a:t>
            </a:r>
            <a:r>
              <a:rPr lang="cs-CZ" sz="2800" dirty="0" smtClean="0">
                <a:effectLst/>
                <a:latin typeface="Corbel" pitchFamily="34" charset="0"/>
              </a:rPr>
              <a:t>právní řády členských států, stejně tak, jako nesmějí nabýt tak extenzivní povahy, že by došlo k nahrazení pravomocí členských států v předmětných oblastech.</a:t>
            </a:r>
          </a:p>
          <a:p>
            <a:pPr>
              <a:spcBef>
                <a:spcPts val="600"/>
              </a:spcBef>
            </a:pPr>
            <a:endParaRPr lang="cs-CZ" sz="2800" dirty="0" smtClean="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770" decel="100000"/>
                                        <p:tgtEl>
                                          <p:spTgt spid="20483">
                                            <p:txEl>
                                              <p:pRg st="1" end="1"/>
                                            </p:txEl>
                                          </p:spTgt>
                                        </p:tgtEl>
                                      </p:cBhvr>
                                    </p:animEffect>
                                    <p:animScale>
                                      <p:cBhvr>
                                        <p:cTn id="15" dur="770" decel="100000"/>
                                        <p:tgtEl>
                                          <p:spTgt spid="20483">
                                            <p:txEl>
                                              <p:pRg st="1" end="1"/>
                                            </p:txEl>
                                          </p:spTgt>
                                        </p:tgtEl>
                                      </p:cBhvr>
                                      <p:from x="10000" y="10000"/>
                                      <p:to x="200000" y="450000"/>
                                    </p:animScale>
                                    <p:animScale>
                                      <p:cBhvr>
                                        <p:cTn id="16" dur="1230" accel="100000" fill="hold">
                                          <p:stCondLst>
                                            <p:cond delay="770"/>
                                          </p:stCondLst>
                                        </p:cTn>
                                        <p:tgtEl>
                                          <p:spTgt spid="20483">
                                            <p:txEl>
                                              <p:pRg st="1" end="1"/>
                                            </p:txEl>
                                          </p:spTgt>
                                        </p:tgtEl>
                                      </p:cBhvr>
                                      <p:from x="200000" y="450000"/>
                                      <p:to x="100000" y="100000"/>
                                    </p:animScale>
                                    <p:set>
                                      <p:cBhvr>
                                        <p:cTn id="17" dur="770" fill="hold"/>
                                        <p:tgtEl>
                                          <p:spTgt spid="20483">
                                            <p:txEl>
                                              <p:pRg st="1" end="1"/>
                                            </p:txEl>
                                          </p:spTgt>
                                        </p:tgtEl>
                                        <p:attrNameLst>
                                          <p:attrName>ppt_x</p:attrName>
                                        </p:attrNameLst>
                                      </p:cBhvr>
                                      <p:to>
                                        <p:strVal val="(0.5)"/>
                                      </p:to>
                                    </p:set>
                                    <p:anim from="(0.5)" to="(#ppt_x)" calcmode="lin" valueType="num">
                                      <p:cBhvr>
                                        <p:cTn id="18" dur="1230" accel="100000" fill="hold">
                                          <p:stCondLst>
                                            <p:cond delay="770"/>
                                          </p:stCondLst>
                                        </p:cTn>
                                        <p:tgtEl>
                                          <p:spTgt spid="20483">
                                            <p:txEl>
                                              <p:pRg st="1" end="1"/>
                                            </p:txEl>
                                          </p:spTgt>
                                        </p:tgtEl>
                                        <p:attrNameLst>
                                          <p:attrName>ppt_x</p:attrName>
                                        </p:attrNameLst>
                                      </p:cBhvr>
                                    </p:anim>
                                    <p:set>
                                      <p:cBhvr>
                                        <p:cTn id="19" dur="770" fill="hold"/>
                                        <p:tgtEl>
                                          <p:spTgt spid="2048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2048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
        <p:nvSpPr>
          <p:cNvPr id="81923" name="Rectangle 3"/>
          <p:cNvSpPr>
            <a:spLocks noGrp="1" noChangeArrowheads="1"/>
          </p:cNvSpPr>
          <p:nvPr>
            <p:ph type="body" idx="1"/>
          </p:nvPr>
        </p:nvSpPr>
        <p:spPr>
          <a:xfrm>
            <a:off x="251520" y="1600200"/>
            <a:ext cx="8204448" cy="5257800"/>
          </a:xfrm>
        </p:spPr>
        <p:txBody>
          <a:bodyPr/>
          <a:lstStyle/>
          <a:p>
            <a:pPr eaLnBrk="1" hangingPunct="1">
              <a:defRPr/>
            </a:pPr>
            <a:r>
              <a:rPr lang="cs-CZ" sz="2400" b="1" u="sng" dirty="0" err="1" smtClean="0">
                <a:hlinkClick r:id="rId3"/>
              </a:rPr>
              <a:t>Antidiskriminace</a:t>
            </a:r>
            <a:endParaRPr lang="cs-CZ" sz="2400" b="1" u="sng" dirty="0" smtClean="0"/>
          </a:p>
          <a:p>
            <a:pPr eaLnBrk="1" hangingPunct="1">
              <a:defRPr/>
            </a:pPr>
            <a:r>
              <a:rPr lang="cs-CZ" sz="2400" b="1" u="sng" dirty="0" smtClean="0">
                <a:hlinkClick r:id="rId4"/>
              </a:rPr>
              <a:t>Boj proti podvodům</a:t>
            </a:r>
            <a:endParaRPr lang="cs-CZ" sz="2400" b="1" u="sng" dirty="0" smtClean="0"/>
          </a:p>
          <a:p>
            <a:pPr eaLnBrk="1" hangingPunct="1">
              <a:defRPr/>
            </a:pPr>
            <a:r>
              <a:rPr lang="cs-CZ" sz="2400" b="1" u="sng" dirty="0" smtClean="0">
                <a:hlinkClick r:id="rId5"/>
              </a:rPr>
              <a:t>Bezpečnost a ochrana zdraví při práci</a:t>
            </a:r>
            <a:endParaRPr lang="cs-CZ" sz="2400" b="1" u="sng" dirty="0" smtClean="0"/>
          </a:p>
          <a:p>
            <a:pPr eaLnBrk="1" hangingPunct="1">
              <a:defRPr/>
            </a:pPr>
            <a:r>
              <a:rPr lang="cs-CZ" sz="2400" b="1" u="sng" dirty="0" smtClean="0">
                <a:hlinkClick r:id="rId6"/>
              </a:rPr>
              <a:t>Daně</a:t>
            </a:r>
            <a:endParaRPr lang="cs-CZ" sz="2400" b="1" u="sng" dirty="0" smtClean="0"/>
          </a:p>
          <a:p>
            <a:pPr eaLnBrk="1" hangingPunct="1">
              <a:defRPr/>
            </a:pPr>
            <a:r>
              <a:rPr lang="cs-CZ" sz="2400" b="1" u="sng" dirty="0" smtClean="0">
                <a:hlinkClick r:id="rId7"/>
              </a:rPr>
              <a:t>Duševní vlastnictví</a:t>
            </a:r>
            <a:endParaRPr lang="cs-CZ" sz="2400" b="1" u="sng" dirty="0" smtClean="0"/>
          </a:p>
          <a:p>
            <a:pPr eaLnBrk="1" hangingPunct="1">
              <a:defRPr/>
            </a:pPr>
            <a:r>
              <a:rPr lang="cs-CZ" sz="2400" b="1" u="sng" dirty="0" smtClean="0">
                <a:hlinkClick r:id="rId8"/>
              </a:rPr>
              <a:t>Finanční služby</a:t>
            </a:r>
            <a:endParaRPr lang="cs-CZ" sz="2400" b="1" u="sng" dirty="0" smtClean="0"/>
          </a:p>
          <a:p>
            <a:pPr eaLnBrk="1" hangingPunct="1">
              <a:defRPr/>
            </a:pPr>
            <a:r>
              <a:rPr lang="cs-CZ" sz="2400" b="1" u="sng" dirty="0" smtClean="0">
                <a:hlinkClick r:id="rId9"/>
              </a:rPr>
              <a:t>Hospodářská a měnová unie</a:t>
            </a:r>
            <a:endParaRPr lang="cs-CZ" sz="2400" b="1" u="sng" dirty="0" smtClean="0"/>
          </a:p>
          <a:p>
            <a:pPr eaLnBrk="1" hangingPunct="1">
              <a:defRPr/>
            </a:pPr>
            <a:r>
              <a:rPr lang="cs-CZ" sz="2400" b="1" u="sng" dirty="0" smtClean="0">
                <a:hlinkClick r:id="rId10"/>
              </a:rPr>
              <a:t>Hospodářská a sociální soudržnost</a:t>
            </a:r>
            <a:endParaRPr lang="cs-CZ" sz="2400" b="1" u="sng" dirty="0" smtClean="0"/>
          </a:p>
          <a:p>
            <a:pPr eaLnBrk="1" hangingPunct="1">
              <a:defRPr/>
            </a:pPr>
            <a:r>
              <a:rPr lang="cs-CZ" sz="2400" b="1" u="sng" dirty="0" smtClean="0">
                <a:hlinkClick r:id="rId11"/>
              </a:rPr>
              <a:t>Kultura, mnohojazyčnost a audiovize</a:t>
            </a:r>
            <a:endParaRPr lang="cs-CZ" sz="2400" b="1" u="sng" dirty="0" smtClean="0"/>
          </a:p>
          <a:p>
            <a:pPr eaLnBrk="1" hangingPunct="1">
              <a:defRPr/>
            </a:pPr>
            <a:r>
              <a:rPr lang="cs-CZ" sz="2400" b="1" u="sng" dirty="0" smtClean="0">
                <a:hlinkClick r:id="rId12"/>
              </a:rPr>
              <a:t>Lidská práva </a:t>
            </a:r>
            <a:endParaRPr lang="cs-CZ" sz="2400" b="1" u="sng" dirty="0" smtClean="0"/>
          </a:p>
          <a:p>
            <a:pPr eaLnBrk="1" hangingPunct="1">
              <a:defRPr/>
            </a:pPr>
            <a:r>
              <a:rPr lang="cs-CZ" sz="2400" b="1" u="sng" dirty="0" smtClean="0">
                <a:hlinkClick r:id="rId13"/>
              </a:rPr>
              <a:t>Justice a vnitro</a:t>
            </a:r>
            <a:endParaRPr lang="cs-CZ" sz="2400" b="1" u="sng" dirty="0" smtClean="0"/>
          </a:p>
          <a:p>
            <a:pPr eaLnBrk="1" hangingPunct="1">
              <a:defRPr/>
            </a:pPr>
            <a:r>
              <a:rPr lang="cs-CZ" sz="2400" b="1" u="sng" dirty="0" smtClean="0">
                <a:hlinkClick r:id="rId14"/>
              </a:rPr>
              <a:t>Obchodní politika EU</a:t>
            </a:r>
            <a:endParaRPr lang="cs-CZ" sz="2400" b="1" u="sng" dirty="0" smtClean="0"/>
          </a:p>
          <a:p>
            <a:pPr eaLnBrk="1" hangingPunct="1">
              <a:defRPr/>
            </a:pP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Osnova přednášek</a:t>
            </a:r>
            <a:endParaRPr lang="cs-CZ" dirty="0"/>
          </a:p>
        </p:txBody>
      </p:sp>
      <p:sp>
        <p:nvSpPr>
          <p:cNvPr id="7171" name="Zástupný symbol pro obsah 2"/>
          <p:cNvSpPr>
            <a:spLocks noGrp="1"/>
          </p:cNvSpPr>
          <p:nvPr>
            <p:ph idx="1"/>
          </p:nvPr>
        </p:nvSpPr>
        <p:spPr>
          <a:xfrm>
            <a:off x="428625" y="1571625"/>
            <a:ext cx="8229600" cy="4625975"/>
          </a:xfrm>
        </p:spPr>
        <p:txBody>
          <a:bodyPr/>
          <a:lstStyle/>
          <a:p>
            <a:pPr marL="574675" indent="-457200">
              <a:buFont typeface="Corbel" pitchFamily="34" charset="0"/>
              <a:buAutoNum type="arabicPeriod"/>
            </a:pPr>
            <a:r>
              <a:rPr lang="cs-CZ" sz="2200" dirty="0" smtClean="0"/>
              <a:t>Hospodářská politika a Evropská unie</a:t>
            </a:r>
          </a:p>
          <a:p>
            <a:pPr marL="574675" indent="-457200">
              <a:buFont typeface="Corbel" pitchFamily="34" charset="0"/>
              <a:buAutoNum type="arabicPeriod"/>
            </a:pPr>
            <a:r>
              <a:rPr lang="cs-CZ" sz="2200" dirty="0" smtClean="0"/>
              <a:t>Úloha HP v integraci. Mezinárodní hospodářská spolupráce v podmínkách globalizace světové ekonomiky. </a:t>
            </a:r>
          </a:p>
          <a:p>
            <a:pPr marL="574675" indent="-457200">
              <a:buFont typeface="Corbel" pitchFamily="34" charset="0"/>
              <a:buAutoNum type="arabicPeriod"/>
            </a:pPr>
            <a:r>
              <a:rPr lang="cs-CZ" sz="2200" dirty="0" smtClean="0"/>
              <a:t>Financování hospodářské politiky EU. Rozpočet EU. </a:t>
            </a:r>
          </a:p>
          <a:p>
            <a:pPr marL="574675" indent="-457200">
              <a:buFont typeface="Corbel" pitchFamily="34" charset="0"/>
              <a:buAutoNum type="arabicPeriod"/>
            </a:pPr>
            <a:r>
              <a:rPr lang="cs-CZ" sz="2200" dirty="0" smtClean="0"/>
              <a:t>Společná obchodní politika.</a:t>
            </a:r>
          </a:p>
          <a:p>
            <a:pPr marL="574675" indent="-457200">
              <a:buFont typeface="Corbel" pitchFamily="34" charset="0"/>
              <a:buAutoNum type="arabicPeriod"/>
            </a:pPr>
            <a:r>
              <a:rPr lang="cs-CZ" sz="2200" dirty="0" smtClean="0"/>
              <a:t>Společná zemědělská politika.</a:t>
            </a:r>
          </a:p>
          <a:p>
            <a:pPr marL="574675" indent="-457200">
              <a:buFont typeface="Corbel" pitchFamily="34" charset="0"/>
              <a:buAutoNum type="arabicPeriod"/>
            </a:pPr>
            <a:r>
              <a:rPr lang="cs-CZ" sz="2200" dirty="0" smtClean="0"/>
              <a:t>Společná dopravní politika.</a:t>
            </a:r>
          </a:p>
          <a:p>
            <a:pPr marL="574675" indent="-457200">
              <a:buFont typeface="Corbel" pitchFamily="34" charset="0"/>
              <a:buAutoNum type="arabicPeriod"/>
            </a:pPr>
            <a:r>
              <a:rPr lang="cs-CZ" sz="2200" dirty="0" smtClean="0"/>
              <a:t>Hospodářská, sociální a územní soudržnost v EU. </a:t>
            </a:r>
          </a:p>
          <a:p>
            <a:pPr marL="574675" indent="-457200">
              <a:buFont typeface="Corbel" pitchFamily="34" charset="0"/>
              <a:buAutoNum type="arabicPeriod"/>
            </a:pPr>
            <a:r>
              <a:rPr lang="cs-CZ" sz="2200" dirty="0" smtClean="0"/>
              <a:t>Hospodářská a měnová politika.</a:t>
            </a:r>
          </a:p>
          <a:p>
            <a:pPr marL="574675" indent="-457200">
              <a:buFont typeface="Corbel" pitchFamily="34" charset="0"/>
              <a:buAutoNum type="arabicPeriod"/>
            </a:pPr>
            <a:r>
              <a:rPr lang="cs-CZ" sz="2200" dirty="0" smtClean="0"/>
              <a:t>Hospodářská soutěž v rámci EU.</a:t>
            </a:r>
          </a:p>
          <a:p>
            <a:pPr marL="574675" indent="-457200">
              <a:buFont typeface="Corbel" pitchFamily="34" charset="0"/>
              <a:buAutoNum type="arabicPeriod"/>
            </a:pPr>
            <a:r>
              <a:rPr lang="cs-CZ" sz="2200" dirty="0" smtClean="0"/>
              <a:t>Pojetí a formy průmyslové politiky v EU.</a:t>
            </a:r>
          </a:p>
          <a:p>
            <a:pPr marL="574675" indent="-457200">
              <a:buFont typeface="Corbel" pitchFamily="34" charset="0"/>
              <a:buAutoNum type="arabicPeriod"/>
            </a:pPr>
            <a:r>
              <a:rPr lang="cs-CZ" sz="2200" dirty="0" smtClean="0"/>
              <a:t>Sociální politika.</a:t>
            </a:r>
          </a:p>
          <a:p>
            <a:pPr marL="574675" indent="-457200">
              <a:buFont typeface="Corbel" pitchFamily="34" charset="0"/>
              <a:buAutoNum type="arabicPeriod"/>
            </a:pPr>
            <a:r>
              <a:rPr lang="cs-CZ" sz="2200" dirty="0" smtClean="0"/>
              <a:t>Ekologická politika. Ochrana spotřebitele v EU.</a:t>
            </a:r>
          </a:p>
          <a:p>
            <a:pPr marL="574675" indent="-457200">
              <a:buFont typeface="Corbel" pitchFamily="34" charset="0"/>
              <a:buAutoNum type="arabicPeriod"/>
            </a:pPr>
            <a:r>
              <a:rPr lang="cs-CZ" sz="2200" dirty="0" smtClean="0"/>
              <a:t>Politika rozvojové spolupráce.</a:t>
            </a:r>
          </a:p>
          <a:p>
            <a:pPr marL="574675" indent="-457200">
              <a:buFont typeface="Corbel" pitchFamily="34" charset="0"/>
              <a:buAutoNum type="arabicPeriod"/>
            </a:pPr>
            <a:endParaRPr lang="cs-CZ" sz="22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67544" y="1600200"/>
            <a:ext cx="8064896" cy="5257800"/>
          </a:xfrm>
        </p:spPr>
        <p:txBody>
          <a:bodyPr/>
          <a:lstStyle/>
          <a:p>
            <a:pPr eaLnBrk="1" hangingPunct="1">
              <a:defRPr/>
            </a:pPr>
            <a:r>
              <a:rPr lang="cs-CZ" sz="2400" b="1" u="sng" dirty="0" smtClean="0">
                <a:hlinkClick r:id="rId3"/>
              </a:rPr>
              <a:t>Právo obchodních společností</a:t>
            </a:r>
            <a:endParaRPr lang="cs-CZ" sz="2400" b="1" u="sng" dirty="0" smtClean="0"/>
          </a:p>
          <a:p>
            <a:pPr eaLnBrk="1" hangingPunct="1">
              <a:defRPr/>
            </a:pPr>
            <a:r>
              <a:rPr lang="cs-CZ" sz="2400" b="1" u="sng" dirty="0" smtClean="0">
                <a:hlinkClick r:id="rId4"/>
              </a:rPr>
              <a:t>Průmyslová politika EU</a:t>
            </a:r>
            <a:endParaRPr lang="cs-CZ" sz="2400" b="1" u="sng" dirty="0" smtClean="0"/>
          </a:p>
          <a:p>
            <a:pPr eaLnBrk="1" hangingPunct="1">
              <a:defRPr/>
            </a:pPr>
            <a:r>
              <a:rPr lang="cs-CZ" sz="2400" b="1" u="sng" dirty="0" smtClean="0">
                <a:hlinkClick r:id="rId5"/>
              </a:rPr>
              <a:t>Rovnost žen a mužů</a:t>
            </a:r>
            <a:endParaRPr lang="cs-CZ" sz="2400" b="1" u="sng" dirty="0" smtClean="0"/>
          </a:p>
          <a:p>
            <a:pPr eaLnBrk="1" hangingPunct="1">
              <a:defRPr/>
            </a:pPr>
            <a:r>
              <a:rPr lang="cs-CZ" sz="2400" b="1" u="sng" dirty="0" smtClean="0">
                <a:hlinkClick r:id="rId6"/>
              </a:rPr>
              <a:t>Rozpočet EU </a:t>
            </a:r>
            <a:endParaRPr lang="cs-CZ" sz="2400" b="1" u="sng" dirty="0" smtClean="0"/>
          </a:p>
          <a:p>
            <a:pPr eaLnBrk="1" hangingPunct="1">
              <a:defRPr/>
            </a:pPr>
            <a:r>
              <a:rPr lang="cs-CZ" sz="2400" b="1" u="sng" dirty="0" smtClean="0">
                <a:hlinkClick r:id="rId7"/>
              </a:rPr>
              <a:t>Rozšiřování Evropské unie</a:t>
            </a:r>
            <a:endParaRPr lang="cs-CZ" sz="2400" b="1" u="sng" dirty="0" smtClean="0"/>
          </a:p>
          <a:p>
            <a:pPr eaLnBrk="1" hangingPunct="1">
              <a:defRPr/>
            </a:pPr>
            <a:r>
              <a:rPr lang="cs-CZ" sz="2400" b="1" u="sng" dirty="0" smtClean="0">
                <a:hlinkClick r:id="rId8"/>
              </a:rPr>
              <a:t>Sociální ochrana </a:t>
            </a:r>
            <a:endParaRPr lang="cs-CZ" sz="2400" b="1" u="sng" dirty="0" smtClean="0"/>
          </a:p>
          <a:p>
            <a:pPr eaLnBrk="1" hangingPunct="1">
              <a:defRPr/>
            </a:pPr>
            <a:r>
              <a:rPr lang="cs-CZ" sz="2400" b="1" u="sng" dirty="0" smtClean="0">
                <a:hlinkClick r:id="rId9"/>
              </a:rPr>
              <a:t>Sociální zabezpečení migrujících osob</a:t>
            </a:r>
            <a:endParaRPr lang="cs-CZ" sz="2400" b="1" u="sng" dirty="0" smtClean="0"/>
          </a:p>
          <a:p>
            <a:pPr eaLnBrk="1" hangingPunct="1">
              <a:defRPr/>
            </a:pPr>
            <a:r>
              <a:rPr lang="cs-CZ" sz="2400" b="1" u="sng" dirty="0" smtClean="0">
                <a:hlinkClick r:id="rId10"/>
              </a:rPr>
              <a:t>Výzkum</a:t>
            </a:r>
            <a:endParaRPr lang="cs-CZ" sz="2400" b="1" u="sng" dirty="0" smtClean="0"/>
          </a:p>
          <a:p>
            <a:pPr eaLnBrk="1" hangingPunct="1">
              <a:defRPr/>
            </a:pPr>
            <a:r>
              <a:rPr lang="cs-CZ" sz="2400" b="1" u="sng" dirty="0" smtClean="0">
                <a:hlinkClick r:id="rId11"/>
              </a:rPr>
              <a:t>Vzdělávání a odborná příprava</a:t>
            </a:r>
            <a:endParaRPr lang="cs-CZ" sz="2400" b="1" u="sng" dirty="0" smtClean="0"/>
          </a:p>
          <a:p>
            <a:pPr eaLnBrk="1" hangingPunct="1">
              <a:defRPr/>
            </a:pPr>
            <a:r>
              <a:rPr lang="cs-CZ" sz="2400" b="1" u="sng" dirty="0" smtClean="0">
                <a:hlinkClick r:id="rId12"/>
              </a:rPr>
              <a:t>Zaměstnanost</a:t>
            </a:r>
            <a:endParaRPr lang="cs-CZ" sz="2400" b="1" u="sng" dirty="0" smtClean="0"/>
          </a:p>
          <a:p>
            <a:pPr eaLnBrk="1" hangingPunct="1">
              <a:defRPr/>
            </a:pPr>
            <a:r>
              <a:rPr lang="cs-CZ" sz="2400" b="1" u="sng" dirty="0" smtClean="0">
                <a:hlinkClick r:id="rId13"/>
              </a:rPr>
              <a:t>Zdravotnictví</a:t>
            </a:r>
            <a:endParaRPr lang="cs-CZ" sz="2400" b="1" u="sng" dirty="0" smtClean="0"/>
          </a:p>
          <a:p>
            <a:pPr eaLnBrk="1" hangingPunct="1">
              <a:defRPr/>
            </a:pPr>
            <a:r>
              <a:rPr lang="cs-CZ" sz="2400" b="1" u="sng" dirty="0" smtClean="0">
                <a:hlinkClick r:id="rId14"/>
              </a:rPr>
              <a:t>Zemědělská politika</a:t>
            </a: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
        <p:nvSpPr>
          <p:cNvPr id="4"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Požadavky na studenta</a:t>
            </a:r>
          </a:p>
        </p:txBody>
      </p:sp>
      <p:sp>
        <p:nvSpPr>
          <p:cNvPr id="22532" name="Rectangle 4"/>
          <p:cNvSpPr>
            <a:spLocks noGrp="1" noChangeArrowheads="1"/>
          </p:cNvSpPr>
          <p:nvPr>
            <p:ph type="body" idx="1"/>
          </p:nvPr>
        </p:nvSpPr>
        <p:spPr>
          <a:xfrm>
            <a:off x="395536" y="1700808"/>
            <a:ext cx="8061077" cy="4692055"/>
          </a:xfrm>
        </p:spPr>
        <p:txBody>
          <a:bodyPr/>
          <a:lstStyle/>
          <a:p>
            <a:pPr algn="just" eaLnBrk="1" hangingPunct="1">
              <a:lnSpc>
                <a:spcPct val="120000"/>
              </a:lnSpc>
              <a:buClr>
                <a:srgbClr val="FFC000"/>
              </a:buClr>
              <a:defRPr/>
            </a:pPr>
            <a:r>
              <a:rPr lang="cs-CZ" sz="2800" dirty="0" smtClean="0">
                <a:latin typeface="+mj-lt"/>
              </a:rPr>
              <a:t>60% docházka na semináře (z uskutečněných) </a:t>
            </a:r>
          </a:p>
          <a:p>
            <a:pPr algn="just" eaLnBrk="1" hangingPunct="1">
              <a:lnSpc>
                <a:spcPct val="120000"/>
              </a:lnSpc>
              <a:buClr>
                <a:srgbClr val="FFC000"/>
              </a:buClr>
              <a:defRPr/>
            </a:pPr>
            <a:r>
              <a:rPr lang="cs-CZ" sz="2800" dirty="0">
                <a:latin typeface="+mj-lt"/>
              </a:rPr>
              <a:t>c</a:t>
            </a:r>
            <a:r>
              <a:rPr lang="cs-CZ" sz="2800" dirty="0" smtClean="0">
                <a:latin typeface="+mj-lt"/>
              </a:rPr>
              <a:t>elkem lze získat 100 bodů, z toho 60 na zkoušce a 40 v průběhu semestru</a:t>
            </a:r>
          </a:p>
          <a:p>
            <a:pPr algn="just" eaLnBrk="1" hangingPunct="1">
              <a:lnSpc>
                <a:spcPct val="120000"/>
              </a:lnSpc>
              <a:buClr>
                <a:srgbClr val="FFC000"/>
              </a:buClr>
              <a:defRPr/>
            </a:pPr>
            <a:r>
              <a:rPr lang="cs-CZ" sz="2800" u="sng" dirty="0" smtClean="0">
                <a:latin typeface="+mj-lt"/>
              </a:rPr>
              <a:t>40 bodů v průběhu semestru lze získat takto:</a:t>
            </a:r>
          </a:p>
          <a:p>
            <a:pPr marL="720725" indent="265113" algn="just" eaLnBrk="1" hangingPunct="1">
              <a:lnSpc>
                <a:spcPct val="120000"/>
              </a:lnSpc>
              <a:buClr>
                <a:srgbClr val="FFC000"/>
              </a:buClr>
              <a:buFontTx/>
              <a:buChar char="-"/>
              <a:defRPr/>
            </a:pPr>
            <a:r>
              <a:rPr lang="cs-CZ" sz="2400" dirty="0" smtClean="0">
                <a:latin typeface="+mj-lt"/>
              </a:rPr>
              <a:t>až </a:t>
            </a:r>
            <a:r>
              <a:rPr lang="cs-CZ" sz="2400" dirty="0">
                <a:latin typeface="+mj-lt"/>
              </a:rPr>
              <a:t>5</a:t>
            </a:r>
            <a:r>
              <a:rPr lang="cs-CZ" sz="2400" dirty="0" smtClean="0">
                <a:latin typeface="+mj-lt"/>
              </a:rPr>
              <a:t> bodů za aktivitu na seminářích</a:t>
            </a:r>
          </a:p>
          <a:p>
            <a:pPr marL="720725" indent="265113" algn="just" eaLnBrk="1" hangingPunct="1">
              <a:lnSpc>
                <a:spcPct val="120000"/>
              </a:lnSpc>
              <a:buClr>
                <a:srgbClr val="FFC000"/>
              </a:buClr>
              <a:buFontTx/>
              <a:buChar char="-"/>
              <a:defRPr/>
            </a:pPr>
            <a:r>
              <a:rPr lang="cs-CZ" sz="2400" dirty="0">
                <a:latin typeface="+mj-lt"/>
              </a:rPr>
              <a:t>a</a:t>
            </a:r>
            <a:r>
              <a:rPr lang="cs-CZ" sz="2400" dirty="0" smtClean="0">
                <a:latin typeface="+mj-lt"/>
              </a:rPr>
              <a:t>ž 15 bodů za prezentaci seminárky v </a:t>
            </a:r>
            <a:r>
              <a:rPr lang="cs-CZ" sz="2400" dirty="0" err="1" smtClean="0">
                <a:latin typeface="+mj-lt"/>
              </a:rPr>
              <a:t>Powerpointu</a:t>
            </a:r>
            <a:r>
              <a:rPr lang="cs-CZ" sz="2400" dirty="0" smtClean="0">
                <a:latin typeface="+mj-lt"/>
              </a:rPr>
              <a:t> (hodnotí se kvalita prezentace a mluvené slovo)</a:t>
            </a:r>
          </a:p>
          <a:p>
            <a:pPr marL="720725" indent="265113" algn="just" eaLnBrk="1" hangingPunct="1">
              <a:lnSpc>
                <a:spcPct val="120000"/>
              </a:lnSpc>
              <a:buClr>
                <a:srgbClr val="FFC000"/>
              </a:buClr>
              <a:buFontTx/>
              <a:buChar char="-"/>
              <a:defRPr/>
            </a:pPr>
            <a:r>
              <a:rPr lang="cs-CZ" sz="2400" dirty="0">
                <a:latin typeface="+mj-lt"/>
              </a:rPr>
              <a:t>a</a:t>
            </a:r>
            <a:r>
              <a:rPr lang="cs-CZ" sz="2400" dirty="0" smtClean="0">
                <a:latin typeface="+mj-lt"/>
              </a:rPr>
              <a:t>ž 20 bodů za odevzdanou seminárku ve Wordu (hodnotí se formální a věcná stránka)</a:t>
            </a:r>
          </a:p>
          <a:p>
            <a:pPr algn="just" eaLnBrk="1" hangingPunct="1">
              <a:lnSpc>
                <a:spcPct val="120000"/>
              </a:lnSpc>
              <a:buClr>
                <a:srgbClr val="FFC000"/>
              </a:buClr>
              <a:defRPr/>
            </a:pPr>
            <a:endParaRPr lang="cs-CZ" sz="2800" dirty="0" smtClean="0">
              <a:latin typeface="+mj-lt"/>
            </a:endParaRPr>
          </a:p>
          <a:p>
            <a:pPr algn="just" eaLnBrk="1" hangingPunct="1">
              <a:lnSpc>
                <a:spcPct val="120000"/>
              </a:lnSpc>
              <a:buClr>
                <a:srgbClr val="FFC000"/>
              </a:buClr>
              <a:defRPr/>
            </a:pPr>
            <a:endParaRPr lang="cs-CZ" sz="2800" dirty="0" smtClean="0">
              <a:latin typeface="+mj-lt"/>
            </a:endParaRPr>
          </a:p>
          <a:p>
            <a:pPr algn="just" eaLnBrk="1" hangingPunct="1">
              <a:lnSpc>
                <a:spcPct val="120000"/>
              </a:lnSpc>
              <a:buClr>
                <a:srgbClr val="FFC000"/>
              </a:buClr>
              <a:buFont typeface="Wingdings" pitchFamily="2" charset="2"/>
              <a:buNone/>
              <a:defRPr/>
            </a:pPr>
            <a:endParaRPr lang="cs-CZ" sz="2800" dirty="0" smtClean="0">
              <a:latin typeface="+mj-lt"/>
            </a:endParaRPr>
          </a:p>
        </p:txBody>
      </p:sp>
    </p:spTree>
    <p:extLst>
      <p:ext uri="{BB962C8B-B14F-4D97-AF65-F5344CB8AC3E}">
        <p14:creationId xmlns:p14="http://schemas.microsoft.com/office/powerpoint/2010/main" val="192245383"/>
      </p:ext>
    </p:extLst>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28600"/>
            <a:ext cx="8458200" cy="914400"/>
          </a:xfrm>
        </p:spPr>
        <p:txBody>
          <a:bodyPr/>
          <a:lstStyle/>
          <a:p>
            <a:pPr algn="ctr" eaLnBrk="1" hangingPunct="1">
              <a:defRPr/>
            </a:pPr>
            <a:r>
              <a:rPr lang="cs-CZ" dirty="0" smtClean="0">
                <a:solidFill>
                  <a:srgbClr val="FFCC00"/>
                </a:solidFill>
                <a:latin typeface="Bookman Old Style" pitchFamily="18" charset="0"/>
              </a:rPr>
              <a:t>Hospodářská politika</a:t>
            </a:r>
          </a:p>
        </p:txBody>
      </p:sp>
      <p:sp>
        <p:nvSpPr>
          <p:cNvPr id="21507" name="Rectangle 3"/>
          <p:cNvSpPr>
            <a:spLocks noGrp="1" noChangeArrowheads="1"/>
          </p:cNvSpPr>
          <p:nvPr>
            <p:ph type="body" idx="1"/>
          </p:nvPr>
        </p:nvSpPr>
        <p:spPr>
          <a:xfrm>
            <a:off x="0" y="1628775"/>
            <a:ext cx="8964488" cy="4114800"/>
          </a:xfrm>
        </p:spPr>
        <p:txBody>
          <a:bodyPr/>
          <a:lstStyle/>
          <a:p>
            <a:pPr marL="88900" lvl="1" indent="0" algn="ctr" eaLnBrk="1" hangingPunct="1">
              <a:spcAft>
                <a:spcPts val="600"/>
              </a:spcAft>
              <a:buClr>
                <a:srgbClr val="FFCC00"/>
              </a:buClr>
              <a:buNone/>
              <a:defRPr/>
            </a:pPr>
            <a:r>
              <a:rPr lang="cs-CZ" sz="2400" b="1" i="1" dirty="0" smtClean="0">
                <a:solidFill>
                  <a:srgbClr val="00B050"/>
                </a:solidFill>
                <a:latin typeface="+mj-lt"/>
              </a:rPr>
              <a:t>Souhrn  všech opatření státu, které jsou realizovány k podpoře hospodářského rozvoje a dosažení dlouhodobých hospodářských cílů.</a:t>
            </a:r>
          </a:p>
          <a:p>
            <a:pPr lvl="1" indent="-641350" algn="ctr" eaLnBrk="1" hangingPunct="1">
              <a:spcAft>
                <a:spcPts val="600"/>
              </a:spcAft>
              <a:buClr>
                <a:srgbClr val="FFCC00"/>
              </a:buClr>
              <a:buNone/>
              <a:defRPr/>
            </a:pPr>
            <a:r>
              <a:rPr lang="cs-CZ" sz="2400" b="1" u="sng" dirty="0" smtClean="0">
                <a:latin typeface="Times New Roman" pitchFamily="18" charset="0"/>
              </a:rPr>
              <a:t>Hlavní (obecný) cíl:</a:t>
            </a:r>
          </a:p>
          <a:p>
            <a:pPr lvl="2" algn="ctr" eaLnBrk="1" hangingPunct="1">
              <a:spcAft>
                <a:spcPts val="600"/>
              </a:spcAft>
              <a:buClr>
                <a:srgbClr val="FFCC00"/>
              </a:buClr>
              <a:buNone/>
              <a:defRPr/>
            </a:pPr>
            <a:r>
              <a:rPr lang="cs-CZ" b="1" dirty="0" smtClean="0">
                <a:solidFill>
                  <a:srgbClr val="C00000"/>
                </a:solidFill>
              </a:rPr>
              <a:t>maximalizace společenského blahobytu</a:t>
            </a:r>
          </a:p>
          <a:p>
            <a:pPr lvl="2" indent="-906463" algn="ctr" eaLnBrk="1" hangingPunct="1">
              <a:spcAft>
                <a:spcPts val="600"/>
              </a:spcAft>
              <a:buClr>
                <a:srgbClr val="FFCC00"/>
              </a:buClr>
              <a:buNone/>
              <a:defRPr/>
            </a:pPr>
            <a:r>
              <a:rPr lang="cs-CZ" sz="2400" b="1" u="sng" dirty="0" smtClean="0">
                <a:latin typeface="Times New Roman" pitchFamily="18" charset="0"/>
              </a:rPr>
              <a:t>Praktické cíle:</a:t>
            </a:r>
          </a:p>
          <a:p>
            <a:pPr lvl="2" indent="-641350" eaLnBrk="1" hangingPunct="1">
              <a:spcAft>
                <a:spcPts val="600"/>
              </a:spcAft>
              <a:buClr>
                <a:schemeClr val="tx1"/>
              </a:buClr>
              <a:buFont typeface="Symbol" pitchFamily="18" charset="2"/>
              <a:buChar char="¨"/>
              <a:defRPr/>
            </a:pPr>
            <a:r>
              <a:rPr lang="cs-CZ" b="1" dirty="0" smtClean="0">
                <a:solidFill>
                  <a:srgbClr val="7030A0"/>
                </a:solidFill>
              </a:rPr>
              <a:t>trvalý a přiměřený hospodářský růst</a:t>
            </a:r>
            <a:endParaRPr lang="cs-CZ" b="1" i="1" dirty="0" smtClean="0">
              <a:solidFill>
                <a:srgbClr val="7030A0"/>
              </a:solidFill>
            </a:endParaRPr>
          </a:p>
          <a:p>
            <a:pPr lvl="2" indent="-641350" eaLnBrk="1" hangingPunct="1">
              <a:spcAft>
                <a:spcPts val="600"/>
              </a:spcAft>
              <a:buClr>
                <a:schemeClr val="tx1"/>
              </a:buClr>
              <a:buFont typeface="Symbol" pitchFamily="18" charset="2"/>
              <a:buChar char="¨"/>
              <a:defRPr/>
            </a:pPr>
            <a:r>
              <a:rPr lang="cs-CZ" b="1" dirty="0" smtClean="0">
                <a:solidFill>
                  <a:srgbClr val="7030A0"/>
                </a:solidFill>
              </a:rPr>
              <a:t>vysoký stupeň zaměstnanosti</a:t>
            </a:r>
          </a:p>
          <a:p>
            <a:pPr lvl="2" indent="-641350" eaLnBrk="1" hangingPunct="1">
              <a:spcAft>
                <a:spcPts val="600"/>
              </a:spcAft>
              <a:buClr>
                <a:schemeClr val="tx1"/>
              </a:buClr>
              <a:buFont typeface="Symbol" pitchFamily="18" charset="2"/>
              <a:buChar char="¨"/>
              <a:defRPr/>
            </a:pPr>
            <a:r>
              <a:rPr lang="cs-CZ" b="1" dirty="0" smtClean="0">
                <a:solidFill>
                  <a:srgbClr val="7030A0"/>
                </a:solidFill>
              </a:rPr>
              <a:t>cenová stabilita</a:t>
            </a:r>
          </a:p>
          <a:p>
            <a:pPr lvl="2" indent="-641350" eaLnBrk="1" hangingPunct="1">
              <a:spcAft>
                <a:spcPts val="600"/>
              </a:spcAft>
              <a:buClr>
                <a:schemeClr val="tx1"/>
              </a:buClr>
              <a:buFont typeface="Symbol" pitchFamily="18" charset="2"/>
              <a:buChar char="¨"/>
              <a:defRPr/>
            </a:pPr>
            <a:r>
              <a:rPr lang="cs-CZ" b="1" dirty="0" smtClean="0">
                <a:solidFill>
                  <a:srgbClr val="7030A0"/>
                </a:solidFill>
              </a:rPr>
              <a:t>vnější hospodářská rovnováha </a:t>
            </a:r>
          </a:p>
          <a:p>
            <a:pPr lvl="1" algn="just" eaLnBrk="1" hangingPunct="1">
              <a:spcAft>
                <a:spcPts val="600"/>
              </a:spcAft>
              <a:buClr>
                <a:srgbClr val="FF9966"/>
              </a:buClr>
              <a:buFont typeface="Symbol" pitchFamily="18" charset="2"/>
              <a:buChar char="¨"/>
              <a:defRPr/>
            </a:pPr>
            <a:endParaRPr lang="cs-CZ" sz="2400" b="1" dirty="0" smtClean="0">
              <a:solidFill>
                <a:srgbClr val="66FFFF"/>
              </a:solidFill>
              <a:latin typeface="Tahoma" pitchFamily="34" charset="0"/>
            </a:endParaRPr>
          </a:p>
          <a:p>
            <a:pPr algn="just" eaLnBrk="1" hangingPunct="1">
              <a:buClr>
                <a:srgbClr val="FFCC99"/>
              </a:buClr>
              <a:buFont typeface="Monotype Sorts" pitchFamily="2" charset="2"/>
              <a:buChar char="ê"/>
              <a:defRPr/>
            </a:pPr>
            <a:endParaRPr lang="cs-CZ" sz="2800" dirty="0" smtClean="0"/>
          </a:p>
          <a:p>
            <a:pPr eaLnBrk="1" hangingPunct="1">
              <a:buClr>
                <a:srgbClr val="FFCC99"/>
              </a:buClr>
              <a:buFont typeface="Monotype Sorts" pitchFamily="2" charset="2"/>
              <a:buChar char="ê"/>
              <a:defRPr/>
            </a:pPr>
            <a:endParaRPr lang="cs-CZ"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770" decel="100000"/>
                                        <p:tgtEl>
                                          <p:spTgt spid="21507">
                                            <p:txEl>
                                              <p:pRg st="0" end="0"/>
                                            </p:txEl>
                                          </p:spTgt>
                                        </p:tgtEl>
                                      </p:cBhvr>
                                    </p:animEffect>
                                    <p:animScale>
                                      <p:cBhvr>
                                        <p:cTn id="8" dur="770" decel="100000"/>
                                        <p:tgtEl>
                                          <p:spTgt spid="21507">
                                            <p:txEl>
                                              <p:pRg st="0" end="0"/>
                                            </p:txEl>
                                          </p:spTgt>
                                        </p:tgtEl>
                                      </p:cBhvr>
                                      <p:from x="10000" y="10000"/>
                                      <p:to x="200000" y="450000"/>
                                    </p:animScale>
                                    <p:animScale>
                                      <p:cBhvr>
                                        <p:cTn id="9" dur="1230" accel="100000" fill="hold">
                                          <p:stCondLst>
                                            <p:cond delay="770"/>
                                          </p:stCondLst>
                                        </p:cTn>
                                        <p:tgtEl>
                                          <p:spTgt spid="21507">
                                            <p:txEl>
                                              <p:pRg st="0" end="0"/>
                                            </p:txEl>
                                          </p:spTgt>
                                        </p:tgtEl>
                                      </p:cBhvr>
                                      <p:from x="200000" y="450000"/>
                                      <p:to x="100000" y="100000"/>
                                    </p:animScale>
                                    <p:set>
                                      <p:cBhvr>
                                        <p:cTn id="10" dur="770" fill="hold"/>
                                        <p:tgtEl>
                                          <p:spTgt spid="21507">
                                            <p:txEl>
                                              <p:pRg st="0" end="0"/>
                                            </p:txEl>
                                          </p:spTgt>
                                        </p:tgtEl>
                                        <p:attrNameLst>
                                          <p:attrName>ppt_x</p:attrName>
                                        </p:attrNameLst>
                                      </p:cBhvr>
                                      <p:to>
                                        <p:strVal val="(0.5)"/>
                                      </p:to>
                                    </p:set>
                                    <p:anim from="(0.5)" to="(#ppt_x)" calcmode="lin" valueType="num">
                                      <p:cBhvr>
                                        <p:cTn id="11" dur="1230" accel="100000" fill="hold">
                                          <p:stCondLst>
                                            <p:cond delay="770"/>
                                          </p:stCondLst>
                                        </p:cTn>
                                        <p:tgtEl>
                                          <p:spTgt spid="21507">
                                            <p:txEl>
                                              <p:pRg st="0" end="0"/>
                                            </p:txEl>
                                          </p:spTgt>
                                        </p:tgtEl>
                                        <p:attrNameLst>
                                          <p:attrName>ppt_x</p:attrName>
                                        </p:attrNameLst>
                                      </p:cBhvr>
                                    </p:anim>
                                    <p:set>
                                      <p:cBhvr>
                                        <p:cTn id="12" dur="770" fill="hold"/>
                                        <p:tgtEl>
                                          <p:spTgt spid="2150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150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Effect transition="in" filter="wipe(down)">
                                      <p:cBhvr>
                                        <p:cTn id="18" dur="500"/>
                                        <p:tgtEl>
                                          <p:spTgt spid="215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fade">
                                      <p:cBhvr>
                                        <p:cTn id="23" dur="770" decel="100000"/>
                                        <p:tgtEl>
                                          <p:spTgt spid="21507">
                                            <p:txEl>
                                              <p:pRg st="2" end="2"/>
                                            </p:txEl>
                                          </p:spTgt>
                                        </p:tgtEl>
                                      </p:cBhvr>
                                    </p:animEffect>
                                    <p:animScale>
                                      <p:cBhvr>
                                        <p:cTn id="24" dur="770" decel="100000"/>
                                        <p:tgtEl>
                                          <p:spTgt spid="21507">
                                            <p:txEl>
                                              <p:pRg st="2" end="2"/>
                                            </p:txEl>
                                          </p:spTgt>
                                        </p:tgtEl>
                                      </p:cBhvr>
                                      <p:from x="10000" y="10000"/>
                                      <p:to x="200000" y="450000"/>
                                    </p:animScale>
                                    <p:animScale>
                                      <p:cBhvr>
                                        <p:cTn id="25" dur="1230" accel="100000" fill="hold">
                                          <p:stCondLst>
                                            <p:cond delay="770"/>
                                          </p:stCondLst>
                                        </p:cTn>
                                        <p:tgtEl>
                                          <p:spTgt spid="21507">
                                            <p:txEl>
                                              <p:pRg st="2" end="2"/>
                                            </p:txEl>
                                          </p:spTgt>
                                        </p:tgtEl>
                                      </p:cBhvr>
                                      <p:from x="200000" y="450000"/>
                                      <p:to x="100000" y="100000"/>
                                    </p:animScale>
                                    <p:set>
                                      <p:cBhvr>
                                        <p:cTn id="26" dur="770" fill="hold"/>
                                        <p:tgtEl>
                                          <p:spTgt spid="21507">
                                            <p:txEl>
                                              <p:pRg st="2" end="2"/>
                                            </p:txEl>
                                          </p:spTgt>
                                        </p:tgtEl>
                                        <p:attrNameLst>
                                          <p:attrName>ppt_x</p:attrName>
                                        </p:attrNameLst>
                                      </p:cBhvr>
                                      <p:to>
                                        <p:strVal val="(0.5)"/>
                                      </p:to>
                                    </p:set>
                                    <p:anim from="(0.5)" to="(#ppt_x)" calcmode="lin" valueType="num">
                                      <p:cBhvr>
                                        <p:cTn id="27" dur="1230" accel="100000" fill="hold">
                                          <p:stCondLst>
                                            <p:cond delay="770"/>
                                          </p:stCondLst>
                                        </p:cTn>
                                        <p:tgtEl>
                                          <p:spTgt spid="21507">
                                            <p:txEl>
                                              <p:pRg st="2" end="2"/>
                                            </p:txEl>
                                          </p:spTgt>
                                        </p:tgtEl>
                                        <p:attrNameLst>
                                          <p:attrName>ppt_x</p:attrName>
                                        </p:attrNameLst>
                                      </p:cBhvr>
                                    </p:anim>
                                    <p:set>
                                      <p:cBhvr>
                                        <p:cTn id="28" dur="770" fill="hold"/>
                                        <p:tgtEl>
                                          <p:spTgt spid="21507">
                                            <p:txEl>
                                              <p:pRg st="2" end="2"/>
                                            </p:txEl>
                                          </p:spTgt>
                                        </p:tgtEl>
                                        <p:attrNameLst>
                                          <p:attrName>ppt_y</p:attrName>
                                        </p:attrNameLst>
                                      </p:cBhvr>
                                      <p:to>
                                        <p:strVal val="(#ppt_y+0.4)"/>
                                      </p:to>
                                    </p:set>
                                    <p:anim from="(#ppt_y+0.4)" to="(#ppt_y)" calcmode="lin" valueType="num">
                                      <p:cBhvr>
                                        <p:cTn id="29" dur="1230" accel="100000" fill="hold">
                                          <p:stCondLst>
                                            <p:cond delay="770"/>
                                          </p:stCondLst>
                                        </p:cTn>
                                        <p:tgtEl>
                                          <p:spTgt spid="21507">
                                            <p:txEl>
                                              <p:pRg st="2" end="2"/>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1507">
                                            <p:txEl>
                                              <p:pRg st="3" end="3"/>
                                            </p:txEl>
                                          </p:spTgt>
                                        </p:tgtEl>
                                        <p:attrNameLst>
                                          <p:attrName>style.visibility</p:attrName>
                                        </p:attrNameLst>
                                      </p:cBhvr>
                                      <p:to>
                                        <p:strVal val="visible"/>
                                      </p:to>
                                    </p:set>
                                    <p:animEffect transition="in" filter="wipe(down)">
                                      <p:cBhvr>
                                        <p:cTn id="34" dur="500"/>
                                        <p:tgtEl>
                                          <p:spTgt spid="2150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21507">
                                            <p:txEl>
                                              <p:pRg st="4" end="4"/>
                                            </p:txEl>
                                          </p:spTgt>
                                        </p:tgtEl>
                                        <p:attrNameLst>
                                          <p:attrName>style.visibility</p:attrName>
                                        </p:attrNameLst>
                                      </p:cBhvr>
                                      <p:to>
                                        <p:strVal val="visible"/>
                                      </p:to>
                                    </p:set>
                                    <p:animEffect transition="in" filter="fade">
                                      <p:cBhvr>
                                        <p:cTn id="39" dur="770" decel="100000"/>
                                        <p:tgtEl>
                                          <p:spTgt spid="21507">
                                            <p:txEl>
                                              <p:pRg st="4" end="4"/>
                                            </p:txEl>
                                          </p:spTgt>
                                        </p:tgtEl>
                                      </p:cBhvr>
                                    </p:animEffect>
                                    <p:animScale>
                                      <p:cBhvr>
                                        <p:cTn id="40" dur="770" decel="100000"/>
                                        <p:tgtEl>
                                          <p:spTgt spid="21507">
                                            <p:txEl>
                                              <p:pRg st="4" end="4"/>
                                            </p:txEl>
                                          </p:spTgt>
                                        </p:tgtEl>
                                      </p:cBhvr>
                                      <p:from x="10000" y="10000"/>
                                      <p:to x="200000" y="450000"/>
                                    </p:animScale>
                                    <p:animScale>
                                      <p:cBhvr>
                                        <p:cTn id="41" dur="1230" accel="100000" fill="hold">
                                          <p:stCondLst>
                                            <p:cond delay="770"/>
                                          </p:stCondLst>
                                        </p:cTn>
                                        <p:tgtEl>
                                          <p:spTgt spid="21507">
                                            <p:txEl>
                                              <p:pRg st="4" end="4"/>
                                            </p:txEl>
                                          </p:spTgt>
                                        </p:tgtEl>
                                      </p:cBhvr>
                                      <p:from x="200000" y="450000"/>
                                      <p:to x="100000" y="100000"/>
                                    </p:animScale>
                                    <p:set>
                                      <p:cBhvr>
                                        <p:cTn id="42" dur="770" fill="hold"/>
                                        <p:tgtEl>
                                          <p:spTgt spid="21507">
                                            <p:txEl>
                                              <p:pRg st="4" end="4"/>
                                            </p:txEl>
                                          </p:spTgt>
                                        </p:tgtEl>
                                        <p:attrNameLst>
                                          <p:attrName>ppt_x</p:attrName>
                                        </p:attrNameLst>
                                      </p:cBhvr>
                                      <p:to>
                                        <p:strVal val="(0.5)"/>
                                      </p:to>
                                    </p:set>
                                    <p:anim from="(0.5)" to="(#ppt_x)" calcmode="lin" valueType="num">
                                      <p:cBhvr>
                                        <p:cTn id="43" dur="1230" accel="100000" fill="hold">
                                          <p:stCondLst>
                                            <p:cond delay="770"/>
                                          </p:stCondLst>
                                        </p:cTn>
                                        <p:tgtEl>
                                          <p:spTgt spid="21507">
                                            <p:txEl>
                                              <p:pRg st="4" end="4"/>
                                            </p:txEl>
                                          </p:spTgt>
                                        </p:tgtEl>
                                        <p:attrNameLst>
                                          <p:attrName>ppt_x</p:attrName>
                                        </p:attrNameLst>
                                      </p:cBhvr>
                                    </p:anim>
                                    <p:set>
                                      <p:cBhvr>
                                        <p:cTn id="44" dur="770" fill="hold"/>
                                        <p:tgtEl>
                                          <p:spTgt spid="21507">
                                            <p:txEl>
                                              <p:pRg st="4" end="4"/>
                                            </p:txEl>
                                          </p:spTgt>
                                        </p:tgtEl>
                                        <p:attrNameLst>
                                          <p:attrName>ppt_y</p:attrName>
                                        </p:attrNameLst>
                                      </p:cBhvr>
                                      <p:to>
                                        <p:strVal val="(#ppt_y+0.4)"/>
                                      </p:to>
                                    </p:set>
                                    <p:anim from="(#ppt_y+0.4)" to="(#ppt_y)" calcmode="lin" valueType="num">
                                      <p:cBhvr>
                                        <p:cTn id="45" dur="1230" accel="100000" fill="hold">
                                          <p:stCondLst>
                                            <p:cond delay="770"/>
                                          </p:stCondLst>
                                        </p:cTn>
                                        <p:tgtEl>
                                          <p:spTgt spid="21507">
                                            <p:txEl>
                                              <p:pRg st="4" end="4"/>
                                            </p:txEl>
                                          </p:spTgt>
                                        </p:tgtEl>
                                        <p:attrNameLst>
                                          <p:attrName>ppt_y</p:attrName>
                                        </p:attrNameLst>
                                      </p:cBhvr>
                                    </p:anim>
                                  </p:childTnLst>
                                </p:cTn>
                              </p:par>
                            </p:childTnLst>
                          </p:cTn>
                        </p:par>
                      </p:childTnLst>
                    </p:cTn>
                  </p:par>
                  <p:par>
                    <p:cTn id="46" fill="hold">
                      <p:stCondLst>
                        <p:cond delay="indefinite"/>
                      </p:stCondLst>
                      <p:childTnLst>
                        <p:par>
                          <p:cTn id="47" fill="hold">
                            <p:stCondLst>
                              <p:cond delay="0"/>
                            </p:stCondLst>
                            <p:childTnLst>
                              <p:par>
                                <p:cTn id="48" presetID="51" presetClass="entr" presetSubtype="0" fill="hold" nodeType="clickEffect">
                                  <p:stCondLst>
                                    <p:cond delay="0"/>
                                  </p:stCondLst>
                                  <p:childTnLst>
                                    <p:set>
                                      <p:cBhvr>
                                        <p:cTn id="49" dur="1" fill="hold">
                                          <p:stCondLst>
                                            <p:cond delay="0"/>
                                          </p:stCondLst>
                                        </p:cTn>
                                        <p:tgtEl>
                                          <p:spTgt spid="21507">
                                            <p:txEl>
                                              <p:pRg st="5" end="5"/>
                                            </p:txEl>
                                          </p:spTgt>
                                        </p:tgtEl>
                                        <p:attrNameLst>
                                          <p:attrName>style.visibility</p:attrName>
                                        </p:attrNameLst>
                                      </p:cBhvr>
                                      <p:to>
                                        <p:strVal val="visible"/>
                                      </p:to>
                                    </p:set>
                                    <p:animEffect transition="in" filter="fade">
                                      <p:cBhvr>
                                        <p:cTn id="50" dur="770" decel="100000"/>
                                        <p:tgtEl>
                                          <p:spTgt spid="21507">
                                            <p:txEl>
                                              <p:pRg st="5" end="5"/>
                                            </p:txEl>
                                          </p:spTgt>
                                        </p:tgtEl>
                                      </p:cBhvr>
                                    </p:animEffect>
                                    <p:animScale>
                                      <p:cBhvr>
                                        <p:cTn id="51" dur="770" decel="100000"/>
                                        <p:tgtEl>
                                          <p:spTgt spid="21507">
                                            <p:txEl>
                                              <p:pRg st="5" end="5"/>
                                            </p:txEl>
                                          </p:spTgt>
                                        </p:tgtEl>
                                      </p:cBhvr>
                                      <p:from x="10000" y="10000"/>
                                      <p:to x="200000" y="450000"/>
                                    </p:animScale>
                                    <p:animScale>
                                      <p:cBhvr>
                                        <p:cTn id="52" dur="1230" accel="100000" fill="hold">
                                          <p:stCondLst>
                                            <p:cond delay="770"/>
                                          </p:stCondLst>
                                        </p:cTn>
                                        <p:tgtEl>
                                          <p:spTgt spid="21507">
                                            <p:txEl>
                                              <p:pRg st="5" end="5"/>
                                            </p:txEl>
                                          </p:spTgt>
                                        </p:tgtEl>
                                      </p:cBhvr>
                                      <p:from x="200000" y="450000"/>
                                      <p:to x="100000" y="100000"/>
                                    </p:animScale>
                                    <p:set>
                                      <p:cBhvr>
                                        <p:cTn id="53" dur="770" fill="hold"/>
                                        <p:tgtEl>
                                          <p:spTgt spid="21507">
                                            <p:txEl>
                                              <p:pRg st="5" end="5"/>
                                            </p:txEl>
                                          </p:spTgt>
                                        </p:tgtEl>
                                        <p:attrNameLst>
                                          <p:attrName>ppt_x</p:attrName>
                                        </p:attrNameLst>
                                      </p:cBhvr>
                                      <p:to>
                                        <p:strVal val="(0.5)"/>
                                      </p:to>
                                    </p:set>
                                    <p:anim from="(0.5)" to="(#ppt_x)" calcmode="lin" valueType="num">
                                      <p:cBhvr>
                                        <p:cTn id="54" dur="1230" accel="100000" fill="hold">
                                          <p:stCondLst>
                                            <p:cond delay="770"/>
                                          </p:stCondLst>
                                        </p:cTn>
                                        <p:tgtEl>
                                          <p:spTgt spid="21507">
                                            <p:txEl>
                                              <p:pRg st="5" end="5"/>
                                            </p:txEl>
                                          </p:spTgt>
                                        </p:tgtEl>
                                        <p:attrNameLst>
                                          <p:attrName>ppt_x</p:attrName>
                                        </p:attrNameLst>
                                      </p:cBhvr>
                                    </p:anim>
                                    <p:set>
                                      <p:cBhvr>
                                        <p:cTn id="55" dur="770" fill="hold"/>
                                        <p:tgtEl>
                                          <p:spTgt spid="21507">
                                            <p:txEl>
                                              <p:pRg st="5" end="5"/>
                                            </p:txEl>
                                          </p:spTgt>
                                        </p:tgtEl>
                                        <p:attrNameLst>
                                          <p:attrName>ppt_y</p:attrName>
                                        </p:attrNameLst>
                                      </p:cBhvr>
                                      <p:to>
                                        <p:strVal val="(#ppt_y+0.4)"/>
                                      </p:to>
                                    </p:set>
                                    <p:anim from="(#ppt_y+0.4)" to="(#ppt_y)" calcmode="lin" valueType="num">
                                      <p:cBhvr>
                                        <p:cTn id="56" dur="1230" accel="100000" fill="hold">
                                          <p:stCondLst>
                                            <p:cond delay="770"/>
                                          </p:stCondLst>
                                        </p:cTn>
                                        <p:tgtEl>
                                          <p:spTgt spid="21507">
                                            <p:txEl>
                                              <p:pRg st="5" end="5"/>
                                            </p:txEl>
                                          </p:spTgt>
                                        </p:tgtEl>
                                        <p:attrNameLst>
                                          <p:attrName>ppt_y</p:attrName>
                                        </p:attrNameLst>
                                      </p:cBhvr>
                                    </p:anim>
                                  </p:childTnLst>
                                </p:cTn>
                              </p:par>
                            </p:childTnLst>
                          </p:cTn>
                        </p:par>
                      </p:childTnLst>
                    </p:cTn>
                  </p:par>
                  <p:par>
                    <p:cTn id="57" fill="hold">
                      <p:stCondLst>
                        <p:cond delay="indefinite"/>
                      </p:stCondLst>
                      <p:childTnLst>
                        <p:par>
                          <p:cTn id="58" fill="hold">
                            <p:stCondLst>
                              <p:cond delay="0"/>
                            </p:stCondLst>
                            <p:childTnLst>
                              <p:par>
                                <p:cTn id="59" presetID="51" presetClass="entr" presetSubtype="0" fill="hold" nodeType="click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fade">
                                      <p:cBhvr>
                                        <p:cTn id="61" dur="770" decel="100000"/>
                                        <p:tgtEl>
                                          <p:spTgt spid="21507">
                                            <p:txEl>
                                              <p:pRg st="6" end="6"/>
                                            </p:txEl>
                                          </p:spTgt>
                                        </p:tgtEl>
                                      </p:cBhvr>
                                    </p:animEffect>
                                    <p:animScale>
                                      <p:cBhvr>
                                        <p:cTn id="62" dur="770" decel="100000"/>
                                        <p:tgtEl>
                                          <p:spTgt spid="21507">
                                            <p:txEl>
                                              <p:pRg st="6" end="6"/>
                                            </p:txEl>
                                          </p:spTgt>
                                        </p:tgtEl>
                                      </p:cBhvr>
                                      <p:from x="10000" y="10000"/>
                                      <p:to x="200000" y="450000"/>
                                    </p:animScale>
                                    <p:animScale>
                                      <p:cBhvr>
                                        <p:cTn id="63" dur="1230" accel="100000" fill="hold">
                                          <p:stCondLst>
                                            <p:cond delay="770"/>
                                          </p:stCondLst>
                                        </p:cTn>
                                        <p:tgtEl>
                                          <p:spTgt spid="21507">
                                            <p:txEl>
                                              <p:pRg st="6" end="6"/>
                                            </p:txEl>
                                          </p:spTgt>
                                        </p:tgtEl>
                                      </p:cBhvr>
                                      <p:from x="200000" y="450000"/>
                                      <p:to x="100000" y="100000"/>
                                    </p:animScale>
                                    <p:set>
                                      <p:cBhvr>
                                        <p:cTn id="64" dur="770" fill="hold"/>
                                        <p:tgtEl>
                                          <p:spTgt spid="21507">
                                            <p:txEl>
                                              <p:pRg st="6" end="6"/>
                                            </p:txEl>
                                          </p:spTgt>
                                        </p:tgtEl>
                                        <p:attrNameLst>
                                          <p:attrName>ppt_x</p:attrName>
                                        </p:attrNameLst>
                                      </p:cBhvr>
                                      <p:to>
                                        <p:strVal val="(0.5)"/>
                                      </p:to>
                                    </p:set>
                                    <p:anim from="(0.5)" to="(#ppt_x)" calcmode="lin" valueType="num">
                                      <p:cBhvr>
                                        <p:cTn id="65" dur="1230" accel="100000" fill="hold">
                                          <p:stCondLst>
                                            <p:cond delay="770"/>
                                          </p:stCondLst>
                                        </p:cTn>
                                        <p:tgtEl>
                                          <p:spTgt spid="21507">
                                            <p:txEl>
                                              <p:pRg st="6" end="6"/>
                                            </p:txEl>
                                          </p:spTgt>
                                        </p:tgtEl>
                                        <p:attrNameLst>
                                          <p:attrName>ppt_x</p:attrName>
                                        </p:attrNameLst>
                                      </p:cBhvr>
                                    </p:anim>
                                    <p:set>
                                      <p:cBhvr>
                                        <p:cTn id="66" dur="770" fill="hold"/>
                                        <p:tgtEl>
                                          <p:spTgt spid="21507">
                                            <p:txEl>
                                              <p:pRg st="6" end="6"/>
                                            </p:txEl>
                                          </p:spTgt>
                                        </p:tgtEl>
                                        <p:attrNameLst>
                                          <p:attrName>ppt_y</p:attrName>
                                        </p:attrNameLst>
                                      </p:cBhvr>
                                      <p:to>
                                        <p:strVal val="(#ppt_y+0.4)"/>
                                      </p:to>
                                    </p:set>
                                    <p:anim from="(#ppt_y+0.4)" to="(#ppt_y)" calcmode="lin" valueType="num">
                                      <p:cBhvr>
                                        <p:cTn id="67" dur="1230" accel="100000" fill="hold">
                                          <p:stCondLst>
                                            <p:cond delay="770"/>
                                          </p:stCondLst>
                                        </p:cTn>
                                        <p:tgtEl>
                                          <p:spTgt spid="21507">
                                            <p:txEl>
                                              <p:pRg st="6" end="6"/>
                                            </p:txEl>
                                          </p:spTgt>
                                        </p:tgtEl>
                                        <p:attrNameLst>
                                          <p:attrName>ppt_y</p:attrName>
                                        </p:attrNameLst>
                                      </p:cBhvr>
                                    </p:anim>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nodeType="clickEffect">
                                  <p:stCondLst>
                                    <p:cond delay="0"/>
                                  </p:stCondLst>
                                  <p:childTnLst>
                                    <p:set>
                                      <p:cBhvr>
                                        <p:cTn id="71" dur="1" fill="hold">
                                          <p:stCondLst>
                                            <p:cond delay="0"/>
                                          </p:stCondLst>
                                        </p:cTn>
                                        <p:tgtEl>
                                          <p:spTgt spid="21507">
                                            <p:txEl>
                                              <p:pRg st="7" end="7"/>
                                            </p:txEl>
                                          </p:spTgt>
                                        </p:tgtEl>
                                        <p:attrNameLst>
                                          <p:attrName>style.visibility</p:attrName>
                                        </p:attrNameLst>
                                      </p:cBhvr>
                                      <p:to>
                                        <p:strVal val="visible"/>
                                      </p:to>
                                    </p:set>
                                    <p:animEffect transition="in" filter="fade">
                                      <p:cBhvr>
                                        <p:cTn id="72" dur="770" decel="100000"/>
                                        <p:tgtEl>
                                          <p:spTgt spid="21507">
                                            <p:txEl>
                                              <p:pRg st="7" end="7"/>
                                            </p:txEl>
                                          </p:spTgt>
                                        </p:tgtEl>
                                      </p:cBhvr>
                                    </p:animEffect>
                                    <p:animScale>
                                      <p:cBhvr>
                                        <p:cTn id="73" dur="770" decel="100000"/>
                                        <p:tgtEl>
                                          <p:spTgt spid="21507">
                                            <p:txEl>
                                              <p:pRg st="7" end="7"/>
                                            </p:txEl>
                                          </p:spTgt>
                                        </p:tgtEl>
                                      </p:cBhvr>
                                      <p:from x="10000" y="10000"/>
                                      <p:to x="200000" y="450000"/>
                                    </p:animScale>
                                    <p:animScale>
                                      <p:cBhvr>
                                        <p:cTn id="74" dur="1230" accel="100000" fill="hold">
                                          <p:stCondLst>
                                            <p:cond delay="770"/>
                                          </p:stCondLst>
                                        </p:cTn>
                                        <p:tgtEl>
                                          <p:spTgt spid="21507">
                                            <p:txEl>
                                              <p:pRg st="7" end="7"/>
                                            </p:txEl>
                                          </p:spTgt>
                                        </p:tgtEl>
                                      </p:cBhvr>
                                      <p:from x="200000" y="450000"/>
                                      <p:to x="100000" y="100000"/>
                                    </p:animScale>
                                    <p:set>
                                      <p:cBhvr>
                                        <p:cTn id="75" dur="770" fill="hold"/>
                                        <p:tgtEl>
                                          <p:spTgt spid="21507">
                                            <p:txEl>
                                              <p:pRg st="7" end="7"/>
                                            </p:txEl>
                                          </p:spTgt>
                                        </p:tgtEl>
                                        <p:attrNameLst>
                                          <p:attrName>ppt_x</p:attrName>
                                        </p:attrNameLst>
                                      </p:cBhvr>
                                      <p:to>
                                        <p:strVal val="(0.5)"/>
                                      </p:to>
                                    </p:set>
                                    <p:anim from="(0.5)" to="(#ppt_x)" calcmode="lin" valueType="num">
                                      <p:cBhvr>
                                        <p:cTn id="76" dur="1230" accel="100000" fill="hold">
                                          <p:stCondLst>
                                            <p:cond delay="770"/>
                                          </p:stCondLst>
                                        </p:cTn>
                                        <p:tgtEl>
                                          <p:spTgt spid="21507">
                                            <p:txEl>
                                              <p:pRg st="7" end="7"/>
                                            </p:txEl>
                                          </p:spTgt>
                                        </p:tgtEl>
                                        <p:attrNameLst>
                                          <p:attrName>ppt_x</p:attrName>
                                        </p:attrNameLst>
                                      </p:cBhvr>
                                    </p:anim>
                                    <p:set>
                                      <p:cBhvr>
                                        <p:cTn id="77" dur="770" fill="hold"/>
                                        <p:tgtEl>
                                          <p:spTgt spid="21507">
                                            <p:txEl>
                                              <p:pRg st="7" end="7"/>
                                            </p:txEl>
                                          </p:spTgt>
                                        </p:tgtEl>
                                        <p:attrNameLst>
                                          <p:attrName>ppt_y</p:attrName>
                                        </p:attrNameLst>
                                      </p:cBhvr>
                                      <p:to>
                                        <p:strVal val="(#ppt_y+0.4)"/>
                                      </p:to>
                                    </p:set>
                                    <p:anim from="(#ppt_y+0.4)" to="(#ppt_y)" calcmode="lin" valueType="num">
                                      <p:cBhvr>
                                        <p:cTn id="78" dur="1230" accel="100000" fill="hold">
                                          <p:stCondLst>
                                            <p:cond delay="770"/>
                                          </p:stCondLst>
                                        </p:cTn>
                                        <p:tgtEl>
                                          <p:spTgt spid="21507">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642938" y="1571625"/>
            <a:ext cx="7921625" cy="4325938"/>
          </a:xfrm>
          <a:prstGeom prst="rect">
            <a:avLst/>
          </a:prstGeom>
          <a:noFill/>
          <a:ln w="9525">
            <a:noFill/>
            <a:miter lim="800000"/>
            <a:headEnd/>
            <a:tailEnd/>
          </a:ln>
        </p:spPr>
      </p:pic>
      <p:sp>
        <p:nvSpPr>
          <p:cNvPr id="78851" name="Rectangle 3"/>
          <p:cNvSpPr>
            <a:spLocks noGrp="1" noRot="1" noChangeArrowheads="1"/>
          </p:cNvSpPr>
          <p:nvPr>
            <p:ph type="title"/>
          </p:nvPr>
        </p:nvSpPr>
        <p:spPr/>
        <p:txBody>
          <a:bodyPr/>
          <a:lstStyle/>
          <a:p>
            <a:pPr algn="ctr" eaLnBrk="1" hangingPunct="1">
              <a:defRPr/>
            </a:pPr>
            <a:r>
              <a:rPr lang="cs-CZ" dirty="0" smtClean="0">
                <a:solidFill>
                  <a:srgbClr val="FFC000"/>
                </a:solidFill>
              </a:rPr>
              <a:t>Soubor tradičních cílu HP</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Základní východisko a cíl hospodářské politiky EU </a:t>
            </a:r>
          </a:p>
        </p:txBody>
      </p:sp>
      <p:sp>
        <p:nvSpPr>
          <p:cNvPr id="22532" name="Rectangle 4"/>
          <p:cNvSpPr>
            <a:spLocks noGrp="1" noChangeArrowheads="1"/>
          </p:cNvSpPr>
          <p:nvPr>
            <p:ph type="body" idx="1"/>
          </p:nvPr>
        </p:nvSpPr>
        <p:spPr>
          <a:xfrm>
            <a:off x="395536" y="2276475"/>
            <a:ext cx="8061077" cy="4116388"/>
          </a:xfrm>
        </p:spPr>
        <p:txBody>
          <a:bodyPr/>
          <a:lstStyle/>
          <a:p>
            <a:pPr algn="just" eaLnBrk="1" hangingPunct="1">
              <a:buClr>
                <a:srgbClr val="FFC000"/>
              </a:buClr>
              <a:defRPr/>
            </a:pPr>
            <a:r>
              <a:rPr lang="cs-CZ" sz="2800" dirty="0" smtClean="0">
                <a:latin typeface="+mj-lt"/>
              </a:rPr>
              <a:t>Svobodný trh bez omezení s řadou pravidel, které jsou nezbytné pro hladké fungování hospodářské výměny a pro ekonomickou a sociální soudržnost ve společném hospodářském prostoru.</a:t>
            </a:r>
          </a:p>
          <a:p>
            <a:pPr algn="just" eaLnBrk="1" hangingPunct="1">
              <a:buClr>
                <a:srgbClr val="FFC000"/>
              </a:buClr>
              <a:defRPr/>
            </a:pPr>
            <a:endParaRPr lang="cs-CZ" sz="2800" dirty="0" smtClean="0">
              <a:latin typeface="+mj-lt"/>
            </a:endParaRPr>
          </a:p>
          <a:p>
            <a:pPr algn="just" eaLnBrk="1" hangingPunct="1">
              <a:buClr>
                <a:srgbClr val="FFC000"/>
              </a:buClr>
              <a:defRPr/>
            </a:pPr>
            <a:r>
              <a:rPr lang="cs-CZ" sz="2800" dirty="0" smtClean="0">
                <a:latin typeface="+mj-lt"/>
              </a:rPr>
              <a:t>Stupně ekonomické integrace?</a:t>
            </a:r>
          </a:p>
          <a:p>
            <a:pPr algn="just" eaLnBrk="1" hangingPunct="1">
              <a:buClr>
                <a:srgbClr val="FFC000"/>
              </a:buClr>
              <a:defRPr/>
            </a:pPr>
            <a:r>
              <a:rPr lang="cs-CZ" sz="2800" dirty="0" smtClean="0">
                <a:latin typeface="+mj-lt"/>
              </a:rPr>
              <a:t>Základní zřizovací smlouvy?</a:t>
            </a:r>
          </a:p>
          <a:p>
            <a:pPr algn="just" eaLnBrk="1" hangingPunct="1">
              <a:buClr>
                <a:srgbClr val="FFC000"/>
              </a:buClr>
              <a:buFont typeface="Wingdings" pitchFamily="2" charset="2"/>
              <a:buNone/>
              <a:defRPr/>
            </a:pPr>
            <a:endParaRPr lang="cs-CZ" sz="2800" dirty="0" smtClean="0">
              <a:latin typeface="+mj-lt"/>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0" y="908720"/>
            <a:ext cx="9165174" cy="55402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251520" y="1484784"/>
            <a:ext cx="8309677" cy="5074691"/>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3475</TotalTime>
  <Words>1195</Words>
  <Application>Microsoft Office PowerPoint</Application>
  <PresentationFormat>Předvádění na obrazovce (4:3)</PresentationFormat>
  <Paragraphs>171</Paragraphs>
  <Slides>30</Slides>
  <Notes>25</Notes>
  <HiddenSlides>0</HiddenSlides>
  <MMClips>0</MMClips>
  <ScaleCrop>false</ScaleCrop>
  <HeadingPairs>
    <vt:vector size="6" baseType="variant">
      <vt:variant>
        <vt:lpstr>Použitá písma</vt:lpstr>
      </vt:variant>
      <vt:variant>
        <vt:i4>14</vt:i4>
      </vt:variant>
      <vt:variant>
        <vt:lpstr>Motiv</vt:lpstr>
      </vt:variant>
      <vt:variant>
        <vt:i4>1</vt:i4>
      </vt:variant>
      <vt:variant>
        <vt:lpstr>Nadpisy snímků</vt:lpstr>
      </vt:variant>
      <vt:variant>
        <vt:i4>30</vt:i4>
      </vt:variant>
    </vt:vector>
  </HeadingPairs>
  <TitlesOfParts>
    <vt:vector size="45" baseType="lpstr">
      <vt:lpstr>Arial</vt:lpstr>
      <vt:lpstr>Bookman Old Style</vt:lpstr>
      <vt:lpstr>Calibri</vt:lpstr>
      <vt:lpstr>Corbel</vt:lpstr>
      <vt:lpstr>Franklin Gothic Medium</vt:lpstr>
      <vt:lpstr>Garamond</vt:lpstr>
      <vt:lpstr>Monotype Sorts</vt:lpstr>
      <vt:lpstr>Palatino Linotype</vt:lpstr>
      <vt:lpstr>Symbol</vt:lpstr>
      <vt:lpstr>Tahoma</vt:lpstr>
      <vt:lpstr>Times New Roman</vt:lpstr>
      <vt:lpstr>Wingdings</vt:lpstr>
      <vt:lpstr>Wingdings 2</vt:lpstr>
      <vt:lpstr>Wingdings 3</vt:lpstr>
      <vt:lpstr>Modul</vt:lpstr>
      <vt:lpstr>Hospodářská politika EU</vt:lpstr>
      <vt:lpstr>           Literatura ke studiu:</vt:lpstr>
      <vt:lpstr>Osnova přednášek</vt:lpstr>
      <vt:lpstr>Požadavky na studenta</vt:lpstr>
      <vt:lpstr>Hospodářská politika</vt:lpstr>
      <vt:lpstr>Soubor tradičních cílu HP</vt:lpstr>
      <vt:lpstr>Základní východisko a cíl hospodářské politiky EU </vt:lpstr>
      <vt:lpstr>Prezentace aplikace PowerPoint</vt:lpstr>
      <vt:lpstr>Prezentace aplikace PowerPoint</vt:lpstr>
      <vt:lpstr>Základní cíle hospodářské politiky Evropské unie </vt:lpstr>
      <vt:lpstr>Vymezení pravomocí Unie vs. ČS</vt:lpstr>
      <vt:lpstr>Dle čl. 10a Ústavy ČR</vt:lpstr>
      <vt:lpstr>Vymezení přenesení pravomocí</vt:lpstr>
      <vt:lpstr> přenesení pravomocí</vt:lpstr>
      <vt:lpstr>Mez. smlouvy dle čl. 10 a 10a</vt:lpstr>
      <vt:lpstr>Pravomoc vs. působnost</vt:lpstr>
      <vt:lpstr>Zásada svěřených pravomocí</vt:lpstr>
      <vt:lpstr>Zásada svěřených pravomocí</vt:lpstr>
      <vt:lpstr>Výlučná pravomoc Unie</vt:lpstr>
      <vt:lpstr>Výlučná pravomoc Unie</vt:lpstr>
      <vt:lpstr>Sdílené pravomoci Unie a ČS</vt:lpstr>
      <vt:lpstr>Sdílené pravomoci</vt:lpstr>
      <vt:lpstr>Sdílené pravomoci</vt:lpstr>
      <vt:lpstr>Sdílené pravomoci</vt:lpstr>
      <vt:lpstr>Sdílená pravomoc Unie a ČS</vt:lpstr>
      <vt:lpstr>Koordinované politiky v oblasti politik zaměstnanosti a sociální politiky</vt:lpstr>
      <vt:lpstr>Koordinovaná či doplňková  pravomoc Unie a ČS</vt:lpstr>
      <vt:lpstr>Podpůrné, koordinační pravomoci</vt:lpstr>
      <vt:lpstr>Praktické vymezení kompetencí UNIE </vt:lpstr>
      <vt:lpstr>Praktické vymezení kompetencí UNIE </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264</cp:revision>
  <dcterms:created xsi:type="dcterms:W3CDTF">2003-10-04T09:43:03Z</dcterms:created>
  <dcterms:modified xsi:type="dcterms:W3CDTF">2020-03-20T10:05:22Z</dcterms:modified>
</cp:coreProperties>
</file>