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9" r:id="rId5"/>
    <p:sldId id="260" r:id="rId6"/>
    <p:sldId id="27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0383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386066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37942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041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20374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3366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28122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10476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87290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81902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894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714C3-0ECD-41CF-90E8-4A5E406683D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CABFB-8079-4C86-B22E-35B5FE224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2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7426" y="2759830"/>
            <a:ext cx="9144000" cy="1937370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vývoj názorů na formální organizaci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69985" y="51571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Dagmar Svobodová</a:t>
            </a:r>
          </a:p>
        </p:txBody>
      </p:sp>
    </p:spTree>
    <p:extLst>
      <p:ext uri="{BB962C8B-B14F-4D97-AF65-F5344CB8AC3E}">
        <p14:creationId xmlns:p14="http://schemas.microsoft.com/office/powerpoint/2010/main" val="3307986103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042964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Byrokraticky řízená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Byrokracie v podmínkách legálního panství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Legální panství odvozuje svou legitimitu z obecných právních předpisů, které jsou formálně platné a závazné pro všechny příslušné organizace.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Weberova modelu neplyne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účinnost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protože některé prvky chod organizací blokují, účelově racionální jednání byrokratických forem organizace může vést k jiným než jen k sledovaným cílům</a:t>
            </a: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71539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072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Znaky moderní byrokracie podle Webera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712968" cy="4680520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Byrokratická správa je nepřetržité vyřizování záležitostí na základě více či méně pevných a vyčerpávajících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pravidel abstraktního charakteru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úřední hierarchie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umožňuje kontrolu a dohled vyšších úřadů nad nižšími a právo odvolání nebo stížnosti nižších úřadů vůči vyšším.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Členové byrokratického aparátu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mají pevně stanovené kompetence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jasně ohraničené oblasti úředních pravomocí a úředních povinností, které vymezují obsah jejich kvalifikace.</a:t>
            </a: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28244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147248" cy="994122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Sociální důsledky 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byrokraticky řízených organizací je spjat s relativní demokratizací společnosti, především s demokratizací přístupu k správním funkcím.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Byrokracie organizace má zaručit rovnost práv ovládaných, včetně jejich přístupu k úřadům na základě požadované kvalifikace.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Mentalita byrokracie je podobná mentalitě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protestantsky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orientované rané buržoazie.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09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19256" cy="994122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Principy řízení podle Henry 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Fayola</a:t>
            </a: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033857"/>
              </p:ext>
            </p:extLst>
          </p:nvPr>
        </p:nvGraphicFramePr>
        <p:xfrm>
          <a:off x="251521" y="1988842"/>
          <a:ext cx="8641653" cy="259228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80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457">
                <a:tc>
                  <a:txBody>
                    <a:bodyPr/>
                    <a:lstStyle/>
                    <a:p>
                      <a:r>
                        <a:rPr lang="cs-C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Dělba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Podřízení</a:t>
                      </a:r>
                      <a:r>
                        <a:rPr lang="cs-CZ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zájmům celku</a:t>
                      </a:r>
                      <a:endParaRPr lang="cs-CZ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Korektnost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7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Odměňování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Stabilita zaměstnanců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7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Disciplína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Iniciativnost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7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Jednota instrukcí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Řetězec vztahů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Kolegialita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7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Jednota vedení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Řád a pořádek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486916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Hledání univerzálních principů vědeckého řízení však nemohlo být úspěšné, neboť principy vycházely z klasických postulátů teorie organizace, které byly od počátku 30. let 20. století postupně opouštěny.</a:t>
            </a:r>
          </a:p>
        </p:txBody>
      </p:sp>
    </p:spTree>
    <p:extLst>
      <p:ext uri="{BB962C8B-B14F-4D97-AF65-F5344CB8AC3E}">
        <p14:creationId xmlns:p14="http://schemas.microsoft.com/office/powerpoint/2010/main" val="526018869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720724"/>
            <a:ext cx="8147248" cy="724942"/>
          </a:xfrm>
        </p:spPr>
        <p:txBody>
          <a:bodyPr>
            <a:noAutofit/>
          </a:bodyPr>
          <a:lstStyle/>
          <a:p>
            <a:pPr algn="l"/>
            <a:r>
              <a:rPr lang="cs-CZ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Reakce na klasické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30. let 20. století byly postupně zpochybňovány představy klasické fáze vývoje formálních organizací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 léta 20. století přinášejí rozvoj kulturní antropologie a sociální psychologie, zkoumání vlivu interakce na rozvoj lidské osobnosti, zájem o neformální aspekty lidského soužití</a:t>
            </a: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 zkoumají, jakým způsobem dochází ve společenstvích, která nebyla ustavena formálně, k postupnému formování pevnějších sociálních struktur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32910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11" y="720723"/>
            <a:ext cx="8075240" cy="850106"/>
          </a:xfrm>
        </p:spPr>
        <p:txBody>
          <a:bodyPr/>
          <a:lstStyle/>
          <a:p>
            <a:pPr algn="l"/>
            <a:r>
              <a:rPr lang="cs-CZ" b="1" dirty="0" err="1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Elton</a:t>
            </a:r>
            <a:r>
              <a:rPr lang="cs-CZ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Mayo</a:t>
            </a:r>
            <a:endParaRPr lang="cs-CZ" b="1" dirty="0">
              <a:solidFill>
                <a:srgbClr val="2957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Stál v čele kolektivu, který od roku 1925 prováděl experimenty v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Hawthornském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závodě nedaleko Chicaga.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Během pokusů docházelo uvnitř experimentálních skupin k vytváření neformálních vztahů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Mayova pojetí základem pro orientaci jednání jsou spontánně rozvíjené vztahy, na které jsou jejich členové citově vázáni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Mayových požadavků, spolupráce v komplexní společnosti, jednota cílů v situaci různosti parciálních zájmů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30276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764061"/>
          </a:xfrm>
        </p:spPr>
        <p:txBody>
          <a:bodyPr>
            <a:noAutofit/>
          </a:bodyPr>
          <a:lstStyle/>
          <a:p>
            <a:pPr algn="l"/>
            <a:r>
              <a:rPr lang="cs-CZ" sz="4000" b="1" dirty="0" err="1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Homasova</a:t>
            </a:r>
            <a:r>
              <a:rPr lang="cs-CZ" sz="4000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systematizace teorie mezilidských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Vnější a vnitřní skupiny – prvky vnějšího systému bývají vytvářeny formálně se záměrem učinit skupinu funkční vzhledem k jejímu prostředí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sociální směny – lidé vysvětlují své chování podle toho, co jim přináší ve srovnání s tím, co je stojí interakce s druhými, která může být odměnou sama o sobě</a:t>
            </a: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Opomíjení faktoru moci, který strukturuje vztahy mezi nadřízenými a podřízenými členy organizací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6183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Hlavní body kritiky „</a:t>
            </a:r>
            <a:r>
              <a:rPr lang="cs-CZ" b="1" dirty="0" err="1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relations“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Stoupenci školy mezilidských vztahů vypracovávají návody, jak ovlivňovat zaměstnance organizací v zájmu dosahování cílů, které zaměstnanci nemají možnost spoluurčovat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Manipulování se zaměstnanci v cizím zájmu nezmenšuje jejich pocit odcizení. Techniky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relations“ nevedou vždy k většímu výkonu zaměstnanců ani k jejich většímu uspokojení z práce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zaměstnanců se nemusejí krýt s prioritami organizace. Vysoká pracovní morálka není vždy spojena s vysokou produktivitou práce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50324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229600" cy="696915"/>
          </a:xfrm>
        </p:spPr>
        <p:txBody>
          <a:bodyPr>
            <a:noAutofit/>
          </a:bodyPr>
          <a:lstStyle/>
          <a:p>
            <a:pPr algn="l"/>
            <a:r>
              <a:rPr lang="cs-CZ" sz="4200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Totální instituce a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25000" lnSpcReduction="20000"/>
          </a:bodyPr>
          <a:lstStyle/>
          <a:p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zavedený americkým sociologem kanadského původu </a:t>
            </a:r>
            <a:r>
              <a:rPr lang="cs-CZ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Ervingem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Goffmanem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(1922–1982).</a:t>
            </a:r>
          </a:p>
          <a:p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Organizace, které vytvářejí pro své členy prostředí lišící se v zásadním ohledu od životního světa běžných občanů moderní společnosti. </a:t>
            </a:r>
          </a:p>
          <a:p>
            <a:endParaRPr lang="cs-CZ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Typy totálních institucí:</a:t>
            </a:r>
          </a:p>
          <a:p>
            <a:pPr marL="0" lvl="0" indent="0">
              <a:buNone/>
            </a:pPr>
            <a:r>
              <a:rPr lang="cs-CZ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nápravná zařízení 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krajní podoba totální instituce</a:t>
            </a:r>
          </a:p>
          <a:p>
            <a:pPr marL="0" lvl="0" indent="0">
              <a:buNone/>
            </a:pPr>
            <a:r>
              <a:rPr lang="cs-CZ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vojenské instituce 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zosobnění státního monopolu na násilí vyznačující se specifickým stylem velení a proměnlivostí vlivů na okolí</a:t>
            </a:r>
          </a:p>
          <a:p>
            <a:pPr marL="0" lvl="0" indent="0">
              <a:buNone/>
            </a:pPr>
            <a:r>
              <a:rPr lang="cs-CZ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léčebné instituce 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ústavy pro mentálně postižené</a:t>
            </a:r>
          </a:p>
          <a:p>
            <a:pPr marL="0" lvl="0" indent="0">
              <a:buNone/>
            </a:pPr>
            <a:endParaRPr lang="cs-CZ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Pět skupin totalitních institucí: </a:t>
            </a:r>
          </a:p>
          <a:p>
            <a:pPr marL="0" indent="0">
              <a:buNone/>
            </a:pP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péče o lidi, kteří se sami o sebe nepostarají – staří lidé, 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sirotci, osoby tělesně, mentálně postižené 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péče o lidi, kteří můžou být pro společnost rizikoví – lidé 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trpící nakažlivými chorobami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 instituce zřízené na ochranu společnosti – vězeňské ústavy,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ústavy pro převýchovu nezletilých, agresivních šílenců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 zařízení pro realizaci technických záležitostí souvisejících s 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provozem – kasárny, internátní školy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5) zařízení, které mají zvláštní chráněné prostředí – kláštery,</a:t>
            </a:r>
            <a:b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azyly nejrůznějších druhů</a:t>
            </a:r>
          </a:p>
          <a:p>
            <a:pPr marL="0" lvl="0" indent="0">
              <a:buNone/>
            </a:pPr>
            <a:endParaRPr lang="cs-CZ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Stručný vývoj názorů na formální organizaci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5259" y="1651378"/>
            <a:ext cx="84772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Studium formálních organizací</a:t>
            </a:r>
          </a:p>
          <a:p>
            <a:pPr algn="just" eaLnBrk="1" hangingPunct="1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Klasické období sociologie organizace</a:t>
            </a:r>
          </a:p>
          <a:p>
            <a:pPr marL="457200" indent="-457200" algn="just" eaLnBrk="1" hangingPunct="1">
              <a:buAutoNum type="arabicPeriod" startAt="2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Reakce na klasické období sociologie organizace</a:t>
            </a:r>
          </a:p>
          <a:p>
            <a:pPr algn="just" eaLnBrk="1" hangingPunct="1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1" hangingPunct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Totální instituce a organizace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2285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37" y="548680"/>
            <a:ext cx="8229600" cy="898948"/>
          </a:xfrm>
        </p:spPr>
        <p:txBody>
          <a:bodyPr>
            <a:norm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Vymezení pojmu „organizace“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412776"/>
            <a:ext cx="88569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francouzského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uspořádání a z řeckého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organon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nástroj.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organizace označuje: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 aktérů, bezprostředně nezávislou strukturní vlastnost (organizovanost)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záměrnou činnost k nezávislé strukturní vlastnosti vedoucí (organizování), tj. proces určování struktury řídících činností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řídící činnosti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71998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09210"/>
            <a:ext cx="8219256" cy="868958"/>
          </a:xfrm>
        </p:spPr>
        <p:txBody>
          <a:bodyPr>
            <a:norm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Sociální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516" y="1484784"/>
            <a:ext cx="8820980" cy="5069160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Vyjadřuje vědomě vytvořený a na specifický cíl zaměřený sociální systém, který přijímá a zpracovává informace, aby ovládl objektivní systémové procesy probíhající podle zdánlivě samostatných zákonitostí. </a:t>
            </a: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organizace je definována: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dělbou moci</a:t>
            </a:r>
          </a:p>
          <a:p>
            <a:pPr lvl="0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existencí jednoho nebo více mocenských center, která kontrolují chod organizace </a:t>
            </a:r>
          </a:p>
          <a:p>
            <a:pPr lvl="0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možností substituce členů organizace bez změny organizace jako celku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44738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075240" cy="576064"/>
          </a:xfrm>
        </p:spPr>
        <p:txBody>
          <a:bodyPr>
            <a:no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Formální organizace</a:t>
            </a:r>
            <a:endParaRPr lang="cs-CZ" sz="42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organizace představují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umělý prostředek koordinace aktivit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většího počtu lidí za určitým účelem.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Výhody, které plynou z formálně ustavené koordinace lidských činností, však způsobují, že stále větší oblast lidských aktivit je provozována organizovaně. 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dnešních organizací je konglomerátem prvků, které byly vyvinuty nezávisle na sobě při koordinaci lidských aktivit.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5365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18" y="548680"/>
            <a:ext cx="8229600" cy="1143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2957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Určité dysfunkční vlivy na organizaci označujeme termínem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byrokratizace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byrokracie s jejími negativními rysy je stálým doprovodným jevem lidského úsilí o stále účinnější koordinaci společné činnosti ve velkém měřítku.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Byrokracie brzdí jak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tvořivou,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destruktivní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energii lidí.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9631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20724"/>
            <a:ext cx="8399276" cy="1008112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Vývoj 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Mechanistický přístup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(70. léta 19. století – 20. léta 20. století)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léta, protože po 1. světové válce hospodářství nemělo zdroje, poptávka větší než nabídka, intenzifikace výroby (pásová výroba), 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Škola lidských vztahů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(20. až 30. léta 20. století)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Mayo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ve výrobě je zajímavý element, sociální jistoty, Chicagský experiment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Humanistický přístup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(40. – 50. léta 20. století)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Maslow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McGregor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lidská individualita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přístupy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(60. – 70. léta 20. století)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vysvětlení univerzální podstaty fungování organizace, důraz je kladen na vztah k organizaci a prostředí, teorie kontingence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Stalker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Woodwardová)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Postmoderní názory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(80. – 90. léta 20. století)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postmoderní filozofové, snaha hledat dílčí (konkrétní) problémy, snaží se vyhýbat zjednodušení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1484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92" y="394529"/>
            <a:ext cx="878497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Klasické období sociologie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40060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počátek soustavného studia formální organizace probíhal první dvě desetiletí 20. století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technická linie: taylorismus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teoretický směr: Max Weber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principy řízení: Henry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Fayol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95445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720724"/>
            <a:ext cx="8219256" cy="1052092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Sociologie organizace podle Maxe Webera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896544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Výchozím přesvědčením je, že každý způsob organizace lidí je založen na nerovném postavení sdružených jednotlivců.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 panství – zkoumání vztahů nadvlády a podřízení v různých historických a kulturních souvislostech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legitimního panství -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legální, tradiční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charismatické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492195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1216</Words>
  <Application>Microsoft Office PowerPoint</Application>
  <PresentationFormat>Předvádění na obrazovce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Vymezení pojmu „organizace“</vt:lpstr>
      <vt:lpstr>Sociální organizace</vt:lpstr>
      <vt:lpstr>Formální organizace</vt:lpstr>
      <vt:lpstr>Organizace a byrokracie</vt:lpstr>
      <vt:lpstr>Vývoj sociologie organizace</vt:lpstr>
      <vt:lpstr>Klasické období sociologie organizace</vt:lpstr>
      <vt:lpstr>Sociologie organizace podle Maxe Webera</vt:lpstr>
      <vt:lpstr>Byrokraticky řízená organizace</vt:lpstr>
      <vt:lpstr>Znaky moderní byrokracie podle Webera</vt:lpstr>
      <vt:lpstr>Sociální důsledky byrokracie</vt:lpstr>
      <vt:lpstr>Principy řízení podle Henry Fayola</vt:lpstr>
      <vt:lpstr>Reakce na klasické období</vt:lpstr>
      <vt:lpstr>Elton Mayo</vt:lpstr>
      <vt:lpstr>Homasova systematizace teorie mezilidských vztahů</vt:lpstr>
      <vt:lpstr>Hlavní body kritiky „human relations“</vt:lpstr>
      <vt:lpstr>Totální instituce a organizace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Gia</dc:creator>
  <cp:lastModifiedBy>svo0002</cp:lastModifiedBy>
  <cp:revision>50</cp:revision>
  <dcterms:created xsi:type="dcterms:W3CDTF">2014-05-19T18:54:12Z</dcterms:created>
  <dcterms:modified xsi:type="dcterms:W3CDTF">2020-02-26T09:37:10Z</dcterms:modified>
</cp:coreProperties>
</file>