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74" r:id="rId6"/>
    <p:sldId id="275" r:id="rId7"/>
    <p:sldId id="276" r:id="rId8"/>
    <p:sldId id="265" r:id="rId9"/>
    <p:sldId id="272" r:id="rId10"/>
    <p:sldId id="269" r:id="rId11"/>
    <p:sldId id="267" r:id="rId12"/>
    <p:sldId id="270" r:id="rId13"/>
    <p:sldId id="271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5" autoAdjust="0"/>
    <p:restoredTop sz="94707" autoAdjust="0"/>
  </p:normalViewPr>
  <p:slideViewPr>
    <p:cSldViewPr snapToGrid="0">
      <p:cViewPr varScale="1">
        <p:scale>
          <a:sx n="103" d="100"/>
          <a:sy n="103" d="100"/>
        </p:scale>
        <p:origin x="474" y="108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latin typeface="Arial" pitchFamily="34" charset="0"/>
                <a:cs typeface="Arial" pitchFamily="34" charset="0"/>
              </a:rPr>
              <a:t>Pohledy</a:t>
            </a:r>
            <a:r>
              <a:rPr lang="sk-SK" sz="2800" b="1" dirty="0" smtClean="0">
                <a:latin typeface="Arial" pitchFamily="34" charset="0"/>
                <a:cs typeface="Arial" pitchFamily="34" charset="0"/>
              </a:rPr>
              <a:t> na povahu </a:t>
            </a:r>
            <a:r>
              <a:rPr lang="sk-SK" sz="2800" b="1" dirty="0" err="1" smtClean="0">
                <a:latin typeface="Arial" pitchFamily="34" charset="0"/>
                <a:cs typeface="Arial" pitchFamily="34" charset="0"/>
              </a:rPr>
              <a:t>organizací</a:t>
            </a:r>
            <a:r>
              <a:rPr lang="sk-SK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Dagmar Svobodová</a:t>
            </a:r>
            <a:endParaRPr lang="cs-CZ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0" y="574766"/>
            <a:ext cx="9144000" cy="5185637"/>
          </a:xfrm>
        </p:spPr>
        <p:txBody>
          <a:bodyPr/>
          <a:lstStyle/>
          <a:p>
            <a:pPr>
              <a:buNone/>
            </a:pPr>
            <a:endParaRPr lang="sk-SK" dirty="0" smtClean="0"/>
          </a:p>
          <a:p>
            <a:pPr marL="0" indent="0" algn="just">
              <a:buNone/>
            </a:pPr>
            <a:r>
              <a:rPr lang="sk-SK" b="1" dirty="0" smtClean="0"/>
              <a:t>Cyril </a:t>
            </a:r>
            <a:r>
              <a:rPr lang="sk-SK" b="1" dirty="0" err="1" smtClean="0"/>
              <a:t>Northcote</a:t>
            </a:r>
            <a:r>
              <a:rPr lang="sk-SK" b="1" dirty="0" smtClean="0"/>
              <a:t> </a:t>
            </a:r>
            <a:r>
              <a:rPr lang="sk-SK" b="1" dirty="0" err="1" smtClean="0"/>
              <a:t>Parkinson</a:t>
            </a:r>
            <a:r>
              <a:rPr lang="sk-SK" b="1" dirty="0"/>
              <a:t> </a:t>
            </a:r>
            <a:r>
              <a:rPr lang="sk-SK" dirty="0" smtClean="0"/>
              <a:t>kritizuje </a:t>
            </a:r>
            <a:r>
              <a:rPr lang="sk-SK" dirty="0" err="1" smtClean="0"/>
              <a:t>nevýkonnost</a:t>
            </a:r>
            <a:r>
              <a:rPr lang="sk-SK" dirty="0" smtClean="0"/>
              <a:t> a </a:t>
            </a:r>
            <a:r>
              <a:rPr lang="sk-SK" dirty="0" err="1" smtClean="0"/>
              <a:t>samoúčelnost</a:t>
            </a:r>
            <a:r>
              <a:rPr lang="sk-SK" dirty="0" smtClean="0"/>
              <a:t> byrokracie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pic>
        <p:nvPicPr>
          <p:cNvPr id="4098" name="Picture 2" descr="http://upload.wikimedia.org/wikipedia/commons/d/dd/Cyril_Northcote_Parkinson_19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5391" y="2348386"/>
            <a:ext cx="3780766" cy="39867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99779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endParaRPr lang="cs-CZ" sz="2400" dirty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-46653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23237" y="666524"/>
            <a:ext cx="8229600" cy="759940"/>
          </a:xfrm>
        </p:spPr>
        <p:txBody>
          <a:bodyPr/>
          <a:lstStyle/>
          <a:p>
            <a:r>
              <a:rPr lang="sk-SK" sz="4000" b="1" dirty="0" smtClean="0"/>
              <a:t>Zablokovaná </a:t>
            </a:r>
            <a:r>
              <a:rPr lang="sk-SK" sz="4000" b="1" dirty="0" err="1" smtClean="0"/>
              <a:t>spolčnost</a:t>
            </a:r>
            <a:endParaRPr lang="sk-SK" sz="4000" b="1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274320" y="1645921"/>
            <a:ext cx="8869680" cy="3877802"/>
          </a:xfrm>
        </p:spPr>
        <p:txBody>
          <a:bodyPr/>
          <a:lstStyle/>
          <a:p>
            <a:pPr marL="0" indent="0" algn="just">
              <a:buNone/>
            </a:pPr>
            <a:r>
              <a:rPr lang="sk-SK" dirty="0" err="1" smtClean="0"/>
              <a:t>Crozier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zabývá</a:t>
            </a:r>
            <a:r>
              <a:rPr lang="sk-SK" dirty="0" smtClean="0"/>
              <a:t> v „La </a:t>
            </a:r>
            <a:r>
              <a:rPr lang="sk-SK" dirty="0" err="1" smtClean="0"/>
              <a:t>société</a:t>
            </a:r>
            <a:r>
              <a:rPr lang="sk-SK" dirty="0" smtClean="0"/>
              <a:t> </a:t>
            </a:r>
            <a:r>
              <a:rPr lang="sk-SK" dirty="0" err="1" smtClean="0"/>
              <a:t>bloquée</a:t>
            </a:r>
            <a:r>
              <a:rPr lang="sk-SK" dirty="0" smtClean="0"/>
              <a:t>“ (1970) </a:t>
            </a:r>
            <a:r>
              <a:rPr lang="sk-SK" dirty="0" err="1" smtClean="0"/>
              <a:t>specifickými</a:t>
            </a:r>
            <a:r>
              <a:rPr lang="sk-SK" dirty="0" smtClean="0"/>
              <a:t> </a:t>
            </a:r>
            <a:r>
              <a:rPr lang="sk-SK" dirty="0" smtClean="0"/>
              <a:t>problémy </a:t>
            </a:r>
            <a:r>
              <a:rPr lang="sk-SK" dirty="0" err="1" smtClean="0"/>
              <a:t>francouzské</a:t>
            </a:r>
            <a:r>
              <a:rPr lang="sk-SK" dirty="0" smtClean="0"/>
              <a:t> </a:t>
            </a:r>
            <a:r>
              <a:rPr lang="sk-SK" dirty="0" err="1" smtClean="0"/>
              <a:t>společnosti</a:t>
            </a:r>
            <a:endParaRPr lang="sk-SK" dirty="0" smtClean="0"/>
          </a:p>
          <a:p>
            <a:pPr marL="0" indent="0" algn="just">
              <a:buNone/>
            </a:pPr>
            <a:r>
              <a:rPr lang="sk-SK" dirty="0"/>
              <a:t>V</a:t>
            </a:r>
            <a:r>
              <a:rPr lang="sk-SK" dirty="0" smtClean="0"/>
              <a:t>yčleňuje </a:t>
            </a:r>
            <a:r>
              <a:rPr lang="sk-SK" dirty="0" smtClean="0"/>
              <a:t>hlavní znaky byrokratické správy: </a:t>
            </a:r>
          </a:p>
          <a:p>
            <a:pPr marL="0" indent="0" algn="just">
              <a:buNone/>
            </a:pPr>
            <a:r>
              <a:rPr lang="sk-SK" b="1" dirty="0" smtClean="0"/>
              <a:t>systém </a:t>
            </a:r>
            <a:r>
              <a:rPr lang="sk-SK" b="1" dirty="0" err="1" smtClean="0"/>
              <a:t>extremně</a:t>
            </a:r>
            <a:r>
              <a:rPr lang="sk-SK" b="1" dirty="0" smtClean="0"/>
              <a:t> </a:t>
            </a:r>
            <a:r>
              <a:rPr lang="sk-SK" b="1" dirty="0" smtClean="0"/>
              <a:t>centralizovaný </a:t>
            </a:r>
            <a:r>
              <a:rPr lang="sk-SK" dirty="0" smtClean="0"/>
              <a:t>–</a:t>
            </a:r>
            <a:r>
              <a:rPr lang="sk-SK" b="1" dirty="0" smtClean="0"/>
              <a:t> </a:t>
            </a:r>
            <a:r>
              <a:rPr lang="sk-SK" dirty="0" smtClean="0"/>
              <a:t>jedná sa o </a:t>
            </a:r>
            <a:r>
              <a:rPr lang="sk-SK" dirty="0" err="1" smtClean="0"/>
              <a:t>distanci</a:t>
            </a:r>
            <a:r>
              <a:rPr lang="sk-SK" dirty="0" smtClean="0"/>
              <a:t> moci</a:t>
            </a:r>
            <a:endParaRPr lang="sk-SK" b="1" dirty="0"/>
          </a:p>
          <a:p>
            <a:pPr marL="0" indent="0" algn="just">
              <a:buNone/>
            </a:pPr>
            <a:r>
              <a:rPr lang="sk-SK" b="1" dirty="0"/>
              <a:t>s</a:t>
            </a:r>
            <a:r>
              <a:rPr lang="sk-SK" b="1" dirty="0" smtClean="0"/>
              <a:t>ystém </a:t>
            </a:r>
            <a:r>
              <a:rPr lang="sk-SK" b="1" dirty="0" err="1" smtClean="0"/>
              <a:t>extremně</a:t>
            </a:r>
            <a:r>
              <a:rPr lang="sk-SK" b="1" dirty="0" smtClean="0"/>
              <a:t> </a:t>
            </a:r>
            <a:r>
              <a:rPr lang="sk-SK" b="1" dirty="0" smtClean="0"/>
              <a:t>hierarchizovaný </a:t>
            </a:r>
            <a:r>
              <a:rPr lang="sk-SK" dirty="0" smtClean="0"/>
              <a:t>–</a:t>
            </a:r>
            <a:r>
              <a:rPr lang="sk-SK" b="1" dirty="0" smtClean="0"/>
              <a:t> </a:t>
            </a:r>
            <a:r>
              <a:rPr lang="sk-SK" dirty="0" err="1" smtClean="0"/>
              <a:t>průnik</a:t>
            </a:r>
            <a:r>
              <a:rPr lang="sk-SK" dirty="0" smtClean="0"/>
              <a:t> z</a:t>
            </a:r>
            <a:r>
              <a:rPr lang="sk-SK" b="1" dirty="0" smtClean="0"/>
              <a:t> </a:t>
            </a:r>
            <a:r>
              <a:rPr lang="sk-SK" dirty="0" err="1" smtClean="0"/>
              <a:t>jedné</a:t>
            </a:r>
            <a:r>
              <a:rPr lang="sk-SK" dirty="0" smtClean="0"/>
              <a:t> </a:t>
            </a:r>
            <a:r>
              <a:rPr lang="sk-SK" dirty="0" err="1" smtClean="0"/>
              <a:t>kategorie</a:t>
            </a:r>
            <a:r>
              <a:rPr lang="sk-SK" dirty="0" smtClean="0"/>
              <a:t> do druhé </a:t>
            </a:r>
          </a:p>
          <a:p>
            <a:pPr marL="514350" indent="-514350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1871527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896112"/>
            <a:ext cx="8229600" cy="5230051"/>
          </a:xfrm>
        </p:spPr>
        <p:txBody>
          <a:bodyPr/>
          <a:lstStyle/>
          <a:p>
            <a:pPr marL="514350" indent="-514350" algn="just">
              <a:buNone/>
            </a:pPr>
            <a:r>
              <a:rPr lang="sk-SK" dirty="0" smtClean="0"/>
              <a:t>Hierarchickou </a:t>
            </a:r>
            <a:r>
              <a:rPr lang="sk-SK" dirty="0" err="1" smtClean="0"/>
              <a:t>strukturu</a:t>
            </a:r>
            <a:r>
              <a:rPr lang="sk-SK" dirty="0" smtClean="0"/>
              <a:t> si </a:t>
            </a:r>
            <a:r>
              <a:rPr lang="sk-SK" dirty="0" err="1" smtClean="0"/>
              <a:t>lze</a:t>
            </a:r>
            <a:r>
              <a:rPr lang="sk-SK" dirty="0" smtClean="0"/>
              <a:t> </a:t>
            </a:r>
            <a:r>
              <a:rPr lang="sk-SK" dirty="0" err="1" smtClean="0"/>
              <a:t>představit</a:t>
            </a:r>
            <a:r>
              <a:rPr lang="sk-SK" dirty="0" smtClean="0"/>
              <a:t> </a:t>
            </a:r>
            <a:r>
              <a:rPr lang="sk-SK" dirty="0" smtClean="0"/>
              <a:t>v</a:t>
            </a:r>
          </a:p>
          <a:p>
            <a:pPr marL="514350" indent="-514350" algn="just">
              <a:buNone/>
            </a:pPr>
            <a:r>
              <a:rPr lang="sk-SK" dirty="0" err="1" smtClean="0"/>
              <a:t>podobě</a:t>
            </a:r>
            <a:r>
              <a:rPr lang="sk-SK" dirty="0" smtClean="0"/>
              <a:t> </a:t>
            </a:r>
            <a:r>
              <a:rPr lang="sk-SK" dirty="0" err="1" smtClean="0"/>
              <a:t>tří</a:t>
            </a:r>
            <a:r>
              <a:rPr lang="sk-SK" dirty="0" smtClean="0"/>
              <a:t> </a:t>
            </a:r>
            <a:r>
              <a:rPr lang="sk-SK" dirty="0" err="1" smtClean="0"/>
              <a:t>vrstev</a:t>
            </a:r>
            <a:r>
              <a:rPr lang="sk-SK" dirty="0" smtClean="0"/>
              <a:t> nad sebou: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k-SK" b="1" dirty="0" smtClean="0"/>
              <a:t>vrstvy </a:t>
            </a:r>
            <a:r>
              <a:rPr lang="sk-SK" b="1" dirty="0" err="1" smtClean="0"/>
              <a:t>zaměstnanců</a:t>
            </a:r>
            <a:endParaRPr lang="sk-SK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k-SK" b="1" dirty="0" smtClean="0"/>
              <a:t>vrstvy </a:t>
            </a:r>
            <a:r>
              <a:rPr lang="sk-SK" b="1" dirty="0" err="1" smtClean="0"/>
              <a:t>podřízených</a:t>
            </a:r>
            <a:r>
              <a:rPr lang="sk-SK" b="1" dirty="0" smtClean="0"/>
              <a:t> 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k-SK" b="1" dirty="0" smtClean="0"/>
              <a:t>vrstvy </a:t>
            </a:r>
            <a:r>
              <a:rPr lang="sk-SK" b="1" dirty="0" err="1" smtClean="0"/>
              <a:t>manažerů</a:t>
            </a:r>
            <a:r>
              <a:rPr lang="sk-SK" b="1" dirty="0" smtClean="0"/>
              <a:t> </a:t>
            </a:r>
          </a:p>
          <a:p>
            <a:pPr marL="514350" indent="-514350" algn="just">
              <a:buNone/>
            </a:pPr>
            <a:endParaRPr lang="sk-SK" b="1" dirty="0" smtClean="0"/>
          </a:p>
          <a:p>
            <a:pPr marL="0" indent="0" algn="just">
              <a:buNone/>
            </a:pPr>
            <a:r>
              <a:rPr lang="sk-SK" dirty="0" err="1" smtClean="0"/>
              <a:t>Zúčastnění</a:t>
            </a:r>
            <a:r>
              <a:rPr lang="sk-SK" dirty="0" smtClean="0"/>
              <a:t> </a:t>
            </a:r>
            <a:r>
              <a:rPr lang="sk-SK" dirty="0" err="1" smtClean="0"/>
              <a:t>preferují</a:t>
            </a:r>
            <a:r>
              <a:rPr lang="sk-SK" dirty="0" smtClean="0"/>
              <a:t> </a:t>
            </a:r>
            <a:r>
              <a:rPr lang="sk-SK" dirty="0" err="1" smtClean="0"/>
              <a:t>zablokovanost</a:t>
            </a:r>
            <a:r>
              <a:rPr lang="sk-SK" dirty="0" smtClean="0"/>
              <a:t> </a:t>
            </a:r>
            <a:r>
              <a:rPr lang="sk-SK" dirty="0" err="1" smtClean="0"/>
              <a:t>společnosti</a:t>
            </a:r>
            <a:r>
              <a:rPr lang="sk-SK" dirty="0" smtClean="0"/>
              <a:t>, </a:t>
            </a:r>
            <a:r>
              <a:rPr lang="sk-SK" dirty="0" err="1" smtClean="0"/>
              <a:t>která</a:t>
            </a:r>
            <a:r>
              <a:rPr lang="sk-SK" dirty="0" smtClean="0"/>
              <a:t> je zbavuje nutnosti </a:t>
            </a:r>
            <a:r>
              <a:rPr lang="sk-SK" dirty="0" err="1" smtClean="0"/>
              <a:t>riskovat</a:t>
            </a:r>
            <a:r>
              <a:rPr lang="sk-SK" dirty="0" smtClean="0"/>
              <a:t> a </a:t>
            </a:r>
            <a:r>
              <a:rPr lang="sk-SK" dirty="0" err="1" smtClean="0"/>
              <a:t>nést</a:t>
            </a:r>
            <a:r>
              <a:rPr lang="sk-SK" dirty="0" smtClean="0"/>
              <a:t> </a:t>
            </a:r>
            <a:r>
              <a:rPr lang="sk-SK" dirty="0" err="1" smtClean="0"/>
              <a:t>odpovědnost</a:t>
            </a:r>
            <a:r>
              <a:rPr lang="sk-SK" dirty="0" smtClean="0"/>
              <a:t>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438834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0" y="1024128"/>
            <a:ext cx="9144000" cy="5102035"/>
          </a:xfrm>
        </p:spPr>
        <p:txBody>
          <a:bodyPr/>
          <a:lstStyle/>
          <a:p>
            <a:pPr marL="0" indent="0" algn="just">
              <a:buNone/>
            </a:pPr>
            <a:r>
              <a:rPr lang="sk-SK" dirty="0" smtClean="0"/>
              <a:t>Crozier odhaduje, že </a:t>
            </a:r>
            <a:r>
              <a:rPr lang="sk-SK" dirty="0" err="1" smtClean="0"/>
              <a:t>struktura</a:t>
            </a:r>
            <a:r>
              <a:rPr lang="sk-SK" dirty="0" smtClean="0"/>
              <a:t> zablokované byrokratické </a:t>
            </a:r>
            <a:r>
              <a:rPr lang="sk-SK" dirty="0" err="1" smtClean="0"/>
              <a:t>organizace</a:t>
            </a:r>
            <a:r>
              <a:rPr lang="sk-SK" dirty="0" smtClean="0"/>
              <a:t> sterilizuje </a:t>
            </a:r>
            <a:r>
              <a:rPr lang="sk-SK" dirty="0" err="1" smtClean="0"/>
              <a:t>činnost</a:t>
            </a:r>
            <a:r>
              <a:rPr lang="sk-SK" dirty="0" smtClean="0"/>
              <a:t> </a:t>
            </a:r>
            <a:r>
              <a:rPr lang="sk-SK" dirty="0" err="1" smtClean="0"/>
              <a:t>nejméně</a:t>
            </a:r>
            <a:r>
              <a:rPr lang="sk-SK" dirty="0" smtClean="0"/>
              <a:t> </a:t>
            </a:r>
            <a:r>
              <a:rPr lang="sk-SK" dirty="0" err="1" smtClean="0"/>
              <a:t>dvou</a:t>
            </a:r>
            <a:r>
              <a:rPr lang="sk-SK" dirty="0" smtClean="0"/>
              <a:t> </a:t>
            </a:r>
            <a:r>
              <a:rPr lang="sk-SK" dirty="0" err="1" smtClean="0"/>
              <a:t>třetin</a:t>
            </a:r>
            <a:r>
              <a:rPr lang="sk-SK" dirty="0" smtClean="0"/>
              <a:t> aparátu.</a:t>
            </a:r>
          </a:p>
          <a:p>
            <a:pPr algn="just"/>
            <a:endParaRPr lang="sk-SK" dirty="0" smtClean="0"/>
          </a:p>
          <a:p>
            <a:pPr marL="0" indent="0" algn="just">
              <a:buNone/>
            </a:pPr>
            <a:r>
              <a:rPr lang="sk-SK" b="1" dirty="0" smtClean="0"/>
              <a:t>Ochranná </a:t>
            </a:r>
            <a:r>
              <a:rPr lang="sk-SK" b="1" dirty="0" err="1" smtClean="0"/>
              <a:t>mezivrstva</a:t>
            </a:r>
            <a:r>
              <a:rPr lang="sk-SK" b="1" dirty="0" smtClean="0"/>
              <a:t> </a:t>
            </a:r>
            <a:r>
              <a:rPr lang="sk-SK" dirty="0" smtClean="0"/>
              <a:t>– </a:t>
            </a:r>
            <a:r>
              <a:rPr lang="sk-SK" dirty="0"/>
              <a:t>zbavení </a:t>
            </a:r>
            <a:r>
              <a:rPr lang="sk-SK" dirty="0" err="1" smtClean="0"/>
              <a:t>odpovědnosti</a:t>
            </a:r>
            <a:r>
              <a:rPr lang="sk-SK" dirty="0" smtClean="0"/>
              <a:t> </a:t>
            </a:r>
            <a:r>
              <a:rPr lang="sk-SK" dirty="0" smtClean="0"/>
              <a:t>na </a:t>
            </a:r>
            <a:r>
              <a:rPr lang="sk-SK" dirty="0" err="1" smtClean="0"/>
              <a:t>obou</a:t>
            </a:r>
            <a:r>
              <a:rPr lang="sk-SK" dirty="0" smtClean="0"/>
              <a:t> </a:t>
            </a:r>
            <a:r>
              <a:rPr lang="sk-SK" dirty="0" err="1" smtClean="0"/>
              <a:t>pólech</a:t>
            </a:r>
            <a:r>
              <a:rPr lang="sk-SK" dirty="0" smtClean="0"/>
              <a:t>.</a:t>
            </a:r>
          </a:p>
          <a:p>
            <a:pPr algn="just"/>
            <a:endParaRPr lang="sk-SK" dirty="0" smtClean="0"/>
          </a:p>
          <a:p>
            <a:pPr marL="0" indent="0" algn="just">
              <a:buNone/>
            </a:pPr>
            <a:r>
              <a:rPr lang="sk-SK" b="1" dirty="0" err="1" smtClean="0"/>
              <a:t>Funkce</a:t>
            </a:r>
            <a:r>
              <a:rPr lang="sk-SK" b="1" dirty="0" smtClean="0"/>
              <a:t> </a:t>
            </a:r>
            <a:r>
              <a:rPr lang="sk-SK" b="1" dirty="0" err="1" smtClean="0"/>
              <a:t>mezivrstvy</a:t>
            </a:r>
            <a:r>
              <a:rPr lang="sk-SK" b="1" dirty="0" smtClean="0"/>
              <a:t> </a:t>
            </a:r>
            <a:r>
              <a:rPr lang="sk-SK" dirty="0" smtClean="0"/>
              <a:t>– </a:t>
            </a:r>
            <a:r>
              <a:rPr lang="sk-SK" dirty="0" err="1" smtClean="0"/>
              <a:t>znemožnění</a:t>
            </a:r>
            <a:r>
              <a:rPr lang="sk-SK" dirty="0" smtClean="0"/>
              <a:t> kontaktu </a:t>
            </a:r>
            <a:r>
              <a:rPr lang="sk-SK" dirty="0" err="1" smtClean="0"/>
              <a:t>mezi</a:t>
            </a:r>
            <a:r>
              <a:rPr lang="sk-SK" dirty="0" smtClean="0"/>
              <a:t> </a:t>
            </a:r>
            <a:r>
              <a:rPr lang="sk-SK" dirty="0" err="1" smtClean="0"/>
              <a:t>řídícími</a:t>
            </a:r>
            <a:r>
              <a:rPr lang="sk-SK" dirty="0" smtClean="0"/>
              <a:t> a </a:t>
            </a:r>
            <a:r>
              <a:rPr lang="sk-SK" smtClean="0"/>
              <a:t>výkonnovými</a:t>
            </a:r>
            <a:r>
              <a:rPr lang="sk-SK" dirty="0" smtClean="0"/>
              <a:t> </a:t>
            </a:r>
            <a:r>
              <a:rPr lang="sk-SK" dirty="0" err="1" smtClean="0"/>
              <a:t>složkami</a:t>
            </a:r>
            <a:r>
              <a:rPr lang="sk-SK" dirty="0" smtClean="0"/>
              <a:t> </a:t>
            </a:r>
            <a:r>
              <a:rPr lang="sk-SK" dirty="0" err="1" smtClean="0"/>
              <a:t>organizace</a:t>
            </a:r>
            <a:r>
              <a:rPr lang="sk-SK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8834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3375" y="-313921"/>
            <a:ext cx="8477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algn="ctr"/>
            <a:r>
              <a:rPr lang="cs-CZ" sz="2800" b="1" dirty="0" smtClean="0"/>
              <a:t>Kritika byrokracie </a:t>
            </a:r>
            <a:endParaRPr lang="cs-CZ" sz="28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57200" y="1618166"/>
            <a:ext cx="756233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/>
              <a:t>Autoři hledají alternativy k fungování byrokratických institucí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just"/>
            <a:r>
              <a:rPr lang="cs-CZ" sz="2400" dirty="0" smtClean="0"/>
              <a:t>Od 70. let 20 století vzniká řada pokusů o provozování alternativních léčeben, škol i podniků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just"/>
            <a:r>
              <a:rPr lang="cs-CZ" sz="2400" dirty="0" smtClean="0"/>
              <a:t>Výsledky inovací byrokracie shrnula americká socioložka J. </a:t>
            </a:r>
            <a:r>
              <a:rPr lang="cs-CZ" sz="2400" dirty="0" err="1" smtClean="0"/>
              <a:t>Rotschild-Whittová</a:t>
            </a:r>
            <a:r>
              <a:rPr lang="cs-CZ" sz="2400" dirty="0"/>
              <a:t> </a:t>
            </a: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just"/>
            <a:r>
              <a:rPr lang="cs-CZ" sz="2400" dirty="0" smtClean="0"/>
              <a:t>Alternativní organizace je nástroj k dosahování organizačních cílů (označených jako komunitní ideály) </a:t>
            </a:r>
            <a:endParaRPr lang="cs-CZ" sz="24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4843" y="827903"/>
            <a:ext cx="7821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Alternativní organizace 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68411" y="1680519"/>
            <a:ext cx="77866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Nevýznamné rysy: </a:t>
            </a:r>
            <a:r>
              <a:rPr lang="cs-CZ" sz="2400" dirty="0" smtClean="0"/>
              <a:t>moc, formální struktura, materiální odměny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b="1" dirty="0" smtClean="0"/>
              <a:t>Významné rysy: </a:t>
            </a:r>
            <a:r>
              <a:rPr lang="cs-CZ" sz="2400" dirty="0" smtClean="0"/>
              <a:t>důvěra, neformálnost, stálost, dobrovolnost, vztahy, komunikace, seberealizace aktérů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Významnější než odbornost je důvěra a loajalita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just"/>
            <a:r>
              <a:rPr lang="cs-CZ" sz="2400" dirty="0" smtClean="0"/>
              <a:t>Alternativní organizace vnášejí do světa organizací hodnoty </a:t>
            </a:r>
            <a:r>
              <a:rPr lang="cs-CZ" sz="2400" b="1" dirty="0" smtClean="0"/>
              <a:t>společenství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438834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54908" y="1013254"/>
            <a:ext cx="7611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Rozdílné rysy 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741405" y="1865870"/>
            <a:ext cx="76136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Charakter moci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Důraz je kladen na schopnost lidí chovat se disciplinovaně bez formálního donucení a spolupracovat s ostatními dobrovolně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Pravidla jsou přijímána obecným souhlasem a všichni se podílejí na formulaci cílů 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b="1" dirty="0" smtClean="0"/>
              <a:t>Povaha pravidel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Důraz je kladen na individuální posouzení jednotlivých případů, na kterém se podílí větší množství lidí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24092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42872" y="1513468"/>
            <a:ext cx="84772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kontrola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kontrola je zajišťována povahou osobních vztahů mezi jejími členy, důraz je kladen na morální normy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vztahy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Vztahy mezi lidmi mají celostní charakter, bývají efektivně zabarveny a nemají instrumentální podobu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Původ členů a jejich kritéria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Důraz je kladen na význam osobních vztahů a osobní zainteresovanost zájemců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4487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0153" y="1578782"/>
            <a:ext cx="847725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Způsob motivace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Nemateriální, morální uspokojení (lidé pracující v alternativních organizacích morální uspokojení oceňují více než odměnu jiného charakteru)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rozvrstvení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rozdíly mezi členy nebývají velké, existující rozdíly bývají snižovány spoluúčastí na rozhodování, malými rozdíly ve mzdě, důrazem na neformální vztahy) 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55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37616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 smtClean="0"/>
              <a:t>Rizika a nevýhody alternativních organizací  </a:t>
            </a:r>
            <a:endParaRPr lang="cs-CZ" sz="2800" b="1" dirty="0"/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0153" y="1578782"/>
            <a:ext cx="84772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Časová náročnost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Intenzita emocí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Tlaky prostředí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rozdíly mezi členy 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0927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57200" y="815546"/>
            <a:ext cx="8229600" cy="602092"/>
          </a:xfrm>
        </p:spPr>
        <p:txBody>
          <a:bodyPr/>
          <a:lstStyle/>
          <a:p>
            <a:r>
              <a:rPr lang="sk-SK" sz="3600" b="1" dirty="0" smtClean="0"/>
              <a:t>Problém </a:t>
            </a:r>
            <a:r>
              <a:rPr lang="sk-SK" sz="3600" b="1" dirty="0" err="1" smtClean="0"/>
              <a:t>změny</a:t>
            </a:r>
            <a:r>
              <a:rPr lang="sk-SK" sz="3600" b="1" dirty="0" smtClean="0"/>
              <a:t> byrokratické </a:t>
            </a:r>
            <a:r>
              <a:rPr lang="sk-SK" sz="3600" b="1" dirty="0" err="1" smtClean="0"/>
              <a:t>organizace</a:t>
            </a:r>
            <a:r>
              <a:rPr lang="sk-SK" sz="3600" b="1" dirty="0" smtClean="0"/>
              <a:t> </a:t>
            </a:r>
            <a:endParaRPr lang="sk-SK" sz="3600" b="1" dirty="0"/>
          </a:p>
        </p:txBody>
      </p:sp>
      <p:sp>
        <p:nvSpPr>
          <p:cNvPr id="10" name="Zástupný symbol obsahu 9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204886" cy="4352227"/>
          </a:xfrm>
        </p:spPr>
        <p:txBody>
          <a:bodyPr/>
          <a:lstStyle/>
          <a:p>
            <a:pPr marL="0" indent="0" algn="just">
              <a:buNone/>
            </a:pPr>
            <a:r>
              <a:rPr lang="sk-SK" sz="3200" b="1" dirty="0" smtClean="0"/>
              <a:t>Byrokratický systém </a:t>
            </a:r>
            <a:r>
              <a:rPr lang="sk-SK" sz="3200" dirty="0" err="1" smtClean="0"/>
              <a:t>se</a:t>
            </a:r>
            <a:r>
              <a:rPr lang="sk-SK" sz="3200" dirty="0" smtClean="0"/>
              <a:t> orientuje na problémové </a:t>
            </a:r>
            <a:r>
              <a:rPr lang="sk-SK" sz="3200" dirty="0" err="1" smtClean="0"/>
              <a:t>změny</a:t>
            </a:r>
            <a:r>
              <a:rPr lang="sk-SK" sz="3200" dirty="0" smtClean="0"/>
              <a:t>.</a:t>
            </a:r>
          </a:p>
          <a:p>
            <a:pPr algn="just">
              <a:buNone/>
            </a:pPr>
            <a:endParaRPr lang="sk-SK" sz="3200" dirty="0" smtClean="0"/>
          </a:p>
          <a:p>
            <a:pPr marL="0" indent="0" algn="just">
              <a:buNone/>
            </a:pPr>
            <a:r>
              <a:rPr lang="sk-SK" sz="3200" b="1" dirty="0" smtClean="0"/>
              <a:t>Postup byrokratické </a:t>
            </a:r>
            <a:r>
              <a:rPr lang="sk-SK" sz="3200" b="1" dirty="0" err="1" smtClean="0"/>
              <a:t>organizace</a:t>
            </a:r>
            <a:r>
              <a:rPr lang="sk-SK" sz="3200" b="1" dirty="0" smtClean="0"/>
              <a:t>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k-SK" sz="3200" dirty="0"/>
              <a:t>z</a:t>
            </a:r>
            <a:r>
              <a:rPr lang="sk-SK" sz="3200" dirty="0" smtClean="0"/>
              <a:t>mena </a:t>
            </a:r>
            <a:r>
              <a:rPr lang="sk-SK" sz="3200" dirty="0" err="1" smtClean="0"/>
              <a:t>směrem</a:t>
            </a:r>
            <a:r>
              <a:rPr lang="sk-SK" sz="3200" dirty="0" smtClean="0"/>
              <a:t> </a:t>
            </a:r>
            <a:r>
              <a:rPr lang="sk-SK" sz="3200" dirty="0" err="1" smtClean="0"/>
              <a:t>shora</a:t>
            </a:r>
            <a:r>
              <a:rPr lang="sk-SK" sz="3200" dirty="0" smtClean="0"/>
              <a:t> </a:t>
            </a:r>
            <a:r>
              <a:rPr lang="sk-SK" sz="3200" dirty="0" err="1" smtClean="0"/>
              <a:t>dolů</a:t>
            </a:r>
            <a:r>
              <a:rPr lang="sk-SK" sz="3200" dirty="0" smtClean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k-SK" sz="3200" dirty="0" err="1" smtClean="0"/>
              <a:t>přijatá</a:t>
            </a:r>
            <a:r>
              <a:rPr lang="sk-SK" sz="3200" dirty="0" smtClean="0"/>
              <a:t> </a:t>
            </a:r>
            <a:r>
              <a:rPr lang="sk-SK" sz="3200" dirty="0" err="1" smtClean="0"/>
              <a:t>opatření</a:t>
            </a:r>
            <a:r>
              <a:rPr lang="sk-SK" sz="3200" dirty="0" smtClean="0"/>
              <a:t> </a:t>
            </a:r>
            <a:r>
              <a:rPr lang="sk-SK" sz="3200" dirty="0" err="1" smtClean="0"/>
              <a:t>se</a:t>
            </a:r>
            <a:r>
              <a:rPr lang="sk-SK" sz="3200" dirty="0" smtClean="0"/>
              <a:t> </a:t>
            </a:r>
            <a:r>
              <a:rPr lang="sk-SK" sz="3200" dirty="0" err="1" smtClean="0"/>
              <a:t>týkají</a:t>
            </a:r>
            <a:r>
              <a:rPr lang="sk-SK" sz="3200" dirty="0" smtClean="0"/>
              <a:t> </a:t>
            </a:r>
            <a:r>
              <a:rPr lang="sk-SK" sz="3200" dirty="0" err="1" smtClean="0"/>
              <a:t>organizace</a:t>
            </a:r>
            <a:endParaRPr lang="sk-SK" sz="32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sk-SK" sz="3200" dirty="0" err="1" smtClean="0"/>
              <a:t>posilování</a:t>
            </a:r>
            <a:r>
              <a:rPr lang="sk-SK" sz="3200" dirty="0" smtClean="0"/>
              <a:t> </a:t>
            </a:r>
            <a:r>
              <a:rPr lang="sk-SK" sz="3200" dirty="0" err="1" smtClean="0"/>
              <a:t>centralizace</a:t>
            </a:r>
            <a:endParaRPr lang="sk-SK" sz="3200" dirty="0" smtClean="0"/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65165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>
          <a:xfrm>
            <a:off x="219456" y="649224"/>
            <a:ext cx="8229600" cy="3521560"/>
          </a:xfrm>
        </p:spPr>
        <p:txBody>
          <a:bodyPr/>
          <a:lstStyle/>
          <a:p>
            <a:pPr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b="1" dirty="0" err="1" smtClean="0"/>
              <a:t>Michel</a:t>
            </a:r>
            <a:r>
              <a:rPr lang="sk-SK" b="1" dirty="0" smtClean="0"/>
              <a:t> Crozier 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marL="0" indent="0" algn="just">
              <a:buNone/>
            </a:pPr>
            <a:r>
              <a:rPr lang="sk-SK" dirty="0" smtClean="0"/>
              <a:t>Vývoj byrokratických </a:t>
            </a:r>
            <a:r>
              <a:rPr lang="sk-SK" dirty="0" err="1" smtClean="0"/>
              <a:t>organizací</a:t>
            </a:r>
            <a:r>
              <a:rPr lang="sk-SK" dirty="0" smtClean="0"/>
              <a:t> má pravidelný rytmus. 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24578" name="Picture 2" descr="http://culturebox.francetvinfo.fr/sites/default/files/assets/images/2013/05/crozi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4176" y="906189"/>
            <a:ext cx="4901184" cy="34894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419</Words>
  <Application>Microsoft Office PowerPoint</Application>
  <PresentationFormat>Předvádění na obrazovce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Problém změny byrokratické organizace </vt:lpstr>
      <vt:lpstr>Prezentace aplikace PowerPoint</vt:lpstr>
      <vt:lpstr>Prezentace aplikace PowerPoint</vt:lpstr>
      <vt:lpstr>Zablokovaná spolčnost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svobodovad</cp:lastModifiedBy>
  <cp:revision>111</cp:revision>
  <dcterms:created xsi:type="dcterms:W3CDTF">2008-12-30T09:11:17Z</dcterms:created>
  <dcterms:modified xsi:type="dcterms:W3CDTF">2018-02-14T19:10:48Z</dcterms:modified>
</cp:coreProperties>
</file>