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67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3" r:id="rId18"/>
    <p:sldId id="284" r:id="rId19"/>
    <p:sldId id="274" r:id="rId20"/>
    <p:sldId id="277" r:id="rId21"/>
    <p:sldId id="278" r:id="rId22"/>
    <p:sldId id="279" r:id="rId23"/>
    <p:sldId id="285" r:id="rId24"/>
  </p:sldIdLst>
  <p:sldSz cx="9144000" cy="5715000" type="screen16x1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636" autoAdjust="0"/>
  </p:normalViewPr>
  <p:slideViewPr>
    <p:cSldViewPr snapToGrid="0">
      <p:cViewPr varScale="1">
        <p:scale>
          <a:sx n="100" d="100"/>
          <a:sy n="100" d="100"/>
        </p:scale>
        <p:origin x="1110" y="9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196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3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5329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0706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9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90916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53783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27736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17522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99072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62484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826182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16566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9456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05073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28816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47765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8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12688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318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72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904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1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206500"/>
            <a:ext cx="6619244" cy="277465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3981150"/>
            <a:ext cx="6619244" cy="71785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62311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000489"/>
            <a:ext cx="6619243" cy="47228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71500"/>
            <a:ext cx="6619244" cy="303388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4472771"/>
            <a:ext cx="6619242" cy="41142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2229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206500"/>
            <a:ext cx="6619244" cy="1651000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048000"/>
            <a:ext cx="6619244" cy="19685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3842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206500"/>
            <a:ext cx="5999486" cy="1936145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142645"/>
            <a:ext cx="5459737" cy="28514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25548"/>
            <a:ext cx="6619244" cy="13970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721" y="809378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178156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204445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603501"/>
            <a:ext cx="6619245" cy="137765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981151"/>
            <a:ext cx="6619244" cy="7170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55744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651000"/>
            <a:ext cx="2210150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222500"/>
            <a:ext cx="2195513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651000"/>
            <a:ext cx="2202181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222500"/>
            <a:ext cx="2210096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651000"/>
            <a:ext cx="2199085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222500"/>
            <a:ext cx="2199085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1778000"/>
            <a:ext cx="0" cy="33020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1778000"/>
            <a:ext cx="0" cy="330573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403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3542458"/>
            <a:ext cx="2205038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1841500"/>
            <a:ext cx="2205038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022676"/>
            <a:ext cx="2205038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3542458"/>
            <a:ext cx="219789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1841500"/>
            <a:ext cx="2197894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022676"/>
            <a:ext cx="2200805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3542458"/>
            <a:ext cx="2199085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1841500"/>
            <a:ext cx="2199085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022674"/>
            <a:ext cx="2201998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1778000"/>
            <a:ext cx="0" cy="33020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1778000"/>
            <a:ext cx="0" cy="330573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447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7089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358511"/>
            <a:ext cx="1314451" cy="4855104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739512"/>
            <a:ext cx="5567362" cy="44741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61824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70883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384778"/>
            <a:ext cx="6619243" cy="1596373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981151"/>
            <a:ext cx="6619244" cy="7170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0835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1717146"/>
            <a:ext cx="3297254" cy="349646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1713411"/>
            <a:ext cx="3297256" cy="350020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396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587500"/>
            <a:ext cx="329725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095500"/>
            <a:ext cx="3297254" cy="311811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587500"/>
            <a:ext cx="329725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095500"/>
            <a:ext cx="3297254" cy="311811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6423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6560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4080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206500"/>
            <a:ext cx="2550798" cy="12065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206500"/>
            <a:ext cx="3896998" cy="3810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2607734"/>
            <a:ext cx="2550797" cy="24129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62199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545160"/>
            <a:ext cx="3819680" cy="1312340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952500"/>
            <a:ext cx="2400300" cy="381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048000"/>
            <a:ext cx="3813734" cy="11430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86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24738"/>
            <a:ext cx="3027759" cy="34902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410290"/>
            <a:ext cx="1141809" cy="1971211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397000"/>
            <a:ext cx="2114550" cy="23495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0"/>
            <a:ext cx="1202540" cy="95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5080000"/>
            <a:ext cx="745301" cy="635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95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377265"/>
            <a:ext cx="7053542" cy="1167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1710766"/>
            <a:ext cx="6709906" cy="349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575455" y="1504951"/>
            <a:ext cx="8254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5467F7-39CD-4974-90AF-A84B814DB7B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552855" y="2700448"/>
            <a:ext cx="3216496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46441"/>
            <a:ext cx="628649" cy="6397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28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  <p:sldLayoutId id="2147483885" r:id="rId18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0" y="1438125"/>
            <a:ext cx="9144000" cy="2463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/>
            </a:r>
            <a:br>
              <a:rPr lang="cs-CZ" sz="4800" b="1" i="0" u="none" strike="noStrike" cap="none" baseline="0" dirty="0" smtClean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>TEORIE </a:t>
            </a:r>
            <a:br>
              <a:rPr lang="cs-CZ" sz="4800" b="1" i="0" u="none" strike="noStrike" cap="none" baseline="0" dirty="0" smtClean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>ORGANIZAČNÍHO </a:t>
            </a:r>
            <a:r>
              <a:rPr lang="cs-CZ" sz="4800" b="1" i="0" u="none" strike="noStrike" cap="none" baseline="0" dirty="0">
                <a:solidFill>
                  <a:schemeClr val="lt1"/>
                </a:solidFill>
              </a:rPr>
              <a:t>CHOVÁNÍ</a:t>
            </a:r>
            <a:br>
              <a:rPr lang="cs-CZ" sz="4800" b="1" i="0" u="none" strike="noStrike" cap="none" baseline="0" dirty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>
                <a:solidFill>
                  <a:schemeClr val="lt1"/>
                </a:solidFill>
              </a:rPr>
              <a:t/>
            </a:r>
            <a:br>
              <a:rPr lang="cs-CZ" sz="4800" b="1" i="0" u="none" strike="noStrike" cap="none" baseline="0" dirty="0">
                <a:solidFill>
                  <a:schemeClr val="lt1"/>
                </a:solidFill>
              </a:rPr>
            </a:br>
            <a:endParaRPr lang="cs-CZ"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71600" y="3451413"/>
            <a:ext cx="7488899" cy="18909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Dagmar Svobodová</a:t>
            </a:r>
            <a:endParaRPr lang="cs-CZ" sz="24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dirty="0"/>
              <a:t>Opatření používané v </a:t>
            </a:r>
            <a:r>
              <a:rPr lang="cs-CZ" dirty="0" smtClean="0"/>
              <a:t>organizaci chování</a:t>
            </a:r>
            <a:endParaRPr lang="cs-CZ" dirty="0"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strategie nebo taktiky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organizační struktury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organizační kultury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personální změna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vzdělávání a výcvik</a:t>
            </a:r>
          </a:p>
          <a:p>
            <a:pPr marL="457200" lvl="0" indent="-40640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technického a administrativního charakteru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611560" y="277213"/>
            <a:ext cx="8208899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Nové teorie organizačního chování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11550" y="1047625"/>
            <a:ext cx="8208899" cy="4554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457200" marR="0" lvl="0" indent="-406400" algn="just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zpochybnění Weberova pojetí byrokracie</a:t>
            </a:r>
          </a:p>
          <a:p>
            <a:pPr marR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R="0" lvl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Teorie omezené racionality</a:t>
            </a: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Koncepce kolektivního jednání</a:t>
            </a: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P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lacená cena za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organizaci lidských aktivit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11560" y="397226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3600" b="1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Herbert  Alexander </a:t>
            </a:r>
            <a:r>
              <a:rPr lang="cs-CZ" sz="3600" b="1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Simon</a:t>
            </a: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endParaRPr lang="cs-CZ" sz="3600" b="1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idx="1"/>
          </p:nvPr>
        </p:nvSpPr>
        <p:spPr>
          <a:xfrm>
            <a:off x="-293077" y="1470963"/>
            <a:ext cx="6389077" cy="4097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15. 6.</a:t>
            </a:r>
            <a:r>
              <a:rPr lang="cs-CZ" sz="26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1916 – 9. 2. 2001</a:t>
            </a:r>
            <a:endParaRPr lang="cs-CZ" sz="26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americký </a:t>
            </a:r>
            <a:r>
              <a:rPr lang="cs-CZ" sz="26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vědec, </a:t>
            </a: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ekonom, psycholog a odborník na umělou inteligenci</a:t>
            </a:r>
          </a:p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Nobelova cena (1978) za ekonomii</a:t>
            </a:r>
          </a:p>
          <a:p>
            <a:pPr marL="742950" marR="0" lvl="1" indent="-285750" rtl="0">
              <a:spcBef>
                <a:spcPts val="11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dokázal, že objektivně racionální rozhodování je nereálné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096" y="1567961"/>
            <a:ext cx="22479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Teorie omezené racionality podle Herberta A. Simona</a:t>
            </a:r>
            <a:endParaRPr lang="cs-CZ" b="1" dirty="0"/>
          </a:p>
        </p:txBody>
      </p:sp>
      <p:sp>
        <p:nvSpPr>
          <p:cNvPr id="126" name="Shape 126"/>
          <p:cNvSpPr txBox="1">
            <a:spLocks noGrp="1"/>
          </p:cNvSpPr>
          <p:nvPr>
            <p:ph idx="1"/>
          </p:nvPr>
        </p:nvSpPr>
        <p:spPr>
          <a:xfrm>
            <a:off x="-274485" y="1544373"/>
            <a:ext cx="9418485" cy="3834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Znalosti v procesu rozhodování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determinují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i="0" u="none" strike="noStrike" cap="none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Formování</a:t>
            </a: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očekávání budoucích důsledků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Důsledky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každého alternativního chování 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Primární proměnná ovlivňující volbu jednání </a:t>
            </a:r>
            <a:endParaRPr lang="cs-CZ" sz="28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idx="1"/>
          </p:nvPr>
        </p:nvSpPr>
        <p:spPr>
          <a:xfrm>
            <a:off x="527793" y="1044777"/>
            <a:ext cx="8616207" cy="438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Administrativní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model 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Jeden extrém – ekonom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Druhý extré</a:t>
            </a: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m – tendence sociální psychologie </a:t>
            </a:r>
            <a:endParaRPr lang="cs-CZ" sz="280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i="0" u="none" strike="noStrike" cap="none" baseline="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Rozhodnutí jedinců začleněno do podmínek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228600" algn="l" rtl="0">
              <a:spcBef>
                <a:spcPts val="9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</a:pPr>
            <a:endParaRPr sz="16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b="1" dirty="0" smtClean="0"/>
              <a:t>Simonova definice </a:t>
            </a:r>
            <a:br>
              <a:rPr lang="cs-CZ" sz="3000" b="1" dirty="0" smtClean="0"/>
            </a:br>
            <a:r>
              <a:rPr lang="cs-CZ" sz="3000" b="1" dirty="0" smtClean="0"/>
              <a:t>racionality a její limity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630" y="1713411"/>
            <a:ext cx="4123639" cy="349646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Objektivně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Subjektivně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Uvědoměle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93270" y="1713411"/>
            <a:ext cx="4246638" cy="35002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Uváženě </a:t>
            </a:r>
            <a:r>
              <a:rPr lang="cs-CZ" sz="2600" dirty="0"/>
              <a:t>racionální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Organizačně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Osobně racionální 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H</a:t>
            </a:r>
            <a:r>
              <a:rPr lang="cs-CZ" sz="3200" b="1" dirty="0" smtClean="0"/>
              <a:t>lavní způsoby objektivní racionality podle Simona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83" y="1710766"/>
            <a:ext cx="7566239" cy="369357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Nekompletnost znalosti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Potíže při anticipaci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Rozsah možných alternativ chování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7569" y="377265"/>
            <a:ext cx="7913077" cy="1167108"/>
          </a:xfrm>
        </p:spPr>
        <p:txBody>
          <a:bodyPr/>
          <a:lstStyle/>
          <a:p>
            <a:r>
              <a:rPr lang="cs-CZ" sz="3000" b="1" dirty="0" smtClean="0"/>
              <a:t>Předpoklady o rozhodování podle Simonovy teorie „omezené racionality</a:t>
            </a:r>
            <a:r>
              <a:rPr lang="cs-CZ" sz="3000" dirty="0" smtClean="0"/>
              <a:t>“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569" y="1710766"/>
            <a:ext cx="8839200" cy="349623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Lidské vědění je nekompletní a roztříštěné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nemůže zvážit mnoho důsledku svých činností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nemůže myslet na mnoho věcí najednou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si nemůže všechno pamatovat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jedná podle rutiny, zvyku a konzervatismu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žije v omezujícím organizačním prostředí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6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kolektivního jednání</a:t>
            </a:r>
            <a:br>
              <a:rPr lang="cs-CZ" dirty="0" smtClean="0"/>
            </a:br>
            <a:r>
              <a:rPr lang="cs-CZ" b="1" dirty="0" err="1" smtClean="0"/>
              <a:t>Mancur</a:t>
            </a:r>
            <a:r>
              <a:rPr lang="cs-CZ" b="1" dirty="0" smtClean="0"/>
              <a:t> </a:t>
            </a:r>
            <a:r>
              <a:rPr lang="cs-CZ" b="1" dirty="0" err="1" smtClean="0"/>
              <a:t>Lloyd</a:t>
            </a:r>
            <a:r>
              <a:rPr lang="cs-CZ" b="1" dirty="0" smtClean="0"/>
              <a:t> </a:t>
            </a:r>
            <a:r>
              <a:rPr lang="cs-CZ" b="1" dirty="0" err="1" smtClean="0"/>
              <a:t>Olson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584" y="1710766"/>
            <a:ext cx="6630200" cy="3496234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Americký ekonom a sociolog</a:t>
            </a:r>
          </a:p>
          <a:p>
            <a:r>
              <a:rPr lang="cs-CZ" sz="2400" dirty="0" smtClean="0"/>
              <a:t>Práce „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L</a:t>
            </a:r>
            <a:r>
              <a:rPr lang="cs-CZ" sz="2400" dirty="0" err="1" smtClean="0"/>
              <a:t>ogic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Collective</a:t>
            </a:r>
            <a:r>
              <a:rPr lang="cs-CZ" sz="2400" dirty="0" smtClean="0"/>
              <a:t> </a:t>
            </a:r>
            <a:r>
              <a:rPr lang="cs-CZ" sz="2400" dirty="0" err="1" smtClean="0"/>
              <a:t>Action</a:t>
            </a:r>
            <a:r>
              <a:rPr lang="cs-CZ" sz="2400" dirty="0" smtClean="0"/>
              <a:t>: </a:t>
            </a:r>
            <a:r>
              <a:rPr lang="en-US" sz="2400" dirty="0"/>
              <a:t>Public Goods and the Theory of </a:t>
            </a:r>
            <a:r>
              <a:rPr lang="en-US" sz="2400" dirty="0" smtClean="0"/>
              <a:t>Groups</a:t>
            </a:r>
            <a:r>
              <a:rPr lang="cs-CZ" sz="2400" dirty="0" smtClean="0"/>
              <a:t>“</a:t>
            </a:r>
            <a:r>
              <a:rPr lang="en-US" sz="2400" dirty="0" smtClean="0"/>
              <a:t> </a:t>
            </a:r>
            <a:r>
              <a:rPr lang="en-US" sz="2400" dirty="0"/>
              <a:t>(1965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18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94" y="-1"/>
            <a:ext cx="2505206" cy="303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0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611560" y="0"/>
            <a:ext cx="7269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Koncepce </a:t>
            </a: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kolektivního jednání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idx="1"/>
          </p:nvPr>
        </p:nvSpPr>
        <p:spPr>
          <a:xfrm>
            <a:off x="1009450" y="757275"/>
            <a:ext cx="7125000" cy="502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N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esouhlasí, </a:t>
            </a:r>
            <a:r>
              <a:rPr lang="cs-CZ" sz="24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aby celé skupiny byly vnímány 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jako </a:t>
            </a:r>
            <a:r>
              <a:rPr lang="cs-CZ" sz="24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by se jednalo o 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individua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Jedinec jedná pro své zájmy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Skupina se nesnaží jednat pro zájmy jedince</a:t>
            </a:r>
            <a:endParaRPr lang="cs-CZ"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err="1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Olsonův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režim se nevztahuje na malé skupiny</a:t>
            </a:r>
          </a:p>
          <a:p>
            <a:pPr marL="342900" lvl="0" indent="-342900" algn="just">
              <a:lnSpc>
                <a:spcPct val="9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Kolektivní zájem dosažen ve velké skupině i 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bez vlastní účasti na kolektivním rozhodnutí</a:t>
            </a:r>
          </a:p>
          <a:p>
            <a:pPr marL="342900" marR="0" lvl="0" indent="-297180" algn="l" rtl="0">
              <a:lnSpc>
                <a:spcPct val="80000"/>
              </a:lnSpc>
              <a:spcBef>
                <a:spcPts val="744"/>
              </a:spcBef>
              <a:spcAft>
                <a:spcPts val="0"/>
              </a:spcAft>
              <a:buClr>
                <a:schemeClr val="lt2"/>
              </a:buClr>
              <a:buFont typeface="Noto Symbol"/>
              <a:buNone/>
            </a:pPr>
            <a:endParaRPr sz="9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  <a:p>
            <a:pPr marL="342900" marR="0" lvl="0" indent="-297180" algn="l" rtl="0">
              <a:lnSpc>
                <a:spcPct val="80000"/>
              </a:lnSpc>
              <a:spcBef>
                <a:spcPts val="744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9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72820" y="209335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40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Organizační</a:t>
            </a:r>
            <a:r>
              <a:rPr lang="cs-CZ" sz="4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chování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572825" y="1129812"/>
            <a:ext cx="8328600" cy="4372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organizační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chování je věda, která se zabývá chováním lidí v organizacíc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h</a:t>
            </a:r>
          </a:p>
          <a:p>
            <a:pPr marR="0" lvl="0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pochopení chování souvisí s úspěšností pracovníků</a:t>
            </a:r>
          </a:p>
          <a:p>
            <a:pPr marR="0" lvl="0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vznikl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a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v 70. letech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20. století v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anglosas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kých </a:t>
            </a:r>
            <a:r>
              <a:rPr lang="cs-CZ" sz="2800" dirty="0" smtClean="0">
                <a:solidFill>
                  <a:schemeClr val="lt1"/>
                </a:solidFill>
                <a:latin typeface="+mj-lt"/>
              </a:rPr>
              <a:t>zemích a stala 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se základní disciplínou manažerské výchovy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idx="1"/>
          </p:nvPr>
        </p:nvSpPr>
        <p:spPr>
          <a:xfrm>
            <a:off x="1043608" y="538619"/>
            <a:ext cx="7125000" cy="4471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Logick</a:t>
            </a:r>
            <a:r>
              <a:rPr lang="cs-CZ" sz="2400" dirty="0" smtClean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ý předpoklad – s růstem počtu členů, roste váha skupiny ve společnosti</a:t>
            </a:r>
            <a:endParaRPr sz="2400" i="0" u="none" strike="noStrike" cap="none" baseline="0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K dosažení kolektivního zájmu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 členství ve velké skupině</a:t>
            </a:r>
            <a:endParaRPr lang="cs-CZ" sz="2400" dirty="0"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K dosažení individuálního zájmu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 </a:t>
            </a:r>
            <a:r>
              <a:rPr lang="cs-CZ" sz="2400" dirty="0" smtClean="0">
                <a:ea typeface="Times New Roman"/>
                <a:cs typeface="Times New Roman"/>
                <a:sym typeface="Wingdings" panose="05000000000000000000" pitchFamily="2" charset="2"/>
              </a:rPr>
              <a:t> sám, či  členství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v malé skupině</a:t>
            </a:r>
            <a:endParaRPr lang="cs-CZ" sz="2400" dirty="0">
              <a:ea typeface="Times New Roman"/>
              <a:cs typeface="Times New Roman"/>
              <a:sym typeface="Times New Roman"/>
            </a:endParaRPr>
          </a:p>
          <a:p>
            <a:pPr marL="342900" marR="0" lvl="0" indent="-228600" algn="l" rtl="0">
              <a:spcBef>
                <a:spcPts val="96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1600" i="0" u="none" strike="noStrike" cap="none" baseline="0" dirty="0">
              <a:solidFill>
                <a:schemeClr val="lt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467543" y="337219"/>
            <a:ext cx="8676599" cy="1620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P</a:t>
            </a:r>
            <a:r>
              <a:rPr lang="cs-CZ" sz="28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lacená cena za </a:t>
            </a: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organizaci lidských aktivit</a:t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Kenneth </a:t>
            </a:r>
            <a:r>
              <a:rPr lang="cs-CZ" sz="2800" b="1" i="0" u="none" strike="noStrike" cap="none" baseline="0" dirty="0" err="1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Arrow</a:t>
            </a: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endParaRPr lang="cs-CZ" sz="2800" b="1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idx="1"/>
          </p:nvPr>
        </p:nvSpPr>
        <p:spPr>
          <a:xfrm>
            <a:off x="611560" y="1506134"/>
            <a:ext cx="7992899" cy="381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2800" i="0" u="none" strike="noStrike" cap="none" baseline="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merický ekonom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V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roce 1972 získal </a:t>
            </a:r>
            <a:r>
              <a:rPr lang="cs-CZ" sz="2400" i="1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c</a:t>
            </a:r>
            <a:r>
              <a:rPr lang="cs-CZ" sz="2400" i="1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enu Švédské národní banky za rozvoj ekonomické vědy na památku Alfreda Nobela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abýval se teorií endogenního růstu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	a informační asymetrií</a:t>
            </a:r>
          </a:p>
          <a:p>
            <a:pPr marL="342900" indent="-342900" algn="just">
              <a:lnSpc>
                <a:spcPct val="90000"/>
              </a:lnSpc>
              <a:spcBef>
                <a:spcPts val="116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Práce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„</a:t>
            </a:r>
            <a:r>
              <a:rPr lang="cs-CZ" sz="2400" i="1" dirty="0" err="1" smtClean="0">
                <a:ea typeface="Times New Roman"/>
                <a:cs typeface="Times New Roman"/>
                <a:sym typeface="Times New Roman"/>
              </a:rPr>
              <a:t>The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>
                <a:ea typeface="Times New Roman"/>
                <a:cs typeface="Times New Roman"/>
                <a:sym typeface="Times New Roman"/>
              </a:rPr>
              <a:t>Limits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>
                <a:ea typeface="Times New Roman"/>
                <a:cs typeface="Times New Roman"/>
                <a:sym typeface="Times New Roman"/>
              </a:rPr>
              <a:t>of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 smtClean="0">
                <a:ea typeface="Times New Roman"/>
                <a:cs typeface="Times New Roman"/>
                <a:sym typeface="Times New Roman"/>
              </a:rPr>
              <a:t>Organization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“</a:t>
            </a:r>
            <a:endParaRPr lang="cs-CZ" sz="2400" i="1" dirty="0">
              <a:ea typeface="Times New Roman"/>
              <a:cs typeface="Times New Roman"/>
              <a:sym typeface="Times New Roman"/>
            </a:endParaRPr>
          </a:p>
          <a:p>
            <a:pPr marL="342900" marR="0" lvl="0" indent="-177800" algn="just" rtl="0">
              <a:lnSpc>
                <a:spcPct val="90000"/>
              </a:lnSpc>
              <a:spcBef>
                <a:spcPts val="112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12732" y="3231715"/>
            <a:ext cx="2231268" cy="2483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idx="1"/>
          </p:nvPr>
        </p:nvSpPr>
        <p:spPr>
          <a:xfrm>
            <a:off x="971600" y="1089763"/>
            <a:ext cx="7125000" cy="41085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lvl="0" indent="-342900" algn="just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O</a:t>
            </a:r>
            <a:r>
              <a:rPr lang="cs-CZ" sz="2400" dirty="0" smtClean="0">
                <a:ea typeface="Times New Roman"/>
                <a:cs typeface="Times New Roman"/>
                <a:sym typeface="Times New Roman"/>
              </a:rPr>
              <a:t>dlišnosti </a:t>
            </a:r>
            <a:r>
              <a:rPr lang="cs-CZ" sz="2400" dirty="0">
                <a:ea typeface="Times New Roman"/>
                <a:cs typeface="Times New Roman"/>
                <a:sym typeface="Times New Roman"/>
              </a:rPr>
              <a:t>tržních mechanismů a mechanismů fungování formálních organizací</a:t>
            </a:r>
          </a:p>
          <a:p>
            <a:pPr marL="342900" marR="0" lvl="0" indent="-342900" algn="just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ákladní zdroje jsou omezené </a:t>
            </a: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Wingdings" panose="05000000000000000000" pitchFamily="2" charset="2"/>
              </a:rPr>
              <a:t>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musí být rozděleny podle určitého klíče</a:t>
            </a:r>
          </a:p>
          <a:p>
            <a:pPr marL="342900" indent="-342900" algn="just">
              <a:spcBef>
                <a:spcPts val="12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/>
              <a:t>Klasický kapitalistický způsob rozdělování </a:t>
            </a:r>
            <a:r>
              <a:rPr lang="cs-CZ" sz="2400" dirty="0" smtClean="0"/>
              <a:t>určuje </a:t>
            </a:r>
            <a:r>
              <a:rPr lang="cs-CZ" sz="2400" dirty="0"/>
              <a:t>trh</a:t>
            </a:r>
          </a:p>
          <a:p>
            <a:pPr marL="0" marR="0" lvl="0" indent="0" algn="l" rtl="0">
              <a:spcBef>
                <a:spcPts val="96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14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83" y="1202499"/>
            <a:ext cx="7978313" cy="4004501"/>
          </a:xfrm>
        </p:spPr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ůraz je však přesouván na organizace (netržní způsob)</a:t>
            </a:r>
          </a:p>
          <a:p>
            <a:r>
              <a:rPr lang="cs-CZ" sz="2400" dirty="0" smtClean="0"/>
              <a:t>Trh ponechává účastníkům individuální svobodu jednání</a:t>
            </a:r>
          </a:p>
          <a:p>
            <a:r>
              <a:rPr lang="cs-CZ" sz="2400" dirty="0" smtClean="0"/>
              <a:t>Výhoda organizace </a:t>
            </a:r>
            <a:r>
              <a:rPr lang="cs-CZ" sz="2400" dirty="0" smtClean="0">
                <a:sym typeface="Wingdings" panose="05000000000000000000" pitchFamily="2" charset="2"/>
              </a:rPr>
              <a:t> zapojení většího množství lidí</a:t>
            </a:r>
            <a:endParaRPr lang="cs-CZ" sz="2400" dirty="0" smtClean="0"/>
          </a:p>
          <a:p>
            <a:pPr lvl="0"/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Organizace 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redukují nejistotu → pravidla, která omezují svobodu účastníků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0317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57375" y="141351"/>
            <a:ext cx="8559300" cy="1104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Manažeři, obchodníci, politici </a:t>
            </a:r>
            <a:r>
              <a:rPr lang="cs-CZ" sz="3000" dirty="0" smtClean="0"/>
              <a:t>a </a:t>
            </a:r>
            <a:r>
              <a:rPr lang="cs-CZ" sz="3000" dirty="0"/>
              <a:t>lidé, kteří žijí </a:t>
            </a:r>
            <a:br>
              <a:rPr lang="cs-CZ" sz="3000" dirty="0"/>
            </a:br>
            <a:r>
              <a:rPr lang="cs-CZ" sz="3000" dirty="0"/>
              <a:t>v organizacích chtějí vědět: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57375" y="1364875"/>
            <a:ext cx="8471999" cy="379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se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lidé v organizaci chovají určitým</a:t>
            </a:r>
            <a:r>
              <a:rPr lang="cs-CZ" sz="2800" dirty="0"/>
              <a:t>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způsobem</a:t>
            </a:r>
            <a:endParaRPr lang="cs-CZ" sz="2800" i="0" u="none" strike="noStrike" cap="none" baseline="0" dirty="0">
              <a:solidFill>
                <a:schemeClr val="lt1"/>
              </a:solidFill>
            </a:endParaRP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jsou někteří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úspěšní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a jiní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nikoliv</a:t>
            </a:r>
            <a:endParaRPr lang="cs-CZ" sz="2800" i="0" u="none" strike="noStrike" cap="none" baseline="0" dirty="0">
              <a:solidFill>
                <a:schemeClr val="lt1"/>
              </a:solidFill>
            </a:endParaRP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proč někteří kolegové tvrdě pracují a jiní práci </a:t>
            </a:r>
            <a:r>
              <a:rPr lang="cs-CZ" sz="2800" dirty="0" smtClean="0"/>
              <a:t>odbývají</a:t>
            </a:r>
            <a:endParaRPr lang="cs-CZ" sz="2800" dirty="0"/>
          </a:p>
          <a:p>
            <a:pPr marL="742950" marR="0" lvl="1" indent="-298450" rtl="0">
              <a:spcBef>
                <a:spcPts val="11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došlo ke konfliktu a zda k němu muselo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dojít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95149" y="400525"/>
            <a:ext cx="8153700" cy="102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Na základě poznání se chtějí naučit praktickým návodům: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idx="1"/>
          </p:nvPr>
        </p:nvSpPr>
        <p:spPr>
          <a:xfrm>
            <a:off x="771842" y="1618684"/>
            <a:ext cx="7125000" cy="3376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využívat lidského potenciálu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lidi motivovat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zvládat krizové stavy na pracovišti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úspěšně vést pracovníky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organizovat svou práci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11560" y="337219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Čím se zabývá organizační chování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idx="1"/>
          </p:nvPr>
        </p:nvSpPr>
        <p:spPr>
          <a:xfrm>
            <a:off x="264025" y="1193500"/>
            <a:ext cx="8496899" cy="4321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individuálním</a:t>
            </a:r>
            <a:r>
              <a:rPr lang="cs-CZ" sz="2800" dirty="0"/>
              <a:t>i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 rozdíly mezi lidmi v organizaci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dosahováním organizačních cílů </a:t>
            </a:r>
            <a:r>
              <a:rPr lang="cs-CZ" sz="2800" dirty="0"/>
              <a:t>prostřednictvím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lidí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vztahem lidí  a organizační struktury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konflikty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vedením lidí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rozvojem organizace</a:t>
            </a:r>
          </a:p>
          <a:p>
            <a:pPr marL="0" marR="0" lvl="0" indent="0" rtl="0">
              <a:spcBef>
                <a:spcPts val="1120"/>
              </a:spcBef>
              <a:spcAft>
                <a:spcPts val="600"/>
              </a:spcAft>
              <a:buNone/>
            </a:pPr>
            <a:endParaRPr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539552" y="346910"/>
            <a:ext cx="84249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Vztah organizačního chování k jiným vědám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491" y="1477346"/>
            <a:ext cx="7704900" cy="33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300121"/>
            <a:ext cx="8229600" cy="65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Rozvoj poznání v organizačním chování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1379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-CZ" sz="2400" dirty="0" smtClean="0"/>
              <a:t>Poznatky mohou být získány metodami:</a:t>
            </a:r>
          </a:p>
          <a:p>
            <a:pPr rtl="0">
              <a:spcBef>
                <a:spcPts val="0"/>
              </a:spcBef>
              <a:buNone/>
            </a:pPr>
            <a:endParaRPr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71428"/>
              <a:buFont typeface="Arial"/>
              <a:buChar char="●"/>
            </a:pPr>
            <a:r>
              <a:rPr lang="cs-CZ" sz="2400" dirty="0" smtClean="0"/>
              <a:t>vědeckého výzkumu - kvantitativní výzkum</a:t>
            </a:r>
            <a:br>
              <a:rPr lang="cs-CZ" sz="2400" dirty="0" smtClean="0"/>
            </a:br>
            <a:endParaRPr lang="cs-CZ"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66666"/>
              <a:buFont typeface="Arial"/>
              <a:buChar char="●"/>
            </a:pPr>
            <a:r>
              <a:rPr lang="cs-CZ" sz="2400" dirty="0" smtClean="0"/>
              <a:t>kvalitativní výzkum - verbální údaje</a:t>
            </a:r>
            <a:br>
              <a:rPr lang="cs-CZ" sz="2400" dirty="0" smtClean="0"/>
            </a:br>
            <a:endParaRPr lang="cs-CZ"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66666"/>
              <a:buFont typeface="Arial"/>
              <a:buChar char="●"/>
            </a:pPr>
            <a:r>
              <a:rPr lang="cs-CZ" sz="2400" dirty="0" smtClean="0"/>
              <a:t>empirické poznatky</a:t>
            </a:r>
            <a:endParaRPr lang="cs-CZ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50096"/>
            <a:ext cx="8229600" cy="618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Empirické poznatky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i="1" dirty="0"/>
              <a:t>Kolbův poznávací cyklus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konkrétní zkušenost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pozorování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abstraktní teoretizování</a:t>
            </a:r>
          </a:p>
          <a:p>
            <a:pPr marL="457200" lvl="0" indent="-41910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aktivní experimentování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175" y="196799"/>
            <a:ext cx="7485650" cy="532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1588</TotalTime>
  <Words>636</Words>
  <Application>Microsoft Office PowerPoint</Application>
  <PresentationFormat>Předvádění na obrazovce (16:10)</PresentationFormat>
  <Paragraphs>135</Paragraphs>
  <Slides>23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Century Gothic</vt:lpstr>
      <vt:lpstr>Noto Symbol</vt:lpstr>
      <vt:lpstr>Times New Roman</vt:lpstr>
      <vt:lpstr>Verdana</vt:lpstr>
      <vt:lpstr>Wingdings</vt:lpstr>
      <vt:lpstr>Wingdings 3</vt:lpstr>
      <vt:lpstr>Ion</vt:lpstr>
      <vt:lpstr> TEORIE  ORGANIZAČNÍHO CHOVÁNÍ  </vt:lpstr>
      <vt:lpstr>Organizační chování</vt:lpstr>
      <vt:lpstr>Manažeři, obchodníci, politici a lidé, kteří žijí  v organizacích chtějí vědět:</vt:lpstr>
      <vt:lpstr>Na základě poznání se chtějí naučit praktickým návodům:</vt:lpstr>
      <vt:lpstr>Čím se zabývá organizační chování</vt:lpstr>
      <vt:lpstr>Vztah organizačního chování k jiným vědám</vt:lpstr>
      <vt:lpstr>Rozvoj poznání v organizačním chování</vt:lpstr>
      <vt:lpstr>Empirické poznatky </vt:lpstr>
      <vt:lpstr>Prezentace aplikace PowerPoint</vt:lpstr>
      <vt:lpstr>Opatření používané v organizaci chování</vt:lpstr>
      <vt:lpstr>Nové teorie organizačního chování</vt:lpstr>
      <vt:lpstr> Herbert  Alexander Simon </vt:lpstr>
      <vt:lpstr>Teorie omezené racionality podle Herberta A. Simona</vt:lpstr>
      <vt:lpstr>Prezentace aplikace PowerPoint</vt:lpstr>
      <vt:lpstr>Simonova definice  racionality a její limity</vt:lpstr>
      <vt:lpstr>Hlavní způsoby objektivní racionality podle Simona</vt:lpstr>
      <vt:lpstr>Předpoklady o rozhodování podle Simonovy teorie „omezené racionality“ </vt:lpstr>
      <vt:lpstr>Koncepce kolektivního jednání Mancur Lloyd Olson</vt:lpstr>
      <vt:lpstr> Koncepce kolektivního jednání</vt:lpstr>
      <vt:lpstr>Prezentace aplikace PowerPoint</vt:lpstr>
      <vt:lpstr> Placená cena za organizaci lidských aktivit  Kenneth Arrow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TEORIE ORGANIZAČNÍHO CHOVÁNÍ  Sociologie organizace</dc:title>
  <dc:creator>Idea</dc:creator>
  <cp:lastModifiedBy>uzivatel</cp:lastModifiedBy>
  <cp:revision>30</cp:revision>
  <dcterms:modified xsi:type="dcterms:W3CDTF">2020-03-23T13:51:23Z</dcterms:modified>
</cp:coreProperties>
</file>