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81" r:id="rId3"/>
    <p:sldId id="287" r:id="rId4"/>
    <p:sldId id="286" r:id="rId5"/>
    <p:sldId id="279" r:id="rId6"/>
    <p:sldId id="289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707" autoAdjust="0"/>
  </p:normalViewPr>
  <p:slideViewPr>
    <p:cSldViewPr snapToGrid="0">
      <p:cViewPr varScale="1">
        <p:scale>
          <a:sx n="103" d="100"/>
          <a:sy n="103" d="100"/>
        </p:scale>
        <p:origin x="246" y="108"/>
      </p:cViewPr>
      <p:guideLst>
        <p:guide orient="horz" pos="4095"/>
        <p:guide pos="2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03E7A-F743-42B2-BB8C-276484A43311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10FA8-8C46-41C9-890C-802C7CCA13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EA303-B1B2-40E6-A5BD-073689D665B4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BBC7F-A0CC-49EA-A882-0C573499B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B5B1F-12FA-409C-B231-EDBD419154FF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C65B9-8C18-4151-9B95-DE36BFE42E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EDCD2-1617-479D-8922-38563E45B9E0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4E6D1-8589-4C92-968E-DE0C3AD9A1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9EB75-5515-423D-8B88-96D28269E402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0891B-AC87-4564-A151-C02B780976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18C93-007E-478B-801A-676F3C29B62A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A3D4F-C928-4613-957B-98E455B23F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2F33B-24CC-44F0-8005-627BC093D157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96FF0-4E0B-4923-9621-C7B11EB251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CD5B9-6962-45FE-A04E-02C6AB4BD1AF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278D6-EEE0-41D8-8D93-37FDEF07BE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3B2DD-622B-4B6D-BF95-B2AFC5BAC70A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5D79-257E-4355-859B-889A90DFEE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C1F2B-17F7-41CE-A091-498D868119A4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71120-91BF-421C-B6C7-9DF30BF404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28B33-5014-449B-94C4-027C1A4B2F51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B7697-A82F-4373-90A0-79C2A4ED39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484AFF-1CF1-4AE0-B7C1-3BA33C4A96E0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4E6D32-DA7F-43A7-8FDC-B95E5D7676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STRATEGICKÉ JEDNÁNÍ V ORGANIZACI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dirty="0" smtClean="0"/>
              <a:t>Dagmar Svobodová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2298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947840"/>
            <a:ext cx="84772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/>
            <a:endParaRPr lang="cs-CZ" sz="2400" dirty="0" smtClean="0"/>
          </a:p>
          <a:p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 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36588" y="980571"/>
            <a:ext cx="8229600" cy="673202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Jürgen</a:t>
            </a:r>
            <a:r>
              <a:rPr lang="cs-CZ" dirty="0" smtClean="0"/>
              <a:t> </a:t>
            </a:r>
            <a:r>
              <a:rPr lang="cs-CZ" dirty="0" err="1"/>
              <a:t>Habermas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828800"/>
            <a:ext cx="4038600" cy="4599992"/>
          </a:xfrm>
        </p:spPr>
      </p:pic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Německý filosof a sociolog</a:t>
            </a:r>
          </a:p>
          <a:p>
            <a:r>
              <a:rPr lang="cs-CZ" dirty="0" smtClean="0"/>
              <a:t>Představitel teorie komunikativního jednání</a:t>
            </a:r>
          </a:p>
          <a:p>
            <a:r>
              <a:rPr lang="cs-CZ" dirty="0" smtClean="0"/>
              <a:t>Jeho zájmem je </a:t>
            </a:r>
            <a:r>
              <a:rPr lang="cs-CZ" i="1" dirty="0" smtClean="0"/>
              <a:t>životní svět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552477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947840"/>
            <a:ext cx="84772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/>
            <a:endParaRPr lang="cs-CZ" sz="2400" dirty="0" smtClean="0"/>
          </a:p>
          <a:p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9084" y="947841"/>
            <a:ext cx="8229600" cy="738664"/>
          </a:xfrm>
        </p:spPr>
        <p:txBody>
          <a:bodyPr/>
          <a:lstStyle/>
          <a:p>
            <a:r>
              <a:rPr lang="cs-CZ" b="1" dirty="0"/>
              <a:t>Jednání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38725" y="1781504"/>
            <a:ext cx="8229600" cy="426281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Předpokládá jednání k objektům, </a:t>
            </a:r>
            <a:r>
              <a:rPr lang="cs-CZ" dirty="0"/>
              <a:t>které lze </a:t>
            </a:r>
            <a:r>
              <a:rPr lang="cs-CZ" dirty="0" smtClean="0"/>
              <a:t>pochopit a je </a:t>
            </a:r>
            <a:r>
              <a:rPr lang="cs-CZ" dirty="0"/>
              <a:t>specifikované </a:t>
            </a:r>
            <a:r>
              <a:rPr lang="cs-CZ" dirty="0" smtClean="0"/>
              <a:t>nepozorovaným smyslem</a:t>
            </a:r>
            <a:r>
              <a:rPr lang="cs-CZ" dirty="0"/>
              <a:t>, který </a:t>
            </a:r>
            <a:r>
              <a:rPr lang="cs-CZ" dirty="0" smtClean="0"/>
              <a:t>jednání má </a:t>
            </a:r>
            <a:r>
              <a:rPr lang="cs-CZ" dirty="0"/>
              <a:t>nebo </a:t>
            </a:r>
            <a:r>
              <a:rPr lang="cs-CZ" dirty="0" smtClean="0"/>
              <a:t>kterým se míní. </a:t>
            </a:r>
            <a:endParaRPr lang="cs-CZ" b="1" i="1" dirty="0" smtClean="0"/>
          </a:p>
          <a:p>
            <a:pPr marL="0" indent="0">
              <a:buNone/>
            </a:pPr>
            <a:r>
              <a:rPr lang="cs-CZ" b="1" i="1" dirty="0" smtClean="0"/>
              <a:t>Životní svět </a:t>
            </a:r>
            <a:r>
              <a:rPr lang="cs-CZ" i="1" dirty="0" smtClean="0"/>
              <a:t>– svět × systém</a:t>
            </a:r>
          </a:p>
          <a:p>
            <a:pPr marL="0" indent="0">
              <a:buNone/>
            </a:pPr>
            <a:r>
              <a:rPr lang="cs-CZ" dirty="0" smtClean="0"/>
              <a:t>Formy jednání ve </a:t>
            </a:r>
            <a:r>
              <a:rPr lang="cs-CZ" dirty="0" smtClean="0"/>
              <a:t>společnosti:</a:t>
            </a:r>
            <a:endParaRPr lang="cs-CZ" dirty="0" smtClean="0"/>
          </a:p>
          <a:p>
            <a:pPr lvl="0"/>
            <a:r>
              <a:rPr lang="cs-CZ" dirty="0"/>
              <a:t>i</a:t>
            </a:r>
            <a:r>
              <a:rPr lang="cs-CZ" dirty="0" smtClean="0"/>
              <a:t>nstrumentální</a:t>
            </a:r>
            <a:endParaRPr lang="cs-CZ" dirty="0"/>
          </a:p>
          <a:p>
            <a:pPr lvl="0"/>
            <a:r>
              <a:rPr lang="cs-CZ" dirty="0"/>
              <a:t>s</a:t>
            </a:r>
            <a:r>
              <a:rPr lang="cs-CZ" dirty="0" smtClean="0"/>
              <a:t>trategické</a:t>
            </a:r>
            <a:endParaRPr lang="cs-CZ" dirty="0"/>
          </a:p>
          <a:p>
            <a:pPr lvl="0"/>
            <a:r>
              <a:rPr lang="cs-CZ" dirty="0" smtClean="0"/>
              <a:t>komunikativní</a:t>
            </a:r>
            <a:endParaRPr lang="cs-CZ" dirty="0"/>
          </a:p>
          <a:p>
            <a:pPr marL="0" indent="0">
              <a:buNone/>
            </a:pP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68298698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947840"/>
            <a:ext cx="84772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/>
            <a:endParaRPr lang="cs-CZ" sz="2400" dirty="0" smtClean="0"/>
          </a:p>
          <a:p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 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1963" y="720725"/>
            <a:ext cx="8229600" cy="738664"/>
          </a:xfrm>
        </p:spPr>
        <p:txBody>
          <a:bodyPr/>
          <a:lstStyle/>
          <a:p>
            <a:r>
              <a:rPr lang="cs-CZ" dirty="0" smtClean="0"/>
              <a:t>Pravidla pro realizaci dialogu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38725" y="1466193"/>
            <a:ext cx="8229600" cy="457812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Subjekt, který je schopen komunikace a jednání, se může účastnit diskursu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Subjekt může zpochybnit návrh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Subjekt může přispět návrhem do diskuse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Subjektu je umožněno vyjádřit názor a postoj k problematice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Ž</a:t>
            </a:r>
            <a:r>
              <a:rPr lang="cs-CZ" dirty="0" smtClean="0"/>
              <a:t>ádný ze subjektů nemůže být ovlivňován nátlakem</a:t>
            </a:r>
          </a:p>
        </p:txBody>
      </p:sp>
    </p:spTree>
    <p:extLst>
      <p:ext uri="{BB962C8B-B14F-4D97-AF65-F5344CB8AC3E}">
        <p14:creationId xmlns:p14="http://schemas.microsoft.com/office/powerpoint/2010/main" val="246935289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947840"/>
            <a:ext cx="84772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/>
            <a:endParaRPr lang="cs-CZ" sz="2400" dirty="0" smtClean="0"/>
          </a:p>
          <a:p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 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9084" y="947841"/>
            <a:ext cx="8229600" cy="738664"/>
          </a:xfrm>
        </p:spPr>
        <p:txBody>
          <a:bodyPr/>
          <a:lstStyle/>
          <a:p>
            <a:r>
              <a:rPr lang="cs-CZ" dirty="0" smtClean="0"/>
              <a:t>Teorie komunikativního jednání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38725" y="1781504"/>
            <a:ext cx="8229600" cy="426281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dirty="0" smtClean="0"/>
              <a:t>Teorie </a:t>
            </a:r>
            <a:r>
              <a:rPr lang="cs-CZ" sz="2800" dirty="0"/>
              <a:t>komunikativního jednání je </a:t>
            </a:r>
            <a:r>
              <a:rPr lang="cs-CZ" sz="2800" dirty="0" err="1" smtClean="0"/>
              <a:t>Habermasovým</a:t>
            </a:r>
            <a:r>
              <a:rPr lang="cs-CZ" sz="2800" dirty="0" smtClean="0"/>
              <a:t> </a:t>
            </a:r>
            <a:r>
              <a:rPr lang="cs-CZ" sz="2800" dirty="0"/>
              <a:t>nejznámějším </a:t>
            </a:r>
            <a:r>
              <a:rPr lang="cs-CZ" sz="2800" dirty="0" smtClean="0"/>
              <a:t>dílem</a:t>
            </a:r>
          </a:p>
          <a:p>
            <a:pPr marL="0" indent="0" algn="just">
              <a:buNone/>
            </a:pPr>
            <a:endParaRPr lang="cs-CZ" sz="2800" dirty="0"/>
          </a:p>
          <a:p>
            <a:pPr marL="457200" indent="-457200">
              <a:buFont typeface="+mj-lt"/>
              <a:buAutoNum type="arabicParenR"/>
            </a:pPr>
            <a:r>
              <a:rPr lang="cs-CZ" sz="2000" dirty="0" smtClean="0"/>
              <a:t>Komunikativní </a:t>
            </a:r>
            <a:r>
              <a:rPr lang="cs-CZ" sz="2000" dirty="0"/>
              <a:t>jednání je založeno na dialogu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dirty="0" smtClean="0"/>
              <a:t>Jazyk </a:t>
            </a:r>
            <a:r>
              <a:rPr lang="cs-CZ" sz="2000" dirty="0"/>
              <a:t>subjekty </a:t>
            </a:r>
            <a:r>
              <a:rPr lang="cs-CZ" sz="2000" dirty="0" smtClean="0"/>
              <a:t>používají, </a:t>
            </a:r>
            <a:r>
              <a:rPr lang="cs-CZ" sz="2000" dirty="0"/>
              <a:t>aby jim bylo </a:t>
            </a:r>
            <a:r>
              <a:rPr lang="cs-CZ" sz="2000" dirty="0" smtClean="0"/>
              <a:t>rozumět</a:t>
            </a:r>
            <a:endParaRPr lang="cs-CZ" sz="2000" dirty="0"/>
          </a:p>
          <a:p>
            <a:pPr marL="457200" indent="-457200">
              <a:buFont typeface="+mj-lt"/>
              <a:buAutoNum type="arabicParenR"/>
            </a:pPr>
            <a:r>
              <a:rPr lang="cs-CZ" sz="2000" dirty="0" smtClean="0"/>
              <a:t>Jazyk analyzuje </a:t>
            </a:r>
            <a:r>
              <a:rPr lang="cs-CZ" sz="2000" dirty="0"/>
              <a:t>proces </a:t>
            </a:r>
            <a:r>
              <a:rPr lang="cs-CZ" sz="2000" dirty="0" smtClean="0"/>
              <a:t>racionality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dirty="0"/>
              <a:t>Vychází z pojetí racionalizace Maxe Webera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dirty="0" smtClean="0"/>
              <a:t>Komunikativní </a:t>
            </a:r>
            <a:r>
              <a:rPr lang="cs-CZ" sz="2000" dirty="0"/>
              <a:t>jednání v sobě obsahuje racionalizaci světa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dirty="0" smtClean="0"/>
              <a:t>Ve </a:t>
            </a:r>
            <a:r>
              <a:rPr lang="cs-CZ" sz="2000" dirty="0"/>
              <a:t>středu zájmu stojí životní svět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dirty="0" smtClean="0"/>
              <a:t>Požadavky </a:t>
            </a:r>
            <a:r>
              <a:rPr lang="cs-CZ" sz="2000" dirty="0"/>
              <a:t>na </a:t>
            </a:r>
            <a:r>
              <a:rPr lang="cs-CZ" sz="2000" dirty="0" smtClean="0"/>
              <a:t>typy </a:t>
            </a:r>
            <a:r>
              <a:rPr lang="cs-CZ" sz="2000" dirty="0"/>
              <a:t>jednání se </a:t>
            </a:r>
            <a:r>
              <a:rPr lang="cs-CZ" sz="2000" dirty="0" smtClean="0"/>
              <a:t>nacházejí </a:t>
            </a:r>
            <a:r>
              <a:rPr lang="cs-CZ" sz="2000" dirty="0"/>
              <a:t>v řečových aktech</a:t>
            </a:r>
          </a:p>
          <a:p>
            <a:pPr marL="0" indent="0">
              <a:buFont typeface="Arial" pitchFamily="34" charset="0"/>
              <a:buChar char="•"/>
            </a:pPr>
            <a:endParaRPr lang="cs-CZ" dirty="0"/>
          </a:p>
          <a:p>
            <a:pPr marL="0" indent="0">
              <a:buFont typeface="Arial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477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947840"/>
            <a:ext cx="84772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/>
            <a:endParaRPr lang="cs-CZ" sz="2400" dirty="0" smtClean="0"/>
          </a:p>
          <a:p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 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9084" y="947841"/>
            <a:ext cx="8229600" cy="738664"/>
          </a:xfrm>
        </p:spPr>
        <p:txBody>
          <a:bodyPr/>
          <a:lstStyle/>
          <a:p>
            <a:r>
              <a:rPr lang="cs-CZ" dirty="0"/>
              <a:t>Řečové akty</a:t>
            </a:r>
            <a:endParaRPr lang="cs-CZ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38725" y="1781504"/>
            <a:ext cx="8229600" cy="4262810"/>
          </a:xfrm>
        </p:spPr>
        <p:txBody>
          <a:bodyPr/>
          <a:lstStyle/>
          <a:p>
            <a:pPr marL="914400" lvl="1" indent="-514350">
              <a:buFont typeface="+mj-lt"/>
              <a:buAutoNum type="arabicPeriod"/>
            </a:pPr>
            <a:r>
              <a:rPr lang="cs-CZ" sz="2400" dirty="0" smtClean="0"/>
              <a:t>Lokuční  </a:t>
            </a:r>
            <a:r>
              <a:rPr lang="cs-CZ" sz="2400" dirty="0"/>
              <a:t>= </a:t>
            </a:r>
            <a:r>
              <a:rPr lang="cs-CZ" sz="2400" dirty="0" smtClean="0"/>
              <a:t>něco </a:t>
            </a:r>
            <a:r>
              <a:rPr lang="cs-CZ" sz="2400" dirty="0"/>
              <a:t>sdělují, mohou být pravdivé nebo nepravdivé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sz="2400" dirty="0"/>
              <a:t>I</a:t>
            </a:r>
            <a:r>
              <a:rPr lang="cs-CZ" sz="2400" dirty="0" smtClean="0"/>
              <a:t>lokuční </a:t>
            </a:r>
            <a:r>
              <a:rPr lang="cs-CZ" sz="2400" dirty="0"/>
              <a:t>= musí vypovídat o mě a zároveň o lokačním aktu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sz="2400" dirty="0"/>
              <a:t>Perlokuční = umí přímo měnit sociální </a:t>
            </a:r>
            <a:r>
              <a:rPr lang="cs-CZ" sz="2400" dirty="0" smtClean="0"/>
              <a:t>jednání</a:t>
            </a:r>
          </a:p>
          <a:p>
            <a:pPr marL="914400" lvl="1" indent="-514350">
              <a:buFont typeface="+mj-lt"/>
              <a:buAutoNum type="arabicPeriod"/>
            </a:pPr>
            <a:endParaRPr lang="cs-CZ" sz="2400" dirty="0" smtClean="0"/>
          </a:p>
          <a:p>
            <a:pPr marL="0" indent="0" algn="just">
              <a:buNone/>
            </a:pPr>
            <a:r>
              <a:rPr lang="cs-CZ" sz="2400" dirty="0" err="1"/>
              <a:t>Habermas</a:t>
            </a:r>
            <a:r>
              <a:rPr lang="cs-CZ" sz="2400" dirty="0"/>
              <a:t> spojuje řečové akty s některým ze </a:t>
            </a:r>
            <a:r>
              <a:rPr lang="cs-CZ" sz="2400" dirty="0" smtClean="0"/>
              <a:t>světů a podle sociálního </a:t>
            </a:r>
            <a:r>
              <a:rPr lang="cs-CZ" sz="2400" dirty="0"/>
              <a:t>jednání: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2400" dirty="0" err="1"/>
              <a:t>Konstativní</a:t>
            </a:r>
            <a:r>
              <a:rPr lang="cs-CZ" sz="2400" dirty="0"/>
              <a:t> – pravdivost (</a:t>
            </a:r>
            <a:r>
              <a:rPr lang="cs-CZ" sz="2400" dirty="0" smtClean="0"/>
              <a:t>objektivní svět)</a:t>
            </a:r>
            <a:endParaRPr lang="cs-CZ" sz="2400" dirty="0"/>
          </a:p>
          <a:p>
            <a:pPr marL="857250" lvl="1" indent="-457200">
              <a:buFont typeface="+mj-lt"/>
              <a:buAutoNum type="arabicPeriod"/>
            </a:pPr>
            <a:r>
              <a:rPr lang="cs-CZ" sz="2400" dirty="0"/>
              <a:t>Regulativní – správnost (</a:t>
            </a:r>
            <a:r>
              <a:rPr lang="cs-CZ" sz="2400" dirty="0" smtClean="0"/>
              <a:t>sociální svět)</a:t>
            </a:r>
            <a:endParaRPr lang="cs-CZ" sz="2400" dirty="0"/>
          </a:p>
          <a:p>
            <a:pPr marL="857250" lvl="1" indent="-457200">
              <a:buFont typeface="+mj-lt"/>
              <a:buAutoNum type="arabicPeriod"/>
            </a:pPr>
            <a:r>
              <a:rPr lang="cs-CZ" sz="2400" dirty="0"/>
              <a:t>Expresivní – </a:t>
            </a:r>
            <a:r>
              <a:rPr lang="cs-CZ" sz="2400" dirty="0" smtClean="0"/>
              <a:t>důvěryhodnost (subjektivní svět)</a:t>
            </a:r>
            <a:endParaRPr lang="cs-CZ" sz="2400" dirty="0"/>
          </a:p>
          <a:p>
            <a:pPr marL="914400" lvl="1" indent="-514350">
              <a:buFont typeface="+mj-lt"/>
              <a:buAutoNum type="arabicPeriod"/>
            </a:pPr>
            <a:endParaRPr lang="cs-CZ" dirty="0"/>
          </a:p>
          <a:p>
            <a:pPr marL="0" indent="0">
              <a:buFont typeface="Arial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776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3799</TotalTime>
  <Words>223</Words>
  <Application>Microsoft Office PowerPoint</Application>
  <PresentationFormat>Předvádění na obrazovce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sady Office</vt:lpstr>
      <vt:lpstr>Prezentace aplikace PowerPoint</vt:lpstr>
      <vt:lpstr> Jürgen Habermas </vt:lpstr>
      <vt:lpstr>Jednání</vt:lpstr>
      <vt:lpstr>Pravidla pro realizaci dialogu</vt:lpstr>
      <vt:lpstr>Teorie komunikativního jednání</vt:lpstr>
      <vt:lpstr>Řečové akty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Štefan</dc:creator>
  <cp:lastModifiedBy>svobodovad</cp:lastModifiedBy>
  <cp:revision>216</cp:revision>
  <dcterms:created xsi:type="dcterms:W3CDTF">2008-12-30T09:11:17Z</dcterms:created>
  <dcterms:modified xsi:type="dcterms:W3CDTF">2018-02-14T19:11:42Z</dcterms:modified>
</cp:coreProperties>
</file>